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1" r:id="rId4"/>
    <p:sldId id="278" r:id="rId5"/>
    <p:sldId id="279" r:id="rId6"/>
    <p:sldId id="276" r:id="rId7"/>
    <p:sldId id="277" r:id="rId8"/>
    <p:sldId id="274" r:id="rId9"/>
    <p:sldId id="275" r:id="rId10"/>
    <p:sldId id="272" r:id="rId11"/>
    <p:sldId id="273" r:id="rId12"/>
    <p:sldId id="282" r:id="rId13"/>
    <p:sldId id="283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1FD87-CA46-4CD1-B650-E70B74188A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208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1F09E-706D-4E2A-87D7-3606C83836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643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0AF2-DA58-47FB-B98B-11A4F3CC29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414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BE89-A400-4EDE-A84D-6A70496050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22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81317-A699-4D57-A35E-5ED562C1FA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661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2693C-3E7B-4F94-A3CE-4B0CEA7F73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54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B9785-5FB9-408E-8CBF-47389A107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87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1684D-25B0-4CB1-A418-E1D1F430D3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215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4DC37-3929-4137-8D75-F9DA725683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30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1B676-3D9D-4B3D-933C-D459303287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16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731EC-6BC5-4BF6-AF52-A91A82B79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708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FE9983-1FD8-4CD8-90B0-0DE1322DBB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 anchor="ctr"/>
          <a:lstStyle/>
          <a:p>
            <a:pPr eaLnBrk="1" hangingPunct="1"/>
            <a:r>
              <a:rPr lang="cs-CZ" altLang="cs-CZ" sz="4400" b="1" smtClean="0"/>
              <a:t>Koloidy v životním prostředí</a:t>
            </a:r>
            <a:br>
              <a:rPr lang="cs-CZ" altLang="cs-CZ" sz="4400" b="1" smtClean="0"/>
            </a:br>
            <a:r>
              <a:rPr lang="cs-CZ" altLang="cs-CZ" sz="3600" b="1" smtClean="0"/>
              <a:t>Polymery hliníku </a:t>
            </a:r>
            <a:endParaRPr lang="cs-CZ" altLang="cs-CZ" sz="44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Jiří Faimon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1800" smtClean="0"/>
              <a:t>Koloidy v životním prostředí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4343400" cy="25908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Podle Yariva a Crosse (1979) může být kyselina  křemičitá selektivně adsorbována povrchem hydrofilního koloidu typu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. Při tom dochází ke kondenzaci: Za uvolnění molekuly vody se obě látky spojí.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73380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3400" y="3733800"/>
            <a:ext cx="426720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/>
              <a:t>Druhá molekula  kyseliny se  stejným  způsobem  může vázat na sousední můstkový kyslík. Pak následuje další kondenzace mezi oběma sousedícími silikátovými skupinami  za vzniku </a:t>
            </a:r>
            <a:r>
              <a:rPr lang="cs-CZ" altLang="cs-CZ" sz="1800" b="1"/>
              <a:t>stabilního šestičlenného kruhu</a:t>
            </a:r>
            <a:r>
              <a:rPr lang="cs-CZ" altLang="cs-CZ" sz="1800"/>
              <a:t>.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181600" y="4419600"/>
            <a:ext cx="3657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cs-CZ" altLang="cs-CZ" sz="1800"/>
              <a:t>Selektivní sorpce kyseliny křemičité povrchem koloidní částice typu </a:t>
            </a:r>
            <a:r>
              <a:rPr lang="cs-CZ" altLang="cs-CZ" sz="1800" b="1"/>
              <a:t>Al</a:t>
            </a:r>
            <a:r>
              <a:rPr lang="cs-CZ" altLang="cs-CZ" sz="1800" b="1" baseline="-25000"/>
              <a:t>b</a:t>
            </a:r>
            <a:r>
              <a:rPr lang="cs-CZ" altLang="cs-CZ" sz="1800"/>
              <a:t> </a:t>
            </a:r>
            <a:r>
              <a:rPr lang="cs-CZ" altLang="cs-CZ" sz="1800" i="1"/>
              <a:t>a vznik stabilizujícího 6-členného kruhu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21717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170000"/>
              </a:lnSpc>
              <a:spcBef>
                <a:spcPct val="50000"/>
              </a:spcBef>
              <a:buFontTx/>
              <a:buNone/>
            </a:pPr>
            <a:r>
              <a:rPr lang="cs-CZ" altLang="cs-CZ" sz="1800" smtClean="0"/>
              <a:t>Postupně vznikají další  polykondenzované šestičlenné kruhy na obou stranách plochého polymeru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. Tak může být nahrazeno dvě třetiny všech  hydroxilových míst v gibbsitové ploše.</a:t>
            </a:r>
            <a:r>
              <a:rPr lang="cs-CZ" altLang="cs-CZ" sz="1800" i="1" smtClean="0"/>
              <a:t> Po následné silikátové kondenzaci se  tvoří struktura jílového minerálu</a:t>
            </a:r>
            <a:r>
              <a:rPr lang="cs-CZ" altLang="cs-CZ" sz="1800" smtClean="0"/>
              <a:t>. Kinetikou reakce kyseliny křemičité s gibbsitem se zabývali např. Adu-Wusu a Wilcox 1991.</a:t>
            </a:r>
          </a:p>
          <a:p>
            <a:pPr eaLnBrk="1" hangingPunct="1">
              <a:lnSpc>
                <a:spcPct val="170000"/>
              </a:lnSpc>
              <a:spcBef>
                <a:spcPct val="50000"/>
              </a:spcBef>
              <a:buFontTx/>
              <a:buNone/>
            </a:pPr>
            <a:r>
              <a:rPr lang="cs-CZ" altLang="cs-CZ" sz="1800" smtClean="0"/>
              <a:t>Při nízkých koncentracích kyseliny křemičité pod 10</a:t>
            </a:r>
            <a:r>
              <a:rPr lang="cs-CZ" altLang="cs-CZ" sz="1800" baseline="30000" smtClean="0"/>
              <a:t>-4</a:t>
            </a:r>
            <a:r>
              <a:rPr lang="cs-CZ" altLang="cs-CZ" sz="1800" smtClean="0"/>
              <a:t> mol/l  se tvoří při pH~6   mikrokrystalický gibbsit a při pH &gt; 7  krystalický bayerit. </a:t>
            </a:r>
            <a:r>
              <a:rPr lang="cs-CZ" altLang="cs-CZ" sz="1800" i="1" smtClean="0"/>
              <a:t>Tuhá  fáze je tak tvořena pouze  Al, zatím co v roztoku zůstávají polymerní hydrofilní koloidní částice Al  se sorbovaným SiO</a:t>
            </a:r>
            <a:r>
              <a:rPr lang="cs-CZ" altLang="cs-CZ" sz="1800" i="1" baseline="-25000" smtClean="0"/>
              <a:t>2</a:t>
            </a:r>
            <a:r>
              <a:rPr lang="cs-CZ" altLang="cs-CZ" sz="1800" smtClean="0"/>
              <a:t> (Yariv a Cross 1979).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 algn="just" eaLnBrk="1" hangingPunct="1">
              <a:lnSpc>
                <a:spcPct val="180000"/>
              </a:lnSpc>
              <a:buFontTx/>
              <a:buNone/>
            </a:pPr>
            <a:r>
              <a:rPr lang="cs-CZ" altLang="cs-CZ" sz="1800" smtClean="0"/>
              <a:t>To je v dobré shodě s Holdrenem a Adamsem (1982), kteří uvádí minimální koncentraci SiO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 v roztoku ~170</a:t>
            </a:r>
            <a:r>
              <a:rPr lang="cs-CZ" altLang="cs-CZ" sz="1800" smtClean="0">
                <a:sym typeface="Symbol" panose="05050102010706020507" pitchFamily="18" charset="2"/>
              </a:rPr>
              <a:t></a:t>
            </a:r>
            <a:r>
              <a:rPr lang="cs-CZ" altLang="cs-CZ" sz="1800" smtClean="0"/>
              <a:t>mol/l, aby došlo ke společné precipitaci Si-Al-fáze. Stabilizaci koloidních roztoků hydroxidů Al malým množstvím kyseliny  křemičité  lze  vysvětlit  přítomností </a:t>
            </a:r>
            <a:r>
              <a:rPr lang="cs-CZ" altLang="cs-CZ" sz="1800" i="1" smtClean="0"/>
              <a:t>sterických zábran</a:t>
            </a:r>
            <a:r>
              <a:rPr lang="cs-CZ" altLang="cs-CZ" sz="1800" smtClean="0"/>
              <a:t>, tvořených šestičlennými kruhy po obou stranách gibbsitové plochy (Yariv a Cross 1979). </a:t>
            </a:r>
          </a:p>
          <a:p>
            <a:pPr algn="just" eaLnBrk="1" hangingPunct="1">
              <a:lnSpc>
                <a:spcPct val="180000"/>
              </a:lnSpc>
              <a:buFontTx/>
              <a:buNone/>
            </a:pPr>
            <a:r>
              <a:rPr lang="cs-CZ" altLang="cs-CZ" sz="1800" smtClean="0"/>
              <a:t>Rychlost orientace takovýchto molekul podél  os</a:t>
            </a:r>
            <a:r>
              <a:rPr lang="cs-CZ" altLang="cs-CZ" sz="1800" i="1" smtClean="0"/>
              <a:t> a, b</a:t>
            </a:r>
            <a:r>
              <a:rPr lang="cs-CZ" altLang="cs-CZ" sz="1800" smtClean="0"/>
              <a:t> je velmi malá. Při  vysokém stupni přesycení se zvyšuje agregační rychlost, což vede  ke vzniku  amorfních sraženin.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7150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b="1" i="1" smtClean="0"/>
              <a:t>Vznik monomerního alumosilikátového komplexu</a:t>
            </a:r>
            <a:endParaRPr lang="cs-CZ" altLang="cs-CZ" sz="180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       Odlišný názor na vznik alumosilikátu nabízí Browne a Driscoll (1992). Na základě  fluorescenčních spekter došli k závěru, že většina monomerního Al (Ala) je v přírodních vodách za přítomnosti Si již vázána v </a:t>
            </a:r>
            <a:r>
              <a:rPr lang="cs-CZ" altLang="cs-CZ" sz="1800" i="1" smtClean="0"/>
              <a:t>rozpustném monomerním alumosilikátovém ionu </a:t>
            </a:r>
            <a:r>
              <a:rPr lang="cs-CZ" altLang="cs-CZ" sz="1800" smtClean="0"/>
              <a:t> podle reakce: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                       Al</a:t>
            </a:r>
            <a:r>
              <a:rPr lang="cs-CZ" altLang="cs-CZ" sz="1800" baseline="30000" smtClean="0"/>
              <a:t>3+</a:t>
            </a:r>
            <a:r>
              <a:rPr lang="cs-CZ" altLang="cs-CZ" sz="1800" smtClean="0"/>
              <a:t>  +  H</a:t>
            </a:r>
            <a:r>
              <a:rPr lang="cs-CZ" altLang="cs-CZ" sz="1800" baseline="-25000" smtClean="0"/>
              <a:t>4</a:t>
            </a:r>
            <a:r>
              <a:rPr lang="cs-CZ" altLang="cs-CZ" sz="1800" smtClean="0"/>
              <a:t>SiO</a:t>
            </a:r>
            <a:r>
              <a:rPr lang="cs-CZ" altLang="cs-CZ" sz="1800" baseline="-25000" smtClean="0"/>
              <a:t>4</a:t>
            </a:r>
            <a:r>
              <a:rPr lang="cs-CZ" altLang="cs-CZ" sz="1800" smtClean="0"/>
              <a:t>  =  [Al(OSi(OH)</a:t>
            </a:r>
            <a:r>
              <a:rPr lang="cs-CZ" altLang="cs-CZ" sz="1800" baseline="-25000" smtClean="0"/>
              <a:t>3</a:t>
            </a:r>
            <a:r>
              <a:rPr lang="cs-CZ" altLang="cs-CZ" sz="1800" smtClean="0"/>
              <a:t>)]</a:t>
            </a:r>
            <a:r>
              <a:rPr lang="cs-CZ" altLang="cs-CZ" sz="1800" baseline="30000" smtClean="0"/>
              <a:t>2+</a:t>
            </a:r>
            <a:r>
              <a:rPr lang="cs-CZ" altLang="cs-CZ" sz="1800" smtClean="0"/>
              <a:t>  +  H</a:t>
            </a:r>
            <a:r>
              <a:rPr lang="cs-CZ" altLang="cs-CZ" sz="1800" baseline="30000" smtClean="0"/>
              <a:t>+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Polymerace alumosilikátu se pak odvíjí přímo od této základní strukturální jednotky. Přítomnost malých alumosilikátových komplexů ve zředěných roztocích Si a Al naznačují také Yokoyama et al. 1987. Tyto závěry podporuje i práce Yokayamy et al. (1991), která ukázala změnu kinetiky polymerace kyseliny křemičité za přítomnosti malých množství Al. Vznikem a polymerací alumosilikátového ionu v zásaditých prostředích se také zabývali Wada a Wada (1981).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382000" cy="58674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b="1" smtClean="0"/>
              <a:t>Hliník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Atom hliníku  v základním stavu má  elektronovou konfiguraci (1s)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(2s)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(2p)</a:t>
            </a:r>
            <a:r>
              <a:rPr lang="cs-CZ" altLang="cs-CZ" sz="1800" baseline="30000" smtClean="0"/>
              <a:t>6</a:t>
            </a:r>
            <a:r>
              <a:rPr lang="cs-CZ" altLang="cs-CZ" sz="1800" smtClean="0"/>
              <a:t>(3s)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(3p)</a:t>
            </a:r>
            <a:r>
              <a:rPr lang="cs-CZ" altLang="cs-CZ" sz="1800" baseline="30000" smtClean="0"/>
              <a:t>1</a:t>
            </a:r>
            <a:r>
              <a:rPr lang="cs-CZ" altLang="cs-CZ" sz="1800" smtClean="0"/>
              <a:t>(3d)</a:t>
            </a:r>
            <a:r>
              <a:rPr lang="cs-CZ" altLang="cs-CZ" sz="1800" baseline="30000" smtClean="0"/>
              <a:t>0</a:t>
            </a:r>
            <a:r>
              <a:rPr lang="cs-CZ" altLang="cs-CZ" sz="1800" smtClean="0"/>
              <a:t>. Nejběžnější  hybridizace valenčních  orbitalů,  za  účasti cizích donorových elektronů a současného tvoření  vazeb se značným stupněm kovalentnosti,  je sp</a:t>
            </a:r>
            <a:r>
              <a:rPr lang="cs-CZ" altLang="cs-CZ" sz="1800" baseline="30000" smtClean="0"/>
              <a:t>3</a:t>
            </a:r>
            <a:r>
              <a:rPr lang="cs-CZ" altLang="cs-CZ" sz="1800" smtClean="0"/>
              <a:t>  (koordinační číslo  4, tetraedrické uspořádání) a sp</a:t>
            </a:r>
            <a:r>
              <a:rPr lang="cs-CZ" altLang="cs-CZ" sz="1800" baseline="30000" smtClean="0"/>
              <a:t>3</a:t>
            </a:r>
            <a:r>
              <a:rPr lang="cs-CZ" altLang="cs-CZ" sz="1800" smtClean="0"/>
              <a:t>d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  (koordinační číslo 6, oktaedrické uspořádání).   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Na první pohled nejlogičtější  hybridizace sp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  (s koordinačním číslem 3 v planárním uspořádání) se prakticky nevyskytuje, což je pravděpodobně  způsobené  malou   schopností  hliníku  tvořit  za použití p</a:t>
            </a:r>
            <a:r>
              <a:rPr lang="cs-CZ" altLang="cs-CZ" sz="1800" baseline="-25000" smtClean="0"/>
              <a:t>z</a:t>
            </a:r>
            <a:r>
              <a:rPr lang="cs-CZ" altLang="cs-CZ" sz="1800" smtClean="0"/>
              <a:t> orbitalu </a:t>
            </a:r>
            <a:r>
              <a:rPr lang="el-GR" altLang="cs-CZ" sz="1800" smtClean="0">
                <a:cs typeface="Times New Roman" panose="02020603050405020304" pitchFamily="18" charset="0"/>
              </a:rPr>
              <a:t>π</a:t>
            </a:r>
            <a:r>
              <a:rPr lang="cs-CZ" altLang="cs-CZ" sz="1800" smtClean="0"/>
              <a:t>-vazby, které tyto struktury stabilizují. Důsledkem je neexistence jednoduchých molekul typu AlX</a:t>
            </a:r>
            <a:r>
              <a:rPr lang="cs-CZ" altLang="cs-CZ" sz="1800" baseline="-25000" smtClean="0"/>
              <a:t>3</a:t>
            </a:r>
            <a:r>
              <a:rPr lang="cs-CZ" altLang="cs-CZ" sz="1800" smtClean="0"/>
              <a:t> a jejich  polymerace, kdy  by atomy Al  s vyšším koordinačním číslem sdílely prvky X.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Hybridizace sp</a:t>
            </a:r>
            <a:r>
              <a:rPr lang="cs-CZ" altLang="cs-CZ" sz="1800" baseline="30000" smtClean="0"/>
              <a:t>3</a:t>
            </a:r>
            <a:r>
              <a:rPr lang="cs-CZ" altLang="cs-CZ" sz="1800" smtClean="0"/>
              <a:t>d (s koordinačním  číslem 5 v uspořádání trigonální  bipyramidy)  je  vzácná  a pravděpodobně  se vyskytuje jen u některých látek uměle připravených.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cs-CZ" altLang="cs-CZ" sz="1800" smtClean="0"/>
              <a:t>Ionový poloměr Al</a:t>
            </a:r>
            <a:r>
              <a:rPr lang="cs-CZ" altLang="cs-CZ" sz="1800" baseline="30000" smtClean="0"/>
              <a:t>3+</a:t>
            </a:r>
            <a:r>
              <a:rPr lang="cs-CZ" altLang="cs-CZ" sz="1800" smtClean="0"/>
              <a:t> činí 0,051 nm, kovalentní poloměr 0,1248 nm. Elektronegativita Al podle Paulinga činí X = 1,5;  co je značně rozdílné od kyslíku X = 3,5. To signalizuje značný parciální kladný náboj na atomu Al. </a:t>
            </a:r>
          </a:p>
          <a:p>
            <a:pPr algn="just" eaLnBrk="1" hangingPunct="1">
              <a:lnSpc>
                <a:spcPct val="120000"/>
              </a:lnSpc>
            </a:pPr>
            <a:endParaRPr lang="cs-CZ" altLang="cs-CZ" sz="180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0"/>
            <a:ext cx="35782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3400" y="2057400"/>
            <a:ext cx="4114800" cy="43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1800" b="1" i="1"/>
              <a:t>Al ve vodných roztocích</a:t>
            </a:r>
            <a:endParaRPr lang="cs-CZ" altLang="cs-CZ" sz="1800" b="1"/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1800"/>
              <a:t>     Předpokládá se, že ve vodných  roztocích s nízkým pH  se Al vyskytuje v oktaedricky uspořádaném komplexu  ve formě hydratovaných ionů [Al(H</a:t>
            </a:r>
            <a:r>
              <a:rPr lang="cs-CZ" altLang="cs-CZ" sz="1800" baseline="-25000"/>
              <a:t>2</a:t>
            </a:r>
            <a:r>
              <a:rPr lang="cs-CZ" altLang="cs-CZ" sz="1800"/>
              <a:t>O)</a:t>
            </a:r>
            <a:r>
              <a:rPr lang="cs-CZ" altLang="cs-CZ" sz="1800" baseline="-25000"/>
              <a:t>6</a:t>
            </a:r>
            <a:r>
              <a:rPr lang="cs-CZ" altLang="cs-CZ" sz="1800"/>
              <a:t>]</a:t>
            </a:r>
            <a:r>
              <a:rPr lang="cs-CZ" altLang="cs-CZ" sz="1800" baseline="30000"/>
              <a:t>3+</a:t>
            </a:r>
            <a:r>
              <a:rPr lang="cs-CZ" altLang="cs-CZ" sz="1800"/>
              <a:t>. Při pH&gt;3 se tento  ion hydrolyzuje. Část molekul vody  v oktaedru je při tom nahrazována hydroxyly za vzniku [Al(OH)]</a:t>
            </a:r>
            <a:r>
              <a:rPr lang="cs-CZ" altLang="cs-CZ" sz="1800" baseline="30000"/>
              <a:t>2+</a:t>
            </a:r>
            <a:r>
              <a:rPr lang="cs-CZ" altLang="cs-CZ" sz="1800"/>
              <a:t>, [Al(OH)</a:t>
            </a:r>
            <a:r>
              <a:rPr lang="cs-CZ" altLang="cs-CZ" sz="1800" baseline="-25000"/>
              <a:t>2</a:t>
            </a:r>
            <a:r>
              <a:rPr lang="cs-CZ" altLang="cs-CZ" sz="1800"/>
              <a:t>]</a:t>
            </a:r>
            <a:r>
              <a:rPr lang="cs-CZ" altLang="cs-CZ" sz="1800" baseline="30000"/>
              <a:t>+</a:t>
            </a:r>
            <a:r>
              <a:rPr lang="cs-CZ" altLang="cs-CZ" sz="1800"/>
              <a:t>, [Al(OH)</a:t>
            </a:r>
            <a:r>
              <a:rPr lang="cs-CZ" altLang="cs-CZ" sz="1800" baseline="-25000"/>
              <a:t>3</a:t>
            </a:r>
            <a:r>
              <a:rPr lang="cs-CZ" altLang="cs-CZ" sz="1800" baseline="30000"/>
              <a:t>0</a:t>
            </a:r>
            <a:r>
              <a:rPr lang="cs-CZ" altLang="cs-CZ" sz="1800"/>
              <a:t>], [Al(OH)</a:t>
            </a:r>
            <a:r>
              <a:rPr lang="cs-CZ" altLang="cs-CZ" sz="1800" baseline="-25000"/>
              <a:t>4</a:t>
            </a:r>
            <a:r>
              <a:rPr lang="cs-CZ" altLang="cs-CZ" sz="1800"/>
              <a:t>]</a:t>
            </a:r>
            <a:r>
              <a:rPr lang="cs-CZ" altLang="cs-CZ" sz="1800" baseline="30000"/>
              <a:t>-</a:t>
            </a:r>
            <a:r>
              <a:rPr lang="cs-CZ" altLang="cs-CZ" sz="1800"/>
              <a:t>, viz. Yariv a Cross 1979, May et al. 1979, Bottero et al. 1980) .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562600" y="2514600"/>
            <a:ext cx="2667000" cy="7016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</a:rPr>
              <a:t>Oktaedrické uspořádání hydratovaného 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Při zvyšování koncentrace Al vzniklé hydroxokomplexy </a:t>
            </a:r>
            <a:r>
              <a:rPr lang="cs-CZ" altLang="cs-CZ" sz="1800" i="1" smtClean="0"/>
              <a:t>polymerují</a:t>
            </a:r>
            <a:r>
              <a:rPr lang="cs-CZ" altLang="cs-CZ" sz="1800" smtClean="0"/>
              <a:t> a tvoří koloidní roztoky. Za příhodných podmínek polymery rostou a Al se vylučuje ve formě Al(OH)</a:t>
            </a:r>
            <a:r>
              <a:rPr lang="cs-CZ" altLang="cs-CZ" sz="1800" baseline="-25000" smtClean="0"/>
              <a:t>3</a:t>
            </a:r>
            <a:r>
              <a:rPr lang="cs-CZ" altLang="cs-CZ" sz="1800" smtClean="0"/>
              <a:t> s proměnlivým množstvím vody. S dalším zvyšováním  pH se  sraženina opět  rozpouští za  vzniku ionů  [Al(OH)</a:t>
            </a:r>
            <a:r>
              <a:rPr lang="cs-CZ" altLang="cs-CZ" sz="1800" baseline="-25000" smtClean="0"/>
              <a:t>4</a:t>
            </a:r>
            <a:r>
              <a:rPr lang="cs-CZ" altLang="cs-CZ" sz="1800" smtClean="0"/>
              <a:t>]</a:t>
            </a:r>
            <a:r>
              <a:rPr lang="cs-CZ" altLang="cs-CZ" sz="1800" baseline="30000" smtClean="0"/>
              <a:t>-</a:t>
            </a:r>
            <a:r>
              <a:rPr lang="cs-CZ" altLang="cs-CZ" sz="1800" smtClean="0"/>
              <a:t> s tetraedrickou koordinací.</a:t>
            </a:r>
            <a:endParaRPr lang="cs-CZ" altLang="cs-CZ" sz="1800" b="1" i="1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b="1" i="1" smtClean="0"/>
              <a:t>Polymerace hydroxokomplexů</a:t>
            </a:r>
            <a:endParaRPr lang="cs-CZ" altLang="cs-CZ" sz="180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cs-CZ" altLang="cs-CZ" sz="1800" smtClean="0"/>
              <a:t>Polymeraci Al lze schematicky znázornit kondenzací oktaedrických hydroxokomplexů za odštěpení vody: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7772400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  <a:buFontTx/>
              <a:buNone/>
            </a:pPr>
            <a:r>
              <a:rPr lang="cs-CZ" altLang="cs-CZ" sz="1800" smtClean="0"/>
              <a:t>Vzniká  </a:t>
            </a:r>
            <a:r>
              <a:rPr lang="cs-CZ" altLang="cs-CZ" sz="1800" b="1" smtClean="0"/>
              <a:t>dimer </a:t>
            </a:r>
            <a:r>
              <a:rPr lang="cs-CZ" altLang="cs-CZ" sz="1800" smtClean="0"/>
              <a:t>a postupně </a:t>
            </a:r>
            <a:r>
              <a:rPr lang="cs-CZ" altLang="cs-CZ" sz="1800" b="1" smtClean="0"/>
              <a:t>vyšší polymery</a:t>
            </a:r>
            <a:r>
              <a:rPr lang="cs-CZ" altLang="cs-CZ" sz="1800" smtClean="0"/>
              <a:t>, uspořádané v konečném stadiu do podoby </a:t>
            </a:r>
            <a:r>
              <a:rPr lang="cs-CZ" altLang="cs-CZ" sz="1800" b="1" smtClean="0"/>
              <a:t>gibbsitové vrstvy</a:t>
            </a:r>
            <a:r>
              <a:rPr lang="cs-CZ" altLang="cs-CZ" sz="1800" smtClean="0"/>
              <a:t>. Přehled nejrůznějších variant polymerních ionů Al, navržených více méně spekulativně různými autory, podávají např. Bottero a spol. (1980) i s příslušnými citacemi. Tento autor interpretoval výsledky polymerace  v 0,1 mol/l AlCl</a:t>
            </a:r>
            <a:r>
              <a:rPr lang="cs-CZ" altLang="cs-CZ" sz="1800" baseline="-25000" smtClean="0"/>
              <a:t>3</a:t>
            </a:r>
            <a:r>
              <a:rPr lang="cs-CZ" altLang="cs-CZ" sz="1800" smtClean="0"/>
              <a:t> (NMR, potenciometrická titrace, turbidimetrie) pouze přítomností monomerů, </a:t>
            </a:r>
            <a:r>
              <a:rPr lang="cs-CZ" altLang="cs-CZ" sz="1800" b="1" smtClean="0"/>
              <a:t>různě hydrolyzovaných dimerů</a:t>
            </a:r>
            <a:r>
              <a:rPr lang="cs-CZ" altLang="cs-CZ" sz="1800" smtClean="0"/>
              <a:t> a iontu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13</a:t>
            </a:r>
            <a:r>
              <a:rPr lang="cs-CZ" altLang="cs-CZ" sz="1800" b="1" smtClean="0"/>
              <a:t>O</a:t>
            </a:r>
            <a:r>
              <a:rPr lang="cs-CZ" altLang="cs-CZ" sz="1800" b="1" baseline="-25000" smtClean="0"/>
              <a:t>4</a:t>
            </a:r>
            <a:r>
              <a:rPr lang="cs-CZ" altLang="cs-CZ" sz="1800" b="1" smtClean="0"/>
              <a:t>(OH)</a:t>
            </a:r>
            <a:r>
              <a:rPr lang="cs-CZ" altLang="cs-CZ" sz="1800" b="1" baseline="-25000" smtClean="0"/>
              <a:t>24</a:t>
            </a:r>
            <a:r>
              <a:rPr lang="cs-CZ" altLang="cs-CZ" sz="1800" b="1" smtClean="0"/>
              <a:t>(H</a:t>
            </a:r>
            <a:r>
              <a:rPr lang="cs-CZ" altLang="cs-CZ" sz="1800" b="1" baseline="-25000" smtClean="0"/>
              <a:t>2</a:t>
            </a:r>
            <a:r>
              <a:rPr lang="cs-CZ" altLang="cs-CZ" sz="1800" b="1" smtClean="0"/>
              <a:t>O)</a:t>
            </a:r>
            <a:r>
              <a:rPr lang="cs-CZ" altLang="cs-CZ" sz="1800" b="1" baseline="-25000" smtClean="0"/>
              <a:t>12</a:t>
            </a:r>
            <a:r>
              <a:rPr lang="cs-CZ" altLang="cs-CZ" sz="1800" b="1" baseline="30000" smtClean="0"/>
              <a:t>7+</a:t>
            </a:r>
            <a:r>
              <a:rPr lang="cs-CZ" altLang="cs-CZ" sz="1800" smtClean="0"/>
              <a:t>,</a:t>
            </a:r>
            <a:r>
              <a:rPr lang="cs-CZ" altLang="cs-CZ" sz="1800" b="1" smtClean="0"/>
              <a:t> </a:t>
            </a:r>
            <a:r>
              <a:rPr lang="cs-CZ" altLang="cs-CZ" sz="1800" smtClean="0"/>
              <a:t>resp.</a:t>
            </a:r>
            <a:r>
              <a:rPr lang="cs-CZ" altLang="cs-CZ" sz="1800" b="1" smtClean="0"/>
              <a:t> Al</a:t>
            </a:r>
            <a:r>
              <a:rPr lang="cs-CZ" altLang="cs-CZ" sz="1800" b="1" baseline="-25000" smtClean="0"/>
              <a:t>13</a:t>
            </a:r>
            <a:r>
              <a:rPr lang="cs-CZ" altLang="cs-CZ" sz="1800" b="1" smtClean="0"/>
              <a:t>O</a:t>
            </a:r>
            <a:r>
              <a:rPr lang="cs-CZ" altLang="cs-CZ" sz="1800" b="1" baseline="-25000" smtClean="0"/>
              <a:t>4</a:t>
            </a:r>
            <a:r>
              <a:rPr lang="cs-CZ" altLang="cs-CZ" sz="1800" b="1" smtClean="0"/>
              <a:t>(OH)</a:t>
            </a:r>
            <a:r>
              <a:rPr lang="cs-CZ" altLang="cs-CZ" sz="1800" b="1" baseline="-25000" smtClean="0"/>
              <a:t>28</a:t>
            </a:r>
            <a:r>
              <a:rPr lang="cs-CZ" altLang="cs-CZ" sz="1800" b="1" smtClean="0"/>
              <a:t>(H</a:t>
            </a:r>
            <a:r>
              <a:rPr lang="cs-CZ" altLang="cs-CZ" sz="1800" b="1" baseline="-25000" smtClean="0"/>
              <a:t>2</a:t>
            </a:r>
            <a:r>
              <a:rPr lang="cs-CZ" altLang="cs-CZ" sz="1800" b="1" smtClean="0"/>
              <a:t>O)</a:t>
            </a:r>
            <a:r>
              <a:rPr lang="cs-CZ" altLang="cs-CZ" sz="1800" b="1" baseline="-25000" smtClean="0"/>
              <a:t>8</a:t>
            </a:r>
            <a:r>
              <a:rPr lang="cs-CZ" altLang="cs-CZ" sz="1800" b="1" baseline="30000" smtClean="0"/>
              <a:t>3+</a:t>
            </a:r>
            <a:r>
              <a:rPr lang="cs-CZ" altLang="cs-CZ" sz="1800" smtClean="0"/>
              <a:t>.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4572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0" y="3962400"/>
            <a:ext cx="4259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Dimerický kation [Al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2000" b="1">
                <a:latin typeface="Times New Roman" panose="02020603050405020304" pitchFamily="18" charset="0"/>
              </a:rPr>
              <a:t>(OH)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2000" b="1">
                <a:latin typeface="Times New Roman" panose="02020603050405020304" pitchFamily="18" charset="0"/>
              </a:rPr>
              <a:t>(H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2000" b="1">
                <a:latin typeface="Times New Roman" panose="02020603050405020304" pitchFamily="18" charset="0"/>
              </a:rPr>
              <a:t>O)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8</a:t>
            </a:r>
            <a:r>
              <a:rPr lang="cs-CZ" altLang="cs-CZ" sz="2000" b="1">
                <a:latin typeface="Times New Roman" panose="02020603050405020304" pitchFamily="18" charset="0"/>
              </a:rPr>
              <a:t>]</a:t>
            </a:r>
            <a:r>
              <a:rPr lang="cs-CZ" altLang="cs-CZ" sz="2000" b="1" baseline="30000">
                <a:latin typeface="Times New Roman" panose="02020603050405020304" pitchFamily="18" charset="0"/>
              </a:rPr>
              <a:t>4+</a:t>
            </a:r>
            <a:r>
              <a:rPr lang="cs-CZ" altLang="cs-CZ" sz="20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1800" smtClean="0"/>
              <a:t>Koloidy v životním prostředí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3716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Ostatní polymery nebyly prokázány. "Nepřítomnost" těchto ionů v roztoku svědčí o jejich </a:t>
            </a:r>
            <a:r>
              <a:rPr lang="cs-CZ" altLang="cs-CZ" sz="1800" b="1" smtClean="0"/>
              <a:t>nestabilitě</a:t>
            </a:r>
            <a:r>
              <a:rPr lang="cs-CZ" altLang="cs-CZ" sz="1800" smtClean="0"/>
              <a:t>. Pokud nejsou stabilizovány, rychle </a:t>
            </a:r>
            <a:r>
              <a:rPr lang="cs-CZ" altLang="cs-CZ" sz="1800" b="1" smtClean="0"/>
              <a:t>rostou do větších celků, precipitují a sedimentují</a:t>
            </a:r>
            <a:r>
              <a:rPr lang="cs-CZ" altLang="cs-CZ" sz="1800" smtClean="0"/>
              <a:t>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39788" y="1173163"/>
            <a:ext cx="297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Řetězcová struktura ionu </a:t>
            </a:r>
            <a:endParaRPr lang="cs-CZ" altLang="cs-CZ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[Al</a:t>
            </a:r>
            <a:r>
              <a:rPr lang="cs-CZ" altLang="cs-CZ" sz="1800" b="1" baseline="-25000"/>
              <a:t>6</a:t>
            </a:r>
            <a:r>
              <a:rPr lang="cs-CZ" altLang="cs-CZ" sz="1800" b="1"/>
              <a:t>(OH)</a:t>
            </a:r>
            <a:r>
              <a:rPr lang="cs-CZ" altLang="cs-CZ" sz="1800" b="1" baseline="-25000"/>
              <a:t>10</a:t>
            </a:r>
            <a:r>
              <a:rPr lang="cs-CZ" altLang="cs-CZ" sz="1800" b="1"/>
              <a:t>(H</a:t>
            </a:r>
            <a:r>
              <a:rPr lang="cs-CZ" altLang="cs-CZ" sz="1800" b="1" baseline="-25000"/>
              <a:t>2</a:t>
            </a:r>
            <a:r>
              <a:rPr lang="cs-CZ" altLang="cs-CZ" sz="1800" b="1"/>
              <a:t>O)</a:t>
            </a:r>
            <a:r>
              <a:rPr lang="cs-CZ" altLang="cs-CZ" sz="1800" b="1" baseline="-25000"/>
              <a:t>16</a:t>
            </a:r>
            <a:r>
              <a:rPr lang="cs-CZ" altLang="cs-CZ" sz="1800" b="1"/>
              <a:t>]</a:t>
            </a:r>
            <a:r>
              <a:rPr lang="cs-CZ" altLang="cs-CZ" sz="1800" b="1" baseline="30000"/>
              <a:t>+8</a:t>
            </a:r>
            <a:r>
              <a:rPr lang="cs-CZ" altLang="cs-CZ" sz="1800"/>
              <a:t> 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4038600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494338" y="4068763"/>
            <a:ext cx="307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Prstencová struktura ionu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[Al</a:t>
            </a:r>
            <a:r>
              <a:rPr lang="cs-CZ" altLang="cs-CZ" sz="1800" b="1" baseline="-25000"/>
              <a:t>6</a:t>
            </a:r>
            <a:r>
              <a:rPr lang="cs-CZ" altLang="cs-CZ" sz="1800" b="1"/>
              <a:t>(OH)</a:t>
            </a:r>
            <a:r>
              <a:rPr lang="cs-CZ" altLang="cs-CZ" sz="1800" b="1" baseline="-25000"/>
              <a:t>12</a:t>
            </a:r>
            <a:r>
              <a:rPr lang="cs-CZ" altLang="cs-CZ" sz="1800" b="1"/>
              <a:t>(H</a:t>
            </a:r>
            <a:r>
              <a:rPr lang="cs-CZ" altLang="cs-CZ" sz="1800" b="1" baseline="-25000"/>
              <a:t>2</a:t>
            </a:r>
            <a:r>
              <a:rPr lang="cs-CZ" altLang="cs-CZ" sz="1800" b="1"/>
              <a:t>O)</a:t>
            </a:r>
            <a:r>
              <a:rPr lang="cs-CZ" altLang="cs-CZ" sz="1800" b="1" baseline="-25000"/>
              <a:t>12</a:t>
            </a:r>
            <a:r>
              <a:rPr lang="cs-CZ" altLang="cs-CZ" sz="1800" b="1"/>
              <a:t>]</a:t>
            </a:r>
            <a:r>
              <a:rPr lang="cs-CZ" altLang="cs-CZ" sz="1800" b="1" baseline="30000"/>
              <a:t>6+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00200"/>
            <a:ext cx="26670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i="1" smtClean="0"/>
              <a:t>Polymerace Al lze tedy do následujících kroků: </a:t>
            </a:r>
            <a:endParaRPr lang="cs-CZ" altLang="cs-CZ" sz="1800" smtClean="0"/>
          </a:p>
          <a:p>
            <a:pPr algn="just" eaLnBrk="1" hangingPunct="1">
              <a:lnSpc>
                <a:spcPct val="160000"/>
              </a:lnSpc>
              <a:spcBef>
                <a:spcPct val="50000"/>
              </a:spcBef>
              <a:buFontTx/>
              <a:buNone/>
            </a:pPr>
            <a:r>
              <a:rPr lang="cs-CZ" altLang="cs-CZ" sz="1800" smtClean="0"/>
              <a:t>1) hydrolýza monomeru [Al(H</a:t>
            </a:r>
            <a:r>
              <a:rPr lang="cs-CZ" altLang="cs-CZ" sz="1800" baseline="-25000" smtClean="0"/>
              <a:t>2</a:t>
            </a:r>
            <a:r>
              <a:rPr lang="cs-CZ" altLang="cs-CZ" sz="1800" smtClean="0"/>
              <a:t>O)</a:t>
            </a:r>
            <a:r>
              <a:rPr lang="cs-CZ" altLang="cs-CZ" sz="1800" baseline="-25000" smtClean="0"/>
              <a:t>6</a:t>
            </a:r>
            <a:r>
              <a:rPr lang="cs-CZ" altLang="cs-CZ" sz="1800" smtClean="0"/>
              <a:t>]</a:t>
            </a:r>
            <a:r>
              <a:rPr lang="cs-CZ" altLang="cs-CZ" sz="1800" baseline="30000" smtClean="0"/>
              <a:t>3+</a:t>
            </a:r>
            <a:r>
              <a:rPr lang="cs-CZ" altLang="cs-CZ" sz="1800" smtClean="0"/>
              <a:t> a dimerizace (nízkomolekulové sloučeniny bývají označovány jako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a</a:t>
            </a:r>
            <a:r>
              <a:rPr lang="cs-CZ" altLang="cs-CZ" sz="1800" smtClean="0"/>
              <a:t>, viz. Yariv a Cross (1979). </a:t>
            </a:r>
          </a:p>
          <a:p>
            <a:pPr algn="just" eaLnBrk="1" hangingPunct="1">
              <a:lnSpc>
                <a:spcPct val="160000"/>
              </a:lnSpc>
              <a:spcBef>
                <a:spcPct val="50000"/>
              </a:spcBef>
              <a:buFontTx/>
              <a:buNone/>
            </a:pPr>
            <a:r>
              <a:rPr lang="cs-CZ" altLang="cs-CZ" sz="1800" smtClean="0"/>
              <a:t>2) další hydrolýza a kondenzace  orientovaných Al sloučenin podél krystalových os </a:t>
            </a:r>
            <a:r>
              <a:rPr lang="cs-CZ" altLang="cs-CZ" sz="1800" i="1" smtClean="0"/>
              <a:t>a</a:t>
            </a:r>
            <a:r>
              <a:rPr lang="cs-CZ" altLang="cs-CZ" sz="1800" smtClean="0"/>
              <a:t> a </a:t>
            </a:r>
            <a:r>
              <a:rPr lang="cs-CZ" altLang="cs-CZ" sz="1800" i="1" smtClean="0"/>
              <a:t>b</a:t>
            </a:r>
            <a:r>
              <a:rPr lang="cs-CZ" altLang="cs-CZ" sz="1800" smtClean="0"/>
              <a:t>  a tvorba  dvojrozměrných polymerních sloučenin (rovinná struktura) ve stylu vrstvy gibbsitového typu (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). </a:t>
            </a:r>
          </a:p>
          <a:p>
            <a:pPr algn="just" eaLnBrk="1" hangingPunct="1">
              <a:lnSpc>
                <a:spcPct val="160000"/>
              </a:lnSpc>
              <a:spcBef>
                <a:spcPct val="50000"/>
              </a:spcBef>
              <a:buFontTx/>
              <a:buNone/>
            </a:pPr>
            <a:r>
              <a:rPr lang="cs-CZ" altLang="cs-CZ" sz="1800" smtClean="0"/>
              <a:t>3) Jednotlivé  gibbsitové se  spojují a tvoří </a:t>
            </a:r>
            <a:r>
              <a:rPr lang="cs-CZ" altLang="cs-CZ" sz="1800" i="1" smtClean="0"/>
              <a:t>třírozměrné taktoidy</a:t>
            </a:r>
            <a:r>
              <a:rPr lang="cs-CZ" altLang="cs-CZ" sz="1800" smtClean="0"/>
              <a:t> (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c</a:t>
            </a:r>
            <a:r>
              <a:rPr lang="cs-CZ" altLang="cs-CZ" sz="1800" smtClean="0"/>
              <a:t>), ve kterých se plochy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 vrství na sebe, kolmo ke  krystalografické ose</a:t>
            </a:r>
            <a:r>
              <a:rPr lang="cs-CZ" altLang="cs-CZ" sz="1800" i="1" smtClean="0"/>
              <a:t> c</a:t>
            </a:r>
            <a:r>
              <a:rPr lang="cs-CZ" altLang="cs-CZ" sz="1800" smtClean="0"/>
              <a:t>. Přitažlivé síly mezi  plochami jsou tvořeny vodíkovými a van der Waalsovými interakcemi.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9219" name="Rectangle 4"/>
          <p:cNvSpPr>
            <a:spLocks noChangeArrowheads="1"/>
          </p:cNvSpPr>
          <p:nvPr>
            <p:ph type="body" idx="1"/>
          </p:nvPr>
        </p:nvSpPr>
        <p:spPr>
          <a:xfrm>
            <a:off x="609600" y="914400"/>
            <a:ext cx="7924800" cy="4953000"/>
          </a:xfrm>
          <a:noFill/>
        </p:spPr>
        <p:txBody>
          <a:bodyPr/>
          <a:lstStyle/>
          <a:p>
            <a:pPr algn="just" eaLnBrk="1" hangingPunct="1">
              <a:lnSpc>
                <a:spcPct val="160000"/>
              </a:lnSpc>
              <a:spcBef>
                <a:spcPct val="40000"/>
              </a:spcBef>
              <a:buFontTx/>
              <a:buNone/>
            </a:pPr>
            <a:r>
              <a:rPr lang="cs-CZ" altLang="cs-CZ" sz="1800" smtClean="0"/>
              <a:t>Předpokládá se, že hydratační energie částic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  je velmi vysoká a proto se v systému  chovají  jako  hydrofilní  koloidy. </a:t>
            </a:r>
          </a:p>
          <a:p>
            <a:pPr algn="just" eaLnBrk="1" hangingPunct="1">
              <a:lnSpc>
                <a:spcPct val="160000"/>
              </a:lnSpc>
              <a:spcBef>
                <a:spcPct val="40000"/>
              </a:spcBef>
              <a:buFontTx/>
              <a:buNone/>
            </a:pPr>
            <a:r>
              <a:rPr lang="cs-CZ" altLang="cs-CZ" sz="1800" smtClean="0"/>
              <a:t>Naproti tomu hydratační energie  molekul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c</a:t>
            </a:r>
            <a:r>
              <a:rPr lang="cs-CZ" altLang="cs-CZ" sz="1800" smtClean="0"/>
              <a:t> je  mnohem  nižší  než  u molekuly 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b</a:t>
            </a:r>
            <a:r>
              <a:rPr lang="cs-CZ" altLang="cs-CZ" sz="1800" smtClean="0"/>
              <a:t>.  Částice </a:t>
            </a:r>
            <a:r>
              <a:rPr lang="cs-CZ" altLang="cs-CZ" sz="1800" b="1" smtClean="0"/>
              <a:t>Al</a:t>
            </a:r>
            <a:r>
              <a:rPr lang="cs-CZ" altLang="cs-CZ" sz="1800" b="1" baseline="-25000" smtClean="0"/>
              <a:t>c</a:t>
            </a:r>
            <a:r>
              <a:rPr lang="cs-CZ" altLang="cs-CZ" sz="1800" smtClean="0"/>
              <a:t>  jsou proto považovány za hydrofobní koloidy. </a:t>
            </a:r>
          </a:p>
          <a:p>
            <a:pPr algn="just" eaLnBrk="1" hangingPunct="1">
              <a:lnSpc>
                <a:spcPct val="160000"/>
              </a:lnSpc>
              <a:spcBef>
                <a:spcPct val="40000"/>
              </a:spcBef>
              <a:buFontTx/>
              <a:buNone/>
            </a:pPr>
            <a:r>
              <a:rPr lang="cs-CZ" altLang="cs-CZ" sz="1800" smtClean="0"/>
              <a:t>Stabilita polymerů je určena tloušťkou difuzní dvojvrstvy, která závisí na pozitivním náboji sítě  na jeden atom Al a na povaze opačného anionu (protiionu) v roztoku.  </a:t>
            </a:r>
          </a:p>
          <a:p>
            <a:pPr algn="just" eaLnBrk="1" hangingPunct="1">
              <a:lnSpc>
                <a:spcPct val="160000"/>
              </a:lnSpc>
              <a:spcBef>
                <a:spcPct val="40000"/>
              </a:spcBef>
              <a:buFontTx/>
              <a:buNone/>
            </a:pPr>
            <a:r>
              <a:rPr lang="cs-CZ" altLang="cs-CZ" sz="1800" smtClean="0"/>
              <a:t>Rychlost polymerace (i povaha produktů) závisí na počátečním stupni přesycení. Při vyšším stupni  přesycení může  probíhat překotná  agregace  různých  Al molekul  za vzniku amorfních částic.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800600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buFontTx/>
              <a:buNone/>
            </a:pPr>
            <a:r>
              <a:rPr lang="cs-CZ" altLang="cs-CZ" sz="1800" b="1" smtClean="0"/>
              <a:t>Interakce křemíku  a hliníku</a:t>
            </a:r>
          </a:p>
          <a:p>
            <a:pPr algn="just"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Přítomnost  SiO</a:t>
            </a:r>
            <a:r>
              <a:rPr lang="cs-CZ" altLang="cs-CZ" sz="1800" baseline="-25000" smtClean="0"/>
              <a:t>2</a:t>
            </a:r>
            <a:r>
              <a:rPr lang="cs-CZ" altLang="cs-CZ" sz="1800" smtClean="0"/>
              <a:t>  výrazně  ovlivňuje charakter hydrolytických produktů hliníku - a to i při nízkých koncentracích, jaké se běžně vyskytují v přírodních vodách. </a:t>
            </a:r>
          </a:p>
          <a:p>
            <a:pPr algn="just" eaLnBrk="1" hangingPunct="1">
              <a:lnSpc>
                <a:spcPct val="160000"/>
              </a:lnSpc>
              <a:buFontTx/>
              <a:buNone/>
            </a:pPr>
            <a:r>
              <a:rPr lang="cs-CZ" altLang="cs-CZ" sz="1800" smtClean="0"/>
              <a:t>Interakce mezi SiO</a:t>
            </a:r>
            <a:r>
              <a:rPr lang="cs-CZ" altLang="cs-CZ" sz="1800" baseline="-25000" smtClean="0"/>
              <a:t>2</a:t>
            </a:r>
            <a:r>
              <a:rPr lang="cs-CZ" altLang="cs-CZ" sz="1800" smtClean="0"/>
              <a:t>  a Al</a:t>
            </a:r>
            <a:r>
              <a:rPr lang="cs-CZ" altLang="cs-CZ" sz="1800" baseline="-25000" smtClean="0"/>
              <a:t>2</a:t>
            </a:r>
            <a:r>
              <a:rPr lang="cs-CZ" altLang="cs-CZ" sz="1800" smtClean="0"/>
              <a:t>O</a:t>
            </a:r>
            <a:r>
              <a:rPr lang="cs-CZ" altLang="cs-CZ" sz="1800" baseline="-25000" smtClean="0"/>
              <a:t>3</a:t>
            </a:r>
            <a:r>
              <a:rPr lang="cs-CZ" altLang="cs-CZ" sz="1800" smtClean="0"/>
              <a:t>  ve vodných roztocích zkoumal  např. Iler (1973), Wada a Wada (1979, 1981),  Holdren a Adams (1982), Yamanaka et al. (1986), Bourrié et al. (1989), Wada (1987), , Yokoyama et al. (1987), Steefel a VanCappellen (1990), Adu-Wusu a Wilcox (1991), Yokoyama et al. (1991), Browne a Driscoll (1992); na základě terénních pozorování např. Thornber et al. (1987) nebo Wada (1987).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1239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Symbol</vt:lpstr>
      <vt:lpstr>Výchozí návrh</vt:lpstr>
      <vt:lpstr>Koloidy v životním prostředí Polymery hliníku 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Koloidy v životním prostředí G9811</dc:title>
  <dc:creator>FAIMON</dc:creator>
  <cp:lastModifiedBy>JF</cp:lastModifiedBy>
  <cp:revision>33</cp:revision>
  <dcterms:created xsi:type="dcterms:W3CDTF">2006-09-24T13:29:04Z</dcterms:created>
  <dcterms:modified xsi:type="dcterms:W3CDTF">2019-12-12T13:56:07Z</dcterms:modified>
</cp:coreProperties>
</file>