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7" r:id="rId5"/>
    <p:sldId id="278" r:id="rId6"/>
    <p:sldId id="263" r:id="rId7"/>
    <p:sldId id="270" r:id="rId8"/>
    <p:sldId id="282" r:id="rId9"/>
    <p:sldId id="283" r:id="rId10"/>
    <p:sldId id="271" r:id="rId11"/>
    <p:sldId id="262" r:id="rId12"/>
    <p:sldId id="284" r:id="rId13"/>
    <p:sldId id="272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C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96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A4CC7-E29B-4E0F-9503-4AA59F898F7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583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AF132-D45A-4191-9886-D74965BEE4F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485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84702-A8CC-4A32-9AFA-1A0694A02D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8884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F5553-B707-43B2-8562-8CE42D8DBF5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0282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CF249-8FBD-4B37-940C-433C70447FE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374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B425F-3BB1-4B94-BC44-7CCD29A7270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0573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41754-3EDD-48C0-BBA9-42A7921044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3596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10CFE-F750-4D21-8A09-A4A5B41BDDC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6277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42F61-55F3-427C-BB62-9B728908798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282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BA45C-96E0-44E2-95C2-96E969608F7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4112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989FF-3036-4426-8BCD-C36DCD16DAC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87357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EF6096B3-9ACC-411D-BB9D-D70D6DA4BE0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8.jpeg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05000"/>
            <a:ext cx="7772400" cy="1470025"/>
          </a:xfrm>
        </p:spPr>
        <p:txBody>
          <a:bodyPr anchor="ctr"/>
          <a:lstStyle/>
          <a:p>
            <a:pPr eaLnBrk="1" hangingPunct="1"/>
            <a:r>
              <a:rPr lang="cs-CZ" altLang="cs-CZ" sz="4400" b="1" smtClean="0"/>
              <a:t>Koloidy v životním prostředí</a:t>
            </a:r>
            <a:br>
              <a:rPr lang="cs-CZ" altLang="cs-CZ" sz="4400" b="1" smtClean="0"/>
            </a:br>
            <a:r>
              <a:rPr lang="cs-CZ" altLang="cs-CZ" sz="3600" b="1" smtClean="0"/>
              <a:t>Stabilita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sz="3600" b="1" smtClean="0"/>
              <a:t>Jiří Faimon</a:t>
            </a:r>
            <a:endParaRPr lang="cs-CZ" altLang="cs-CZ" sz="320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433388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1800" smtClean="0">
                <a:solidFill>
                  <a:srgbClr val="CC0000"/>
                </a:solidFill>
              </a:rPr>
              <a:t>J. Faimon:                          Koloidy v životním prostředí: Stabilita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60960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cs-CZ" altLang="cs-CZ" sz="1800" smtClean="0"/>
              <a:t>Na křivce  celkové potenciální energie  jsou patrné tři  extrémní body: dvě  </a:t>
            </a:r>
            <a:r>
              <a:rPr lang="cs-CZ" altLang="cs-CZ" sz="1800" b="1" smtClean="0"/>
              <a:t>minima</a:t>
            </a:r>
            <a:r>
              <a:rPr lang="cs-CZ" altLang="cs-CZ" sz="1800" smtClean="0"/>
              <a:t> (primární a sekundární) a jedno </a:t>
            </a:r>
            <a:r>
              <a:rPr lang="cs-CZ" altLang="cs-CZ" sz="1800" b="1" smtClean="0"/>
              <a:t>maximum</a:t>
            </a:r>
            <a:r>
              <a:rPr lang="cs-CZ" altLang="cs-CZ" sz="1800" smtClean="0"/>
              <a:t>.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cs-CZ" altLang="cs-CZ" sz="1800" smtClean="0"/>
              <a:t>Pokud  je </a:t>
            </a:r>
            <a:r>
              <a:rPr lang="cs-CZ" altLang="cs-CZ" sz="1800" b="1" smtClean="0"/>
              <a:t>primární  minimum</a:t>
            </a:r>
            <a:r>
              <a:rPr lang="cs-CZ" altLang="cs-CZ" sz="1800" smtClean="0"/>
              <a:t>  dostatečně  hluboké, pak  může po překonání  maxima docházet  ke </a:t>
            </a:r>
            <a:r>
              <a:rPr lang="cs-CZ" altLang="cs-CZ" sz="1800" b="1" smtClean="0"/>
              <a:t>koagulaci</a:t>
            </a:r>
            <a:r>
              <a:rPr lang="cs-CZ" altLang="cs-CZ" sz="1800" smtClean="0"/>
              <a:t>.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cs-CZ" altLang="cs-CZ" sz="1800" smtClean="0"/>
              <a:t>Výška maxima určuje </a:t>
            </a:r>
            <a:r>
              <a:rPr lang="cs-CZ" altLang="cs-CZ" sz="1800" b="1" smtClean="0"/>
              <a:t>mechanismus agregace</a:t>
            </a:r>
            <a:r>
              <a:rPr lang="cs-CZ" altLang="cs-CZ" sz="1800" smtClean="0"/>
              <a:t>. 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cs-CZ" altLang="cs-CZ" sz="1800" smtClean="0"/>
              <a:t>Pokud je dostatečně vysoké, je překonáno jen částicemi s odpovídající energií. Taková agregace je pomalá a odpovídá </a:t>
            </a:r>
            <a:r>
              <a:rPr lang="cs-CZ" altLang="cs-CZ" sz="1800" b="1" i="1" smtClean="0"/>
              <a:t>reakčně limitovanému modelu</a:t>
            </a:r>
            <a:r>
              <a:rPr lang="cs-CZ" altLang="cs-CZ" sz="1800" smtClean="0"/>
              <a:t>. 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cs-CZ" altLang="cs-CZ" sz="1800" smtClean="0"/>
              <a:t>Pokud je energetická bariéra nízká nebo zcela potlačena, vede každá srážka ke spojení částic. Agregace je rychlá a je limitována rychlostí difuze částic v roztoku </a:t>
            </a:r>
            <a:r>
              <a:rPr lang="cs-CZ" altLang="cs-CZ" sz="1800" b="1" i="1" smtClean="0"/>
              <a:t>(difuzně limitovaný model</a:t>
            </a:r>
            <a:r>
              <a:rPr lang="cs-CZ" altLang="cs-CZ" sz="1800" smtClean="0"/>
              <a:t>). 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cs-CZ" altLang="cs-CZ" sz="1800" smtClean="0"/>
              <a:t>Jestliže je výška  maxima dostatečně vysoká - rovna nebo vyšší  jak 24 x kT - pak je  rychlost koagulace malá a koloidní systém  je dlouhodobě časově stabilní. 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cs-CZ" altLang="cs-CZ" sz="1800" b="1" smtClean="0"/>
              <a:t>Flokulace</a:t>
            </a:r>
            <a:r>
              <a:rPr lang="cs-CZ" altLang="cs-CZ" sz="1800" smtClean="0"/>
              <a:t> odpovídá agregaci v sekundárním minimu - může   nastat  bez  vyplnění   jakýchkoliv  předběžných podmínek.  V tomto  případě jsou  částice v  agregátech rozděleny většími vzdálenostmi.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411163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cs-CZ" altLang="cs-CZ" sz="1800" smtClean="0">
                <a:solidFill>
                  <a:srgbClr val="CC0000"/>
                </a:solidFill>
              </a:rPr>
              <a:t>J. Faimon:                          Koloidy v životním prostředí: Stabilita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6096000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Tx/>
              <a:buNone/>
            </a:pPr>
            <a:r>
              <a:rPr lang="cs-CZ" altLang="cs-CZ" sz="1800" b="1" i="1" smtClean="0"/>
              <a:t>Vliv iontové síly</a:t>
            </a:r>
            <a:endParaRPr lang="cs-CZ" altLang="cs-CZ" sz="1800" smtClean="0"/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cs-CZ" altLang="cs-CZ" sz="1800" smtClean="0"/>
              <a:t>Tloušťka elektrické  dvojvrstvy závisí  na  iontové  síle disperzního  prostředí. Zvyšováním  iontové  síly   v roztoku  dochází</a:t>
            </a:r>
            <a:r>
              <a:rPr lang="cs-CZ" altLang="cs-CZ" sz="1800" b="1" i="1" smtClean="0"/>
              <a:t>  ke stlačování  elektrické dvojvrstvy</a:t>
            </a:r>
            <a:r>
              <a:rPr lang="cs-CZ" altLang="cs-CZ" sz="1800" smtClean="0"/>
              <a:t>. 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cs-CZ" altLang="cs-CZ" sz="1800" smtClean="0"/>
              <a:t>Při iontové síle odpovídající koncentraci 10</a:t>
            </a:r>
            <a:r>
              <a:rPr lang="cs-CZ" altLang="cs-CZ" sz="1800" baseline="30000" smtClean="0"/>
              <a:t>-1</a:t>
            </a:r>
            <a:r>
              <a:rPr lang="cs-CZ" altLang="cs-CZ" sz="1800" smtClean="0"/>
              <a:t> mol/l se snižuje tloušťka dvojvrstvy pod 1nm. V tomto případě je síla elektrostatického odpuzování již nedostatečná  a převládají  van  der  Waalsovi  přitažlivé  síly.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cs-CZ" altLang="cs-CZ" sz="1800" b="1" i="1" smtClean="0"/>
              <a:t>Proto většina  elektrostaticky stabilizovaných  disperzí koaguluje  při </a:t>
            </a:r>
            <a:r>
              <a:rPr lang="cs-CZ" altLang="cs-CZ" sz="1800" b="1" smtClean="0"/>
              <a:t>zvyšování iontové síly v roztoku. </a:t>
            </a:r>
            <a:r>
              <a:rPr lang="cs-CZ" altLang="cs-CZ" sz="1800" smtClean="0"/>
              <a:t>Tento trend vystihuje empirické Hardy-Schultzeovo pravidlo (např. Stumm a Morgan 1981, Hall et al. 1991), které říká, že kritická koagulační koncentrace</a:t>
            </a:r>
            <a:r>
              <a:rPr lang="cs-CZ" altLang="cs-CZ" sz="1800" smtClean="0">
                <a:hlinkClick r:id="" action="ppaction://noaction"/>
              </a:rPr>
              <a:t>[1]</a:t>
            </a:r>
            <a:r>
              <a:rPr lang="cs-CZ" altLang="cs-CZ" sz="1800" smtClean="0"/>
              <a:t> je úměrná  převrácené hodnotě šesté mocniny náboje protiionu</a:t>
            </a:r>
            <a:r>
              <a:rPr lang="cs-CZ" altLang="cs-CZ" sz="1800" smtClean="0">
                <a:hlinkClick r:id="" action="ppaction://noaction"/>
              </a:rPr>
              <a:t>[2]</a:t>
            </a:r>
            <a:r>
              <a:rPr lang="cs-CZ" altLang="cs-CZ" sz="1800" smtClean="0"/>
              <a:t>.  Vliv koncentrace elektrolytu dokumentuje průběh interakční energie dvou sférických částic v roztocích s různou iontovou silou na obrázku: 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r>
              <a:rPr lang="en-US" altLang="cs-CZ" sz="1400" b="1" i="1" smtClean="0">
                <a:hlinkClick r:id="" action="ppaction://noaction"/>
              </a:rPr>
              <a:t>[1]</a:t>
            </a:r>
            <a:r>
              <a:rPr lang="en-US" altLang="cs-CZ" sz="1400" i="1" smtClean="0"/>
              <a:t> Koncentrace elektrolytu při které dochází ke spontánní koagulaci.</a:t>
            </a:r>
            <a:r>
              <a:rPr lang="cs-CZ" altLang="cs-CZ" sz="1400" i="1" smtClean="0"/>
              <a:t> 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r>
              <a:rPr lang="en-US" altLang="cs-CZ" sz="1400" b="1" i="1" smtClean="0">
                <a:hlinkClick r:id="" action="ppaction://noaction"/>
              </a:rPr>
              <a:t>[</a:t>
            </a:r>
            <a:r>
              <a:rPr lang="cs-CZ" altLang="cs-CZ" sz="1400" b="1" i="1" smtClean="0">
                <a:hlinkClick r:id="" action="ppaction://noaction"/>
              </a:rPr>
              <a:t>2</a:t>
            </a:r>
            <a:r>
              <a:rPr lang="en-US" altLang="cs-CZ" sz="1400" b="1" i="1" smtClean="0">
                <a:hlinkClick r:id="" action="ppaction://noaction"/>
              </a:rPr>
              <a:t>]</a:t>
            </a:r>
            <a:r>
              <a:rPr lang="en-US" altLang="cs-CZ" sz="1400" i="1" smtClean="0"/>
              <a:t> ion v roztoku s nábojem opačného znaménka, než koloidní částice.</a:t>
            </a:r>
            <a:r>
              <a:rPr lang="en-US" altLang="cs-CZ" sz="1400" smtClean="0"/>
              <a:t> </a:t>
            </a:r>
            <a:endParaRPr lang="cs-CZ" altLang="cs-CZ" sz="14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  <a:noFill/>
        </p:spPr>
        <p:txBody>
          <a:bodyPr/>
          <a:lstStyle/>
          <a:p>
            <a:pPr eaLnBrk="1" hangingPunct="1"/>
            <a:r>
              <a:rPr lang="cs-CZ" altLang="cs-CZ" sz="2000" smtClean="0">
                <a:latin typeface="Times New Roman" panose="02020603050405020304" pitchFamily="18" charset="0"/>
              </a:rPr>
              <a:t>Koloidy v životním prostředí</a:t>
            </a:r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5651500" y="1412875"/>
          <a:ext cx="273685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Rovnice" r:id="rId3" imgW="1371600" imgH="266700" progId="Equation.3">
                  <p:embed/>
                </p:oleObj>
              </mc:Choice>
              <mc:Fallback>
                <p:oleObj name="Rovnice" r:id="rId3" imgW="1371600" imgH="266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1412875"/>
                        <a:ext cx="2736850" cy="53181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836613"/>
            <a:ext cx="4962525" cy="580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7" name="Text 7"/>
          <p:cNvSpPr txBox="1">
            <a:spLocks noChangeArrowheads="1"/>
          </p:cNvSpPr>
          <p:nvPr/>
        </p:nvSpPr>
        <p:spPr bwMode="auto">
          <a:xfrm>
            <a:off x="3276600" y="4365625"/>
            <a:ext cx="1368425" cy="9255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Times New Roman" panose="02020603050405020304" pitchFamily="18" charset="0"/>
              </a:rPr>
              <a:t>a  = 25 nm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Times New Roman" panose="02020603050405020304" pitchFamily="18" charset="0"/>
              </a:rPr>
              <a:t>Ψ</a:t>
            </a:r>
            <a:r>
              <a:rPr lang="cs-CZ" altLang="cs-CZ" sz="1800" baseline="-25000">
                <a:latin typeface="Times New Roman" panose="02020603050405020304" pitchFamily="18" charset="0"/>
              </a:rPr>
              <a:t>o</a:t>
            </a:r>
            <a:r>
              <a:rPr lang="cs-CZ" altLang="cs-CZ" sz="1800">
                <a:latin typeface="Times New Roman" panose="02020603050405020304" pitchFamily="18" charset="0"/>
              </a:rPr>
              <a:t> = 35 mV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Times New Roman" panose="02020603050405020304" pitchFamily="18" charset="0"/>
              </a:rPr>
              <a:t>A = 10</a:t>
            </a:r>
            <a:r>
              <a:rPr lang="cs-CZ" altLang="cs-CZ" sz="1800" baseline="30000">
                <a:latin typeface="Times New Roman" panose="02020603050405020304" pitchFamily="18" charset="0"/>
              </a:rPr>
              <a:t>-19</a:t>
            </a:r>
            <a:r>
              <a:rPr lang="cs-CZ" altLang="cs-CZ" sz="1800">
                <a:latin typeface="Times New Roman" panose="02020603050405020304" pitchFamily="18" charset="0"/>
              </a:rPr>
              <a:t> J</a:t>
            </a:r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6227763" y="2205038"/>
          <a:ext cx="1368425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Rovnice" r:id="rId6" imgW="774364" imgH="393529" progId="Equation.3">
                  <p:embed/>
                </p:oleObj>
              </mc:Choice>
              <mc:Fallback>
                <p:oleObj name="Rovnice" r:id="rId6" imgW="774364" imgH="39352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2205038"/>
                        <a:ext cx="1368425" cy="6953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5181600" y="3124200"/>
            <a:ext cx="3744913" cy="3579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25000"/>
              </a:spcBef>
              <a:buFontTx/>
              <a:buNone/>
            </a:pPr>
            <a:r>
              <a:rPr lang="cs-CZ" altLang="cs-CZ" sz="1800" b="1"/>
              <a:t>E</a:t>
            </a:r>
            <a:r>
              <a:rPr lang="en-US" altLang="cs-CZ" sz="1800" b="1"/>
              <a:t>mpirick</a:t>
            </a:r>
            <a:r>
              <a:rPr lang="cs-CZ" altLang="cs-CZ" sz="1800" b="1"/>
              <a:t>é</a:t>
            </a:r>
            <a:endParaRPr lang="en-US" altLang="cs-CZ" sz="1800" b="1"/>
          </a:p>
          <a:p>
            <a:pPr eaLnBrk="1" hangingPunct="1">
              <a:lnSpc>
                <a:spcPct val="130000"/>
              </a:lnSpc>
              <a:spcBef>
                <a:spcPct val="25000"/>
              </a:spcBef>
              <a:buFontTx/>
              <a:buNone/>
            </a:pPr>
            <a:r>
              <a:rPr lang="en-US" altLang="cs-CZ" sz="1800" b="1"/>
              <a:t>Schultze-Hardyho pravidlo</a:t>
            </a:r>
          </a:p>
          <a:p>
            <a:pPr eaLnBrk="1" hangingPunct="1">
              <a:lnSpc>
                <a:spcPct val="130000"/>
              </a:lnSpc>
              <a:spcBef>
                <a:spcPct val="25000"/>
              </a:spcBef>
              <a:buFontTx/>
              <a:buNone/>
            </a:pPr>
            <a:r>
              <a:rPr lang="cs-CZ" altLang="cs-CZ" sz="1800" b="1"/>
              <a:t>pro agregaci: </a:t>
            </a:r>
          </a:p>
          <a:p>
            <a:pPr eaLnBrk="1" hangingPunct="1">
              <a:lnSpc>
                <a:spcPct val="130000"/>
              </a:lnSpc>
              <a:spcBef>
                <a:spcPct val="25000"/>
              </a:spcBef>
              <a:buFontTx/>
              <a:buNone/>
            </a:pPr>
            <a:r>
              <a:rPr lang="cs-CZ" altLang="cs-CZ" sz="1800"/>
              <a:t>Kritická koagulační koncentrace je nepřímo úměrná 4. (6.) mocnině náboje proti-ionu (ion v roztoku s opačným nábojem než koloidní částice. </a:t>
            </a:r>
            <a:endParaRPr lang="en-US" altLang="cs-CZ" sz="1800"/>
          </a:p>
          <a:p>
            <a:pPr eaLnBrk="1" hangingPunct="1">
              <a:lnSpc>
                <a:spcPct val="130000"/>
              </a:lnSpc>
              <a:spcBef>
                <a:spcPct val="25000"/>
              </a:spcBef>
              <a:buFontTx/>
              <a:buNone/>
            </a:pPr>
            <a:endParaRPr lang="cs-CZ" altLang="cs-CZ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411163"/>
          </a:xfrm>
        </p:spPr>
        <p:txBody>
          <a:bodyPr/>
          <a:lstStyle/>
          <a:p>
            <a:pPr eaLnBrk="1" hangingPunct="1"/>
            <a:r>
              <a:rPr lang="cs-CZ" altLang="cs-CZ" sz="2000" smtClean="0">
                <a:solidFill>
                  <a:srgbClr val="CC0000"/>
                </a:solidFill>
                <a:latin typeface="Times New Roman" panose="02020603050405020304" pitchFamily="18" charset="0"/>
              </a:rPr>
              <a:t>J. Faimon:                          Koloidy v životním prostředí: Stabilita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6388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altLang="cs-CZ" sz="2000" b="1" i="1" smtClean="0">
                <a:latin typeface="Times New Roman" panose="02020603050405020304" pitchFamily="18" charset="0"/>
              </a:rPr>
              <a:t>Vliv pH</a:t>
            </a:r>
            <a:endParaRPr lang="cs-CZ" altLang="cs-CZ" sz="200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altLang="cs-CZ" sz="2000" smtClean="0">
                <a:latin typeface="Times New Roman" panose="02020603050405020304" pitchFamily="18" charset="0"/>
              </a:rPr>
              <a:t>Tuhý povrch se může nabíjet díky sorpci ionů z roztoku a disociaci povrchových funkčních skupin. Oba tyto jevy jsou závislé na pH roztoku.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altLang="cs-CZ" sz="2000" smtClean="0">
                <a:latin typeface="Times New Roman" panose="02020603050405020304" pitchFamily="18" charset="0"/>
              </a:rPr>
              <a:t>Hodnota pH, odpovídající nulovému náboji na povrchu částic, je označována jako tzv. </a:t>
            </a:r>
            <a:r>
              <a:rPr lang="cs-CZ" altLang="cs-CZ" sz="2000" b="1" i="1" smtClean="0">
                <a:latin typeface="Times New Roman" panose="02020603050405020304" pitchFamily="18" charset="0"/>
              </a:rPr>
              <a:t>bod nulového náboje</a:t>
            </a:r>
            <a:r>
              <a:rPr lang="cs-CZ" altLang="cs-CZ" sz="2000" b="1" smtClean="0">
                <a:latin typeface="Times New Roman" panose="02020603050405020304" pitchFamily="18" charset="0"/>
              </a:rPr>
              <a:t> pH</a:t>
            </a:r>
            <a:r>
              <a:rPr lang="cs-CZ" altLang="cs-CZ" sz="2000" b="1" baseline="-25000" smtClean="0">
                <a:latin typeface="Times New Roman" panose="02020603050405020304" pitchFamily="18" charset="0"/>
              </a:rPr>
              <a:t>zpc</a:t>
            </a:r>
            <a:r>
              <a:rPr lang="cs-CZ" altLang="cs-CZ" sz="2000" smtClean="0">
                <a:latin typeface="Times New Roman" panose="02020603050405020304" pitchFamily="18" charset="0"/>
              </a:rPr>
              <a:t> (v přítomnosti cizích ionů), nebo </a:t>
            </a:r>
            <a:r>
              <a:rPr lang="cs-CZ" altLang="cs-CZ" sz="2000" b="1" i="1" smtClean="0">
                <a:latin typeface="Times New Roman" panose="02020603050405020304" pitchFamily="18" charset="0"/>
              </a:rPr>
              <a:t>izoelektrický bod</a:t>
            </a:r>
            <a:r>
              <a:rPr lang="cs-CZ" altLang="cs-CZ" sz="2000" b="1" smtClean="0">
                <a:latin typeface="Times New Roman" panose="02020603050405020304" pitchFamily="18" charset="0"/>
              </a:rPr>
              <a:t> pH</a:t>
            </a:r>
            <a:r>
              <a:rPr lang="cs-CZ" altLang="cs-CZ" sz="2000" b="1" baseline="-25000" smtClean="0">
                <a:latin typeface="Times New Roman" panose="02020603050405020304" pitchFamily="18" charset="0"/>
              </a:rPr>
              <a:t>iep</a:t>
            </a:r>
            <a:r>
              <a:rPr lang="cs-CZ" altLang="cs-CZ" sz="2000" b="1" smtClean="0">
                <a:latin typeface="Times New Roman" panose="02020603050405020304" pitchFamily="18" charset="0"/>
              </a:rPr>
              <a:t> </a:t>
            </a:r>
            <a:r>
              <a:rPr lang="cs-CZ" altLang="cs-CZ" sz="2000" smtClean="0">
                <a:latin typeface="Times New Roman" panose="02020603050405020304" pitchFamily="18" charset="0"/>
              </a:rPr>
              <a:t>(v přítomnosti pouze H</a:t>
            </a:r>
            <a:r>
              <a:rPr lang="cs-CZ" altLang="cs-CZ" sz="2000" baseline="30000" smtClean="0">
                <a:latin typeface="Times New Roman" panose="02020603050405020304" pitchFamily="18" charset="0"/>
              </a:rPr>
              <a:t>+</a:t>
            </a:r>
            <a:r>
              <a:rPr lang="cs-CZ" altLang="cs-CZ" sz="2000" smtClean="0">
                <a:latin typeface="Times New Roman" panose="02020603050405020304" pitchFamily="18" charset="0"/>
              </a:rPr>
              <a:t> a OH</a:t>
            </a:r>
            <a:r>
              <a:rPr lang="cs-CZ" altLang="cs-CZ" sz="2000" baseline="30000" smtClean="0">
                <a:latin typeface="Times New Roman" panose="02020603050405020304" pitchFamily="18" charset="0"/>
              </a:rPr>
              <a:t>-</a:t>
            </a:r>
            <a:r>
              <a:rPr lang="cs-CZ" altLang="cs-CZ" sz="2000" smtClean="0">
                <a:latin typeface="Times New Roman" panose="02020603050405020304" pitchFamily="18" charset="0"/>
              </a:rPr>
              <a:t>), viz. např.</a:t>
            </a:r>
            <a:r>
              <a:rPr lang="cs-CZ" altLang="cs-CZ" sz="2000" b="1" i="1" smtClean="0">
                <a:latin typeface="Times New Roman" panose="02020603050405020304" pitchFamily="18" charset="0"/>
              </a:rPr>
              <a:t> </a:t>
            </a:r>
            <a:r>
              <a:rPr lang="cs-CZ" altLang="cs-CZ" sz="2000" smtClean="0">
                <a:latin typeface="Times New Roman" panose="02020603050405020304" pitchFamily="18" charset="0"/>
              </a:rPr>
              <a:t>Stumm a Morgan 1981.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altLang="cs-CZ" sz="2000" smtClean="0">
                <a:latin typeface="Times New Roman" panose="02020603050405020304" pitchFamily="18" charset="0"/>
              </a:rPr>
              <a:t>Při pH</a:t>
            </a:r>
            <a:r>
              <a:rPr lang="cs-CZ" altLang="cs-CZ" sz="2000" baseline="-25000" smtClean="0">
                <a:latin typeface="Times New Roman" panose="02020603050405020304" pitchFamily="18" charset="0"/>
              </a:rPr>
              <a:t>zpc</a:t>
            </a:r>
            <a:r>
              <a:rPr lang="cs-CZ" altLang="cs-CZ" sz="2000" smtClean="0">
                <a:latin typeface="Times New Roman" panose="02020603050405020304" pitchFamily="18" charset="0"/>
              </a:rPr>
              <a:t> resp. pH</a:t>
            </a:r>
            <a:r>
              <a:rPr lang="cs-CZ" altLang="cs-CZ" sz="2000" baseline="-25000" smtClean="0">
                <a:latin typeface="Times New Roman" panose="02020603050405020304" pitchFamily="18" charset="0"/>
              </a:rPr>
              <a:t>iep</a:t>
            </a:r>
            <a:r>
              <a:rPr lang="cs-CZ" altLang="cs-CZ" sz="2000" smtClean="0">
                <a:latin typeface="Times New Roman" panose="02020603050405020304" pitchFamily="18" charset="0"/>
              </a:rPr>
              <a:t> jsou potlačeny elektrostatické odpudivé síly a částice hydrofobních koloidů rychle agregují.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altLang="cs-CZ" sz="2000" smtClean="0">
                <a:latin typeface="Times New Roman" panose="02020603050405020304" pitchFamily="18" charset="0"/>
              </a:rPr>
              <a:t>Stabilita molekulárních koloidů není v tomto smyslu hodnotou pH příliš ovlivněna.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411163"/>
          </a:xfrm>
        </p:spPr>
        <p:txBody>
          <a:bodyPr/>
          <a:lstStyle/>
          <a:p>
            <a:pPr eaLnBrk="1" hangingPunct="1">
              <a:lnSpc>
                <a:spcPct val="170000"/>
              </a:lnSpc>
            </a:pPr>
            <a:r>
              <a:rPr lang="cs-CZ" altLang="cs-CZ" sz="1800" smtClean="0">
                <a:solidFill>
                  <a:srgbClr val="CC0000"/>
                </a:solidFill>
              </a:rPr>
              <a:t>J. Faimon:                          Koloidy v životním prostředí: Stabilita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105400"/>
          </a:xfrm>
        </p:spPr>
        <p:txBody>
          <a:bodyPr/>
          <a:lstStyle/>
          <a:p>
            <a:pPr eaLnBrk="1" hangingPunct="1">
              <a:lnSpc>
                <a:spcPct val="170000"/>
              </a:lnSpc>
              <a:buFontTx/>
              <a:buNone/>
            </a:pPr>
            <a:r>
              <a:rPr lang="cs-CZ" altLang="cs-CZ" sz="1800" b="1" smtClean="0"/>
              <a:t>Polymerní stabilizace</a:t>
            </a:r>
          </a:p>
          <a:p>
            <a:pPr eaLnBrk="1" hangingPunct="1">
              <a:lnSpc>
                <a:spcPct val="170000"/>
              </a:lnSpc>
              <a:buFontTx/>
              <a:buNone/>
            </a:pPr>
            <a:r>
              <a:rPr lang="cs-CZ" altLang="cs-CZ" sz="1800" b="1" smtClean="0"/>
              <a:t>Struktura polymerů. </a:t>
            </a:r>
            <a:r>
              <a:rPr lang="cs-CZ" altLang="cs-CZ" sz="1800" i="1" smtClean="0"/>
              <a:t>A,B jsou různé nízkomolekulární jednotky, ze kterých je polymer vystaven </a:t>
            </a:r>
            <a:r>
              <a:rPr lang="cs-CZ" altLang="cs-CZ" sz="1800" smtClean="0"/>
              <a:t>Jako polymer se označuje </a:t>
            </a:r>
            <a:r>
              <a:rPr lang="cs-CZ" altLang="cs-CZ" sz="1800" b="1" i="1" smtClean="0"/>
              <a:t>makromolekulu</a:t>
            </a:r>
            <a:r>
              <a:rPr lang="cs-CZ" altLang="cs-CZ" sz="1800" smtClean="0">
                <a:hlinkClick r:id="" action="ppaction://noaction"/>
              </a:rPr>
              <a:t>[1]</a:t>
            </a:r>
            <a:r>
              <a:rPr lang="cs-CZ" altLang="cs-CZ" sz="1800" smtClean="0"/>
              <a:t>, skládající se z pravidelně se  opakujících  nebo  z chemicky  identických nízkomolekulárních  jednotek, svázaných navzájem kovalentními vazbami. </a:t>
            </a:r>
          </a:p>
          <a:p>
            <a:pPr eaLnBrk="1" hangingPunct="1">
              <a:lnSpc>
                <a:spcPct val="170000"/>
              </a:lnSpc>
              <a:buFontTx/>
              <a:buNone/>
            </a:pPr>
            <a:r>
              <a:rPr lang="cs-CZ" altLang="cs-CZ" sz="1800" smtClean="0"/>
              <a:t>Pokud  se  polymer    skládá</a:t>
            </a:r>
            <a:r>
              <a:rPr lang="cs-CZ" altLang="cs-CZ" sz="1800" b="1" i="1" smtClean="0"/>
              <a:t> </a:t>
            </a:r>
            <a:r>
              <a:rPr lang="cs-CZ" altLang="cs-CZ" sz="1800" smtClean="0"/>
              <a:t> z</a:t>
            </a:r>
            <a:r>
              <a:rPr lang="cs-CZ" altLang="cs-CZ" sz="1800" b="1" i="1" smtClean="0"/>
              <a:t> </a:t>
            </a:r>
            <a:r>
              <a:rPr lang="cs-CZ" altLang="cs-CZ" sz="1800" smtClean="0"/>
              <a:t>opakujících se strukturálních  jednotek stejného složení</a:t>
            </a:r>
            <a:r>
              <a:rPr lang="cs-CZ" altLang="cs-CZ" sz="1800" b="1" i="1" smtClean="0"/>
              <a:t> Xn,</a:t>
            </a:r>
            <a:r>
              <a:rPr lang="cs-CZ" altLang="cs-CZ" sz="1800" smtClean="0"/>
              <a:t> nazývá se</a:t>
            </a:r>
            <a:r>
              <a:rPr lang="cs-CZ" altLang="cs-CZ" sz="1800" b="1" i="1" smtClean="0"/>
              <a:t> homopolymer,</a:t>
            </a:r>
            <a:r>
              <a:rPr lang="cs-CZ" altLang="cs-CZ" sz="1800" smtClean="0"/>
              <a:t> pokud z jednotek rozličného  chemického složení</a:t>
            </a:r>
            <a:r>
              <a:rPr lang="cs-CZ" altLang="cs-CZ" sz="1800" b="1" i="1" smtClean="0"/>
              <a:t> XnYm, </a:t>
            </a:r>
            <a:r>
              <a:rPr lang="cs-CZ" altLang="cs-CZ" sz="1800" smtClean="0"/>
              <a:t> pak </a:t>
            </a:r>
            <a:r>
              <a:rPr lang="cs-CZ" altLang="cs-CZ" sz="1800" b="1" i="1" smtClean="0"/>
              <a:t>kopolymer</a:t>
            </a:r>
            <a:r>
              <a:rPr lang="cs-CZ" altLang="cs-CZ" sz="1800" smtClean="0"/>
              <a:t> (Moore 1981). </a:t>
            </a:r>
          </a:p>
          <a:p>
            <a:pPr eaLnBrk="1" hangingPunct="1">
              <a:lnSpc>
                <a:spcPct val="170000"/>
              </a:lnSpc>
              <a:buFontTx/>
              <a:buNone/>
            </a:pPr>
            <a:r>
              <a:rPr lang="en-US" altLang="cs-CZ" sz="1800" b="1" i="1" smtClean="0">
                <a:hlinkClick r:id="" action="ppaction://noaction"/>
              </a:rPr>
              <a:t>[1]</a:t>
            </a:r>
            <a:r>
              <a:rPr lang="en-US" altLang="cs-CZ" sz="1800" i="1" smtClean="0"/>
              <a:t> Pozn. autora: "Makromolekulární" se většinou rozumí látka s rel. mol. hmotností M&gt;10 000.</a:t>
            </a:r>
            <a:r>
              <a:rPr lang="en-US" altLang="cs-CZ" sz="1800" smtClean="0"/>
              <a:t> </a:t>
            </a:r>
            <a:endParaRPr lang="cs-CZ" altLang="cs-CZ" sz="18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411163"/>
          </a:xfrm>
        </p:spPr>
        <p:txBody>
          <a:bodyPr/>
          <a:lstStyle/>
          <a:p>
            <a:pPr eaLnBrk="1" hangingPunct="1"/>
            <a:r>
              <a:rPr lang="cs-CZ" altLang="cs-CZ" sz="1800" smtClean="0">
                <a:solidFill>
                  <a:srgbClr val="CC0000"/>
                </a:solidFill>
              </a:rPr>
              <a:t>J. Faimon:                          Koloidy v životním prostředí: Stabilita</a:t>
            </a:r>
          </a:p>
        </p:txBody>
      </p:sp>
      <p:pic>
        <p:nvPicPr>
          <p:cNvPr id="16387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19200"/>
            <a:ext cx="5638800" cy="263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88" name="Rectangle 18"/>
          <p:cNvSpPr>
            <a:spLocks noChangeArrowheads="1"/>
          </p:cNvSpPr>
          <p:nvPr/>
        </p:nvSpPr>
        <p:spPr bwMode="auto">
          <a:xfrm>
            <a:off x="1219200" y="4343400"/>
            <a:ext cx="6597650" cy="168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20000"/>
              </a:spcBef>
            </a:pPr>
            <a:r>
              <a:rPr lang="cs-CZ" altLang="cs-CZ"/>
              <a:t>V závislosti na struktuře, rozlišujeme </a:t>
            </a:r>
          </a:p>
          <a:p>
            <a:pPr lvl="2" eaLnBrk="1" hangingPunct="1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cs-CZ" altLang="cs-CZ" b="1" i="1"/>
              <a:t>statistické kopolymery, </a:t>
            </a:r>
          </a:p>
          <a:p>
            <a:pPr lvl="2" eaLnBrk="1" hangingPunct="1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cs-CZ" altLang="cs-CZ" b="1" i="1"/>
              <a:t>blok-kopolymery</a:t>
            </a:r>
            <a:r>
              <a:rPr lang="cs-CZ" altLang="cs-CZ"/>
              <a:t> a</a:t>
            </a:r>
            <a:r>
              <a:rPr lang="cs-CZ" altLang="cs-CZ" b="1" i="1"/>
              <a:t> </a:t>
            </a:r>
          </a:p>
          <a:p>
            <a:pPr lvl="2" eaLnBrk="1" hangingPunct="1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cs-CZ" altLang="cs-CZ" b="1" i="1"/>
              <a:t>přibité (veslovité) kopolymery, </a:t>
            </a:r>
            <a:r>
              <a:rPr lang="cs-CZ" altLang="cs-CZ"/>
              <a:t>(viz. obr.).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411163"/>
          </a:xfrm>
        </p:spPr>
        <p:txBody>
          <a:bodyPr/>
          <a:lstStyle/>
          <a:p>
            <a:pPr eaLnBrk="1" hangingPunct="1">
              <a:lnSpc>
                <a:spcPct val="170000"/>
              </a:lnSpc>
            </a:pPr>
            <a:r>
              <a:rPr lang="cs-CZ" altLang="cs-CZ" sz="1800" smtClean="0">
                <a:solidFill>
                  <a:srgbClr val="CC0000"/>
                </a:solidFill>
              </a:rPr>
              <a:t>J. Faimon:                          Koloidy v životním prostředí: Stabilita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eaLnBrk="1" hangingPunct="1">
              <a:lnSpc>
                <a:spcPct val="170000"/>
              </a:lnSpc>
              <a:buFontTx/>
              <a:buNone/>
            </a:pPr>
            <a:r>
              <a:rPr lang="cs-CZ" altLang="cs-CZ" sz="1800" smtClean="0"/>
              <a:t>Prostorové  rozměry  i nízko­molekulárních  polymerů obyčejně dosahují nebo přesahují vzdálenost působení londonovských přitažlivých sil mezi koloidními  částicemi. Polymery tak </a:t>
            </a:r>
            <a:r>
              <a:rPr lang="cs-CZ" altLang="cs-CZ" sz="1800" b="1" smtClean="0"/>
              <a:t>brání</a:t>
            </a:r>
            <a:r>
              <a:rPr lang="cs-CZ" altLang="cs-CZ" sz="1800" smtClean="0"/>
              <a:t> koloidním částicím ve vzájemném </a:t>
            </a:r>
            <a:r>
              <a:rPr lang="cs-CZ" altLang="cs-CZ" sz="1800" b="1" smtClean="0"/>
              <a:t>přiblížení</a:t>
            </a:r>
            <a:r>
              <a:rPr lang="cs-CZ" altLang="cs-CZ" sz="1800" smtClean="0"/>
              <a:t>  na vzdálenost, při které by přitažlivé síly převládly a částice  se spojily. </a:t>
            </a:r>
          </a:p>
          <a:p>
            <a:pPr eaLnBrk="1" hangingPunct="1">
              <a:lnSpc>
                <a:spcPct val="170000"/>
              </a:lnSpc>
              <a:buFontTx/>
              <a:buNone/>
            </a:pPr>
            <a:r>
              <a:rPr lang="cs-CZ" altLang="cs-CZ" sz="1800" smtClean="0"/>
              <a:t>Podle  mechanismu  bránění   v přístupu  rozlišujeme  stabilizaci </a:t>
            </a:r>
          </a:p>
          <a:p>
            <a:pPr lvl="1" eaLnBrk="1" hangingPunct="1">
              <a:lnSpc>
                <a:spcPct val="170000"/>
              </a:lnSpc>
            </a:pPr>
            <a:r>
              <a:rPr lang="cs-CZ" altLang="cs-CZ" sz="1800" b="1" i="1" smtClean="0"/>
              <a:t>sterickou   </a:t>
            </a:r>
            <a:r>
              <a:rPr lang="cs-CZ" altLang="cs-CZ" sz="1800" smtClean="0"/>
              <a:t>je  způsobena polymery  pevně  spojených  s povrchem  koloidních částic - např. adsorbcí. </a:t>
            </a:r>
          </a:p>
          <a:p>
            <a:pPr lvl="1" eaLnBrk="1" hangingPunct="1">
              <a:lnSpc>
                <a:spcPct val="170000"/>
              </a:lnSpc>
            </a:pPr>
            <a:r>
              <a:rPr lang="cs-CZ" altLang="cs-CZ" sz="1800" b="1" i="1" smtClean="0"/>
              <a:t>vytěsňovací</a:t>
            </a:r>
            <a:r>
              <a:rPr lang="cs-CZ" altLang="cs-CZ" sz="1800" smtClean="0"/>
              <a:t> (někdy je nazývána "stabilizace vytěsňováním") je způsobena polymery  volně rozptýlenými (rozpuštěnými) v roztoku.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411163"/>
          </a:xfrm>
        </p:spPr>
        <p:txBody>
          <a:bodyPr/>
          <a:lstStyle/>
          <a:p>
            <a:pPr eaLnBrk="1" hangingPunct="1"/>
            <a:r>
              <a:rPr lang="cs-CZ" altLang="cs-CZ" sz="2000" smtClean="0">
                <a:solidFill>
                  <a:srgbClr val="CC0000"/>
                </a:solidFill>
              </a:rPr>
              <a:t>J. Faimon:                          Koloidy v životním prostředí: Stabilita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715000"/>
          </a:xfrm>
        </p:spPr>
        <p:txBody>
          <a:bodyPr/>
          <a:lstStyle/>
          <a:p>
            <a:pPr eaLnBrk="1" hangingPunct="1">
              <a:lnSpc>
                <a:spcPct val="160000"/>
              </a:lnSpc>
              <a:buFontTx/>
              <a:buNone/>
            </a:pPr>
            <a:r>
              <a:rPr lang="cs-CZ" altLang="cs-CZ" sz="1800" smtClean="0"/>
              <a:t>Mezi  částicemi  v suspenzích   dochází  k nepřetržité  řadě </a:t>
            </a:r>
            <a:r>
              <a:rPr lang="cs-CZ" altLang="cs-CZ" sz="1800" b="1" i="1" smtClean="0"/>
              <a:t>srážek</a:t>
            </a:r>
            <a:r>
              <a:rPr lang="cs-CZ" altLang="cs-CZ" sz="1800" smtClean="0"/>
              <a:t>, ať už díky Brownovu  pohybu, sedimentačnímu pohybu nebo proudění. </a:t>
            </a:r>
          </a:p>
          <a:p>
            <a:pPr eaLnBrk="1" hangingPunct="1">
              <a:lnSpc>
                <a:spcPct val="160000"/>
              </a:lnSpc>
              <a:buFontTx/>
              <a:buNone/>
            </a:pPr>
            <a:r>
              <a:rPr lang="cs-CZ" altLang="cs-CZ" sz="1800" smtClean="0"/>
              <a:t>Zda tyto srážky povedou  k </a:t>
            </a:r>
            <a:r>
              <a:rPr lang="cs-CZ" altLang="cs-CZ" sz="1800" b="1" i="1" smtClean="0"/>
              <a:t>trvalému kontaktu (spojení) </a:t>
            </a:r>
            <a:r>
              <a:rPr lang="cs-CZ" altLang="cs-CZ" sz="1800" smtClean="0"/>
              <a:t>nebo  zda  dojde  k opětovnému  rozdělení,  o tom bude rozhodovat </a:t>
            </a:r>
            <a:r>
              <a:rPr lang="cs-CZ" altLang="cs-CZ" sz="1800" b="1" i="1" smtClean="0"/>
              <a:t>velikost a povaha </a:t>
            </a:r>
            <a:r>
              <a:rPr lang="cs-CZ" altLang="cs-CZ" sz="1800" smtClean="0"/>
              <a:t> interakčních sil mezi  částicemi. </a:t>
            </a:r>
          </a:p>
          <a:p>
            <a:pPr eaLnBrk="1" hangingPunct="1">
              <a:lnSpc>
                <a:spcPct val="160000"/>
              </a:lnSpc>
              <a:buFontTx/>
              <a:buNone/>
            </a:pPr>
            <a:r>
              <a:rPr lang="cs-CZ" altLang="cs-CZ" sz="1800" smtClean="0"/>
              <a:t>Ve zředěných roztocích, které  přicházejí v geologii v úvahu především, lze zjednodušeně uvažovat pouze interakci mezi dvojicí částic, tzv.</a:t>
            </a:r>
            <a:r>
              <a:rPr lang="cs-CZ" altLang="cs-CZ" sz="1800" i="1" smtClean="0"/>
              <a:t> párová interakce</a:t>
            </a:r>
            <a:r>
              <a:rPr lang="cs-CZ" altLang="cs-CZ" sz="1800" smtClean="0"/>
              <a:t>. </a:t>
            </a:r>
          </a:p>
          <a:p>
            <a:pPr eaLnBrk="1" hangingPunct="1">
              <a:lnSpc>
                <a:spcPct val="160000"/>
              </a:lnSpc>
              <a:buFontTx/>
              <a:buNone/>
            </a:pPr>
            <a:r>
              <a:rPr lang="cs-CZ" altLang="cs-CZ" sz="1800" b="1" i="1" smtClean="0"/>
              <a:t>Interakční síly jsou složeny z přitažlivých a odpudivých sil</a:t>
            </a:r>
            <a:r>
              <a:rPr lang="cs-CZ" altLang="cs-CZ" sz="1800" smtClean="0"/>
              <a:t> </a:t>
            </a:r>
          </a:p>
          <a:p>
            <a:pPr eaLnBrk="1" hangingPunct="1">
              <a:lnSpc>
                <a:spcPct val="160000"/>
              </a:lnSpc>
              <a:buFontTx/>
              <a:buNone/>
            </a:pPr>
            <a:r>
              <a:rPr lang="cs-CZ" altLang="cs-CZ" sz="1800" smtClean="0"/>
              <a:t>Za rovnováhy musí být </a:t>
            </a:r>
            <a:r>
              <a:rPr lang="cs-CZ" altLang="cs-CZ" sz="1800" b="1" i="1" smtClean="0"/>
              <a:t>výslednice těchto sil nulová</a:t>
            </a:r>
            <a:r>
              <a:rPr lang="cs-CZ" altLang="cs-CZ" sz="1800" smtClean="0"/>
              <a:t>. </a:t>
            </a:r>
          </a:p>
          <a:p>
            <a:pPr eaLnBrk="1" hangingPunct="1">
              <a:lnSpc>
                <a:spcPct val="160000"/>
              </a:lnSpc>
              <a:buFontTx/>
              <a:buNone/>
            </a:pPr>
            <a:r>
              <a:rPr lang="cs-CZ" altLang="cs-CZ" sz="1800" smtClean="0"/>
              <a:t>Typické molekulární (hydrofilní) koloidy jsou termodynamicky stabilní díky pevnému hydratačnímu obalu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411163"/>
          </a:xfrm>
        </p:spPr>
        <p:txBody>
          <a:bodyPr/>
          <a:lstStyle/>
          <a:p>
            <a:pPr eaLnBrk="1" hangingPunct="1"/>
            <a:r>
              <a:rPr lang="cs-CZ" altLang="cs-CZ" sz="2000" smtClean="0">
                <a:solidFill>
                  <a:srgbClr val="CC0000"/>
                </a:solidFill>
              </a:rPr>
              <a:t>J. Faimon:                          Koloidy v životním prostředí: Stabilita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486400"/>
          </a:xfrm>
        </p:spPr>
        <p:txBody>
          <a:bodyPr/>
          <a:lstStyle/>
          <a:p>
            <a:pPr eaLnBrk="1" hangingPunct="1">
              <a:lnSpc>
                <a:spcPct val="160000"/>
              </a:lnSpc>
              <a:buFontTx/>
              <a:buNone/>
            </a:pPr>
            <a:r>
              <a:rPr lang="cs-CZ" altLang="cs-CZ" sz="1800" smtClean="0"/>
              <a:t> </a:t>
            </a:r>
            <a:r>
              <a:rPr lang="cs-CZ" altLang="cs-CZ" sz="1800" smtClean="0">
                <a:solidFill>
                  <a:srgbClr val="0000CC"/>
                </a:solidFill>
              </a:rPr>
              <a:t>Soustředíme se na termodynamicky nestabilní fázové koloidy</a:t>
            </a:r>
          </a:p>
          <a:p>
            <a:pPr eaLnBrk="1" hangingPunct="1">
              <a:lnSpc>
                <a:spcPct val="160000"/>
              </a:lnSpc>
              <a:buFontTx/>
              <a:buNone/>
            </a:pPr>
            <a:r>
              <a:rPr lang="cs-CZ" altLang="cs-CZ" sz="1800" b="1" i="1" smtClean="0"/>
              <a:t>Agregace koloidních částic</a:t>
            </a:r>
            <a:endParaRPr lang="cs-CZ" altLang="cs-CZ" sz="1800" smtClean="0"/>
          </a:p>
          <a:p>
            <a:pPr eaLnBrk="1" hangingPunct="1">
              <a:lnSpc>
                <a:spcPct val="160000"/>
              </a:lnSpc>
              <a:buFontTx/>
              <a:buNone/>
            </a:pPr>
            <a:r>
              <a:rPr lang="cs-CZ" altLang="cs-CZ" sz="1800" smtClean="0"/>
              <a:t>Termodynamická nestabilita vede ke spojování dispergovaných částic do větších celků - </a:t>
            </a:r>
            <a:r>
              <a:rPr lang="cs-CZ" altLang="cs-CZ" sz="1800" b="1" i="1" smtClean="0"/>
              <a:t>agregaci</a:t>
            </a:r>
            <a:r>
              <a:rPr lang="cs-CZ" altLang="cs-CZ" sz="1800" smtClean="0"/>
              <a:t>. </a:t>
            </a:r>
          </a:p>
          <a:p>
            <a:pPr eaLnBrk="1" hangingPunct="1">
              <a:lnSpc>
                <a:spcPct val="160000"/>
              </a:lnSpc>
              <a:buFontTx/>
              <a:buNone/>
            </a:pPr>
            <a:r>
              <a:rPr lang="cs-CZ" altLang="cs-CZ" sz="1800" smtClean="0"/>
              <a:t>Někdy se agregace rozlišuje na</a:t>
            </a:r>
            <a:r>
              <a:rPr lang="cs-CZ" altLang="cs-CZ" sz="1800" b="1" i="1" smtClean="0"/>
              <a:t> </a:t>
            </a:r>
          </a:p>
          <a:p>
            <a:pPr lvl="1" eaLnBrk="1" hangingPunct="1">
              <a:lnSpc>
                <a:spcPct val="160000"/>
              </a:lnSpc>
            </a:pPr>
            <a:r>
              <a:rPr lang="cs-CZ" altLang="cs-CZ" sz="1800" b="1" i="1" smtClean="0"/>
              <a:t>koagulaci</a:t>
            </a:r>
            <a:r>
              <a:rPr lang="cs-CZ" altLang="cs-CZ" sz="1800" smtClean="0"/>
              <a:t>   </a:t>
            </a:r>
          </a:p>
          <a:p>
            <a:pPr lvl="1" eaLnBrk="1" hangingPunct="1">
              <a:lnSpc>
                <a:spcPct val="160000"/>
              </a:lnSpc>
            </a:pPr>
            <a:r>
              <a:rPr lang="cs-CZ" altLang="cs-CZ" sz="1800" b="1" i="1" smtClean="0"/>
              <a:t>flokulaci</a:t>
            </a:r>
            <a:r>
              <a:rPr lang="cs-CZ" altLang="cs-CZ" sz="1800" smtClean="0"/>
              <a:t> </a:t>
            </a:r>
          </a:p>
          <a:p>
            <a:pPr eaLnBrk="1" hangingPunct="1">
              <a:lnSpc>
                <a:spcPct val="160000"/>
              </a:lnSpc>
              <a:buFontTx/>
              <a:buNone/>
            </a:pPr>
            <a:r>
              <a:rPr lang="cs-CZ" altLang="cs-CZ" sz="1800" smtClean="0"/>
              <a:t>Zatímco někteří autoři považují tyto termíny za </a:t>
            </a:r>
            <a:r>
              <a:rPr lang="cs-CZ" altLang="cs-CZ" sz="1800" b="1" smtClean="0"/>
              <a:t>synonyma</a:t>
            </a:r>
            <a:r>
              <a:rPr lang="cs-CZ" altLang="cs-CZ" sz="1800" smtClean="0"/>
              <a:t>, jiní tímto způsobem rozlišují </a:t>
            </a:r>
            <a:r>
              <a:rPr lang="cs-CZ" altLang="cs-CZ" sz="1800" b="1" smtClean="0"/>
              <a:t>dva jevy</a:t>
            </a:r>
            <a:r>
              <a:rPr lang="cs-CZ" altLang="cs-CZ" sz="1800" smtClean="0"/>
              <a:t>: </a:t>
            </a:r>
          </a:p>
          <a:p>
            <a:pPr lvl="1" eaLnBrk="1" hangingPunct="1">
              <a:lnSpc>
                <a:spcPct val="160000"/>
              </a:lnSpc>
            </a:pPr>
            <a:r>
              <a:rPr lang="cs-CZ" altLang="cs-CZ" sz="1800" smtClean="0"/>
              <a:t>koagulace je vyvolána přídavkem elektrolytů </a:t>
            </a:r>
          </a:p>
          <a:p>
            <a:pPr lvl="1" eaLnBrk="1" hangingPunct="1">
              <a:lnSpc>
                <a:spcPct val="160000"/>
              </a:lnSpc>
            </a:pPr>
            <a:r>
              <a:rPr lang="cs-CZ" altLang="cs-CZ" sz="1800" smtClean="0"/>
              <a:t>flokulace je vyvolána přídavkem polymerů (Stumm a Morgan 1981).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411163"/>
          </a:xfrm>
        </p:spPr>
        <p:txBody>
          <a:bodyPr/>
          <a:lstStyle/>
          <a:p>
            <a:pPr eaLnBrk="1" hangingPunct="1">
              <a:lnSpc>
                <a:spcPct val="160000"/>
              </a:lnSpc>
            </a:pPr>
            <a:r>
              <a:rPr lang="cs-CZ" altLang="cs-CZ" sz="1800" smtClean="0">
                <a:solidFill>
                  <a:srgbClr val="CC0000"/>
                </a:solidFill>
              </a:rPr>
              <a:t>J. Faimon:                          Koloidy v životním prostředí: Stabilita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562600"/>
          </a:xfrm>
        </p:spPr>
        <p:txBody>
          <a:bodyPr/>
          <a:lstStyle/>
          <a:p>
            <a:pPr eaLnBrk="1" hangingPunct="1">
              <a:lnSpc>
                <a:spcPct val="160000"/>
              </a:lnSpc>
              <a:buFontTx/>
              <a:buNone/>
            </a:pPr>
            <a:r>
              <a:rPr lang="cs-CZ" altLang="cs-CZ" sz="1800" b="1" i="1" smtClean="0"/>
              <a:t>Koagulace</a:t>
            </a:r>
            <a:r>
              <a:rPr lang="cs-CZ" altLang="cs-CZ" sz="1800" smtClean="0"/>
              <a:t> zhruba odpovídá </a:t>
            </a:r>
            <a:r>
              <a:rPr lang="cs-CZ" altLang="cs-CZ" sz="1800" b="1" i="1" smtClean="0"/>
              <a:t>difuzně limitované agregaci</a:t>
            </a:r>
            <a:r>
              <a:rPr lang="cs-CZ" altLang="cs-CZ" sz="1800" smtClean="0"/>
              <a:t>. </a:t>
            </a:r>
          </a:p>
          <a:p>
            <a:pPr lvl="1" eaLnBrk="1" hangingPunct="1">
              <a:lnSpc>
                <a:spcPct val="160000"/>
              </a:lnSpc>
            </a:pPr>
            <a:r>
              <a:rPr lang="cs-CZ" altLang="cs-CZ" sz="1800" smtClean="0"/>
              <a:t>probíhá rychleji </a:t>
            </a:r>
          </a:p>
          <a:p>
            <a:pPr lvl="1" eaLnBrk="1" hangingPunct="1">
              <a:lnSpc>
                <a:spcPct val="160000"/>
              </a:lnSpc>
            </a:pPr>
            <a:r>
              <a:rPr lang="cs-CZ" altLang="cs-CZ" sz="1800" smtClean="0"/>
              <a:t>vzniku agregátů s chaotičtější strukturou a většími vzdálenostmi mezi jednotlivými částicemi  - odkryté póry </a:t>
            </a:r>
          </a:p>
          <a:p>
            <a:pPr eaLnBrk="1" hangingPunct="1">
              <a:lnSpc>
                <a:spcPct val="160000"/>
              </a:lnSpc>
              <a:buFontTx/>
              <a:buNone/>
            </a:pPr>
            <a:r>
              <a:rPr lang="cs-CZ" altLang="cs-CZ" sz="1800" b="1" i="1" smtClean="0"/>
              <a:t>Flokulace</a:t>
            </a:r>
            <a:r>
              <a:rPr lang="cs-CZ" altLang="cs-CZ" sz="1800" smtClean="0"/>
              <a:t> odpovídá </a:t>
            </a:r>
            <a:r>
              <a:rPr lang="cs-CZ" altLang="cs-CZ" sz="1800" b="1" i="1" smtClean="0"/>
              <a:t>reakčně limitované agregaci</a:t>
            </a:r>
            <a:r>
              <a:rPr lang="cs-CZ" altLang="cs-CZ" sz="1800" smtClean="0"/>
              <a:t>, </a:t>
            </a:r>
          </a:p>
          <a:p>
            <a:pPr lvl="1" eaLnBrk="1" hangingPunct="1">
              <a:lnSpc>
                <a:spcPct val="160000"/>
              </a:lnSpc>
            </a:pPr>
            <a:r>
              <a:rPr lang="cs-CZ" altLang="cs-CZ" sz="1800" smtClean="0"/>
              <a:t>je pomalejší </a:t>
            </a:r>
          </a:p>
          <a:p>
            <a:pPr lvl="1" eaLnBrk="1" hangingPunct="1">
              <a:lnSpc>
                <a:spcPct val="160000"/>
              </a:lnSpc>
            </a:pPr>
            <a:r>
              <a:rPr lang="cs-CZ" altLang="cs-CZ" sz="1800" smtClean="0"/>
              <a:t>jejím důsledkem je kompaktnější vyloučená hmota, složená z těsně se k sobě přiblíživších částic</a:t>
            </a:r>
          </a:p>
          <a:p>
            <a:pPr eaLnBrk="1" hangingPunct="1">
              <a:lnSpc>
                <a:spcPct val="160000"/>
              </a:lnSpc>
              <a:buFontTx/>
              <a:buNone/>
            </a:pPr>
            <a:r>
              <a:rPr lang="cs-CZ" altLang="cs-CZ" sz="1800" smtClean="0"/>
              <a:t>Po koagulaci  drží agregáty pohromadě většinou díky van der Waalsovým přitažlivým silám </a:t>
            </a:r>
          </a:p>
          <a:p>
            <a:pPr eaLnBrk="1" hangingPunct="1">
              <a:lnSpc>
                <a:spcPct val="160000"/>
              </a:lnSpc>
              <a:buFontTx/>
              <a:buNone/>
            </a:pPr>
            <a:r>
              <a:rPr lang="cs-CZ" altLang="cs-CZ" sz="1800" smtClean="0"/>
              <a:t>Po flokulaci díky "můstkům“ z polymerních makromolekul.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434975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cs-CZ" altLang="cs-CZ" sz="1800" smtClean="0">
                <a:solidFill>
                  <a:srgbClr val="CC0000"/>
                </a:solidFill>
              </a:rPr>
              <a:t>J. Faimon:                          Koloidy v životním prostředí: Stabilita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715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cs-CZ" altLang="cs-CZ" sz="1800" b="1" i="1" smtClean="0"/>
              <a:t>Síly působící mezi koloidními částicemi</a:t>
            </a:r>
            <a:endParaRPr lang="cs-CZ" altLang="cs-CZ" sz="1800" smtClean="0"/>
          </a:p>
          <a:p>
            <a:pPr eaLnBrk="1" hangingPunct="1">
              <a:lnSpc>
                <a:spcPct val="140000"/>
              </a:lnSpc>
            </a:pPr>
            <a:r>
              <a:rPr lang="cs-CZ" altLang="cs-CZ" sz="1800" smtClean="0"/>
              <a:t>Experimentální zkušenosti ukazují, že čisté, nenabité částice se velmi rychle spojují do větších celků - </a:t>
            </a:r>
            <a:r>
              <a:rPr lang="cs-CZ" altLang="cs-CZ" sz="1800" b="1" i="1" smtClean="0"/>
              <a:t>agregují</a:t>
            </a:r>
            <a:r>
              <a:rPr lang="cs-CZ" altLang="cs-CZ" sz="1800" smtClean="0"/>
              <a:t>. 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cs-CZ" altLang="cs-CZ" sz="1800" b="1" i="1" smtClean="0"/>
              <a:t>Přitažlivé síly</a:t>
            </a:r>
            <a:r>
              <a:rPr lang="cs-CZ" altLang="cs-CZ" sz="1800" smtClean="0"/>
              <a:t> mezi koloidními částicemi lze zařadit mezi van der Waalsovy síly: závisí nepřímo na vzdálenosti mezi částicemi. 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cs-CZ" altLang="cs-CZ" sz="1800" smtClean="0"/>
              <a:t>Pro faktickou existenci koloidů  je nezbytná také přítomnost</a:t>
            </a:r>
            <a:r>
              <a:rPr lang="cs-CZ" altLang="cs-CZ" sz="1800" b="1" i="1" smtClean="0"/>
              <a:t> odpudivých sil</a:t>
            </a:r>
            <a:r>
              <a:rPr lang="cs-CZ" altLang="cs-CZ" sz="1800" smtClean="0"/>
              <a:t>, které brání částicím v přiblížení a  agregaci. Často  mluvíme  v této  souvislosti o</a:t>
            </a:r>
            <a:r>
              <a:rPr lang="cs-CZ" altLang="cs-CZ" sz="1800" b="1" i="1" smtClean="0"/>
              <a:t> stabilizaci koloidů</a:t>
            </a:r>
            <a:r>
              <a:rPr lang="cs-CZ" altLang="cs-CZ" sz="1800" smtClean="0"/>
              <a:t>. 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cs-CZ" altLang="cs-CZ" sz="1800" smtClean="0"/>
              <a:t>Lze rozlišit dva typy stabilizace:</a:t>
            </a:r>
            <a:r>
              <a:rPr lang="cs-CZ" altLang="cs-CZ" sz="1800" i="1" smtClean="0"/>
              <a:t> </a:t>
            </a:r>
          </a:p>
          <a:p>
            <a:pPr lvl="1" eaLnBrk="1" hangingPunct="1">
              <a:lnSpc>
                <a:spcPct val="140000"/>
              </a:lnSpc>
            </a:pPr>
            <a:r>
              <a:rPr lang="cs-CZ" altLang="cs-CZ" sz="1800" i="1" smtClean="0"/>
              <a:t>A) elektrostatickou stabilizaci</a:t>
            </a:r>
          </a:p>
          <a:p>
            <a:pPr lvl="1" eaLnBrk="1" hangingPunct="1">
              <a:lnSpc>
                <a:spcPct val="140000"/>
              </a:lnSpc>
            </a:pPr>
            <a:r>
              <a:rPr lang="cs-CZ" altLang="cs-CZ" sz="1800" i="1" smtClean="0"/>
              <a:t>B) stabilizace polymery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cs-CZ" altLang="cs-CZ" sz="1800" smtClean="0"/>
              <a:t>Pro  energii přitahování  dvou částic bylo odvozeno a dále různě modifikováno množství vztahů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411163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sz="1800" smtClean="0">
                <a:solidFill>
                  <a:srgbClr val="CC0000"/>
                </a:solidFill>
              </a:rPr>
              <a:t>J. Faimon:                          Koloidy v životním prostředí: Stabilita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6388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altLang="cs-CZ" sz="1800" b="1" smtClean="0"/>
              <a:t>Elektrostatická stabilizace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altLang="cs-CZ" sz="1800" smtClean="0"/>
              <a:t>Kvantitativní popis </a:t>
            </a:r>
            <a:r>
              <a:rPr lang="cs-CZ" altLang="cs-CZ" sz="1800" b="1" smtClean="0"/>
              <a:t>koloidní stability</a:t>
            </a:r>
            <a:r>
              <a:rPr lang="cs-CZ" altLang="cs-CZ" sz="1800" smtClean="0"/>
              <a:t> jako výslednici přitažlivých a odpudivých sil navrhli Derjagin, Landau, Verwey a Overbeek (tzv. </a:t>
            </a:r>
            <a:r>
              <a:rPr lang="cs-CZ" altLang="cs-CZ" sz="1800" b="1" smtClean="0"/>
              <a:t>teorie DLVO</a:t>
            </a:r>
            <a:r>
              <a:rPr lang="cs-CZ" altLang="cs-CZ" sz="1800" smtClean="0"/>
              <a:t>).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altLang="cs-CZ" sz="1800" smtClean="0"/>
              <a:t>Elektrostatická stabilizace je důsledkem nabitých povrchů a odpudivých coulombovských sil.</a:t>
            </a:r>
            <a:r>
              <a:rPr lang="cs-CZ" altLang="cs-CZ" sz="1800" b="1" i="1" smtClean="0"/>
              <a:t> </a:t>
            </a:r>
            <a:r>
              <a:rPr lang="cs-CZ" altLang="cs-CZ" sz="1800" smtClean="0"/>
              <a:t>Protiiony s molekulami rozpouštědla se uspořádají kolem nabité částice za vzniku </a:t>
            </a:r>
            <a:r>
              <a:rPr lang="cs-CZ" altLang="cs-CZ" sz="1800" b="1" i="1" smtClean="0"/>
              <a:t>elektrické dvojvrstvy</a:t>
            </a:r>
            <a:r>
              <a:rPr lang="cs-CZ" altLang="cs-CZ" sz="1800" smtClean="0"/>
              <a:t> (např. Stumm a Morgan 1981).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altLang="cs-CZ" sz="1800" smtClean="0"/>
              <a:t>Elektrostatická  stabilizace  tak  vlastně  funguje  na  principu odpuzování  jednotlivých elektrických  dvojvrstev  koloidních částic  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876800"/>
            <a:ext cx="3505200" cy="157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411163"/>
          </a:xfrm>
        </p:spPr>
        <p:txBody>
          <a:bodyPr/>
          <a:lstStyle/>
          <a:p>
            <a:pPr eaLnBrk="1" hangingPunct="1">
              <a:lnSpc>
                <a:spcPct val="170000"/>
              </a:lnSpc>
            </a:pPr>
            <a:r>
              <a:rPr lang="cs-CZ" altLang="cs-CZ" sz="1800" smtClean="0">
                <a:solidFill>
                  <a:srgbClr val="CC0000"/>
                </a:solidFill>
              </a:rPr>
              <a:t>J. Faimon:                          Koloidy v životním prostředí: Stabilita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eaLnBrk="1" hangingPunct="1">
              <a:lnSpc>
                <a:spcPct val="170000"/>
              </a:lnSpc>
              <a:buFontTx/>
              <a:buNone/>
            </a:pPr>
            <a:r>
              <a:rPr lang="cs-CZ" altLang="cs-CZ" sz="1800" b="1" i="1" smtClean="0"/>
              <a:t>Výslednice přitažlivých a odpudivých  sil</a:t>
            </a:r>
            <a:endParaRPr lang="cs-CZ" altLang="cs-CZ" sz="1800" b="1" smtClean="0"/>
          </a:p>
          <a:p>
            <a:pPr eaLnBrk="1" hangingPunct="1">
              <a:lnSpc>
                <a:spcPct val="170000"/>
              </a:lnSpc>
              <a:buFontTx/>
              <a:buNone/>
            </a:pPr>
            <a:r>
              <a:rPr lang="cs-CZ" altLang="cs-CZ" sz="1800" smtClean="0"/>
              <a:t>Závislost   celkové   potenciální   energie   systému   dvou koloidních  částic na  jejich vzdálenosti. </a:t>
            </a:r>
          </a:p>
          <a:p>
            <a:pPr eaLnBrk="1" hangingPunct="1">
              <a:lnSpc>
                <a:spcPct val="170000"/>
              </a:lnSpc>
              <a:buFontTx/>
              <a:buNone/>
            </a:pPr>
            <a:r>
              <a:rPr lang="cs-CZ" altLang="cs-CZ" sz="1800" smtClean="0"/>
              <a:t>Při větších vzdálenostech je  celková  potenciální  energie  rovna  součtu  energií </a:t>
            </a:r>
          </a:p>
          <a:p>
            <a:pPr lvl="1" eaLnBrk="1" hangingPunct="1">
              <a:lnSpc>
                <a:spcPct val="170000"/>
              </a:lnSpc>
            </a:pPr>
            <a:r>
              <a:rPr lang="cs-CZ" altLang="cs-CZ" sz="1800" b="1" smtClean="0"/>
              <a:t>van der Waalsova přitahování</a:t>
            </a:r>
            <a:r>
              <a:rPr lang="cs-CZ" altLang="cs-CZ" sz="1800" smtClean="0"/>
              <a:t>   </a:t>
            </a:r>
          </a:p>
          <a:p>
            <a:pPr lvl="1" eaLnBrk="1" hangingPunct="1">
              <a:lnSpc>
                <a:spcPct val="170000"/>
              </a:lnSpc>
            </a:pPr>
            <a:r>
              <a:rPr lang="cs-CZ" altLang="cs-CZ" sz="1800" b="1" smtClean="0"/>
              <a:t>elektrostatického odpuzování</a:t>
            </a:r>
            <a:r>
              <a:rPr lang="cs-CZ" altLang="cs-CZ" sz="1800" smtClean="0"/>
              <a:t> elektrických dvojvrstev obou částic. </a:t>
            </a:r>
          </a:p>
          <a:p>
            <a:pPr eaLnBrk="1" hangingPunct="1">
              <a:lnSpc>
                <a:spcPct val="170000"/>
              </a:lnSpc>
              <a:buFontTx/>
              <a:buNone/>
            </a:pPr>
            <a:r>
              <a:rPr lang="cs-CZ" altLang="cs-CZ" sz="1800" smtClean="0"/>
              <a:t>Při menších vzdálenostech (délka kovalentní vazby) se již začínají uplatňovat </a:t>
            </a:r>
            <a:r>
              <a:rPr lang="cs-CZ" altLang="cs-CZ" sz="1800" b="1" smtClean="0"/>
              <a:t>Bornovy  odpudivé síly </a:t>
            </a:r>
            <a:r>
              <a:rPr lang="cs-CZ" altLang="cs-CZ" sz="1800" smtClean="0"/>
              <a:t>(na obrázku nejsou zahrnuty).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213" y="333375"/>
            <a:ext cx="3240087" cy="34607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1800" smtClean="0"/>
              <a:t>Koloidy v životním prostředí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765175"/>
            <a:ext cx="5268913" cy="587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940425" y="1196975"/>
            <a:ext cx="2519363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50000"/>
              </a:spcBef>
              <a:buFontTx/>
              <a:buNone/>
            </a:pPr>
            <a:r>
              <a:rPr lang="cs-CZ" altLang="cs-CZ" sz="1800" b="1"/>
              <a:t>Deryaguin, Landau, Verwey, Overbeek</a:t>
            </a: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5084763"/>
            <a:ext cx="3095625" cy="139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6011863" y="765175"/>
            <a:ext cx="2233612" cy="422275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50000"/>
              </a:spcBef>
              <a:buFontTx/>
              <a:buNone/>
            </a:pPr>
            <a:r>
              <a:rPr lang="cs-CZ" altLang="cs-CZ" sz="1800" b="1"/>
              <a:t>Teorie DLVO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5867400" y="1916113"/>
            <a:ext cx="3060700" cy="3148012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cs-CZ" altLang="cs-CZ"/>
              <a:t>Kombinace 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altLang="cs-CZ"/>
              <a:t>van der Waalsových přitažlivých sil dlouhého dosahu  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altLang="cs-CZ"/>
              <a:t>odpudivých elektrostatických sil (překryv el. dvojvrstev) 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altLang="cs-CZ"/>
              <a:t>rozdílné závislosti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971550" y="5661025"/>
            <a:ext cx="2520950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  <a:buFontTx/>
              <a:buNone/>
            </a:pPr>
            <a:r>
              <a:rPr lang="cs-CZ" altLang="cs-CZ" sz="1800" b="1"/>
              <a:t>Bornovy repulzní síly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  <a:noFill/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cs-CZ" altLang="cs-CZ" sz="1800" smtClean="0"/>
              <a:t>Koloidy v životním prostředí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8" y="908050"/>
            <a:ext cx="5302250" cy="554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4" name="Text 4"/>
          <p:cNvSpPr txBox="1">
            <a:spLocks noChangeArrowheads="1"/>
          </p:cNvSpPr>
          <p:nvPr/>
        </p:nvSpPr>
        <p:spPr bwMode="auto">
          <a:xfrm>
            <a:off x="3779838" y="4114800"/>
            <a:ext cx="1368425" cy="12588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cs-CZ" altLang="cs-CZ" sz="1600"/>
              <a:t>a = 25 nm 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cs-CZ" altLang="cs-CZ" sz="1600"/>
              <a:t>Ψo = 30 mV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cs-CZ" altLang="cs-CZ" sz="1600"/>
              <a:t>1/κ = 10</a:t>
            </a:r>
            <a:r>
              <a:rPr lang="cs-CZ" altLang="cs-CZ" sz="1600" baseline="30000"/>
              <a:t>-8</a:t>
            </a:r>
            <a:r>
              <a:rPr lang="cs-CZ" altLang="cs-CZ" sz="1600"/>
              <a:t> m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cs-CZ" altLang="cs-CZ" sz="1600"/>
              <a:t>A = 10</a:t>
            </a:r>
            <a:r>
              <a:rPr lang="cs-CZ" altLang="cs-CZ" sz="1600" baseline="30000"/>
              <a:t>-19</a:t>
            </a:r>
            <a:r>
              <a:rPr lang="cs-CZ" altLang="cs-CZ" sz="1600"/>
              <a:t> J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5795963" y="836613"/>
            <a:ext cx="2376487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cs-CZ" altLang="cs-CZ" sz="1800" b="1"/>
              <a:t>Overbeek 1976</a:t>
            </a:r>
          </a:p>
        </p:txBody>
      </p:sp>
      <p:graphicFrame>
        <p:nvGraphicFramePr>
          <p:cNvPr id="10246" name="Object 6"/>
          <p:cNvGraphicFramePr>
            <a:graphicFrameLocks noChangeAspect="1"/>
          </p:cNvGraphicFramePr>
          <p:nvPr>
            <p:ph idx="1"/>
          </p:nvPr>
        </p:nvGraphicFramePr>
        <p:xfrm>
          <a:off x="5943600" y="1143000"/>
          <a:ext cx="266382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Rovnice" r:id="rId4" imgW="1371600" imgH="266700" progId="Equation.3">
                  <p:embed/>
                </p:oleObj>
              </mc:Choice>
              <mc:Fallback>
                <p:oleObj name="Rovnice" r:id="rId4" imgW="1371600" imgH="2667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1143000"/>
                        <a:ext cx="2663825" cy="5175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5719763" y="1773238"/>
            <a:ext cx="3198812" cy="53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cs-CZ" sz="1600">
                <a:cs typeface="Times New Roman" panose="02020603050405020304" pitchFamily="18" charset="0"/>
              </a:rPr>
              <a:t>ε</a:t>
            </a:r>
            <a:r>
              <a:rPr lang="cs-CZ" altLang="cs-CZ" sz="1600">
                <a:cs typeface="Times New Roman" panose="02020603050405020304" pitchFamily="18" charset="0"/>
              </a:rPr>
              <a:t> - relativní permitivita vody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>
                <a:cs typeface="Times New Roman" panose="02020603050405020304" pitchFamily="18" charset="0"/>
              </a:rPr>
              <a:t>(dielektrická konstanta)</a:t>
            </a:r>
            <a:r>
              <a:rPr lang="en-US" altLang="cs-CZ" sz="1600">
                <a:cs typeface="Times New Roman" panose="02020603050405020304" pitchFamily="18" charset="0"/>
              </a:rPr>
              <a:t>;</a:t>
            </a:r>
            <a:r>
              <a:rPr lang="cs-CZ" altLang="cs-CZ" sz="1600">
                <a:cs typeface="Times New Roman" panose="02020603050405020304" pitchFamily="18" charset="0"/>
              </a:rPr>
              <a:t> 80,37</a:t>
            </a:r>
            <a:endParaRPr lang="el-GR" altLang="cs-CZ" sz="1600">
              <a:cs typeface="Times New Roman" panose="02020603050405020304" pitchFamily="18" charset="0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795963" y="2362200"/>
            <a:ext cx="304323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cs-CZ" sz="1600">
                <a:cs typeface="Times New Roman" panose="02020603050405020304" pitchFamily="18" charset="0"/>
              </a:rPr>
              <a:t>ε</a:t>
            </a:r>
            <a:r>
              <a:rPr lang="cs-CZ" altLang="cs-CZ" sz="1600" baseline="-25000">
                <a:cs typeface="Times New Roman" panose="02020603050405020304" pitchFamily="18" charset="0"/>
              </a:rPr>
              <a:t>0</a:t>
            </a:r>
            <a:r>
              <a:rPr lang="cs-CZ" altLang="cs-CZ" sz="1600">
                <a:cs typeface="Times New Roman" panose="02020603050405020304" pitchFamily="18" charset="0"/>
              </a:rPr>
              <a:t> - relativní permitivita vakua</a:t>
            </a:r>
            <a:r>
              <a:rPr lang="en-US" altLang="cs-CZ" sz="1600">
                <a:cs typeface="Times New Roman" panose="02020603050405020304" pitchFamily="18" charset="0"/>
              </a:rPr>
              <a:t>; </a:t>
            </a:r>
            <a:endParaRPr lang="cs-CZ" altLang="cs-CZ" sz="1600"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>
                <a:cs typeface="Times New Roman" panose="02020603050405020304" pitchFamily="18" charset="0"/>
              </a:rPr>
              <a:t>8,8542.10</a:t>
            </a:r>
            <a:r>
              <a:rPr lang="cs-CZ" altLang="cs-CZ" sz="1600" baseline="30000">
                <a:cs typeface="Times New Roman" panose="02020603050405020304" pitchFamily="18" charset="0"/>
              </a:rPr>
              <a:t>-12 </a:t>
            </a:r>
            <a:r>
              <a:rPr lang="cs-CZ" altLang="cs-CZ" sz="1600">
                <a:cs typeface="Times New Roman" panose="02020603050405020304" pitchFamily="18" charset="0"/>
              </a:rPr>
              <a:t>Fm</a:t>
            </a:r>
            <a:r>
              <a:rPr lang="cs-CZ" altLang="cs-CZ" sz="1600" baseline="30000">
                <a:cs typeface="Times New Roman" panose="02020603050405020304" pitchFamily="18" charset="0"/>
              </a:rPr>
              <a:t>-1 </a:t>
            </a:r>
            <a:r>
              <a:rPr lang="cs-CZ" altLang="cs-CZ" sz="1600">
                <a:cs typeface="Times New Roman" panose="02020603050405020304" pitchFamily="18" charset="0"/>
              </a:rPr>
              <a:t>(A</a:t>
            </a:r>
            <a:r>
              <a:rPr lang="cs-CZ" altLang="cs-CZ" sz="1600" baseline="30000">
                <a:cs typeface="Times New Roman" panose="02020603050405020304" pitchFamily="18" charset="0"/>
              </a:rPr>
              <a:t>2</a:t>
            </a:r>
            <a:r>
              <a:rPr lang="cs-CZ" altLang="cs-CZ" sz="1600">
                <a:cs typeface="Times New Roman" panose="02020603050405020304" pitchFamily="18" charset="0"/>
              </a:rPr>
              <a:t>s</a:t>
            </a:r>
            <a:r>
              <a:rPr lang="cs-CZ" altLang="cs-CZ" sz="1600" baseline="30000">
                <a:cs typeface="Times New Roman" panose="02020603050405020304" pitchFamily="18" charset="0"/>
              </a:rPr>
              <a:t>4</a:t>
            </a:r>
            <a:r>
              <a:rPr lang="cs-CZ" altLang="cs-CZ" sz="1600">
                <a:cs typeface="Times New Roman" panose="02020603050405020304" pitchFamily="18" charset="0"/>
              </a:rPr>
              <a:t>m</a:t>
            </a:r>
            <a:r>
              <a:rPr lang="cs-CZ" altLang="cs-CZ" sz="1600" baseline="30000">
                <a:cs typeface="Times New Roman" panose="02020603050405020304" pitchFamily="18" charset="0"/>
              </a:rPr>
              <a:t>-3</a:t>
            </a:r>
            <a:r>
              <a:rPr lang="cs-CZ" altLang="cs-CZ" sz="1600">
                <a:cs typeface="Times New Roman" panose="02020603050405020304" pitchFamily="18" charset="0"/>
              </a:rPr>
              <a:t>kg</a:t>
            </a:r>
            <a:r>
              <a:rPr lang="cs-CZ" altLang="cs-CZ" sz="1600" baseline="30000">
                <a:cs typeface="Times New Roman" panose="02020603050405020304" pitchFamily="18" charset="0"/>
              </a:rPr>
              <a:t>-1</a:t>
            </a:r>
            <a:r>
              <a:rPr lang="cs-CZ" altLang="cs-CZ" sz="1600">
                <a:cs typeface="Times New Roman" panose="02020603050405020304" pitchFamily="18" charset="0"/>
              </a:rPr>
              <a:t>)</a:t>
            </a:r>
            <a:endParaRPr lang="el-GR" altLang="cs-CZ" sz="1600">
              <a:cs typeface="Times New Roman" panose="02020603050405020304" pitchFamily="18" charset="0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5791200" y="2924175"/>
            <a:ext cx="3200400" cy="102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cs-CZ" sz="1600"/>
              <a:t>a </a:t>
            </a:r>
            <a:r>
              <a:rPr lang="cs-CZ" altLang="cs-CZ" sz="1600"/>
              <a:t>-</a:t>
            </a:r>
            <a:r>
              <a:rPr lang="en-US" altLang="cs-CZ" sz="1600"/>
              <a:t> polom</a:t>
            </a:r>
            <a:r>
              <a:rPr lang="cs-CZ" altLang="cs-CZ" sz="1600"/>
              <a:t>ě</a:t>
            </a:r>
            <a:r>
              <a:rPr lang="en-US" altLang="cs-CZ" sz="1600"/>
              <a:t>r </a:t>
            </a:r>
            <a:r>
              <a:rPr lang="cs-CZ" altLang="cs-CZ" sz="1600"/>
              <a:t>čá</a:t>
            </a:r>
            <a:r>
              <a:rPr lang="en-US" altLang="cs-CZ" sz="1600"/>
              <a:t>stice</a:t>
            </a:r>
            <a:r>
              <a:rPr lang="cs-CZ" altLang="cs-CZ" sz="160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cs-CZ" sz="1600">
                <a:cs typeface="Times New Roman" panose="02020603050405020304" pitchFamily="18" charset="0"/>
              </a:rPr>
              <a:t>Ψ</a:t>
            </a:r>
            <a:r>
              <a:rPr lang="cs-CZ" altLang="cs-CZ" sz="1600">
                <a:cs typeface="Times New Roman" panose="02020603050405020304" pitchFamily="18" charset="0"/>
              </a:rPr>
              <a:t>- elektrický potenciál   (povrch)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cs-CZ" sz="1600">
                <a:cs typeface="Times New Roman" panose="02020603050405020304" pitchFamily="18" charset="0"/>
              </a:rPr>
              <a:t>κ</a:t>
            </a:r>
            <a:r>
              <a:rPr lang="cs-CZ" altLang="cs-CZ" sz="1600">
                <a:cs typeface="Times New Roman" panose="02020603050405020304" pitchFamily="18" charset="0"/>
              </a:rPr>
              <a:t> </a:t>
            </a:r>
            <a:r>
              <a:rPr lang="en-US" altLang="cs-CZ" sz="1600">
                <a:cs typeface="Times New Roman" panose="02020603050405020304" pitchFamily="18" charset="0"/>
              </a:rPr>
              <a:t>-</a:t>
            </a:r>
            <a:r>
              <a:rPr lang="cs-CZ" altLang="cs-CZ" sz="1600">
                <a:cs typeface="Times New Roman" panose="02020603050405020304" pitchFamily="18" charset="0"/>
              </a:rPr>
              <a:t> Debay-H</a:t>
            </a:r>
            <a:r>
              <a:rPr lang="en-US" altLang="cs-CZ" sz="1600">
                <a:cs typeface="Times New Roman" panose="02020603050405020304" pitchFamily="18" charset="0"/>
              </a:rPr>
              <a:t>ü</a:t>
            </a:r>
            <a:r>
              <a:rPr lang="cs-CZ" altLang="cs-CZ" sz="1600">
                <a:cs typeface="Times New Roman" panose="02020603050405020304" pitchFamily="18" charset="0"/>
              </a:rPr>
              <a:t>ckelova délka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>
                <a:cs typeface="Times New Roman" panose="02020603050405020304" pitchFamily="18" charset="0"/>
              </a:rPr>
              <a:t>H </a:t>
            </a:r>
            <a:r>
              <a:rPr lang="en-US" altLang="cs-CZ" sz="1600">
                <a:cs typeface="Times New Roman" panose="02020603050405020304" pitchFamily="18" charset="0"/>
              </a:rPr>
              <a:t>-</a:t>
            </a:r>
            <a:r>
              <a:rPr lang="cs-CZ" altLang="cs-CZ" sz="1600">
                <a:cs typeface="Times New Roman" panose="02020603050405020304" pitchFamily="18" charset="0"/>
              </a:rPr>
              <a:t> vzdálenost povrchů</a:t>
            </a:r>
            <a:endParaRPr lang="en-US" altLang="cs-CZ" sz="1600">
              <a:cs typeface="Times New Roman" panose="02020603050405020304" pitchFamily="18" charset="0"/>
            </a:endParaRP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graphicFrame>
        <p:nvGraphicFramePr>
          <p:cNvPr id="10251" name="Object 11"/>
          <p:cNvGraphicFramePr>
            <a:graphicFrameLocks noChangeAspect="1"/>
          </p:cNvGraphicFramePr>
          <p:nvPr/>
        </p:nvGraphicFramePr>
        <p:xfrm>
          <a:off x="6480175" y="4868863"/>
          <a:ext cx="1524000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Rovnice" r:id="rId6" imgW="774364" imgH="393529" progId="Equation.3">
                  <p:embed/>
                </p:oleObj>
              </mc:Choice>
              <mc:Fallback>
                <p:oleObj name="Rovnice" r:id="rId6" imgW="774364" imgH="39352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0175" y="4868863"/>
                        <a:ext cx="1524000" cy="72866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5743575" y="4437063"/>
            <a:ext cx="220980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cs-CZ" altLang="cs-CZ" sz="1800" b="1"/>
              <a:t>Hall et al. 1990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5867400" y="5589588"/>
            <a:ext cx="29527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1600"/>
              <a:t>A </a:t>
            </a:r>
            <a:r>
              <a:rPr lang="en-US" altLang="cs-CZ" sz="1600"/>
              <a:t>-</a:t>
            </a:r>
            <a:r>
              <a:rPr lang="cs-CZ" altLang="cs-CZ" sz="1600"/>
              <a:t> Hamakerova konstanta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1600"/>
              <a:t>a </a:t>
            </a:r>
            <a:r>
              <a:rPr lang="en-US" altLang="cs-CZ" sz="1600"/>
              <a:t>-</a:t>
            </a:r>
            <a:r>
              <a:rPr lang="cs-CZ" altLang="cs-CZ" sz="1600"/>
              <a:t> poloměr částice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1600"/>
              <a:t>H </a:t>
            </a:r>
            <a:r>
              <a:rPr lang="en-US" altLang="cs-CZ" sz="1600"/>
              <a:t>-</a:t>
            </a:r>
            <a:r>
              <a:rPr lang="cs-CZ" altLang="cs-CZ" sz="1600"/>
              <a:t> vzdálenost povrchů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1368</Words>
  <Application>Microsoft Office PowerPoint</Application>
  <PresentationFormat>Předvádění na obrazovce (4:3)</PresentationFormat>
  <Paragraphs>119</Paragraphs>
  <Slides>16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Wingdings</vt:lpstr>
      <vt:lpstr>Times New Roman</vt:lpstr>
      <vt:lpstr>Výchozí návrh</vt:lpstr>
      <vt:lpstr>Editor rovnic 3.0</vt:lpstr>
      <vt:lpstr>Koloidy v životním prostředí Stabilita</vt:lpstr>
      <vt:lpstr>J. Faimon:                          Koloidy v životním prostředí: Stabilita</vt:lpstr>
      <vt:lpstr>J. Faimon:                          Koloidy v životním prostředí: Stabilita</vt:lpstr>
      <vt:lpstr>J. Faimon:                          Koloidy v životním prostředí: Stabilita</vt:lpstr>
      <vt:lpstr>J. Faimon:                          Koloidy v životním prostředí: Stabilita</vt:lpstr>
      <vt:lpstr>J. Faimon:                          Koloidy v životním prostředí: Stabilita</vt:lpstr>
      <vt:lpstr>J. Faimon:                          Koloidy v životním prostředí: Stabilita</vt:lpstr>
      <vt:lpstr>Koloidy v životním prostředí</vt:lpstr>
      <vt:lpstr>Koloidy v životním prostředí</vt:lpstr>
      <vt:lpstr>J. Faimon:                          Koloidy v životním prostředí: Stabilita</vt:lpstr>
      <vt:lpstr>J. Faimon:                          Koloidy v životním prostředí: Stabilita</vt:lpstr>
      <vt:lpstr>Koloidy v životním prostředí</vt:lpstr>
      <vt:lpstr>J. Faimon:                          Koloidy v životním prostředí: Stabilita</vt:lpstr>
      <vt:lpstr>J. Faimon:                          Koloidy v životním prostředí: Stabilita</vt:lpstr>
      <vt:lpstr>J. Faimon:                          Koloidy v životním prostředí: Stabilita</vt:lpstr>
      <vt:lpstr>J. Faimon:                          Koloidy v životním prostředí: Stabilita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Koloidy v životním prostředí</dc:title>
  <dc:creator>FAIMON</dc:creator>
  <cp:lastModifiedBy>JF</cp:lastModifiedBy>
  <cp:revision>11</cp:revision>
  <dcterms:created xsi:type="dcterms:W3CDTF">2006-10-09T09:06:43Z</dcterms:created>
  <dcterms:modified xsi:type="dcterms:W3CDTF">2019-12-12T13:56:52Z</dcterms:modified>
</cp:coreProperties>
</file>