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87118" autoAdjust="0"/>
  </p:normalViewPr>
  <p:slideViewPr>
    <p:cSldViewPr snapToGrid="0">
      <p:cViewPr varScale="1">
        <p:scale>
          <a:sx n="83" d="100"/>
          <a:sy n="83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6B39B-51D9-4938-8A12-E72F47F061CA}" type="datetimeFigureOut">
              <a:rPr lang="sk-SK" smtClean="0"/>
              <a:t>20. 9. 2023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F619B-C840-4E90-A222-800C5DDF1B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370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F619B-C840-4E90-A222-800C5DDF1B07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6765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503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46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681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67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6957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71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937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43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19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67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9D4BD98-52BF-4B82-9E68-8FDB6EDF692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8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9D4BD98-52BF-4B82-9E68-8FDB6EDF692A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42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f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mr.cz/getmedia/45c58e5b-da4c-4210-a8da-6b29cb749989/Metodika_tvorby_PRO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CGEdX_KaFUA54J4C0fZTJaTnRCqOuwjWXy0ncLQCn1w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Regionální politika </a:t>
            </a:r>
            <a:br>
              <a:rPr lang="cs-CZ" dirty="0"/>
            </a:br>
            <a:r>
              <a:rPr lang="cs-CZ" dirty="0"/>
              <a:t>A </a:t>
            </a:r>
            <a:r>
              <a:rPr lang="cs-CZ" dirty="0" err="1"/>
              <a:t>REGIONáLNí</a:t>
            </a:r>
            <a:r>
              <a:rPr lang="cs-CZ" dirty="0"/>
              <a:t> ROZVOJ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810125" y="3602038"/>
            <a:ext cx="1743075" cy="417512"/>
          </a:xfrm>
        </p:spPr>
        <p:txBody>
          <a:bodyPr>
            <a:normAutofit/>
          </a:bodyPr>
          <a:lstStyle/>
          <a:p>
            <a:r>
              <a:rPr lang="cs-CZ" dirty="0"/>
              <a:t>Z7105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591550" y="5545138"/>
            <a:ext cx="3019425" cy="1312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Kristína</a:t>
            </a:r>
            <a:r>
              <a:rPr lang="cs-CZ" dirty="0"/>
              <a:t> </a:t>
            </a:r>
            <a:r>
              <a:rPr lang="cs-CZ" dirty="0" err="1"/>
              <a:t>Ďuratná</a:t>
            </a:r>
            <a:endParaRPr lang="cs-CZ" dirty="0"/>
          </a:p>
          <a:p>
            <a:r>
              <a:rPr lang="cs-CZ" dirty="0"/>
              <a:t>duratna@sci.muni.cz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967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D815E1-65DC-6A3D-1058-128C3F148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509407"/>
            <a:ext cx="7729728" cy="1188720"/>
          </a:xfrm>
        </p:spPr>
        <p:txBody>
          <a:bodyPr/>
          <a:lstStyle/>
          <a:p>
            <a:r>
              <a:rPr lang="sk-SK" dirty="0"/>
              <a:t>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val="203078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Základné </a:t>
            </a:r>
            <a:r>
              <a:rPr lang="cs-CZ" dirty="0" err="1"/>
              <a:t>informácie</a:t>
            </a:r>
            <a:r>
              <a:rPr lang="cs-CZ" dirty="0"/>
              <a:t> o </a:t>
            </a:r>
            <a:r>
              <a:rPr lang="cs-CZ" dirty="0" err="1"/>
              <a:t>predmete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Prednášky (</a:t>
            </a:r>
            <a:r>
              <a:rPr lang="sk-SK" dirty="0" err="1"/>
              <a:t>Št</a:t>
            </a:r>
            <a:r>
              <a:rPr lang="sk-SK" dirty="0"/>
              <a:t> 14:00-15:50), Z6</a:t>
            </a:r>
          </a:p>
          <a:p>
            <a:pPr lvl="1"/>
            <a:r>
              <a:rPr lang="sk-SK" sz="1800" dirty="0"/>
              <a:t>RNDr. Jakub Trojan, </a:t>
            </a:r>
            <a:r>
              <a:rPr lang="sk-SK" sz="1800" dirty="0" err="1"/>
              <a:t>MSc</a:t>
            </a:r>
            <a:r>
              <a:rPr lang="sk-SK" sz="1800" dirty="0"/>
              <a:t>, </a:t>
            </a:r>
            <a:r>
              <a:rPr lang="sk-SK" sz="1800" dirty="0" err="1"/>
              <a:t>Ph.D</a:t>
            </a:r>
            <a:r>
              <a:rPr lang="sk-SK" sz="1800" dirty="0"/>
              <a:t>.</a:t>
            </a:r>
          </a:p>
          <a:p>
            <a:pPr marL="0" indent="0">
              <a:buNone/>
            </a:pPr>
            <a:r>
              <a:rPr lang="sk-SK" dirty="0"/>
              <a:t>Cvičenia (</a:t>
            </a:r>
            <a:r>
              <a:rPr lang="sk-SK" dirty="0" err="1"/>
              <a:t>Št</a:t>
            </a:r>
            <a:r>
              <a:rPr lang="sk-SK" dirty="0"/>
              <a:t> 16:00-16:50), Z6 </a:t>
            </a:r>
          </a:p>
          <a:p>
            <a:r>
              <a:rPr lang="sk-SK" dirty="0"/>
              <a:t>Celkom 9x (posledná hodina 14. 12. 2023), 1x online, 1x terénna exkurzia</a:t>
            </a:r>
          </a:p>
          <a:p>
            <a:r>
              <a:rPr lang="sk-SK" dirty="0"/>
              <a:t>Náplň – Analytická časť strategického dokumentu vybranej obce</a:t>
            </a:r>
          </a:p>
        </p:txBody>
      </p:sp>
    </p:spTree>
    <p:extLst>
      <p:ext uri="{BB962C8B-B14F-4D97-AF65-F5344CB8AC3E}">
        <p14:creationId xmlns:p14="http://schemas.microsoft.com/office/powerpoint/2010/main" val="3114162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Podmienky</a:t>
            </a:r>
            <a:r>
              <a:rPr lang="cs-CZ" dirty="0"/>
              <a:t> zápočtu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382671"/>
            <a:ext cx="7729728" cy="3101983"/>
          </a:xfrm>
        </p:spPr>
        <p:txBody>
          <a:bodyPr>
            <a:noAutofit/>
          </a:bodyPr>
          <a:lstStyle/>
          <a:p>
            <a:r>
              <a:rPr lang="cs-CZ" dirty="0"/>
              <a:t>Vypracovaná a uznaná celá </a:t>
            </a:r>
            <a:r>
              <a:rPr lang="cs-CZ" dirty="0" err="1"/>
              <a:t>seminárna</a:t>
            </a:r>
            <a:r>
              <a:rPr lang="cs-CZ" dirty="0"/>
              <a:t> </a:t>
            </a:r>
            <a:r>
              <a:rPr lang="cs-CZ" dirty="0" err="1"/>
              <a:t>práca</a:t>
            </a:r>
            <a:endParaRPr lang="cs-CZ" dirty="0"/>
          </a:p>
          <a:p>
            <a:r>
              <a:rPr lang="cs-CZ" dirty="0" err="1"/>
              <a:t>Odovzdávanie</a:t>
            </a:r>
            <a:r>
              <a:rPr lang="cs-CZ" dirty="0"/>
              <a:t> cvičení v daných </a:t>
            </a:r>
            <a:r>
              <a:rPr lang="cs-CZ" dirty="0" err="1"/>
              <a:t>termínoch</a:t>
            </a:r>
            <a:r>
              <a:rPr lang="cs-CZ" dirty="0"/>
              <a:t> (29.10., 26.11. a 21.12.)</a:t>
            </a:r>
          </a:p>
          <a:p>
            <a:r>
              <a:rPr lang="cs-CZ" dirty="0"/>
              <a:t>Aktivita na </a:t>
            </a:r>
            <a:r>
              <a:rPr lang="cs-CZ" dirty="0" err="1"/>
              <a:t>seminároch</a:t>
            </a:r>
            <a:r>
              <a:rPr lang="cs-CZ" dirty="0"/>
              <a:t> – bodové </a:t>
            </a:r>
            <a:r>
              <a:rPr lang="cs-CZ" dirty="0" err="1"/>
              <a:t>hodnotenie</a:t>
            </a:r>
            <a:r>
              <a:rPr lang="cs-CZ" dirty="0"/>
              <a:t>, -&gt; bude </a:t>
            </a:r>
            <a:r>
              <a:rPr lang="cs-CZ" dirty="0" err="1"/>
              <a:t>tvoriť</a:t>
            </a:r>
            <a:r>
              <a:rPr lang="cs-CZ" dirty="0"/>
              <a:t> </a:t>
            </a:r>
            <a:r>
              <a:rPr lang="cs-CZ" dirty="0" err="1"/>
              <a:t>celkovú</a:t>
            </a:r>
            <a:r>
              <a:rPr lang="cs-CZ" dirty="0"/>
              <a:t> známku</a:t>
            </a:r>
          </a:p>
          <a:p>
            <a:r>
              <a:rPr lang="cs-CZ" dirty="0"/>
              <a:t>Povinná </a:t>
            </a:r>
            <a:r>
              <a:rPr lang="cs-CZ" dirty="0" err="1"/>
              <a:t>účasť</a:t>
            </a:r>
            <a:r>
              <a:rPr lang="cs-CZ" dirty="0"/>
              <a:t> na </a:t>
            </a:r>
            <a:r>
              <a:rPr lang="cs-CZ" dirty="0" err="1"/>
              <a:t>seminároch</a:t>
            </a:r>
            <a:r>
              <a:rPr lang="cs-CZ" dirty="0"/>
              <a:t> – max. 2 </a:t>
            </a:r>
            <a:r>
              <a:rPr lang="cs-CZ" dirty="0" err="1"/>
              <a:t>neospravedlnené</a:t>
            </a:r>
            <a:r>
              <a:rPr lang="cs-CZ" dirty="0"/>
              <a:t> </a:t>
            </a:r>
            <a:r>
              <a:rPr lang="cs-CZ" dirty="0" err="1"/>
              <a:t>absencie</a:t>
            </a:r>
            <a:endParaRPr lang="cs-CZ" dirty="0"/>
          </a:p>
          <a:p>
            <a:r>
              <a:rPr lang="cs-CZ" dirty="0" err="1"/>
              <a:t>Hodnotenie</a:t>
            </a:r>
            <a:r>
              <a:rPr lang="cs-CZ" dirty="0"/>
              <a:t>:</a:t>
            </a:r>
          </a:p>
          <a:p>
            <a:pPr lvl="1"/>
            <a:r>
              <a:rPr lang="cs-CZ" sz="1800" dirty="0"/>
              <a:t>Obsah </a:t>
            </a:r>
          </a:p>
          <a:p>
            <a:pPr lvl="1"/>
            <a:r>
              <a:rPr lang="cs-CZ" sz="1800" dirty="0"/>
              <a:t>Grafické </a:t>
            </a:r>
            <a:r>
              <a:rPr lang="cs-CZ" sz="1800" dirty="0" err="1"/>
              <a:t>spracovanie</a:t>
            </a:r>
            <a:endParaRPr lang="cs-CZ" sz="1800" dirty="0"/>
          </a:p>
          <a:p>
            <a:pPr lvl="1"/>
            <a:r>
              <a:rPr lang="cs-CZ" sz="1800" dirty="0"/>
              <a:t>Gramatická a </a:t>
            </a:r>
            <a:r>
              <a:rPr lang="cs-CZ" sz="1800" dirty="0" err="1"/>
              <a:t>štylistická</a:t>
            </a:r>
            <a:r>
              <a:rPr lang="cs-CZ" sz="1800" dirty="0"/>
              <a:t> úroveň</a:t>
            </a:r>
          </a:p>
          <a:p>
            <a:pPr lvl="1"/>
            <a:r>
              <a:rPr lang="cs-CZ" sz="1800" dirty="0"/>
              <a:t>Použité zdroje </a:t>
            </a:r>
          </a:p>
          <a:p>
            <a:pPr lvl="1"/>
            <a:r>
              <a:rPr lang="cs-CZ" sz="1800" dirty="0" err="1"/>
              <a:t>Prezentácie</a:t>
            </a:r>
            <a:r>
              <a:rPr lang="cs-CZ" sz="1800" dirty="0"/>
              <a:t>, </a:t>
            </a:r>
            <a:r>
              <a:rPr lang="cs-CZ" sz="1800" dirty="0" err="1"/>
              <a:t>zapojenie</a:t>
            </a:r>
            <a:r>
              <a:rPr lang="cs-CZ" sz="1800" dirty="0"/>
              <a:t> do diskusí</a:t>
            </a:r>
          </a:p>
        </p:txBody>
      </p:sp>
    </p:spTree>
    <p:extLst>
      <p:ext uri="{BB962C8B-B14F-4D97-AF65-F5344CB8AC3E}">
        <p14:creationId xmlns:p14="http://schemas.microsoft.com/office/powerpoint/2010/main" val="1256175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Spracovanie</a:t>
            </a:r>
            <a:r>
              <a:rPr lang="cs-CZ" dirty="0"/>
              <a:t> </a:t>
            </a:r>
            <a:r>
              <a:rPr lang="cs-CZ" dirty="0" err="1"/>
              <a:t>analytickej</a:t>
            </a:r>
            <a:r>
              <a:rPr lang="cs-CZ" dirty="0"/>
              <a:t> časti programu </a:t>
            </a:r>
            <a:r>
              <a:rPr lang="cs-CZ" dirty="0" err="1"/>
              <a:t>rozvoja</a:t>
            </a:r>
            <a:r>
              <a:rPr lang="cs-CZ" dirty="0"/>
              <a:t> obce (PRO)</a:t>
            </a:r>
          </a:p>
          <a:p>
            <a:r>
              <a:rPr lang="cs-CZ" dirty="0" err="1"/>
              <a:t>Cvičenia</a:t>
            </a:r>
            <a:r>
              <a:rPr lang="cs-CZ" dirty="0"/>
              <a:t> </a:t>
            </a:r>
            <a:r>
              <a:rPr lang="cs-CZ" dirty="0" err="1"/>
              <a:t>zamerané</a:t>
            </a:r>
            <a:r>
              <a:rPr lang="cs-CZ" dirty="0"/>
              <a:t> na </a:t>
            </a:r>
            <a:r>
              <a:rPr lang="cs-CZ" dirty="0" err="1"/>
              <a:t>aplikačnú</a:t>
            </a:r>
            <a:r>
              <a:rPr lang="cs-CZ" dirty="0"/>
              <a:t> rovinu </a:t>
            </a:r>
            <a:r>
              <a:rPr lang="cs-CZ" dirty="0" err="1"/>
              <a:t>predmetu</a:t>
            </a:r>
            <a:r>
              <a:rPr lang="cs-CZ" dirty="0"/>
              <a:t>, teoretické </a:t>
            </a:r>
            <a:r>
              <a:rPr lang="cs-CZ" dirty="0" err="1"/>
              <a:t>východiská</a:t>
            </a:r>
            <a:r>
              <a:rPr lang="cs-CZ" dirty="0"/>
              <a:t> sú </a:t>
            </a:r>
            <a:r>
              <a:rPr lang="cs-CZ" dirty="0" err="1"/>
              <a:t>súčasťou</a:t>
            </a:r>
            <a:r>
              <a:rPr lang="cs-CZ" dirty="0"/>
              <a:t> </a:t>
            </a:r>
            <a:r>
              <a:rPr lang="cs-CZ" dirty="0" err="1"/>
              <a:t>prednášok</a:t>
            </a:r>
            <a:endParaRPr lang="cs-CZ" dirty="0"/>
          </a:p>
          <a:p>
            <a:r>
              <a:rPr lang="sk-SK" dirty="0"/>
              <a:t>Niektoré semináre budú zrušené, </a:t>
            </a:r>
            <a:r>
              <a:rPr lang="sk-SK" dirty="0" err="1"/>
              <a:t>viz</a:t>
            </a:r>
            <a:r>
              <a:rPr lang="sk-SK" dirty="0"/>
              <a:t> </a:t>
            </a:r>
            <a:r>
              <a:rPr lang="sk-SK" b="1" dirty="0"/>
              <a:t>harmonogram seminárov </a:t>
            </a:r>
            <a:r>
              <a:rPr lang="sk-SK" dirty="0"/>
              <a:t>v IS</a:t>
            </a:r>
          </a:p>
          <a:p>
            <a:pPr lvl="1"/>
            <a:r>
              <a:rPr lang="sk-SK" sz="1800" dirty="0"/>
              <a:t>Pri kontrole postupu na seminárnej práci nebude potrebná </a:t>
            </a:r>
            <a:r>
              <a:rPr lang="sk-SK" sz="1800" dirty="0" err="1"/>
              <a:t>ppt</a:t>
            </a:r>
            <a:r>
              <a:rPr lang="sk-SK" sz="1800" dirty="0"/>
              <a:t> prezentácia, bude stačiť zdieľanie súboru z </a:t>
            </a:r>
            <a:r>
              <a:rPr lang="sk-SK" sz="1800" dirty="0" err="1"/>
              <a:t>Odevzdávárny</a:t>
            </a:r>
            <a:r>
              <a:rPr lang="sk-SK" sz="1800" dirty="0"/>
              <a:t> IS</a:t>
            </a:r>
          </a:p>
          <a:p>
            <a:pPr lvl="1"/>
            <a:r>
              <a:rPr lang="sk-SK" sz="1800" dirty="0"/>
              <a:t>Práca v skupinách – 3x trojica, 1x štvorica</a:t>
            </a:r>
          </a:p>
          <a:p>
            <a:pPr marL="228600" lvl="1"/>
            <a:r>
              <a:rPr lang="cs-CZ" sz="1800" dirty="0" err="1"/>
              <a:t>Návšteva</a:t>
            </a:r>
            <a:r>
              <a:rPr lang="cs-CZ" sz="1800" dirty="0"/>
              <a:t> </a:t>
            </a:r>
            <a:r>
              <a:rPr lang="cs-CZ" sz="1800" dirty="0" err="1"/>
              <a:t>inštitúcie</a:t>
            </a:r>
            <a:r>
              <a:rPr lang="cs-CZ" sz="1800" dirty="0"/>
              <a:t> spojená s </a:t>
            </a:r>
            <a:r>
              <a:rPr lang="cs-CZ" sz="1800" dirty="0" err="1"/>
              <a:t>regionálnym</a:t>
            </a:r>
            <a:r>
              <a:rPr lang="cs-CZ" sz="1800" dirty="0"/>
              <a:t> </a:t>
            </a:r>
            <a:r>
              <a:rPr lang="cs-CZ" sz="1800" dirty="0" err="1"/>
              <a:t>rozvojom</a:t>
            </a:r>
            <a:r>
              <a:rPr lang="cs-CZ" sz="1800" dirty="0"/>
              <a:t> – MMB Odbor strategického rozvoje a spolupráce</a:t>
            </a:r>
          </a:p>
          <a:p>
            <a:pPr marL="228600" lvl="1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16972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Čo</a:t>
            </a:r>
            <a:r>
              <a:rPr lang="cs-CZ" dirty="0"/>
              <a:t> si </a:t>
            </a:r>
            <a:r>
              <a:rPr lang="cs-CZ" dirty="0" err="1"/>
              <a:t>pRedstavujete</a:t>
            </a:r>
            <a:r>
              <a:rPr lang="cs-CZ" dirty="0"/>
              <a:t> pod </a:t>
            </a:r>
            <a:r>
              <a:rPr lang="cs-CZ" dirty="0" err="1"/>
              <a:t>pojmom</a:t>
            </a:r>
            <a:r>
              <a:rPr lang="cs-CZ" dirty="0"/>
              <a:t> strategické </a:t>
            </a:r>
            <a:r>
              <a:rPr lang="cs-CZ" dirty="0" err="1"/>
              <a:t>plánovanie</a:t>
            </a:r>
            <a:r>
              <a:rPr lang="cs-CZ" dirty="0"/>
              <a:t>? 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443" y="2343112"/>
            <a:ext cx="1800225" cy="2543175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648" y="2343112"/>
            <a:ext cx="3830344" cy="400770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5972" y="2343112"/>
            <a:ext cx="18002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18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STRATEGICKé</a:t>
            </a:r>
            <a:r>
              <a:rPr lang="sk-SK" dirty="0"/>
              <a:t> </a:t>
            </a:r>
            <a:r>
              <a:rPr lang="sk-SK" dirty="0" err="1"/>
              <a:t>PLáNOVANIE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3"/>
            <a:ext cx="7729728" cy="4108985"/>
          </a:xfrm>
        </p:spPr>
        <p:txBody>
          <a:bodyPr>
            <a:normAutofit lnSpcReduction="10000"/>
          </a:bodyPr>
          <a:lstStyle/>
          <a:p>
            <a:r>
              <a:rPr lang="sk-SK" dirty="0"/>
              <a:t>História strategického plánovania – 70./80. roky 20. st. </a:t>
            </a:r>
          </a:p>
          <a:p>
            <a:pPr lvl="1"/>
            <a:r>
              <a:rPr lang="sk-SK" dirty="0"/>
              <a:t>V ČR až počiatkom milénia</a:t>
            </a:r>
          </a:p>
          <a:p>
            <a:r>
              <a:rPr lang="sk-SK" dirty="0"/>
              <a:t>Prečo strategické plánovanie v kontexte regionálnej politiky? </a:t>
            </a:r>
          </a:p>
          <a:p>
            <a:r>
              <a:rPr lang="sk-SK" dirty="0"/>
              <a:t>Nutnosť reagovať na aktuálne spoločensko-politické výzvy</a:t>
            </a:r>
          </a:p>
          <a:p>
            <a:pPr lvl="1"/>
            <a:r>
              <a:rPr lang="sk-SK" dirty="0"/>
              <a:t> vstup do EU, globalizácia, demografické zmeny, ekonomická recesia </a:t>
            </a:r>
          </a:p>
          <a:p>
            <a:r>
              <a:rPr lang="sk-SK" dirty="0"/>
              <a:t>Povaha strategického plánovania</a:t>
            </a:r>
          </a:p>
          <a:p>
            <a:pPr lvl="1"/>
            <a:r>
              <a:rPr lang="sk-SK" dirty="0"/>
              <a:t>Dlhodobé (presahujúce jedno volebné obdobie)</a:t>
            </a:r>
          </a:p>
          <a:p>
            <a:pPr lvl="1"/>
            <a:r>
              <a:rPr lang="sk-SK" dirty="0"/>
              <a:t>Uplatňujúce jasnú víziu</a:t>
            </a:r>
          </a:p>
          <a:p>
            <a:pPr lvl="1"/>
            <a:r>
              <a:rPr lang="sk-SK" dirty="0"/>
              <a:t>Systematické</a:t>
            </a:r>
          </a:p>
          <a:p>
            <a:pPr lvl="1"/>
            <a:r>
              <a:rPr lang="sk-SK" dirty="0" err="1"/>
              <a:t>Participatívne</a:t>
            </a:r>
            <a:endParaRPr lang="sk-SK" dirty="0"/>
          </a:p>
          <a:p>
            <a:pPr lvl="1"/>
            <a:r>
              <a:rPr lang="sk-SK" dirty="0"/>
              <a:t>Využívajúce miestne zdroje </a:t>
            </a:r>
          </a:p>
          <a:p>
            <a:pPr lvl="1"/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264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STRATEGICKÉ PLÁNOVANIE V OBCIACH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Program rozvoje obce </a:t>
            </a:r>
          </a:p>
          <a:p>
            <a:r>
              <a:rPr lang="cs-CZ" dirty="0"/>
              <a:t>Základný plánovací dokument obce</a:t>
            </a:r>
          </a:p>
          <a:p>
            <a:r>
              <a:rPr lang="pt-BR" dirty="0"/>
              <a:t>PRO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spracováva</a:t>
            </a:r>
            <a:r>
              <a:rPr lang="cs-CZ" dirty="0"/>
              <a:t> </a:t>
            </a:r>
            <a:r>
              <a:rPr lang="pt-BR" dirty="0"/>
              <a:t>na obdob</a:t>
            </a:r>
            <a:r>
              <a:rPr lang="cs-CZ" dirty="0" err="1"/>
              <a:t>ie</a:t>
            </a:r>
            <a:r>
              <a:rPr lang="pt-BR" dirty="0"/>
              <a:t> 4-7 </a:t>
            </a:r>
            <a:r>
              <a:rPr lang="cs-CZ" dirty="0" err="1"/>
              <a:t>rokov</a:t>
            </a:r>
            <a:endParaRPr lang="cs-CZ" dirty="0"/>
          </a:p>
          <a:p>
            <a:r>
              <a:rPr lang="cs-CZ" dirty="0"/>
              <a:t>Na základe </a:t>
            </a:r>
            <a:r>
              <a:rPr lang="cs-CZ" dirty="0" err="1"/>
              <a:t>poznania</a:t>
            </a:r>
            <a:r>
              <a:rPr lang="cs-CZ" dirty="0"/>
              <a:t> </a:t>
            </a:r>
            <a:r>
              <a:rPr lang="cs-CZ" dirty="0" err="1"/>
              <a:t>situácie</a:t>
            </a:r>
            <a:r>
              <a:rPr lang="cs-CZ" dirty="0"/>
              <a:t> v obci a </a:t>
            </a:r>
            <a:r>
              <a:rPr lang="cs-CZ" dirty="0" err="1"/>
              <a:t>potrieb</a:t>
            </a:r>
            <a:r>
              <a:rPr lang="cs-CZ" dirty="0"/>
              <a:t> </a:t>
            </a:r>
            <a:r>
              <a:rPr lang="cs-CZ" dirty="0" err="1"/>
              <a:t>občanov</a:t>
            </a:r>
            <a:r>
              <a:rPr lang="cs-CZ" dirty="0"/>
              <a:t>, </a:t>
            </a:r>
            <a:r>
              <a:rPr lang="cs-CZ" dirty="0" err="1"/>
              <a:t>podnikateľov</a:t>
            </a:r>
            <a:r>
              <a:rPr lang="cs-CZ" dirty="0"/>
              <a:t>, </a:t>
            </a:r>
            <a:r>
              <a:rPr lang="cs-CZ" dirty="0" err="1"/>
              <a:t>záujmových</a:t>
            </a:r>
            <a:r>
              <a:rPr lang="cs-CZ" dirty="0"/>
              <a:t> </a:t>
            </a:r>
            <a:r>
              <a:rPr lang="cs-CZ" dirty="0" err="1"/>
              <a:t>organizácií</a:t>
            </a:r>
            <a:r>
              <a:rPr lang="cs-CZ" dirty="0"/>
              <a:t> a </a:t>
            </a:r>
            <a:r>
              <a:rPr lang="cs-CZ" dirty="0" err="1"/>
              <a:t>ďalších</a:t>
            </a:r>
            <a:r>
              <a:rPr lang="cs-CZ" dirty="0"/>
              <a:t> </a:t>
            </a:r>
            <a:r>
              <a:rPr lang="cs-CZ" dirty="0" err="1"/>
              <a:t>subjektov</a:t>
            </a:r>
            <a:r>
              <a:rPr lang="cs-CZ" dirty="0"/>
              <a:t> v obci formuluje </a:t>
            </a:r>
            <a:r>
              <a:rPr lang="cs-CZ" dirty="0" err="1"/>
              <a:t>predstavy</a:t>
            </a:r>
            <a:r>
              <a:rPr lang="cs-CZ" dirty="0"/>
              <a:t> o </a:t>
            </a:r>
            <a:r>
              <a:rPr lang="cs-CZ" dirty="0" err="1"/>
              <a:t>budúcnosti</a:t>
            </a:r>
            <a:r>
              <a:rPr lang="cs-CZ" dirty="0"/>
              <a:t> obce spolu s </a:t>
            </a:r>
            <a:r>
              <a:rPr lang="cs-CZ" dirty="0" err="1"/>
              <a:t>činnosťami</a:t>
            </a:r>
            <a:r>
              <a:rPr lang="cs-CZ" dirty="0"/>
              <a:t> </a:t>
            </a:r>
            <a:r>
              <a:rPr lang="cs-CZ" dirty="0" err="1"/>
              <a:t>vedúcimi</a:t>
            </a:r>
            <a:r>
              <a:rPr lang="cs-CZ" dirty="0"/>
              <a:t> k </a:t>
            </a:r>
            <a:r>
              <a:rPr lang="cs-CZ" dirty="0" err="1"/>
              <a:t>naplneniu</a:t>
            </a:r>
            <a:r>
              <a:rPr lang="cs-CZ" dirty="0"/>
              <a:t> dohodnutých </a:t>
            </a:r>
            <a:r>
              <a:rPr lang="cs-CZ" dirty="0" err="1"/>
              <a:t>predstáv</a:t>
            </a:r>
            <a:r>
              <a:rPr lang="cs-CZ" dirty="0"/>
              <a:t>. </a:t>
            </a:r>
            <a:endParaRPr lang="pt-BR" dirty="0"/>
          </a:p>
          <a:p>
            <a:r>
              <a:rPr lang="pl-PL" dirty="0">
                <a:hlinkClick r:id="rId2"/>
              </a:rPr>
              <a:t>Metodika tvorby programu rozvoja obce</a:t>
            </a:r>
            <a:endParaRPr lang="pl-PL" dirty="0"/>
          </a:p>
          <a:p>
            <a:r>
              <a:rPr lang="pl-PL" dirty="0"/>
              <a:t>Elektronická podpora pro tvorbu programu rozvoje - </a:t>
            </a:r>
            <a:r>
              <a:rPr lang="pl-PL" u="sng" dirty="0"/>
              <a:t>http://www. obcepro. 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2191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C00EF0-2EA2-DD1A-3AEC-E10341821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Určenie priorít</a:t>
            </a:r>
          </a:p>
        </p:txBody>
      </p:sp>
      <p:pic>
        <p:nvPicPr>
          <p:cNvPr id="11" name="Zástupný objekt pre obsah 10">
            <a:extLst>
              <a:ext uri="{FF2B5EF4-FFF2-40B4-BE49-F238E27FC236}">
                <a16:creationId xmlns:a16="http://schemas.microsoft.com/office/drawing/2014/main" id="{A4B02BF5-B950-6968-4EC4-A5D16BD7EAB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935772" y="2903926"/>
            <a:ext cx="3895522" cy="2296090"/>
          </a:xfrm>
        </p:spPr>
      </p:pic>
      <p:sp>
        <p:nvSpPr>
          <p:cNvPr id="7" name="Zástupný objekt pre obsah 6">
            <a:extLst>
              <a:ext uri="{FF2B5EF4-FFF2-40B4-BE49-F238E27FC236}">
                <a16:creationId xmlns:a16="http://schemas.microsoft.com/office/drawing/2014/main" id="{7449FB74-6A94-0D60-C854-5D18C423C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35772" y="2444037"/>
            <a:ext cx="4270247" cy="494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Diamantová štruktúra</a:t>
            </a:r>
          </a:p>
        </p:txBody>
      </p:sp>
      <p:sp>
        <p:nvSpPr>
          <p:cNvPr id="12" name="Zástupný objekt pre obsah 6">
            <a:extLst>
              <a:ext uri="{FF2B5EF4-FFF2-40B4-BE49-F238E27FC236}">
                <a16:creationId xmlns:a16="http://schemas.microsoft.com/office/drawing/2014/main" id="{1154D7EB-CBE4-0346-9C6C-4A2FC9CDC1D7}"/>
              </a:ext>
            </a:extLst>
          </p:cNvPr>
          <p:cNvSpPr txBox="1">
            <a:spLocks/>
          </p:cNvSpPr>
          <p:nvPr/>
        </p:nvSpPr>
        <p:spPr>
          <a:xfrm>
            <a:off x="1123950" y="5255140"/>
            <a:ext cx="5701285" cy="1602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dirty="0"/>
              <a:t>Utvorte vlastnú diamantovú štruktúru z uvedených rozvojových problematík.  Argumentujte poradie, ktoré jednotlivým problematikám priradíte.  Zamyslite sa nad tým, či nejaká z vybraných problematík môže pozitívne/negatívne ovplyvniť ďalšie v poradí a ako. </a:t>
            </a:r>
          </a:p>
        </p:txBody>
      </p:sp>
      <p:sp>
        <p:nvSpPr>
          <p:cNvPr id="13" name="Zástupný objekt pre obsah 6">
            <a:extLst>
              <a:ext uri="{FF2B5EF4-FFF2-40B4-BE49-F238E27FC236}">
                <a16:creationId xmlns:a16="http://schemas.microsoft.com/office/drawing/2014/main" id="{29F3179D-5634-58F7-EA92-AF0B98C10A66}"/>
              </a:ext>
            </a:extLst>
          </p:cNvPr>
          <p:cNvSpPr txBox="1">
            <a:spLocks/>
          </p:cNvSpPr>
          <p:nvPr/>
        </p:nvSpPr>
        <p:spPr>
          <a:xfrm>
            <a:off x="7015977" y="2939228"/>
            <a:ext cx="5701285" cy="3756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Rast sociálnej súdržnosti </a:t>
            </a:r>
          </a:p>
          <a:p>
            <a:r>
              <a:rPr lang="sk-SK" dirty="0"/>
              <a:t>Zvýšenie konkurencieschopnosti firiem </a:t>
            </a:r>
          </a:p>
          <a:p>
            <a:r>
              <a:rPr lang="sk-SK" dirty="0"/>
              <a:t>Zníženie nezamestnanosti </a:t>
            </a:r>
          </a:p>
          <a:p>
            <a:r>
              <a:rPr lang="sk-SK" dirty="0"/>
              <a:t>Obrana a ochrana obyvateľstva </a:t>
            </a:r>
          </a:p>
          <a:p>
            <a:r>
              <a:rPr lang="sk-SK" dirty="0"/>
              <a:t>Ochrana životného prostredia </a:t>
            </a:r>
          </a:p>
          <a:p>
            <a:r>
              <a:rPr lang="sk-SK" dirty="0"/>
              <a:t>Zlepšenie efektivity využitia verejných financií </a:t>
            </a:r>
          </a:p>
          <a:p>
            <a:r>
              <a:rPr lang="sk-SK" dirty="0"/>
              <a:t>Dopravná dostupnosť </a:t>
            </a:r>
          </a:p>
          <a:p>
            <a:r>
              <a:rPr lang="sk-SK" dirty="0"/>
              <a:t>Školstvo</a:t>
            </a:r>
          </a:p>
          <a:p>
            <a:r>
              <a:rPr lang="sk-SK" dirty="0"/>
              <a:t>Rozvoj cestovného ruchu</a:t>
            </a:r>
          </a:p>
        </p:txBody>
      </p:sp>
    </p:spTree>
    <p:extLst>
      <p:ext uri="{BB962C8B-B14F-4D97-AF65-F5344CB8AC3E}">
        <p14:creationId xmlns:p14="http://schemas.microsoft.com/office/powerpoint/2010/main" val="1558680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Zadanie</a:t>
            </a:r>
            <a:r>
              <a:rPr lang="cs-CZ" dirty="0"/>
              <a:t> </a:t>
            </a:r>
            <a:r>
              <a:rPr lang="cs-CZ" dirty="0" err="1"/>
              <a:t>cvičenia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362199"/>
            <a:ext cx="7729728" cy="4410076"/>
          </a:xfrm>
        </p:spPr>
        <p:txBody>
          <a:bodyPr>
            <a:normAutofit/>
          </a:bodyPr>
          <a:lstStyle/>
          <a:p>
            <a:r>
              <a:rPr lang="cs-CZ" dirty="0" err="1"/>
              <a:t>Zadanie</a:t>
            </a:r>
            <a:r>
              <a:rPr lang="cs-CZ" dirty="0"/>
              <a:t>: V skupinách – </a:t>
            </a:r>
            <a:r>
              <a:rPr lang="cs-CZ" dirty="0" err="1"/>
              <a:t>rozdelíte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v </a:t>
            </a:r>
            <a:r>
              <a:rPr lang="cs-CZ" dirty="0">
                <a:hlinkClick r:id="rId2"/>
              </a:rPr>
              <a:t>Google dokumente</a:t>
            </a:r>
            <a:endParaRPr lang="cs-CZ" dirty="0"/>
          </a:p>
          <a:p>
            <a:r>
              <a:rPr lang="cs-CZ" b="1" i="1" dirty="0"/>
              <a:t>Každá skupina si </a:t>
            </a:r>
            <a:r>
              <a:rPr lang="cs-CZ" b="1" i="1" dirty="0" err="1"/>
              <a:t>vyberie</a:t>
            </a:r>
            <a:r>
              <a:rPr lang="cs-CZ" b="1" i="1" dirty="0"/>
              <a:t> obec, </a:t>
            </a:r>
            <a:r>
              <a:rPr lang="cs-CZ" b="1" i="1" dirty="0" err="1"/>
              <a:t>pre</a:t>
            </a:r>
            <a:r>
              <a:rPr lang="cs-CZ" b="1" i="1" dirty="0"/>
              <a:t> </a:t>
            </a:r>
            <a:r>
              <a:rPr lang="cs-CZ" b="1" i="1" dirty="0" err="1"/>
              <a:t>ktorú</a:t>
            </a:r>
            <a:r>
              <a:rPr lang="cs-CZ" b="1" i="1" dirty="0"/>
              <a:t> bude </a:t>
            </a:r>
            <a:r>
              <a:rPr lang="cs-CZ" b="1" i="1" dirty="0" err="1"/>
              <a:t>spracovávať</a:t>
            </a:r>
            <a:r>
              <a:rPr lang="cs-CZ" b="1" i="1" dirty="0"/>
              <a:t> Program rozvoje obce</a:t>
            </a:r>
          </a:p>
          <a:p>
            <a:r>
              <a:rPr lang="cs-CZ" dirty="0" err="1"/>
              <a:t>Vzniknú</a:t>
            </a:r>
            <a:r>
              <a:rPr lang="cs-CZ" dirty="0"/>
              <a:t> 3 skupiny s 3 osobami + 1 s 4 osobami, každá skupina bude mať </a:t>
            </a:r>
            <a:r>
              <a:rPr lang="cs-CZ" dirty="0" err="1"/>
              <a:t>odlišnú</a:t>
            </a:r>
            <a:r>
              <a:rPr lang="cs-CZ" dirty="0"/>
              <a:t> obec </a:t>
            </a:r>
          </a:p>
          <a:p>
            <a:r>
              <a:rPr lang="cs-CZ" dirty="0" err="1"/>
              <a:t>Môžete</a:t>
            </a:r>
            <a:r>
              <a:rPr lang="cs-CZ" dirty="0"/>
              <a:t> </a:t>
            </a:r>
            <a:r>
              <a:rPr lang="cs-CZ" dirty="0" err="1"/>
              <a:t>vybrať</a:t>
            </a:r>
            <a:r>
              <a:rPr lang="cs-CZ" dirty="0"/>
              <a:t> </a:t>
            </a:r>
            <a:r>
              <a:rPr lang="cs-CZ" dirty="0" err="1"/>
              <a:t>takú</a:t>
            </a:r>
            <a:r>
              <a:rPr lang="cs-CZ" dirty="0"/>
              <a:t> obec, ku </a:t>
            </a:r>
            <a:r>
              <a:rPr lang="cs-CZ" dirty="0" err="1"/>
              <a:t>ktorej</a:t>
            </a:r>
            <a:r>
              <a:rPr lang="cs-CZ" dirty="0"/>
              <a:t> máte určitý </a:t>
            </a:r>
            <a:r>
              <a:rPr lang="cs-CZ" dirty="0" err="1"/>
              <a:t>vzťah</a:t>
            </a:r>
            <a:r>
              <a:rPr lang="cs-CZ" dirty="0"/>
              <a:t>/</a:t>
            </a:r>
            <a:r>
              <a:rPr lang="cs-CZ" dirty="0" err="1"/>
              <a:t>mieru</a:t>
            </a:r>
            <a:r>
              <a:rPr lang="cs-CZ" dirty="0"/>
              <a:t> </a:t>
            </a:r>
            <a:r>
              <a:rPr lang="cs-CZ" dirty="0" err="1"/>
              <a:t>poznania</a:t>
            </a:r>
            <a:r>
              <a:rPr lang="cs-CZ" dirty="0"/>
              <a:t> ale </a:t>
            </a:r>
            <a:r>
              <a:rPr lang="cs-CZ" dirty="0" err="1"/>
              <a:t>nie</a:t>
            </a:r>
            <a:r>
              <a:rPr lang="cs-CZ" dirty="0"/>
              <a:t> je to </a:t>
            </a:r>
            <a:r>
              <a:rPr lang="cs-CZ" dirty="0" err="1"/>
              <a:t>podmienka</a:t>
            </a:r>
            <a:r>
              <a:rPr lang="cs-CZ" dirty="0"/>
              <a:t> </a:t>
            </a:r>
          </a:p>
          <a:p>
            <a:r>
              <a:rPr lang="cs-CZ" dirty="0"/>
              <a:t>Termín: do 28. 9. 2023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757860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780</TotalTime>
  <Words>485</Words>
  <Application>Microsoft Office PowerPoint</Application>
  <PresentationFormat>Širokouhlá</PresentationFormat>
  <Paragraphs>71</Paragraphs>
  <Slides>10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Parcel</vt:lpstr>
      <vt:lpstr>Regionální politika  A REGIONáLNí ROZVOJ</vt:lpstr>
      <vt:lpstr>Základné informácie o predmete </vt:lpstr>
      <vt:lpstr>Podmienky zápočtu</vt:lpstr>
      <vt:lpstr>NÁPLŇ CVIČENÍ</vt:lpstr>
      <vt:lpstr>Čo si pRedstavujete pod pojmom strategické plánovanie? </vt:lpstr>
      <vt:lpstr>STRATEGICKé PLáNOVANIE</vt:lpstr>
      <vt:lpstr>STRATEGICKÉ PLÁNOVANIE V OBCIACH</vt:lpstr>
      <vt:lpstr>Určenie priorít</vt:lpstr>
      <vt:lpstr>Zadanie cvičenia</vt:lpstr>
      <vt:lpstr>Ďakujem za pozornosť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politika v ČR a EU</dc:title>
  <dc:creator>kduratna</dc:creator>
  <cp:lastModifiedBy>Kristína Ďuratná</cp:lastModifiedBy>
  <cp:revision>20</cp:revision>
  <dcterms:created xsi:type="dcterms:W3CDTF">2021-03-04T14:41:45Z</dcterms:created>
  <dcterms:modified xsi:type="dcterms:W3CDTF">2023-09-20T19:51:39Z</dcterms:modified>
</cp:coreProperties>
</file>