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68" r:id="rId4"/>
    <p:sldId id="259" r:id="rId5"/>
    <p:sldId id="261" r:id="rId6"/>
    <p:sldId id="262" r:id="rId7"/>
    <p:sldId id="260" r:id="rId8"/>
    <p:sldId id="269" r:id="rId9"/>
    <p:sldId id="270" r:id="rId10"/>
    <p:sldId id="264" r:id="rId11"/>
    <p:sldId id="271" r:id="rId12"/>
    <p:sldId id="272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87118" autoAdjust="0"/>
  </p:normalViewPr>
  <p:slideViewPr>
    <p:cSldViewPr snapToGrid="0">
      <p:cViewPr varScale="1">
        <p:scale>
          <a:sx n="98" d="100"/>
          <a:sy n="98" d="100"/>
        </p:scale>
        <p:origin x="10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6B39B-51D9-4938-8A12-E72F47F061CA}" type="datetimeFigureOut">
              <a:rPr lang="sk-SK" smtClean="0"/>
              <a:t>16. 11. 2023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619B-C840-4E90-A222-800C5DDF1B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70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676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578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781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50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6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8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67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695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3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43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19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7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8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9D4BD98-52BF-4B82-9E68-8FDB6EDF692A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4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politika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REGIONáLNí</a:t>
            </a:r>
            <a:r>
              <a:rPr lang="cs-CZ" dirty="0"/>
              <a:t> ROZVOJ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10125" y="3602038"/>
            <a:ext cx="1743075" cy="417512"/>
          </a:xfrm>
        </p:spPr>
        <p:txBody>
          <a:bodyPr>
            <a:normAutofit/>
          </a:bodyPr>
          <a:lstStyle/>
          <a:p>
            <a:r>
              <a:rPr lang="cs-CZ" dirty="0"/>
              <a:t>Z7105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591550" y="5545138"/>
            <a:ext cx="3019425" cy="131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Kristína</a:t>
            </a:r>
            <a:r>
              <a:rPr lang="cs-CZ" dirty="0"/>
              <a:t> </a:t>
            </a:r>
            <a:r>
              <a:rPr lang="cs-CZ" dirty="0" err="1"/>
              <a:t>Ďuratná</a:t>
            </a:r>
            <a:endParaRPr lang="cs-CZ" dirty="0"/>
          </a:p>
          <a:p>
            <a:r>
              <a:rPr lang="cs-CZ" dirty="0"/>
              <a:t>duratna@sci.muni.cz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67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Porovnanie vybraných metód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Časová/personálna/finančná náročnosť? </a:t>
            </a:r>
          </a:p>
          <a:p>
            <a:r>
              <a:rPr lang="sk-SK" dirty="0"/>
              <a:t>Riešenie konkrétneho problému</a:t>
            </a:r>
          </a:p>
          <a:p>
            <a:r>
              <a:rPr lang="sk-SK" dirty="0"/>
              <a:t>Hľadanie kompromisov </a:t>
            </a:r>
          </a:p>
          <a:p>
            <a:r>
              <a:rPr lang="sk-SK" dirty="0"/>
              <a:t>Riešenie viacerých problémov súčasne</a:t>
            </a:r>
          </a:p>
          <a:p>
            <a:r>
              <a:rPr lang="sk-SK" dirty="0"/>
              <a:t>Zvýšenie informovanosti</a:t>
            </a:r>
          </a:p>
          <a:p>
            <a:r>
              <a:rPr lang="sk-SK" dirty="0"/>
              <a:t>Zapojenie veľkého množstva záujmových skupín</a:t>
            </a:r>
          </a:p>
          <a:p>
            <a:r>
              <a:rPr lang="sk-SK" dirty="0"/>
              <a:t>Analýza územia vopred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BFF43B7-A5FB-AC83-53CC-D89954BCCD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Dotazníkové šetrenie</a:t>
            </a:r>
          </a:p>
          <a:p>
            <a:r>
              <a:rPr lang="sk-SK" dirty="0"/>
              <a:t>Okrúhle stoly</a:t>
            </a:r>
          </a:p>
          <a:p>
            <a:r>
              <a:rPr lang="sk-SK" dirty="0"/>
              <a:t>Pracovná skupina</a:t>
            </a:r>
          </a:p>
          <a:p>
            <a:r>
              <a:rPr lang="sk-SK" dirty="0"/>
              <a:t>Komunitná vychádzka</a:t>
            </a:r>
          </a:p>
          <a:p>
            <a:r>
              <a:rPr lang="sk-SK" dirty="0"/>
              <a:t>Susedské stretnutie nad mapou</a:t>
            </a:r>
          </a:p>
          <a:p>
            <a:r>
              <a:rPr lang="sk-SK" dirty="0"/>
              <a:t>Verejné </a:t>
            </a:r>
            <a:r>
              <a:rPr lang="sk-SK" dirty="0" err="1"/>
              <a:t>prejednanie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757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Zadanie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453219"/>
            <a:ext cx="8187187" cy="4219956"/>
          </a:xfrm>
        </p:spPr>
        <p:txBody>
          <a:bodyPr>
            <a:normAutofit fontScale="92500" lnSpcReduction="10000"/>
          </a:bodyPr>
          <a:lstStyle/>
          <a:p>
            <a:endParaRPr lang="sk-SK" dirty="0"/>
          </a:p>
          <a:p>
            <a:r>
              <a:rPr lang="sk-SK" sz="1900" dirty="0"/>
              <a:t>Vyberte si jednu </a:t>
            </a:r>
            <a:r>
              <a:rPr lang="sk-SK" sz="1900" dirty="0" err="1"/>
              <a:t>participatívnu</a:t>
            </a:r>
            <a:r>
              <a:rPr lang="sk-SK" sz="1900" dirty="0"/>
              <a:t> metódu predstavenú vyššie </a:t>
            </a:r>
          </a:p>
          <a:p>
            <a:r>
              <a:rPr lang="sk-SK" sz="1900" dirty="0"/>
              <a:t>Dôkladne popíšte jej implementáciu na vašom území, vrátane popisu výhod, obmedzení, predpokladaných rizík, cieľových skupín </a:t>
            </a:r>
          </a:p>
          <a:p>
            <a:r>
              <a:rPr lang="sk-SK" sz="1900" dirty="0"/>
              <a:t>Môžete metódu vybrať konkrétnu tematickú oblasť, ktorá sa vášho územia týka (napr. starnutie populácie, nedostatok možností nakupovania, dostupnosť bytového fondu...)  </a:t>
            </a:r>
          </a:p>
          <a:p>
            <a:r>
              <a:rPr lang="sk-SK" sz="1900" dirty="0"/>
              <a:t>Uveďte, v ktorej časti procesu tvorby Programu rozvoje mesta by ste metódu zvolili a zdôvodnite</a:t>
            </a:r>
          </a:p>
          <a:p>
            <a:r>
              <a:rPr lang="sk-SK" sz="1900" dirty="0"/>
              <a:t>Každá skupinka – výber odlišnej metódy </a:t>
            </a:r>
          </a:p>
          <a:p>
            <a:r>
              <a:rPr lang="sk-SK" sz="1900" dirty="0"/>
              <a:t>Zamyslite sa i nad možnou kombináciou vami zvolenej metódy s ostatnými</a:t>
            </a:r>
          </a:p>
          <a:p>
            <a:r>
              <a:rPr lang="sk-SK" sz="1900" b="1" dirty="0"/>
              <a:t>Termín: 21.12. 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806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2E20C-D38A-58D9-B327-34FEDEAB2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30.11. </a:t>
            </a:r>
            <a:r>
              <a:rPr lang="cs-CZ" dirty="0" err="1"/>
              <a:t>seminár</a:t>
            </a:r>
            <a:r>
              <a:rPr lang="cs-CZ" dirty="0"/>
              <a:t> na </a:t>
            </a:r>
            <a:r>
              <a:rPr lang="cs-CZ" dirty="0" err="1"/>
              <a:t>mmb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A99DDA-8072-3F25-88A3-1AFD69FF7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Dominikánske</a:t>
            </a:r>
            <a:r>
              <a:rPr lang="cs-CZ" dirty="0"/>
              <a:t> nám. 1, 16:00 -&gt; nová </a:t>
            </a:r>
            <a:r>
              <a:rPr lang="cs-CZ" dirty="0" err="1"/>
              <a:t>radnica</a:t>
            </a:r>
            <a:r>
              <a:rPr lang="cs-CZ" dirty="0"/>
              <a:t>, </a:t>
            </a:r>
            <a:r>
              <a:rPr lang="cs-CZ" dirty="0" err="1"/>
              <a:t>vojdite</a:t>
            </a:r>
            <a:r>
              <a:rPr lang="cs-CZ" dirty="0"/>
              <a:t> do objektu </a:t>
            </a:r>
          </a:p>
          <a:p>
            <a:r>
              <a:rPr lang="cs-CZ" dirty="0" err="1"/>
              <a:t>zraz</a:t>
            </a:r>
            <a:r>
              <a:rPr lang="cs-CZ" dirty="0"/>
              <a:t> na vrátnici 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budova, venku, okno, obloha&#10;&#10;Popis byl vytvořen automaticky">
            <a:extLst>
              <a:ext uri="{FF2B5EF4-FFF2-40B4-BE49-F238E27FC236}">
                <a16:creationId xmlns:a16="http://schemas.microsoft.com/office/drawing/2014/main" id="{550F83C4-CB54-91FD-A7C6-6B04EAEABE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9588" y="3214759"/>
            <a:ext cx="4514850" cy="3009900"/>
          </a:xfrm>
          <a:prstGeom prst="rect">
            <a:avLst/>
          </a:prstGeom>
        </p:spPr>
      </p:pic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21EE5CA4-5F5A-E5D9-0D94-E3E99E17E7B4}"/>
              </a:ext>
            </a:extLst>
          </p:cNvPr>
          <p:cNvCxnSpPr/>
          <p:nvPr/>
        </p:nvCxnSpPr>
        <p:spPr>
          <a:xfrm flipH="1">
            <a:off x="6096000" y="3784060"/>
            <a:ext cx="1326204" cy="113813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95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815E1-65DC-6A3D-1058-128C3F14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09407"/>
            <a:ext cx="7729728" cy="1188720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03078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2" y="964692"/>
            <a:ext cx="5894832" cy="1188720"/>
          </a:xfrm>
        </p:spPr>
        <p:txBody>
          <a:bodyPr>
            <a:normAutofit/>
          </a:bodyPr>
          <a:lstStyle/>
          <a:p>
            <a:r>
              <a:rPr lang="cs-CZ" dirty="0" err="1"/>
              <a:t>PARTICIPATíVNE</a:t>
            </a:r>
            <a:r>
              <a:rPr lang="cs-CZ" dirty="0"/>
              <a:t> METÓDY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243" y="2638044"/>
            <a:ext cx="5963317" cy="32632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 err="1"/>
              <a:t>Prečo</a:t>
            </a:r>
            <a:r>
              <a:rPr lang="cs-CZ" b="1" dirty="0"/>
              <a:t> je vhodné </a:t>
            </a:r>
            <a:r>
              <a:rPr lang="cs-CZ" b="1" dirty="0" err="1"/>
              <a:t>zapájať</a:t>
            </a:r>
            <a:r>
              <a:rPr lang="cs-CZ" b="1" dirty="0"/>
              <a:t> </a:t>
            </a:r>
            <a:r>
              <a:rPr lang="cs-CZ" b="1" dirty="0" err="1"/>
              <a:t>verejnosť</a:t>
            </a:r>
            <a:r>
              <a:rPr lang="cs-CZ" b="1" dirty="0"/>
              <a:t>?</a:t>
            </a:r>
          </a:p>
          <a:p>
            <a:pPr>
              <a:lnSpc>
                <a:spcPct val="90000"/>
              </a:lnSpc>
            </a:pPr>
            <a:r>
              <a:rPr lang="sk-SK" dirty="0"/>
              <a:t>Spolupráca účastníkov v procese plánovania môže zaistiť nové, originálne riešenia </a:t>
            </a:r>
          </a:p>
          <a:p>
            <a:pPr>
              <a:lnSpc>
                <a:spcPct val="90000"/>
              </a:lnSpc>
            </a:pPr>
            <a:r>
              <a:rPr lang="sk-SK" dirty="0"/>
              <a:t>Miestni odborníci – obzvlášť v zázemí väčších miest (tzv. </a:t>
            </a:r>
            <a:r>
              <a:rPr lang="sk-SK" i="1" dirty="0"/>
              <a:t>kreatívna trieda</a:t>
            </a:r>
            <a:r>
              <a:rPr lang="sk-SK" dirty="0"/>
              <a:t>) </a:t>
            </a:r>
          </a:p>
          <a:p>
            <a:pPr>
              <a:lnSpc>
                <a:spcPct val="90000"/>
              </a:lnSpc>
            </a:pPr>
            <a:r>
              <a:rPr lang="sk-SK" dirty="0"/>
              <a:t>Občania zúčastňujúci sa procesu plánovania -&gt; väčšia motivácia participovať na ich realizácii </a:t>
            </a:r>
          </a:p>
          <a:p>
            <a:pPr>
              <a:lnSpc>
                <a:spcPct val="90000"/>
              </a:lnSpc>
            </a:pPr>
            <a:r>
              <a:rPr lang="sk-SK" dirty="0"/>
              <a:t>Prínosom môže byť i nesúhlas verejnosti s plánovaným zámerom </a:t>
            </a:r>
          </a:p>
          <a:p>
            <a:pPr>
              <a:lnSpc>
                <a:spcPct val="90000"/>
              </a:lnSpc>
            </a:pPr>
            <a:r>
              <a:rPr lang="sk-SK" dirty="0"/>
              <a:t>Obmedzenie tzv. NIMBY syndrómu</a:t>
            </a: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9398A9-0D0D-4901-BDDF-B3D93CECA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6706" y="964692"/>
            <a:ext cx="3986784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1FEC3B-E514-4E21-B2CB-7903A73569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1298" y="1128683"/>
            <a:ext cx="3657600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E446EDC-C499-07EF-8786-6C2AC01504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890" y="1768763"/>
            <a:ext cx="3328416" cy="332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17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UKáŽKA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73549"/>
            <a:ext cx="7729728" cy="4105073"/>
          </a:xfrm>
        </p:spPr>
        <p:txBody>
          <a:bodyPr>
            <a:normAutofit/>
          </a:bodyPr>
          <a:lstStyle/>
          <a:p>
            <a:pPr lvl="2"/>
            <a:endParaRPr lang="sk-SK" sz="1800" dirty="0"/>
          </a:p>
          <a:p>
            <a:pPr lvl="1"/>
            <a:endParaRPr lang="sk-SK" sz="1800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2EDC7A85-39FE-F6DE-9341-9EEEB8F21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085" y="2265530"/>
            <a:ext cx="8073958" cy="443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3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Dotazníkové </a:t>
            </a:r>
            <a:r>
              <a:rPr lang="cs-CZ" dirty="0" err="1"/>
              <a:t>šetrenie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73549"/>
            <a:ext cx="7729728" cy="4105073"/>
          </a:xfrm>
        </p:spPr>
        <p:txBody>
          <a:bodyPr>
            <a:normAutofit/>
          </a:bodyPr>
          <a:lstStyle/>
          <a:p>
            <a:pPr lvl="2"/>
            <a:endParaRPr lang="sk-SK" sz="1800" dirty="0"/>
          </a:p>
          <a:p>
            <a:pPr lvl="1"/>
            <a:r>
              <a:rPr lang="sk-SK" sz="1800" dirty="0"/>
              <a:t>Široký okruh užívateľov </a:t>
            </a:r>
          </a:p>
          <a:p>
            <a:pPr lvl="1"/>
            <a:r>
              <a:rPr lang="sk-SK" sz="1800" dirty="0"/>
              <a:t>Nutná </a:t>
            </a:r>
            <a:r>
              <a:rPr lang="sk-SK" sz="1800" b="1" dirty="0"/>
              <a:t>analýza územia vopred, </a:t>
            </a:r>
            <a:r>
              <a:rPr lang="sk-SK" sz="1800" dirty="0"/>
              <a:t>ktorá vymedzí tematické zameranie otázok</a:t>
            </a:r>
          </a:p>
          <a:p>
            <a:pPr lvl="1"/>
            <a:r>
              <a:rPr lang="sk-SK" sz="1800" dirty="0"/>
              <a:t>Nutnosť zvážiť použitie/ početnosť</a:t>
            </a:r>
            <a:r>
              <a:rPr lang="sk-SK" sz="1800" b="1" dirty="0"/>
              <a:t> uzavretých a otvorených otázok</a:t>
            </a:r>
          </a:p>
          <a:p>
            <a:pPr lvl="2"/>
            <a:r>
              <a:rPr lang="sk-SK" sz="1800" dirty="0"/>
              <a:t>Aké sú výhody a riziká použitia? </a:t>
            </a:r>
          </a:p>
          <a:p>
            <a:pPr marL="457200" lvl="2" indent="0">
              <a:buNone/>
            </a:pPr>
            <a:r>
              <a:rPr lang="sk-SK" sz="1800" dirty="0"/>
              <a:t>Nutné je premyslieť </a:t>
            </a:r>
            <a:r>
              <a:rPr lang="sk-SK" sz="1800" b="1" dirty="0"/>
              <a:t>distribúciu dotazníkov a ich dostatočnú návratnosť</a:t>
            </a:r>
          </a:p>
          <a:p>
            <a:pPr marL="457200" lvl="2" indent="0">
              <a:buNone/>
            </a:pPr>
            <a:r>
              <a:rPr lang="sk-SK" sz="1800" dirty="0"/>
              <a:t>Pred samotným spustením dotazníkového šetrenia je odporúčaná pilotáž (odhalenie nedostatkov, spresnenie otázok apod.)</a:t>
            </a:r>
          </a:p>
          <a:p>
            <a:pPr lvl="1"/>
            <a:r>
              <a:rPr lang="sk-SK" sz="1800" b="1" dirty="0"/>
              <a:t>Načasovanie zberu </a:t>
            </a:r>
            <a:r>
              <a:rPr lang="sk-SK" sz="1800" dirty="0"/>
              <a:t>– nevhodné počas leta, čas zberu: 2 týždne – 1 mesiac</a:t>
            </a:r>
          </a:p>
          <a:p>
            <a:pPr lvl="1"/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31697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2" y="978776"/>
            <a:ext cx="5925310" cy="1174991"/>
          </a:xfrm>
        </p:spPr>
        <p:txBody>
          <a:bodyPr>
            <a:normAutofit/>
          </a:bodyPr>
          <a:lstStyle/>
          <a:p>
            <a:r>
              <a:rPr lang="cs-CZ" sz="2400" dirty="0"/>
              <a:t>OKRÚHLE STOLY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0780" y="2502145"/>
            <a:ext cx="6529001" cy="4092617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</a:pPr>
            <a:endParaRPr lang="sk-SK" sz="1800" dirty="0"/>
          </a:p>
          <a:p>
            <a:pPr>
              <a:lnSpc>
                <a:spcPct val="90000"/>
              </a:lnSpc>
            </a:pPr>
            <a:r>
              <a:rPr lang="sk-SK" sz="1900" b="1" dirty="0"/>
              <a:t>Otvorená diskusia </a:t>
            </a:r>
            <a:r>
              <a:rPr lang="sk-SK" sz="1900" dirty="0"/>
              <a:t>zainteresovaných strán s cieľom zmapovať určitú problematiku (napr. grantová politika mesta) alebo dospieť k určitej dohode</a:t>
            </a:r>
          </a:p>
          <a:p>
            <a:pPr>
              <a:lnSpc>
                <a:spcPct val="90000"/>
              </a:lnSpc>
            </a:pPr>
            <a:r>
              <a:rPr lang="sk-SK" sz="1900" b="1" dirty="0"/>
              <a:t>Cieľová skupina: </a:t>
            </a:r>
            <a:r>
              <a:rPr lang="sk-SK" sz="1900" dirty="0"/>
              <a:t>aktéri, ktorých činnosť súvisí s riešenou témou či územím – napr. 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neziskový sektor, podnikateľský sektor, verejná sféra, profesijné združenia apod. </a:t>
            </a:r>
          </a:p>
          <a:p>
            <a:pPr>
              <a:lnSpc>
                <a:spcPct val="90000"/>
              </a:lnSpc>
            </a:pPr>
            <a:r>
              <a:rPr lang="sk-SK" sz="1900" dirty="0"/>
              <a:t>Výhoda: dosiahnutie </a:t>
            </a:r>
            <a:r>
              <a:rPr lang="sk-SK" sz="1900" b="1" dirty="0"/>
              <a:t>okamžitého zdieľania znalostí </a:t>
            </a:r>
            <a:r>
              <a:rPr lang="sk-SK" sz="1900" dirty="0"/>
              <a:t>o danej téme medzi zúčastnenými</a:t>
            </a:r>
          </a:p>
          <a:p>
            <a:pPr>
              <a:lnSpc>
                <a:spcPct val="90000"/>
              </a:lnSpc>
            </a:pPr>
            <a:r>
              <a:rPr lang="sk-SK" sz="1900" dirty="0"/>
              <a:t>Nutnosť zaistiť </a:t>
            </a:r>
            <a:r>
              <a:rPr lang="sk-SK" sz="1900" dirty="0" err="1"/>
              <a:t>facilitátora</a:t>
            </a:r>
            <a:r>
              <a:rPr lang="sk-SK" sz="1900" dirty="0"/>
              <a:t> </a:t>
            </a:r>
          </a:p>
          <a:p>
            <a:pPr lvl="1">
              <a:lnSpc>
                <a:spcPct val="90000"/>
              </a:lnSpc>
            </a:pPr>
            <a:r>
              <a:rPr lang="sk-SK" sz="1800" dirty="0"/>
              <a:t>Prečo?</a:t>
            </a:r>
          </a:p>
          <a:p>
            <a:pPr>
              <a:lnSpc>
                <a:spcPct val="90000"/>
              </a:lnSpc>
            </a:pPr>
            <a:r>
              <a:rPr lang="sk-SK" sz="1900" dirty="0"/>
              <a:t>Oproti dotazníkom nižšia časová i finančná náročnosť</a:t>
            </a:r>
          </a:p>
          <a:p>
            <a:pPr>
              <a:lnSpc>
                <a:spcPct val="90000"/>
              </a:lnSpc>
            </a:pPr>
            <a:r>
              <a:rPr lang="sk-SK" sz="1900" dirty="0"/>
              <a:t>Nevýhody: obmedzenie počtu účastníkov </a:t>
            </a:r>
            <a:r>
              <a:rPr lang="sk-SK" sz="1900" dirty="0" err="1"/>
              <a:t>kulatého</a:t>
            </a:r>
            <a:r>
              <a:rPr lang="sk-SK" sz="1900" dirty="0"/>
              <a:t> stolu</a:t>
            </a:r>
            <a:endParaRPr lang="en-US" sz="1900" dirty="0"/>
          </a:p>
        </p:txBody>
      </p:sp>
      <p:pic>
        <p:nvPicPr>
          <p:cNvPr id="6" name="Obrázok 5" descr="Obrázok, na ktorom je hodiny, vektorová grafika&#10;&#10;Automaticky generovaný popis">
            <a:extLst>
              <a:ext uri="{FF2B5EF4-FFF2-40B4-BE49-F238E27FC236}">
                <a16:creationId xmlns:a16="http://schemas.microsoft.com/office/drawing/2014/main" id="{E52F3244-B534-FFC4-55A8-A4666102C3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2" r="16697"/>
          <a:stretch/>
        </p:blipFill>
        <p:spPr>
          <a:xfrm>
            <a:off x="7534655" y="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6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2" y="978776"/>
            <a:ext cx="5925310" cy="1174991"/>
          </a:xfrm>
        </p:spPr>
        <p:txBody>
          <a:bodyPr>
            <a:normAutofit/>
          </a:bodyPr>
          <a:lstStyle/>
          <a:p>
            <a:r>
              <a:rPr lang="cs-CZ" sz="2400" dirty="0"/>
              <a:t>PRACOVNÁ SKUPINA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671" y="2305455"/>
            <a:ext cx="6481346" cy="43677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Rola </a:t>
            </a:r>
            <a:r>
              <a:rPr lang="sk-SK" b="1" dirty="0"/>
              <a:t>poradného orgánu </a:t>
            </a:r>
            <a:r>
              <a:rPr lang="sk-SK" dirty="0"/>
              <a:t>v strategickom plánovaní</a:t>
            </a:r>
          </a:p>
          <a:p>
            <a:pPr>
              <a:lnSpc>
                <a:spcPct val="90000"/>
              </a:lnSpc>
            </a:pPr>
            <a:r>
              <a:rPr lang="sk-SK" dirty="0"/>
              <a:t>Reprezentuje </a:t>
            </a:r>
            <a:r>
              <a:rPr lang="sk-SK" b="1" dirty="0"/>
              <a:t>kľúčových aktérov</a:t>
            </a:r>
            <a:r>
              <a:rPr lang="sk-SK" dirty="0"/>
              <a:t>: v území (napr. mestská časť) alebo tematicky (napr. regenerácia </a:t>
            </a:r>
            <a:r>
              <a:rPr lang="sk-SK" dirty="0" err="1"/>
              <a:t>brownfields</a:t>
            </a:r>
            <a:r>
              <a:rPr lang="sk-SK" dirty="0"/>
              <a:t>); môže fungovať i po ukončení tvorby strategického dokumentu</a:t>
            </a:r>
          </a:p>
          <a:p>
            <a:pPr>
              <a:lnSpc>
                <a:spcPct val="90000"/>
              </a:lnSpc>
            </a:pPr>
            <a:r>
              <a:rPr lang="sk-SK" dirty="0"/>
              <a:t>Dôležité je pokryť všetky záujmové skupiny </a:t>
            </a:r>
          </a:p>
          <a:p>
            <a:pPr>
              <a:lnSpc>
                <a:spcPct val="90000"/>
              </a:lnSpc>
            </a:pPr>
            <a:r>
              <a:rPr lang="sk-SK" dirty="0"/>
              <a:t>Umožňuje hlbšiu a otvorenejšiu diskusiu -&gt; dôraz na </a:t>
            </a:r>
            <a:r>
              <a:rPr lang="sk-SK" b="1" dirty="0"/>
              <a:t>odborne zameraných</a:t>
            </a:r>
            <a:r>
              <a:rPr lang="sk-SK" dirty="0"/>
              <a:t> participantov</a:t>
            </a:r>
          </a:p>
          <a:p>
            <a:pPr>
              <a:lnSpc>
                <a:spcPct val="90000"/>
              </a:lnSpc>
            </a:pPr>
            <a:r>
              <a:rPr lang="sk-SK" dirty="0"/>
              <a:t>Nutnosť dostatočne s predstihom ustanoviť členov prac. skupiny -&gt; kedy je vhodná doba pri spracovaní PRO?</a:t>
            </a:r>
          </a:p>
          <a:p>
            <a:pPr>
              <a:lnSpc>
                <a:spcPct val="90000"/>
              </a:lnSpc>
            </a:pPr>
            <a:r>
              <a:rPr lang="sk-SK" dirty="0"/>
              <a:t>Určenie zodpovednosti – koordinátor, ktorý zvoláva stretnutia, píše zápisy a priebežne komunikuje s členmi, pravidelne zverejňuje výsledky diskusií</a:t>
            </a:r>
          </a:p>
          <a:p>
            <a:pPr>
              <a:lnSpc>
                <a:spcPct val="90000"/>
              </a:lnSpc>
            </a:pPr>
            <a:r>
              <a:rPr lang="sk-SK" dirty="0"/>
              <a:t>Nie je vhodným nástrojom k </a:t>
            </a:r>
            <a:r>
              <a:rPr lang="sk-SK" b="1" dirty="0"/>
              <a:t>zisťovaniu verejného mienenia</a:t>
            </a:r>
          </a:p>
          <a:p>
            <a:pPr>
              <a:lnSpc>
                <a:spcPct val="90000"/>
              </a:lnSpc>
            </a:pPr>
            <a:endParaRPr lang="sk-SK" sz="1400" dirty="0"/>
          </a:p>
          <a:p>
            <a:pPr>
              <a:lnSpc>
                <a:spcPct val="90000"/>
              </a:lnSpc>
            </a:pPr>
            <a:endParaRPr lang="sk-SK" sz="14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4A153E15-7DD8-8EAC-3543-BB850641D0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68" r="38801" b="-1"/>
          <a:stretch/>
        </p:blipFill>
        <p:spPr>
          <a:xfrm>
            <a:off x="7534654" y="10"/>
            <a:ext cx="465734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9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Komunitná</a:t>
            </a:r>
            <a:r>
              <a:rPr lang="cs-CZ" dirty="0"/>
              <a:t> </a:t>
            </a:r>
            <a:r>
              <a:rPr lang="cs-CZ" dirty="0" err="1"/>
              <a:t>vychádzka</a:t>
            </a:r>
            <a:endParaRPr lang="cs-CZ" dirty="0"/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2D028D79-E11F-7E0D-CB86-5A7851D4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Otvára možnosť zamyslieť sa </a:t>
            </a:r>
            <a:r>
              <a:rPr lang="sk-SK" b="1" dirty="0"/>
              <a:t>nad hodnotami krajiny, identifikovať zásadné problémy, komplexne ponímať </a:t>
            </a:r>
            <a:r>
              <a:rPr lang="sk-SK" dirty="0"/>
              <a:t>rozvojový potenciál </a:t>
            </a:r>
          </a:p>
          <a:p>
            <a:r>
              <a:rPr lang="sk-SK" dirty="0"/>
              <a:t>Aké typy problémov vám napadajú? </a:t>
            </a:r>
          </a:p>
          <a:p>
            <a:r>
              <a:rPr lang="sk-SK" dirty="0"/>
              <a:t>Zároveň sa účastníci môžu navrhovať riešenia, komunikovať vlastné preferencie</a:t>
            </a:r>
          </a:p>
          <a:p>
            <a:r>
              <a:rPr lang="sk-SK" b="1" dirty="0"/>
              <a:t>Cieľové skupiny </a:t>
            </a:r>
            <a:r>
              <a:rPr lang="sk-SK" dirty="0"/>
              <a:t>– snaha zamerať na čo najširšiu -&gt; rodičia s kočíkmi, seniori, osoby s obmedzenou schopnosťou pohybu, rezidenti, vlastníci predmetnej infraštruktúry</a:t>
            </a:r>
          </a:p>
          <a:p>
            <a:r>
              <a:rPr lang="sk-SK" dirty="0"/>
              <a:t>Možnosť rozdeliť účastníkov </a:t>
            </a:r>
            <a:r>
              <a:rPr lang="sk-SK" b="1" dirty="0"/>
              <a:t>do menších skupiniek, </a:t>
            </a:r>
            <a:r>
              <a:rPr lang="sk-SK" dirty="0"/>
              <a:t>v každej by mal byť zapisovateľ + </a:t>
            </a:r>
            <a:r>
              <a:rPr lang="sk-SK" dirty="0" err="1"/>
              <a:t>facilitátor</a:t>
            </a:r>
            <a:r>
              <a:rPr lang="sk-SK" dirty="0"/>
              <a:t> -&gt; kladie otázky na konkrétnych zastaveniach prechádzky aby boli pokryté a objasnené diskutované témy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051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1" y="978776"/>
            <a:ext cx="9798477" cy="1174991"/>
          </a:xfrm>
        </p:spPr>
        <p:txBody>
          <a:bodyPr>
            <a:normAutofit/>
          </a:bodyPr>
          <a:lstStyle/>
          <a:p>
            <a:r>
              <a:rPr lang="cs-CZ" sz="2400" dirty="0" err="1"/>
              <a:t>sUSEDSKé</a:t>
            </a:r>
            <a:r>
              <a:rPr lang="cs-CZ" sz="2400" dirty="0"/>
              <a:t> STRETNUTIE NAD MAPOU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672" y="2640692"/>
            <a:ext cx="9886026" cy="3255252"/>
          </a:xfrm>
        </p:spPr>
        <p:txBody>
          <a:bodyPr>
            <a:normAutofit/>
          </a:bodyPr>
          <a:lstStyle/>
          <a:p>
            <a:r>
              <a:rPr lang="sk-SK" dirty="0"/>
              <a:t>Zhodnotenie </a:t>
            </a:r>
            <a:r>
              <a:rPr lang="sk-SK" b="1" dirty="0"/>
              <a:t>súčasného stavu územia</a:t>
            </a:r>
            <a:r>
              <a:rPr lang="sk-SK" dirty="0"/>
              <a:t> a zistenie </a:t>
            </a:r>
            <a:r>
              <a:rPr lang="sk-SK" b="1" dirty="0"/>
              <a:t>potrieb občanov</a:t>
            </a:r>
          </a:p>
          <a:p>
            <a:r>
              <a:rPr lang="sk-SK" dirty="0"/>
              <a:t>Diskusia nad mapou za účasti zapisovateľa a </a:t>
            </a:r>
            <a:r>
              <a:rPr lang="sk-SK" dirty="0" err="1"/>
              <a:t>facilitátora</a:t>
            </a:r>
            <a:endParaRPr lang="sk-SK" dirty="0"/>
          </a:p>
          <a:p>
            <a:r>
              <a:rPr lang="sk-SK" dirty="0"/>
              <a:t>Maximálne 10 – 12 účastníkov, 5 – 6 skupín</a:t>
            </a:r>
          </a:p>
          <a:p>
            <a:r>
              <a:rPr lang="sk-SK" dirty="0"/>
              <a:t>Nutnosť odlišovať podnety na </a:t>
            </a:r>
            <a:r>
              <a:rPr lang="sk-SK" b="1" dirty="0"/>
              <a:t>špecifické</a:t>
            </a:r>
            <a:r>
              <a:rPr lang="sk-SK" dirty="0"/>
              <a:t> k územiu (napr. križovatka) a </a:t>
            </a:r>
            <a:r>
              <a:rPr lang="sk-SK" b="1" dirty="0"/>
              <a:t>všeobecné</a:t>
            </a:r>
            <a:r>
              <a:rPr lang="sk-SK" dirty="0"/>
              <a:t> (napr. dopravná dostupnosť)</a:t>
            </a:r>
          </a:p>
          <a:p>
            <a:r>
              <a:rPr lang="sk-SK" dirty="0"/>
              <a:t>Možnosť doplniť </a:t>
            </a:r>
            <a:r>
              <a:rPr lang="sk-SK" b="1" dirty="0" err="1"/>
              <a:t>prioritizáciu</a:t>
            </a:r>
            <a:r>
              <a:rPr lang="sk-SK" b="1" dirty="0"/>
              <a:t> </a:t>
            </a:r>
            <a:r>
              <a:rPr lang="sk-SK" dirty="0"/>
              <a:t>daných podnetov </a:t>
            </a:r>
          </a:p>
          <a:p>
            <a:r>
              <a:rPr lang="sk-SK" dirty="0"/>
              <a:t>Na konci -&gt; </a:t>
            </a:r>
            <a:r>
              <a:rPr lang="sk-SK" b="1" dirty="0"/>
              <a:t>zhrnutie podnetov, objasnenie ďalšieho priebehu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620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1" y="978776"/>
            <a:ext cx="9798477" cy="1174991"/>
          </a:xfrm>
        </p:spPr>
        <p:txBody>
          <a:bodyPr>
            <a:normAutofit/>
          </a:bodyPr>
          <a:lstStyle/>
          <a:p>
            <a:r>
              <a:rPr lang="cs-CZ" sz="2400" dirty="0" err="1"/>
              <a:t>VEREJNé</a:t>
            </a:r>
            <a:r>
              <a:rPr lang="cs-CZ" sz="2400" dirty="0"/>
              <a:t> PREJEDNANIE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672" y="2640692"/>
            <a:ext cx="9886026" cy="3255252"/>
          </a:xfrm>
        </p:spPr>
        <p:txBody>
          <a:bodyPr>
            <a:normAutofit/>
          </a:bodyPr>
          <a:lstStyle/>
          <a:p>
            <a:r>
              <a:rPr lang="sk-SK" dirty="0"/>
              <a:t>Participácia v </a:t>
            </a:r>
            <a:r>
              <a:rPr lang="sk-SK" b="1" dirty="0"/>
              <a:t>obmedzenej miere </a:t>
            </a:r>
            <a:r>
              <a:rPr lang="sk-SK" dirty="0"/>
              <a:t>– informovanie, počúvanie miesto aktívnej participácie</a:t>
            </a:r>
          </a:p>
          <a:p>
            <a:r>
              <a:rPr lang="sk-SK" dirty="0"/>
              <a:t>Cieľová skupina: </a:t>
            </a:r>
            <a:r>
              <a:rPr lang="sk-SK" b="1" dirty="0"/>
              <a:t>všetci dotknutí </a:t>
            </a:r>
            <a:r>
              <a:rPr lang="sk-SK" dirty="0"/>
              <a:t>riešenou problematikou – v prípade PRO rezidenti, podnikatelia, verejné inštitúcie, profesijné združenia (odborná i laická verejnosť)</a:t>
            </a:r>
          </a:p>
          <a:p>
            <a:r>
              <a:rPr lang="sk-SK" dirty="0"/>
              <a:t>Účelom je </a:t>
            </a:r>
            <a:r>
              <a:rPr lang="sk-SK" b="1" dirty="0"/>
              <a:t>prezentácia významných projektov </a:t>
            </a:r>
            <a:r>
              <a:rPr lang="sk-SK" dirty="0"/>
              <a:t>– nutnosť zaistenia garanta (vedenie mesta, príp. externí spracovatelia); Forma: moderovaná diskusia vrátane zapisovania pripomienok</a:t>
            </a:r>
          </a:p>
          <a:p>
            <a:r>
              <a:rPr lang="sk-SK" b="1" dirty="0"/>
              <a:t>Neumožňuje proaktívne presadzovanie zámerov </a:t>
            </a:r>
            <a:r>
              <a:rPr lang="sk-SK" dirty="0"/>
              <a:t>– </a:t>
            </a:r>
            <a:r>
              <a:rPr lang="sk-SK" dirty="0" err="1"/>
              <a:t>nutno</a:t>
            </a:r>
            <a:r>
              <a:rPr lang="sk-SK" dirty="0"/>
              <a:t> zvoliť túto metódu až po zahrnutí verejnosti do procesu tvorby v inej forme</a:t>
            </a:r>
          </a:p>
          <a:p>
            <a:r>
              <a:rPr lang="sk-SK" dirty="0"/>
              <a:t>Dôraz na </a:t>
            </a:r>
            <a:r>
              <a:rPr lang="sk-SK" b="1" dirty="0"/>
              <a:t>vhodné</a:t>
            </a:r>
            <a:r>
              <a:rPr lang="sk-SK" dirty="0"/>
              <a:t> (kapacitne, lokalitou) </a:t>
            </a:r>
            <a:r>
              <a:rPr lang="sk-SK" b="1" dirty="0"/>
              <a:t>miesto konania</a:t>
            </a:r>
            <a:r>
              <a:rPr lang="sk-SK" dirty="0"/>
              <a:t>, doporučená kampaň informujúca o konaní vopred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995721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1194</TotalTime>
  <Words>742</Words>
  <Application>Microsoft Office PowerPoint</Application>
  <PresentationFormat>Širokoúhlá obrazovka</PresentationFormat>
  <Paragraphs>91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Parcel</vt:lpstr>
      <vt:lpstr>Regionální politika  A REGIONáLNí ROZVOJ</vt:lpstr>
      <vt:lpstr>PARTICIPATíVNE METÓDY</vt:lpstr>
      <vt:lpstr>UKáŽKA</vt:lpstr>
      <vt:lpstr>Dotazníkové šetrenie</vt:lpstr>
      <vt:lpstr>OKRÚHLE STOLY</vt:lpstr>
      <vt:lpstr>PRACOVNÁ SKUPINA</vt:lpstr>
      <vt:lpstr>Komunitná vychádzka</vt:lpstr>
      <vt:lpstr>sUSEDSKé STRETNUTIE NAD MAPOU </vt:lpstr>
      <vt:lpstr>VEREJNé PREJEDNANIE</vt:lpstr>
      <vt:lpstr>Porovnanie vybraných metód</vt:lpstr>
      <vt:lpstr>Zadanie</vt:lpstr>
      <vt:lpstr>30.11. seminár na mmb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v ČR a EU</dc:title>
  <dc:creator>kduratna</dc:creator>
  <cp:lastModifiedBy>Ďuratná Kristína (MMB_OSRS)</cp:lastModifiedBy>
  <cp:revision>24</cp:revision>
  <dcterms:created xsi:type="dcterms:W3CDTF">2021-03-04T14:41:45Z</dcterms:created>
  <dcterms:modified xsi:type="dcterms:W3CDTF">2023-11-16T12:30:07Z</dcterms:modified>
</cp:coreProperties>
</file>