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71" r:id="rId6"/>
    <p:sldId id="259" r:id="rId7"/>
    <p:sldId id="261" r:id="rId8"/>
    <p:sldId id="260" r:id="rId9"/>
    <p:sldId id="262" r:id="rId10"/>
    <p:sldId id="269" r:id="rId11"/>
    <p:sldId id="272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87118" autoAdjust="0"/>
  </p:normalViewPr>
  <p:slideViewPr>
    <p:cSldViewPr snapToGrid="0">
      <p:cViewPr varScale="1">
        <p:scale>
          <a:sx n="83" d="100"/>
          <a:sy n="83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6B39B-51D9-4938-8A12-E72F47F061CA}" type="datetimeFigureOut">
              <a:rPr lang="sk-SK" smtClean="0"/>
              <a:t>6. 12. 2023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619B-C840-4E90-A222-800C5DDF1B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370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7877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6765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7811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578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503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6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8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67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695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7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3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43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19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7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8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9D4BD98-52BF-4B82-9E68-8FDB6EDF692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42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bcepro.cz/data/rizeni-rozvoje-obce--doporuceni-a-inspirace-pro-male-obce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brapraxe.cz/cz/uvod/priklady-dobre-prax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qe.cz/strategicky-plan-rozvoje-mesta-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bcevdatech.cz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privetivy-urad-obci-iii-typu-2022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inag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Regionální politika 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REGIONáLNí</a:t>
            </a:r>
            <a:r>
              <a:rPr lang="cs-CZ" dirty="0"/>
              <a:t> ROZVOJ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10125" y="3602038"/>
            <a:ext cx="1743075" cy="417512"/>
          </a:xfrm>
        </p:spPr>
        <p:txBody>
          <a:bodyPr>
            <a:normAutofit/>
          </a:bodyPr>
          <a:lstStyle/>
          <a:p>
            <a:r>
              <a:rPr lang="cs-CZ" dirty="0"/>
              <a:t>Z7105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591550" y="5545138"/>
            <a:ext cx="3019425" cy="131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Kristína</a:t>
            </a:r>
            <a:r>
              <a:rPr lang="cs-CZ" dirty="0"/>
              <a:t> </a:t>
            </a:r>
            <a:r>
              <a:rPr lang="cs-CZ" dirty="0" err="1"/>
              <a:t>Ďuratná</a:t>
            </a:r>
            <a:endParaRPr lang="cs-CZ" dirty="0"/>
          </a:p>
          <a:p>
            <a:r>
              <a:rPr lang="cs-CZ" dirty="0"/>
              <a:t>duratna@sci.muni.cz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967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1" y="978776"/>
            <a:ext cx="9798477" cy="1174991"/>
          </a:xfrm>
        </p:spPr>
        <p:txBody>
          <a:bodyPr>
            <a:normAutofit/>
          </a:bodyPr>
          <a:lstStyle/>
          <a:p>
            <a:r>
              <a:rPr lang="cs-CZ" sz="2400" dirty="0" err="1"/>
              <a:t>Riešenia</a:t>
            </a:r>
            <a:r>
              <a:rPr lang="cs-CZ" sz="2400" dirty="0"/>
              <a:t> </a:t>
            </a:r>
            <a:r>
              <a:rPr lang="cs-CZ" sz="2400" dirty="0" err="1"/>
              <a:t>pre</a:t>
            </a:r>
            <a:r>
              <a:rPr lang="cs-CZ" sz="2400" dirty="0"/>
              <a:t> malé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672" y="2640692"/>
            <a:ext cx="9886026" cy="3255252"/>
          </a:xfrm>
        </p:spPr>
        <p:txBody>
          <a:bodyPr>
            <a:normAutofit/>
          </a:bodyPr>
          <a:lstStyle/>
          <a:p>
            <a:r>
              <a:rPr lang="sk-SK" dirty="0"/>
              <a:t>Publikácia: </a:t>
            </a:r>
            <a:r>
              <a:rPr lang="sk-SK" dirty="0">
                <a:hlinkClick r:id="rId2"/>
              </a:rPr>
              <a:t>ŘÍZENÍ ROZVOJE OBCE - Doporučení a </a:t>
            </a:r>
            <a:r>
              <a:rPr lang="sk-SK" dirty="0" err="1">
                <a:hlinkClick r:id="rId2"/>
              </a:rPr>
              <a:t>inspirace</a:t>
            </a:r>
            <a:r>
              <a:rPr lang="sk-SK" dirty="0">
                <a:hlinkClick r:id="rId2"/>
              </a:rPr>
              <a:t> pro malé obce</a:t>
            </a:r>
            <a:endParaRPr lang="sk-SK" dirty="0"/>
          </a:p>
          <a:p>
            <a:r>
              <a:rPr lang="sk-SK" dirty="0"/>
              <a:t>Sprevádza procesom tvorby PRO s dôrazom na malé obce, zodpovedá základné otázky k tvorbe, vrátane praktických ukážok</a:t>
            </a:r>
          </a:p>
          <a:p>
            <a:r>
              <a:rPr lang="sk-SK" dirty="0"/>
              <a:t>Spracováva vybrané témy spojené s problémami malých obcí </a:t>
            </a:r>
          </a:p>
          <a:p>
            <a:pPr lvl="1"/>
            <a:r>
              <a:rPr lang="sk-SK" dirty="0"/>
              <a:t>napr. neobývané a chátrajúce domy</a:t>
            </a:r>
          </a:p>
          <a:p>
            <a:pPr lvl="1"/>
            <a:r>
              <a:rPr lang="sk-SK" dirty="0"/>
              <a:t>Usmerňovanie novej výstavby</a:t>
            </a:r>
          </a:p>
          <a:p>
            <a:pPr lvl="1"/>
            <a:r>
              <a:rPr lang="sk-SK" dirty="0"/>
              <a:t>Zachovávanie rodinného života v obciach </a:t>
            </a:r>
          </a:p>
          <a:p>
            <a:pPr lvl="1"/>
            <a:r>
              <a:rPr lang="sk-SK" dirty="0"/>
              <a:t>Spracovanie tematických stratégií (napr. koncepcia rozvoja športu)</a:t>
            </a:r>
          </a:p>
          <a:p>
            <a:pPr lvl="1"/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62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19F5E-FE64-8416-6056-F5078482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Organizačný bod na 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955CE2-49F8-3199-1CB0-B53F0BB9E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Budúci týždeň posledný seminár (14.12.)</a:t>
            </a:r>
          </a:p>
          <a:p>
            <a:r>
              <a:rPr lang="sk-SK" dirty="0"/>
              <a:t>Prezentácie II. časti PRO (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infraštruktúra, vybavenosť, vybrané FG charakteristiky obce, </a:t>
            </a:r>
            <a:r>
              <a:rPr lang="sk-SK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participatívne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metódy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stačí načrtnúť, ktorú ste si vybrali)</a:t>
            </a:r>
          </a:p>
          <a:p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21.12. finálne odovzdanie seminárnej práce – vrátane zapracovaných komentárov z I. + II. 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asti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504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815E1-65DC-6A3D-1058-128C3F14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09407"/>
            <a:ext cx="7729728" cy="1188720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03078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Reflexia</a:t>
            </a:r>
            <a:r>
              <a:rPr lang="cs-CZ" dirty="0"/>
              <a:t> </a:t>
            </a:r>
            <a:r>
              <a:rPr lang="cs-CZ" dirty="0" err="1"/>
              <a:t>Semináru</a:t>
            </a:r>
            <a:r>
              <a:rPr lang="cs-CZ" dirty="0"/>
              <a:t> na </a:t>
            </a:r>
            <a:r>
              <a:rPr lang="cs-CZ" dirty="0" err="1"/>
              <a:t>mmb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38469"/>
          </a:xfrm>
        </p:spPr>
        <p:txBody>
          <a:bodyPr>
            <a:normAutofit/>
          </a:bodyPr>
          <a:lstStyle/>
          <a:p>
            <a:pPr marL="228600" lvl="1" indent="0">
              <a:buNone/>
            </a:pPr>
            <a:r>
              <a:rPr lang="sk-SK" dirty="0"/>
              <a:t>https://www.menti.com/altgz9n9f4ze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416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Fungovanie</a:t>
            </a:r>
            <a:r>
              <a:rPr lang="cs-CZ" dirty="0"/>
              <a:t> </a:t>
            </a:r>
            <a:r>
              <a:rPr lang="cs-CZ" dirty="0" err="1"/>
              <a:t>obecnej</a:t>
            </a:r>
            <a:r>
              <a:rPr lang="cs-CZ" dirty="0"/>
              <a:t>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b="1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5795420-CAEA-2CE4-6F5C-3F359DDA9129}"/>
              </a:ext>
            </a:extLst>
          </p:cNvPr>
          <p:cNvSpPr txBox="1"/>
          <p:nvPr/>
        </p:nvSpPr>
        <p:spPr>
          <a:xfrm>
            <a:off x="2305455" y="2538919"/>
            <a:ext cx="7538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Prenesená pôsobnosť: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Delegovaná na orgány obce štátom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Obec sa riadi vôľou štátu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Napr.  Vydávanie stavebného povolenia, výplaty sociálnych dávok, evidencia obyvateľov,...</a:t>
            </a:r>
          </a:p>
          <a:p>
            <a:pPr lvl="1"/>
            <a:endParaRPr lang="sk-SK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sk-SK" b="1" dirty="0"/>
              <a:t>Samostatná pôsobnosť obce: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Obec jedná svojim vlastným menom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Štát zasahuje len vtedy, pokiaľ to vyžaduje ochrana zákona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Hlavným právom vyplývajúcim zo samostatnej pôsobnosti je </a:t>
            </a:r>
            <a:r>
              <a:rPr lang="sk-SK" b="1" dirty="0"/>
              <a:t>právo na vlastný majetok obce </a:t>
            </a:r>
            <a:r>
              <a:rPr lang="sk-SK" dirty="0"/>
              <a:t>a hospodárenie podľa </a:t>
            </a:r>
            <a:r>
              <a:rPr lang="sk-SK" b="1" dirty="0"/>
              <a:t>vlastného rozpočtu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Ďalej napr. vydávanie obecne záväzných vyhlášok, územný plán, zriadenie obecnej polície, starostlivosť o verejnú zeleň,  </a:t>
            </a:r>
            <a:r>
              <a:rPr lang="sk-SK" u="sng" dirty="0"/>
              <a:t>tvorba či schvaľovanie strategického dokumentu obce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5617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HOSPODáRENIE</a:t>
            </a:r>
            <a:r>
              <a:rPr lang="cs-CZ" dirty="0"/>
              <a:t> </a:t>
            </a:r>
            <a:r>
              <a:rPr lang="cs-CZ" dirty="0" err="1"/>
              <a:t>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73549"/>
            <a:ext cx="7729728" cy="4105073"/>
          </a:xfrm>
        </p:spPr>
        <p:txBody>
          <a:bodyPr>
            <a:normAutofit/>
          </a:bodyPr>
          <a:lstStyle/>
          <a:p>
            <a:pPr lvl="2"/>
            <a:endParaRPr lang="sk-SK" sz="1800" dirty="0"/>
          </a:p>
          <a:p>
            <a:pPr lvl="1"/>
            <a:endParaRPr lang="sk-SK" sz="1800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A03627D-40C8-B786-9B09-81BE9606A9CC}"/>
              </a:ext>
            </a:extLst>
          </p:cNvPr>
          <p:cNvSpPr txBox="1">
            <a:spLocks/>
          </p:cNvSpPr>
          <p:nvPr/>
        </p:nvSpPr>
        <p:spPr>
          <a:xfrm>
            <a:off x="2231136" y="2416102"/>
            <a:ext cx="7729728" cy="4330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Každá obec má právo mať majetok a hospodáriť s ním, má právo získať vlastné finančné prostriedky a hospodáriť podľa rozpočtu, kt. schvaľuje zastupiteľstvo obce</a:t>
            </a:r>
          </a:p>
          <a:p>
            <a:r>
              <a:rPr lang="sk-SK" dirty="0"/>
              <a:t>Rozpočet by mal byť vyrovnaný, obce by sa nemali zadlžovať</a:t>
            </a:r>
          </a:p>
          <a:p>
            <a:r>
              <a:rPr lang="sk-SK" dirty="0"/>
              <a:t>Príjmy:</a:t>
            </a:r>
          </a:p>
          <a:p>
            <a:pPr lvl="1"/>
            <a:r>
              <a:rPr lang="sk-SK" dirty="0"/>
              <a:t>Daňové (až 40 % príjmov z rozpočtu obce)</a:t>
            </a:r>
          </a:p>
          <a:p>
            <a:pPr lvl="1"/>
            <a:r>
              <a:rPr lang="sk-SK" dirty="0"/>
              <a:t>Nedaňové – zisky z vlastného podnikania, pokuty, výherné automaty, poplatky za psy...</a:t>
            </a:r>
          </a:p>
          <a:p>
            <a:pPr lvl="1"/>
            <a:r>
              <a:rPr lang="sk-SK" dirty="0"/>
              <a:t>Kapitálové – získané z predaja majetku či pozemku obce, príjmy za akcií apod. </a:t>
            </a:r>
          </a:p>
          <a:p>
            <a:pPr lvl="1"/>
            <a:r>
              <a:rPr lang="sk-SK" dirty="0"/>
              <a:t>Dotácie </a:t>
            </a:r>
          </a:p>
          <a:p>
            <a:pPr marL="228600" lvl="1"/>
            <a:r>
              <a:rPr lang="sk-SK" sz="1800" dirty="0"/>
              <a:t>Výdaje :</a:t>
            </a:r>
          </a:p>
          <a:p>
            <a:pPr marL="457200" lvl="2"/>
            <a:r>
              <a:rPr lang="sk-SK" sz="1800" dirty="0"/>
              <a:t>Služby, výstavba, mzdy zamestnancov obce, financovanie príspevkových </a:t>
            </a:r>
            <a:r>
              <a:rPr lang="sk-SK" sz="1800" dirty="0" err="1"/>
              <a:t>organizacií</a:t>
            </a:r>
            <a:r>
              <a:rPr lang="sk-SK" sz="1800" dirty="0"/>
              <a:t>, spolkov,...</a:t>
            </a:r>
          </a:p>
        </p:txBody>
      </p:sp>
    </p:spTree>
    <p:extLst>
      <p:ext uri="{BB962C8B-B14F-4D97-AF65-F5344CB8AC3E}">
        <p14:creationId xmlns:p14="http://schemas.microsoft.com/office/powerpoint/2010/main" val="134703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4CF314-4930-6091-5DA7-A9F7BD798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892" y="6278309"/>
            <a:ext cx="3219753" cy="462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1400" dirty="0"/>
              <a:t>zdroj: Agorace.cz (2022)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77D11AD-4CD9-A5FA-E0A1-CF78F3C74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698" y="339226"/>
            <a:ext cx="6607894" cy="579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8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Príklady</a:t>
            </a:r>
            <a:r>
              <a:rPr lang="cs-CZ" dirty="0"/>
              <a:t> </a:t>
            </a:r>
            <a:r>
              <a:rPr lang="cs-CZ" dirty="0" err="1"/>
              <a:t>dobrej</a:t>
            </a:r>
            <a:r>
              <a:rPr lang="cs-CZ" dirty="0"/>
              <a:t>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73549"/>
            <a:ext cx="7729728" cy="4105073"/>
          </a:xfrm>
        </p:spPr>
        <p:txBody>
          <a:bodyPr>
            <a:normAutofit/>
          </a:bodyPr>
          <a:lstStyle/>
          <a:p>
            <a:pPr lvl="2"/>
            <a:endParaRPr lang="sk-SK" sz="1800" dirty="0"/>
          </a:p>
          <a:p>
            <a:pPr lvl="1"/>
            <a:endParaRPr lang="sk-SK" sz="1800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6DD12AE-F977-6EC7-6106-7925414A1796}"/>
              </a:ext>
            </a:extLst>
          </p:cNvPr>
          <p:cNvSpPr txBox="1">
            <a:spLocks/>
          </p:cNvSpPr>
          <p:nvPr/>
        </p:nvSpPr>
        <p:spPr>
          <a:xfrm>
            <a:off x="2231136" y="2416102"/>
            <a:ext cx="7729728" cy="4330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Ako rozpoznať kvalitnú stratégiu rozvoja obce? 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31697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6454" y="881121"/>
            <a:ext cx="8504808" cy="1174991"/>
          </a:xfrm>
        </p:spPr>
        <p:txBody>
          <a:bodyPr>
            <a:normAutofit/>
          </a:bodyPr>
          <a:lstStyle/>
          <a:p>
            <a:r>
              <a:rPr lang="cs-CZ" sz="2400" dirty="0"/>
              <a:t>Možnosti </a:t>
            </a:r>
            <a:r>
              <a:rPr lang="cs-CZ" sz="2400" dirty="0" err="1"/>
              <a:t>inšpirácie</a:t>
            </a:r>
            <a:r>
              <a:rPr lang="cs-CZ" sz="24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382" y="2457757"/>
            <a:ext cx="9229966" cy="4092617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sk-SK" sz="1800" dirty="0"/>
              <a:t>diverzifikácia informácii podľa poskytovateľa – verejný, súkromný, akademická pôda, NGO,...</a:t>
            </a:r>
          </a:p>
          <a:p>
            <a:pPr lvl="1">
              <a:lnSpc>
                <a:spcPct val="90000"/>
              </a:lnSpc>
            </a:pPr>
            <a:r>
              <a:rPr lang="sk-SK" sz="1800" dirty="0"/>
              <a:t>NSZM: </a:t>
            </a:r>
            <a:r>
              <a:rPr lang="sk-SK" sz="1800" dirty="0">
                <a:hlinkClick r:id="rId3"/>
              </a:rPr>
              <a:t>Príklady dobrej praxe</a:t>
            </a:r>
            <a:endParaRPr lang="sk-SK" sz="1800" dirty="0"/>
          </a:p>
          <a:p>
            <a:pPr lvl="2">
              <a:lnSpc>
                <a:spcPct val="90000"/>
              </a:lnSpc>
            </a:pPr>
            <a:r>
              <a:rPr lang="sk-SK" sz="1800" dirty="0"/>
              <a:t>Každoročná súťaž medzi 135 členskými obcami</a:t>
            </a:r>
          </a:p>
          <a:p>
            <a:pPr lvl="2">
              <a:lnSpc>
                <a:spcPct val="90000"/>
              </a:lnSpc>
            </a:pPr>
            <a:r>
              <a:rPr lang="sk-SK" sz="1800" dirty="0"/>
              <a:t>Podmienky: aktivita verejnej správy či spolupráce s partnermi</a:t>
            </a:r>
          </a:p>
          <a:p>
            <a:pPr lvl="2">
              <a:lnSpc>
                <a:spcPct val="90000"/>
              </a:lnSpc>
            </a:pPr>
            <a:r>
              <a:rPr lang="sk-SK" sz="1800" dirty="0"/>
              <a:t>Inovatívnosť</a:t>
            </a:r>
          </a:p>
          <a:p>
            <a:pPr lvl="2">
              <a:lnSpc>
                <a:spcPct val="90000"/>
              </a:lnSpc>
            </a:pPr>
            <a:r>
              <a:rPr lang="sk-SK" sz="1800" dirty="0"/>
              <a:t>Neziskový charakter</a:t>
            </a:r>
          </a:p>
          <a:p>
            <a:pPr lvl="2">
              <a:lnSpc>
                <a:spcPct val="90000"/>
              </a:lnSpc>
            </a:pPr>
            <a:r>
              <a:rPr lang="sk-SK" sz="1800" dirty="0"/>
              <a:t>Súlad s princípmi udržateľného rozvoja</a:t>
            </a:r>
          </a:p>
          <a:p>
            <a:pPr marL="457200" lvl="2" indent="0">
              <a:lnSpc>
                <a:spcPct val="90000"/>
              </a:lnSpc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42726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2" y="964692"/>
            <a:ext cx="4476806" cy="1188720"/>
          </a:xfrm>
        </p:spPr>
        <p:txBody>
          <a:bodyPr>
            <a:normAutofit/>
          </a:bodyPr>
          <a:lstStyle/>
          <a:p>
            <a:r>
              <a:rPr lang="cs-CZ" dirty="0">
                <a:hlinkClick r:id="rId3"/>
              </a:rPr>
              <a:t>AQE</a:t>
            </a:r>
            <a:r>
              <a:rPr lang="cs-CZ" dirty="0"/>
              <a:t>	</a:t>
            </a:r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2D028D79-E11F-7E0D-CB86-5A7851D4A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4" y="2638044"/>
            <a:ext cx="4492932" cy="3263206"/>
          </a:xfrm>
        </p:spPr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533F40-045E-4E3D-9243-864CD4E58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3605" y="964692"/>
            <a:ext cx="5440680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402EC6-D845-41B3-BEBE-CB34D9BFE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699" y="1128683"/>
            <a:ext cx="5106493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E6D09251-118F-5341-0E43-46DA56CC5A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2789" y="2040123"/>
            <a:ext cx="4782312" cy="2785696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67E29A6-8884-5D66-8A8D-6357424AE6BB}"/>
              </a:ext>
            </a:extLst>
          </p:cNvPr>
          <p:cNvSpPr txBox="1">
            <a:spLocks/>
          </p:cNvSpPr>
          <p:nvPr/>
        </p:nvSpPr>
        <p:spPr>
          <a:xfrm>
            <a:off x="803244" y="2317772"/>
            <a:ext cx="5140361" cy="4330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Súkromná spoločnosť</a:t>
            </a:r>
          </a:p>
          <a:p>
            <a:r>
              <a:rPr lang="sk-SK" dirty="0"/>
              <a:t>Vedenie portálu </a:t>
            </a:r>
            <a:r>
              <a:rPr lang="sk-SK" dirty="0">
                <a:hlinkClick r:id="rId5"/>
              </a:rPr>
              <a:t>obce v </a:t>
            </a:r>
            <a:r>
              <a:rPr lang="sk-SK" dirty="0" err="1">
                <a:hlinkClick r:id="rId5"/>
              </a:rPr>
              <a:t>datech</a:t>
            </a:r>
            <a:endParaRPr lang="sk-SK" dirty="0"/>
          </a:p>
          <a:p>
            <a:r>
              <a:rPr lang="sk-SK" sz="1800" dirty="0"/>
              <a:t>Každoročne zverejňuje dáta o kvalite života v českých obciach </a:t>
            </a:r>
          </a:p>
        </p:txBody>
      </p:sp>
    </p:spTree>
    <p:extLst>
      <p:ext uri="{BB962C8B-B14F-4D97-AF65-F5344CB8AC3E}">
        <p14:creationId xmlns:p14="http://schemas.microsoft.com/office/powerpoint/2010/main" val="26051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0162" y="969048"/>
            <a:ext cx="8677071" cy="1174991"/>
          </a:xfrm>
        </p:spPr>
        <p:txBody>
          <a:bodyPr>
            <a:normAutofit/>
          </a:bodyPr>
          <a:lstStyle/>
          <a:p>
            <a:r>
              <a:rPr lang="cs-CZ" sz="2400" dirty="0"/>
              <a:t>VEREJNÁ </a:t>
            </a:r>
            <a:r>
              <a:rPr lang="cs-CZ" sz="2400" dirty="0" err="1"/>
              <a:t>SPRáVA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0162" y="2431915"/>
            <a:ext cx="8793143" cy="42120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MV – publikácia </a:t>
            </a:r>
            <a:r>
              <a:rPr lang="sk-SK" dirty="0">
                <a:hlinkClick r:id="rId3"/>
              </a:rPr>
              <a:t>Přívětivý </a:t>
            </a:r>
            <a:r>
              <a:rPr lang="sk-SK" dirty="0" err="1">
                <a:hlinkClick r:id="rId3"/>
              </a:rPr>
              <a:t>úřad</a:t>
            </a:r>
            <a:r>
              <a:rPr lang="sk-SK" dirty="0">
                <a:hlinkClick r:id="rId3"/>
              </a:rPr>
              <a:t> 2022 </a:t>
            </a:r>
            <a:endParaRPr lang="sk-SK" dirty="0"/>
          </a:p>
          <a:p>
            <a:pPr lvl="1">
              <a:lnSpc>
                <a:spcPct val="90000"/>
              </a:lnSpc>
            </a:pPr>
            <a:r>
              <a:rPr lang="sk-SK" dirty="0"/>
              <a:t>Každoročná súťaž o najprívetivejší úrad ČR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Tento rok (2021) zapojených 125 obcí vrátane MČ Prahy (zapojenie online dotazníkovým šetrením)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Dôraz nielen na dostupnosť obecných úradov pre verejnosť ale i inovatívne prístupy (napr. chytré riešenia na meranie spotreby vody)</a:t>
            </a:r>
          </a:p>
          <a:p>
            <a:pPr lvl="1">
              <a:lnSpc>
                <a:spcPct val="90000"/>
              </a:lnSpc>
            </a:pPr>
            <a:endParaRPr lang="sk-SK" dirty="0"/>
          </a:p>
          <a:p>
            <a:pPr marL="228600" lvl="1" indent="0">
              <a:lnSpc>
                <a:spcPct val="90000"/>
              </a:lnSpc>
              <a:buNone/>
            </a:pPr>
            <a:r>
              <a:rPr lang="sk-SK" dirty="0">
                <a:hlinkClick r:id="rId4"/>
              </a:rPr>
              <a:t>JINAG</a:t>
            </a:r>
            <a:r>
              <a:rPr lang="sk-SK" dirty="0"/>
              <a:t> – </a:t>
            </a:r>
            <a:r>
              <a:rPr lang="sk-SK" dirty="0" err="1"/>
              <a:t>Jihomoravská</a:t>
            </a:r>
            <a:r>
              <a:rPr lang="sk-SK" dirty="0"/>
              <a:t> </a:t>
            </a:r>
            <a:r>
              <a:rPr lang="sk-SK" dirty="0" err="1"/>
              <a:t>agentura</a:t>
            </a:r>
            <a:r>
              <a:rPr lang="sk-SK" dirty="0"/>
              <a:t> pro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inovace</a:t>
            </a:r>
            <a:endParaRPr lang="sk-SK" dirty="0"/>
          </a:p>
          <a:p>
            <a:pPr lvl="1">
              <a:lnSpc>
                <a:spcPct val="90000"/>
              </a:lnSpc>
            </a:pPr>
            <a:r>
              <a:rPr lang="sk-SK" dirty="0"/>
              <a:t>Prenos inovácií do regiónu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Doménové špecializácie na konkrétne témy – napr. mobilita, energetika, životné prostredie,...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Pôsobenie v celom kraji – prepojenie súkromného, verejného i neziskového sektoru</a:t>
            </a:r>
          </a:p>
          <a:p>
            <a:pPr lvl="1">
              <a:lnSpc>
                <a:spcPct val="90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421917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1491</TotalTime>
  <Words>520</Words>
  <Application>Microsoft Office PowerPoint</Application>
  <PresentationFormat>Širokouhlá</PresentationFormat>
  <Paragraphs>69</Paragraphs>
  <Slides>12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Parcel</vt:lpstr>
      <vt:lpstr>Regionální politika  A REGIONáLNí ROZVOJ</vt:lpstr>
      <vt:lpstr>Reflexia Semináru na mmb</vt:lpstr>
      <vt:lpstr>Fungovanie obecnej samosprávy</vt:lpstr>
      <vt:lpstr>HOSPODáRENIE OBCí</vt:lpstr>
      <vt:lpstr>Prezentácia programu PowerPoint</vt:lpstr>
      <vt:lpstr>Príklady dobrej praxe</vt:lpstr>
      <vt:lpstr>Možnosti inšpirácie </vt:lpstr>
      <vt:lpstr>AQE </vt:lpstr>
      <vt:lpstr>VEREJNÁ SPRáVA</vt:lpstr>
      <vt:lpstr>Riešenia pre malé obce</vt:lpstr>
      <vt:lpstr>Organizačný bod na záver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v ČR a EU</dc:title>
  <dc:creator>kduratna</dc:creator>
  <cp:lastModifiedBy>Kristína Ďuratná</cp:lastModifiedBy>
  <cp:revision>32</cp:revision>
  <dcterms:created xsi:type="dcterms:W3CDTF">2021-03-04T14:41:45Z</dcterms:created>
  <dcterms:modified xsi:type="dcterms:W3CDTF">2023-12-06T20:31:17Z</dcterms:modified>
</cp:coreProperties>
</file>