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7" r:id="rId9"/>
    <p:sldId id="266" r:id="rId10"/>
  </p:sldIdLst>
  <p:sldSz cx="12192000" cy="6858000"/>
  <p:notesSz cx="6858000" cy="9144000"/>
  <p:embeddedFontLst>
    <p:embeddedFont>
      <p:font typeface="Lustria" panose="020B0604020202020204" charset="0"/>
      <p:regular r:id="rId12"/>
    </p:embeddedFont>
    <p:embeddedFont>
      <p:font typeface="Open Sans" panose="020B06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hCYxcyNTQ/MgNShwjfAghYMmr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Open Sans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15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4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body" idx="1"/>
          </p:nvPr>
        </p:nvSpPr>
        <p:spPr>
          <a:xfrm rot="5400000">
            <a:off x="4228224" y="-1234462"/>
            <a:ext cx="3636088" cy="10691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>
            <a:spLocks noGrp="1"/>
          </p:cNvSpPr>
          <p:nvPr>
            <p:ph type="title"/>
          </p:nvPr>
        </p:nvSpPr>
        <p:spPr>
          <a:xfrm rot="5400000">
            <a:off x="7924366" y="2315931"/>
            <a:ext cx="4984956" cy="2349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body" idx="1"/>
          </p:nvPr>
        </p:nvSpPr>
        <p:spPr>
          <a:xfrm rot="5400000">
            <a:off x="2547783" y="-711610"/>
            <a:ext cx="4984956" cy="840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Open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body" idx="1"/>
          </p:nvPr>
        </p:nvSpPr>
        <p:spPr>
          <a:xfrm>
            <a:off x="715383" y="2128684"/>
            <a:ext cx="5304417" cy="384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body" idx="2"/>
          </p:nvPr>
        </p:nvSpPr>
        <p:spPr>
          <a:xfrm>
            <a:off x="6172200" y="2128684"/>
            <a:ext cx="5219700" cy="384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body" idx="2"/>
          </p:nvPr>
        </p:nvSpPr>
        <p:spPr>
          <a:xfrm>
            <a:off x="715384" y="2505075"/>
            <a:ext cx="5282192" cy="342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23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2"/>
          </p:nvPr>
        </p:nvSpPr>
        <p:spPr>
          <a:xfrm>
            <a:off x="688258" y="2315497"/>
            <a:ext cx="4093599" cy="3553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3"/>
          <p:cNvSpPr txBox="1"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>
            <a:spLocks noGrp="1"/>
          </p:cNvSpPr>
          <p:nvPr>
            <p:ph type="pic" idx="2"/>
          </p:nvPr>
        </p:nvSpPr>
        <p:spPr>
          <a:xfrm>
            <a:off x="5183188" y="1066800"/>
            <a:ext cx="6172200" cy="479425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23"/>
          <p:cNvSpPr txBox="1">
            <a:spLocks noGrp="1"/>
          </p:cNvSpPr>
          <p:nvPr>
            <p:ph type="body" idx="1"/>
          </p:nvPr>
        </p:nvSpPr>
        <p:spPr>
          <a:xfrm>
            <a:off x="683342" y="2552700"/>
            <a:ext cx="4103431" cy="331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  <a:defRPr sz="4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2286000" marR="0" lvl="4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dt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9" name="Google Shape;9;p14"/>
          <p:cNvSpPr txBox="1">
            <a:spLocks noGrp="1"/>
          </p:cNvSpPr>
          <p:nvPr>
            <p:ph type="ft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sldNum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1" name="Google Shape;11;p14"/>
          <p:cNvCxnSpPr/>
          <p:nvPr/>
        </p:nvCxnSpPr>
        <p:spPr>
          <a:xfrm>
            <a:off x="800100" y="723900"/>
            <a:ext cx="10591800" cy="0"/>
          </a:xfrm>
          <a:prstGeom prst="straightConnector1">
            <a:avLst/>
          </a:prstGeom>
          <a:noFill/>
          <a:ln w="444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" name="Google Shape;12;p14"/>
          <p:cNvCxnSpPr/>
          <p:nvPr/>
        </p:nvCxnSpPr>
        <p:spPr>
          <a:xfrm>
            <a:off x="800100" y="6142781"/>
            <a:ext cx="10591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87" name="Google Shape;87;p1" descr="Obsah obrázku voda, exteriér, budova, vsedě&#10;&#10;Popis byl vytvořen automatick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" y="1"/>
            <a:ext cx="1219198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0" y="-1"/>
            <a:ext cx="12192000" cy="24324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76372" y="908794"/>
            <a:ext cx="10835191" cy="806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 sz="4000" dirty="0"/>
              <a:t>Z3104 GEODATABÁZE – </a:t>
            </a:r>
            <a:r>
              <a:rPr lang="cs-CZ" sz="4000"/>
              <a:t>LEKCE 7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695324" y="1715090"/>
            <a:ext cx="10163175" cy="449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 sz="1800"/>
              <a:t>Mgr. Martina Klocová</a:t>
            </a:r>
            <a:endParaRPr/>
          </a:p>
        </p:txBody>
      </p:sp>
      <p:cxnSp>
        <p:nvCxnSpPr>
          <p:cNvPr id="91" name="Google Shape;91;p1"/>
          <p:cNvCxnSpPr/>
          <p:nvPr/>
        </p:nvCxnSpPr>
        <p:spPr>
          <a:xfrm>
            <a:off x="800100" y="728638"/>
            <a:ext cx="1638300" cy="0"/>
          </a:xfrm>
          <a:prstGeom prst="straightConnector1">
            <a:avLst/>
          </a:prstGeom>
          <a:noFill/>
          <a:ln w="444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OBSAH HODINY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dirty="0"/>
              <a:t>TEST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endParaRPr lang="cs-CZ"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endParaRPr lang="cs-CZ" dirty="0"/>
          </a:p>
          <a:p>
            <a:pPr marL="228600" indent="-228600">
              <a:spcBef>
                <a:spcPts val="0"/>
              </a:spcBef>
              <a:buSzPts val="2000"/>
            </a:pPr>
            <a:r>
              <a:rPr lang="cs-CZ" dirty="0"/>
              <a:t>Připojení – kontrola připojení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dirty="0"/>
              <a:t>Trocha teorie – VIEW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dirty="0"/>
              <a:t>Praxe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POHLED VIEW</a:t>
            </a:r>
            <a:endParaRPr/>
          </a:p>
        </p:txBody>
      </p:sp>
      <p:sp>
        <p:nvSpPr>
          <p:cNvPr id="122" name="Google Shape;122;p8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Předpis, jak mají být data získána z tabulek a jiných pohledů</a:t>
            </a:r>
            <a:endParaRPr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autor.jmeno, autor.prijmeni, kniha.nazev FROM autor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FULL JOIN kniha ON (kniha.id_autora = autor.id);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// výběr, který se neukládá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POHLED VIEW</a:t>
            </a:r>
            <a:endParaRPr/>
          </a:p>
        </p:txBody>
      </p:sp>
      <p:sp>
        <p:nvSpPr>
          <p:cNvPr id="128" name="Google Shape;128;p9"/>
          <p:cNvSpPr txBox="1"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CREATE VIEW autori_a_knihy AS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autor.jmeno, autor.prijmeni, kniha.nazev FROM autor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FULL JOIN kniha ON (kniha.id_autora = autor.id);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DROP VIEW … 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VIEW …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A TEĎ VY!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1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ÚKOL 1 – POPIS DAT</a:t>
            </a:r>
            <a:endParaRPr/>
          </a:p>
        </p:txBody>
      </p:sp>
      <p:sp>
        <p:nvSpPr>
          <p:cNvPr id="139" name="Google Shape;139;p11"/>
          <p:cNvSpPr txBox="1">
            <a:spLocks noGrp="1"/>
          </p:cNvSpPr>
          <p:nvPr>
            <p:ph type="body" idx="1"/>
          </p:nvPr>
        </p:nvSpPr>
        <p:spPr>
          <a:xfrm>
            <a:off x="700635" y="2121763"/>
            <a:ext cx="10691265" cy="391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Jedná se o databázi měst a států ve světě.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Obsahuje tabulky: Město, Země, Jazyk.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city, country, countrylanguage.</a:t>
            </a:r>
            <a:endParaRPr/>
          </a:p>
        </p:txBody>
      </p:sp>
      <p:sp>
        <p:nvSpPr>
          <p:cNvPr id="140" name="Google Shape;140;p11"/>
          <p:cNvSpPr/>
          <p:nvPr/>
        </p:nvSpPr>
        <p:spPr>
          <a:xfrm>
            <a:off x="0" y="-169085"/>
            <a:ext cx="65" cy="338169"/>
          </a:xfrm>
          <a:prstGeom prst="rect">
            <a:avLst/>
          </a:prstGeom>
          <a:solidFill>
            <a:srgbClr val="11111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2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ÚKOL 1</a:t>
            </a:r>
            <a:endParaRPr/>
          </a:p>
        </p:txBody>
      </p:sp>
      <p:sp>
        <p:nvSpPr>
          <p:cNvPr id="146" name="Google Shape;146;p12"/>
          <p:cNvSpPr txBox="1">
            <a:spLocks noGrp="1"/>
          </p:cNvSpPr>
          <p:nvPr>
            <p:ph type="body" idx="1"/>
          </p:nvPr>
        </p:nvSpPr>
        <p:spPr>
          <a:xfrm>
            <a:off x="700635" y="2121763"/>
            <a:ext cx="10691265" cy="391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dirty="0"/>
              <a:t>Spojte všechny záznamy z tabulek "města" a "státy". Výsledek uložte jako nový VIEW. (JOIN, VIEW)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dirty="0"/>
              <a:t>Vyberte město, počet jeho obyvatel a stát ve kterém se nachází. Výsledek uložte jako pohled. (JOIN, VIEW)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dirty="0"/>
              <a:t>Zobrazte všechny neoficiální jazyky a jim příslušné země a seřaďte je podle procenta použití od největšího. (JOIN)</a:t>
            </a:r>
            <a:endParaRPr dirty="0"/>
          </a:p>
        </p:txBody>
      </p:sp>
      <p:sp>
        <p:nvSpPr>
          <p:cNvPr id="147" name="Google Shape;147;p12"/>
          <p:cNvSpPr/>
          <p:nvPr/>
        </p:nvSpPr>
        <p:spPr>
          <a:xfrm>
            <a:off x="0" y="-169085"/>
            <a:ext cx="65" cy="338169"/>
          </a:xfrm>
          <a:prstGeom prst="rect">
            <a:avLst/>
          </a:prstGeom>
          <a:solidFill>
            <a:srgbClr val="11111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2" name="Google Shape;179;p17">
            <a:extLst>
              <a:ext uri="{FF2B5EF4-FFF2-40B4-BE49-F238E27FC236}">
                <a16:creationId xmlns:a16="http://schemas.microsoft.com/office/drawing/2014/main" id="{B64ECB2C-A6B7-FD9A-A906-9BA7E102A106}"/>
              </a:ext>
            </a:extLst>
          </p:cNvPr>
          <p:cNvSpPr txBox="1"/>
          <p:nvPr/>
        </p:nvSpPr>
        <p:spPr>
          <a:xfrm>
            <a:off x="6528047" y="1071447"/>
            <a:ext cx="4963318" cy="53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 b="0" i="0" u="none" strike="noStrike" cap="small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Cvičení se objeví na školním serveru</a:t>
            </a:r>
            <a:endParaRPr sz="2000" b="0" i="0" u="none" strike="noStrike" cap="small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D1B27-D80E-03CA-65D2-8689FAC97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– FUNKCE CASE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242734-778A-F340-DDA7-7248D6A5A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5252109" cy="3636088"/>
          </a:xfrm>
        </p:spPr>
        <p:txBody>
          <a:bodyPr>
            <a:normAutofit fontScale="92500" lnSpcReduction="10000"/>
          </a:bodyPr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Funkce, jež vrací výsledky v závislosti na hodnotě či podmínce (obdoba funkce KDYŽ v Excelu) - 2 varianty zápisu</a:t>
            </a:r>
          </a:p>
          <a:p>
            <a:endParaRPr lang="cs-CZ" sz="18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114300" indent="0">
              <a:buNone/>
            </a:pPr>
            <a:r>
              <a:rPr lang="cs-CZ" dirty="0"/>
              <a:t>CASE sloupec</a:t>
            </a:r>
          </a:p>
          <a:p>
            <a:pPr marL="114300" indent="0">
              <a:buNone/>
            </a:pPr>
            <a:r>
              <a:rPr lang="cs-CZ" dirty="0"/>
              <a:t>	WHEN hodnota1 THEN výsledek1	... </a:t>
            </a:r>
          </a:p>
          <a:p>
            <a:pPr marL="114300" indent="0">
              <a:buNone/>
            </a:pPr>
            <a:r>
              <a:rPr lang="cs-CZ" dirty="0"/>
              <a:t>	[ ELSE </a:t>
            </a:r>
            <a:r>
              <a:rPr lang="cs-CZ" dirty="0" err="1"/>
              <a:t>výsledek_jinak</a:t>
            </a:r>
            <a:r>
              <a:rPr lang="cs-CZ" dirty="0"/>
              <a:t>] </a:t>
            </a:r>
          </a:p>
          <a:p>
            <a:pPr marL="114300" indent="0">
              <a:buNone/>
            </a:pPr>
            <a:r>
              <a:rPr lang="cs-CZ" dirty="0"/>
              <a:t>END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text 2">
            <a:extLst>
              <a:ext uri="{FF2B5EF4-FFF2-40B4-BE49-F238E27FC236}">
                <a16:creationId xmlns:a16="http://schemas.microsoft.com/office/drawing/2014/main" id="{FBAE3C59-2135-EE8C-0AE9-4D679F962D26}"/>
              </a:ext>
            </a:extLst>
          </p:cNvPr>
          <p:cNvSpPr txBox="1">
            <a:spLocks/>
          </p:cNvSpPr>
          <p:nvPr/>
        </p:nvSpPr>
        <p:spPr>
          <a:xfrm>
            <a:off x="7287768" y="822960"/>
            <a:ext cx="3917085" cy="534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marL="1371600" marR="0" lvl="2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marL="1828800" marR="0" lvl="3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marL="2286000" marR="0" lvl="4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pPr marL="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SELECT DISTINCT </a:t>
            </a:r>
          </a:p>
          <a:p>
            <a:pPr marL="889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 </a:t>
            </a:r>
            <a:r>
              <a:rPr lang="en-US" sz="2500" dirty="0" err="1"/>
              <a:t>monthNo</a:t>
            </a:r>
            <a:r>
              <a:rPr lang="en-US" sz="2500" dirty="0"/>
              <a:t>,</a:t>
            </a:r>
          </a:p>
          <a:p>
            <a:pPr marL="889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 </a:t>
            </a:r>
            <a:r>
              <a:rPr lang="en-US" sz="2500" dirty="0" err="1"/>
              <a:t>monthName</a:t>
            </a:r>
            <a:r>
              <a:rPr lang="en-US" sz="2500" dirty="0"/>
              <a:t>,</a:t>
            </a:r>
          </a:p>
          <a:p>
            <a:pPr marL="2032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CASE </a:t>
            </a:r>
            <a:r>
              <a:rPr lang="en-US" sz="2500" dirty="0" err="1"/>
              <a:t>monthNo</a:t>
            </a:r>
            <a:r>
              <a:rPr lang="en-US" sz="2500" dirty="0"/>
              <a:t> </a:t>
            </a:r>
            <a:br>
              <a:rPr lang="en-US" sz="2500" dirty="0"/>
            </a:br>
            <a:r>
              <a:rPr lang="en-US" sz="2500" dirty="0"/>
              <a:t>WHEN 12 THEN 'Zima‘ </a:t>
            </a:r>
            <a:endParaRPr lang="cs-CZ" sz="2500" dirty="0"/>
          </a:p>
          <a:p>
            <a:pPr marL="2032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WHEN 1 THEN 'Zima‘ </a:t>
            </a:r>
            <a:endParaRPr lang="cs-CZ" sz="2500" dirty="0"/>
          </a:p>
          <a:p>
            <a:pPr marL="2032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WHEN 2 THEN 'Zima' </a:t>
            </a:r>
            <a:br>
              <a:rPr lang="en-US" sz="2500" dirty="0"/>
            </a:br>
            <a:r>
              <a:rPr lang="en-US" sz="2500" dirty="0"/>
              <a:t>WHEN 3 THEN '</a:t>
            </a:r>
            <a:r>
              <a:rPr lang="en-US" sz="2500" dirty="0" err="1"/>
              <a:t>Jaro</a:t>
            </a:r>
            <a:r>
              <a:rPr lang="en-US" sz="2500" dirty="0"/>
              <a:t>‘ </a:t>
            </a:r>
            <a:endParaRPr lang="cs-CZ" sz="2500" dirty="0"/>
          </a:p>
          <a:p>
            <a:pPr marL="2032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WHEN 4 THEN '</a:t>
            </a:r>
            <a:r>
              <a:rPr lang="en-US" sz="2500" dirty="0" err="1"/>
              <a:t>Jaro</a:t>
            </a:r>
            <a:r>
              <a:rPr lang="en-US" sz="2500" dirty="0"/>
              <a:t>‘ </a:t>
            </a:r>
            <a:endParaRPr lang="cs-CZ" sz="2500" dirty="0"/>
          </a:p>
          <a:p>
            <a:pPr marL="2032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WHEN 5 THEN '</a:t>
            </a:r>
            <a:r>
              <a:rPr lang="en-US" sz="2500" dirty="0" err="1"/>
              <a:t>Jaro</a:t>
            </a:r>
            <a:r>
              <a:rPr lang="en-US" sz="2500" dirty="0"/>
              <a:t>' </a:t>
            </a:r>
            <a:br>
              <a:rPr lang="en-US" sz="2500" dirty="0"/>
            </a:br>
            <a:r>
              <a:rPr lang="en-US" sz="2500" dirty="0"/>
              <a:t>WHEN 6 THEN '</a:t>
            </a:r>
            <a:r>
              <a:rPr lang="en-US" sz="2500" dirty="0" err="1"/>
              <a:t>Léto</a:t>
            </a:r>
            <a:r>
              <a:rPr lang="en-US" sz="2500" dirty="0"/>
              <a:t>‘ </a:t>
            </a:r>
            <a:endParaRPr lang="cs-CZ" sz="2500" dirty="0"/>
          </a:p>
          <a:p>
            <a:pPr marL="2032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WHEN 7 THEN '</a:t>
            </a:r>
            <a:r>
              <a:rPr lang="en-US" sz="2500" dirty="0" err="1"/>
              <a:t>Léto</a:t>
            </a:r>
            <a:r>
              <a:rPr lang="en-US" sz="2500" dirty="0"/>
              <a:t>‘ </a:t>
            </a:r>
            <a:endParaRPr lang="cs-CZ" sz="2500" dirty="0"/>
          </a:p>
          <a:p>
            <a:pPr marL="2032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WHEN 8 THEN '</a:t>
            </a:r>
            <a:r>
              <a:rPr lang="en-US" sz="2500" dirty="0" err="1"/>
              <a:t>Léto</a:t>
            </a:r>
            <a:r>
              <a:rPr lang="en-US" sz="2500" dirty="0"/>
              <a:t>' </a:t>
            </a:r>
            <a:br>
              <a:rPr lang="en-US" sz="2500" dirty="0"/>
            </a:br>
            <a:r>
              <a:rPr lang="en-US" sz="2500" dirty="0"/>
              <a:t>WHEN 9 THEN '</a:t>
            </a:r>
            <a:r>
              <a:rPr lang="en-US" sz="2500" dirty="0" err="1"/>
              <a:t>Podzim</a:t>
            </a:r>
            <a:r>
              <a:rPr lang="en-US" sz="2500" dirty="0"/>
              <a:t>‘ </a:t>
            </a:r>
            <a:endParaRPr lang="cs-CZ" sz="2500" dirty="0"/>
          </a:p>
          <a:p>
            <a:pPr marL="2032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WHEN 10 THEN '</a:t>
            </a:r>
            <a:r>
              <a:rPr lang="en-US" sz="2500" dirty="0" err="1"/>
              <a:t>Podzim</a:t>
            </a:r>
            <a:r>
              <a:rPr lang="en-US" sz="2500" dirty="0"/>
              <a:t>‘ </a:t>
            </a:r>
            <a:endParaRPr lang="cs-CZ" sz="2500" dirty="0"/>
          </a:p>
          <a:p>
            <a:pPr marL="20320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WHEN 11 THEN '</a:t>
            </a:r>
            <a:r>
              <a:rPr lang="en-US" sz="2500" dirty="0" err="1"/>
              <a:t>Podzim</a:t>
            </a:r>
            <a:r>
              <a:rPr lang="en-US" sz="2500" dirty="0"/>
              <a:t>' </a:t>
            </a:r>
            <a:br>
              <a:rPr lang="en-US" sz="2500" dirty="0"/>
            </a:br>
            <a:r>
              <a:rPr lang="en-US" sz="2500" dirty="0"/>
              <a:t>END AS </a:t>
            </a:r>
            <a:r>
              <a:rPr lang="en-US" sz="2500" dirty="0" err="1"/>
              <a:t>rocni_obdobi</a:t>
            </a:r>
            <a:endParaRPr lang="en-US" sz="2500" dirty="0"/>
          </a:p>
          <a:p>
            <a:pPr marL="0" indent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500" dirty="0"/>
              <a:t>FROM date</a:t>
            </a:r>
            <a:r>
              <a:rPr lang="cs-CZ" sz="2500" dirty="0"/>
              <a:t>;</a:t>
            </a:r>
          </a:p>
          <a:p>
            <a:pPr marL="114300" indent="0">
              <a:buFont typeface="Arial"/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953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"/>
          <p:cNvSpPr txBox="1"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DĚKUJI ZA POZORNOST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342441"/>
      </a:dk2>
      <a:lt2>
        <a:srgbClr val="E2E8E7"/>
      </a:lt2>
      <a:accent1>
        <a:srgbClr val="C34D64"/>
      </a:accent1>
      <a:accent2>
        <a:srgbClr val="B13B83"/>
      </a:accent2>
      <a:accent3>
        <a:srgbClr val="C04DC3"/>
      </a:accent3>
      <a:accent4>
        <a:srgbClr val="7D3BB1"/>
      </a:accent4>
      <a:accent5>
        <a:srgbClr val="5D4DC3"/>
      </a:accent5>
      <a:accent6>
        <a:srgbClr val="3B5CB1"/>
      </a:accent6>
      <a:hlink>
        <a:srgbClr val="8161CA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354</Words>
  <Application>Microsoft Office PowerPoint</Application>
  <PresentationFormat>Širokoúhlá obrazovka</PresentationFormat>
  <Paragraphs>56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Lustria</vt:lpstr>
      <vt:lpstr>Arial</vt:lpstr>
      <vt:lpstr>Open Sans</vt:lpstr>
      <vt:lpstr>ChronicleVTI</vt:lpstr>
      <vt:lpstr>Z3104 GEODATABÁZE – LEKCE 7</vt:lpstr>
      <vt:lpstr>OBSAH HODINY</vt:lpstr>
      <vt:lpstr>POHLED VIEW</vt:lpstr>
      <vt:lpstr>POHLED VIEW</vt:lpstr>
      <vt:lpstr>A TEĎ VY!</vt:lpstr>
      <vt:lpstr>ÚKOL 1 – POPIS DAT</vt:lpstr>
      <vt:lpstr>ÚKOL 1</vt:lpstr>
      <vt:lpstr>BONUS – FUNKCE CASE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Z3104 GEODATABÁZE – LEKCE 7</dc:title>
  <dc:creator>Martina Klocova</dc:creator>
  <cp:lastModifiedBy>Martina Klocova</cp:lastModifiedBy>
  <cp:revision>2</cp:revision>
  <dcterms:created xsi:type="dcterms:W3CDTF">2020-10-05T08:47:08Z</dcterms:created>
  <dcterms:modified xsi:type="dcterms:W3CDTF">2023-11-12T21:30:10Z</dcterms:modified>
</cp:coreProperties>
</file>