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9" r:id="rId13"/>
    <p:sldId id="270" r:id="rId14"/>
    <p:sldId id="271" r:id="rId15"/>
    <p:sldId id="272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7" r:id="rId25"/>
    <p:sldId id="288" r:id="rId26"/>
    <p:sldId id="289" r:id="rId27"/>
    <p:sldId id="290" r:id="rId28"/>
    <p:sldId id="307" r:id="rId29"/>
    <p:sldId id="291" r:id="rId30"/>
    <p:sldId id="308" r:id="rId31"/>
    <p:sldId id="309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portal.gov.cz/app/zakony/?path=/portal/obcan/" TargetMode="External"/><Relationship Id="rId2" Type="http://schemas.openxmlformats.org/officeDocument/2006/relationships/hyperlink" Target="http://aplikace.mvcr.cz/sbirka-zakonu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8000" dirty="0"/>
              <a:t>Úvod do studia (1)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Právo životního prostředí, MUNI 2023</a:t>
            </a:r>
          </a:p>
        </p:txBody>
      </p:sp>
    </p:spTree>
    <p:extLst>
      <p:ext uri="{BB962C8B-B14F-4D97-AF65-F5344CB8AC3E}">
        <p14:creationId xmlns:p14="http://schemas.microsoft.com/office/powerpoint/2010/main" val="8515784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200" b="1" dirty="0"/>
              <a:t>„…lidské…“ </a:t>
            </a:r>
          </a:p>
          <a:p>
            <a:pPr algn="just"/>
            <a:r>
              <a:rPr lang="cs-CZ" sz="3200" dirty="0"/>
              <a:t>Cílem právní regulace jsou vždy LIDÉ.</a:t>
            </a:r>
          </a:p>
          <a:p>
            <a:pPr algn="just"/>
            <a:r>
              <a:rPr lang="cs-CZ" sz="3200" dirty="0"/>
              <a:t>Zabývá-li se i jinými hodnotami, vždy s ohledem na lidi – na jejich vztah/chování vůči těmto hodnotám. </a:t>
            </a:r>
          </a:p>
          <a:p>
            <a:pPr algn="just"/>
            <a:r>
              <a:rPr lang="cs-CZ" sz="3200" dirty="0"/>
              <a:t>Právnické osoby = nástroje ke snadnější úpravě vztahů mezi lidmi.</a:t>
            </a:r>
          </a:p>
        </p:txBody>
      </p:sp>
    </p:spTree>
    <p:extLst>
      <p:ext uri="{BB962C8B-B14F-4D97-AF65-F5344CB8AC3E}">
        <p14:creationId xmlns:p14="http://schemas.microsoft.com/office/powerpoint/2010/main" val="1585858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3600" dirty="0"/>
              <a:t>Subjekty</a:t>
            </a:r>
          </a:p>
          <a:p>
            <a:pPr marL="0" indent="0">
              <a:buNone/>
            </a:pPr>
            <a:r>
              <a:rPr lang="cs-CZ" sz="3600" dirty="0"/>
              <a:t>= fyzické osoby,</a:t>
            </a:r>
          </a:p>
          <a:p>
            <a:pPr marL="0" indent="0">
              <a:buNone/>
            </a:pPr>
            <a:r>
              <a:rPr lang="cs-CZ" sz="3600" dirty="0"/>
              <a:t>právnické osoby.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3600" dirty="0"/>
              <a:t>Objekty</a:t>
            </a:r>
          </a:p>
          <a:p>
            <a:pPr marL="0" indent="0">
              <a:buNone/>
            </a:pPr>
            <a:r>
              <a:rPr lang="cs-CZ" sz="3600" dirty="0"/>
              <a:t>= věci,</a:t>
            </a:r>
          </a:p>
          <a:p>
            <a:pPr marL="0" indent="0">
              <a:buNone/>
            </a:pPr>
            <a:r>
              <a:rPr lang="cs-CZ" sz="3600" dirty="0"/>
              <a:t>zvířata,</a:t>
            </a:r>
          </a:p>
          <a:p>
            <a:pPr marL="0" indent="0">
              <a:buNone/>
            </a:pPr>
            <a:r>
              <a:rPr lang="cs-CZ" sz="3600" dirty="0"/>
              <a:t>práva,</a:t>
            </a:r>
          </a:p>
          <a:p>
            <a:pPr marL="0" indent="0">
              <a:buNone/>
            </a:pPr>
            <a:r>
              <a:rPr lang="cs-CZ" sz="3600" dirty="0"/>
              <a:t>znalosti a dovednosti,</a:t>
            </a:r>
          </a:p>
          <a:p>
            <a:pPr marL="0" indent="0">
              <a:buNone/>
            </a:pPr>
            <a:r>
              <a:rPr lang="cs-CZ" sz="3600" dirty="0"/>
              <a:t>dobré jméno.</a:t>
            </a:r>
          </a:p>
        </p:txBody>
      </p:sp>
    </p:spTree>
    <p:extLst>
      <p:ext uri="{BB962C8B-B14F-4D97-AF65-F5344CB8AC3E}">
        <p14:creationId xmlns:p14="http://schemas.microsoft.com/office/powerpoint/2010/main" val="23109596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„…regulace…“</a:t>
            </a:r>
          </a:p>
          <a:p>
            <a:r>
              <a:rPr lang="cs-CZ" sz="3200" dirty="0"/>
              <a:t>chování zakázané = zabraňováno,</a:t>
            </a:r>
          </a:p>
          <a:p>
            <a:r>
              <a:rPr lang="cs-CZ" sz="3200" dirty="0"/>
              <a:t>chování přikázané = vynucováno,</a:t>
            </a:r>
          </a:p>
          <a:p>
            <a:r>
              <a:rPr lang="cs-CZ" sz="3200" dirty="0"/>
              <a:t>chování volné = chráněno.</a:t>
            </a:r>
          </a:p>
        </p:txBody>
      </p:sp>
    </p:spTree>
    <p:extLst>
      <p:ext uri="{BB962C8B-B14F-4D97-AF65-F5344CB8AC3E}">
        <p14:creationId xmlns:p14="http://schemas.microsoft.com/office/powerpoint/2010/main" val="25531392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„…normativní…“</a:t>
            </a:r>
          </a:p>
          <a:p>
            <a:pPr marL="0" indent="0">
              <a:buNone/>
            </a:pPr>
            <a:r>
              <a:rPr lang="cs-CZ" sz="3200" dirty="0"/>
              <a:t>= právo ovlivňuje lidské chování prostřednictvím právních norem.</a:t>
            </a:r>
          </a:p>
          <a:p>
            <a:pPr marL="0" indent="0">
              <a:buNone/>
            </a:pPr>
            <a:r>
              <a:rPr lang="cs-CZ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Právní norma = obecně závazné pravidlo chování vynutitelné státní mocí.</a:t>
            </a:r>
          </a:p>
        </p:txBody>
      </p:sp>
    </p:spTree>
    <p:extLst>
      <p:ext uri="{BB962C8B-B14F-4D97-AF65-F5344CB8AC3E}">
        <p14:creationId xmlns:p14="http://schemas.microsoft.com/office/powerpoint/2010/main" val="33472129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Prameny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3200" dirty="0"/>
              <a:t>Formální prameny práva:</a:t>
            </a:r>
          </a:p>
          <a:p>
            <a:pPr marL="0" indent="0">
              <a:buNone/>
            </a:pPr>
            <a:r>
              <a:rPr lang="cs-CZ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právní předpisy,</a:t>
            </a:r>
          </a:p>
          <a:p>
            <a:pPr marL="0" indent="0">
              <a:buNone/>
            </a:pPr>
            <a:r>
              <a:rPr lang="cs-CZ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normativní smlouvy,</a:t>
            </a:r>
          </a:p>
          <a:p>
            <a:pPr marL="0" indent="0">
              <a:buNone/>
            </a:pPr>
            <a:r>
              <a:rPr lang="cs-CZ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precedenty, judikatura,</a:t>
            </a:r>
          </a:p>
          <a:p>
            <a:pPr marL="0" indent="0">
              <a:buNone/>
            </a:pPr>
            <a:r>
              <a:rPr lang="cs-CZ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právní obyčej,</a:t>
            </a:r>
          </a:p>
          <a:p>
            <a:pPr marL="0" indent="0">
              <a:buNone/>
            </a:pPr>
            <a:r>
              <a:rPr lang="cs-CZ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právní věda,</a:t>
            </a:r>
          </a:p>
          <a:p>
            <a:pPr marL="0" indent="0">
              <a:buNone/>
            </a:pPr>
            <a:r>
              <a:rPr lang="cs-CZ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spravedlnost (</a:t>
            </a:r>
            <a:r>
              <a:rPr lang="cs-CZ" sz="32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Equity</a:t>
            </a:r>
            <a:r>
              <a:rPr lang="cs-CZ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).</a:t>
            </a:r>
            <a:endParaRPr lang="cs-CZ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1970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Právní předpis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/>
              <a:t>Právní předpis není totéž co právní norma.</a:t>
            </a:r>
          </a:p>
          <a:p>
            <a:pPr marL="0" indent="0">
              <a:buNone/>
            </a:pPr>
            <a:r>
              <a:rPr lang="cs-CZ" sz="3200" dirty="0"/>
              <a:t>Práce s předpisy:</a:t>
            </a:r>
          </a:p>
          <a:p>
            <a:r>
              <a:rPr lang="cs-CZ" sz="3200" dirty="0"/>
              <a:t>nalezení vhodného předpisu,</a:t>
            </a:r>
          </a:p>
          <a:p>
            <a:r>
              <a:rPr lang="cs-CZ" sz="3200" dirty="0"/>
              <a:t>interpretace právní normy výkladovými metodami,</a:t>
            </a:r>
          </a:p>
          <a:p>
            <a:r>
              <a:rPr lang="cs-CZ" sz="3200" dirty="0"/>
              <a:t>aplikace právní normy.</a:t>
            </a:r>
          </a:p>
        </p:txBody>
      </p:sp>
    </p:spTree>
    <p:extLst>
      <p:ext uri="{BB962C8B-B14F-4D97-AF65-F5344CB8AC3E}">
        <p14:creationId xmlns:p14="http://schemas.microsoft.com/office/powerpoint/2010/main" val="9792912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Dělba mocí ve státě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Teorie dělby moci (Ch. L. </a:t>
            </a:r>
            <a:r>
              <a:rPr lang="cs-CZ" sz="3200" dirty="0" err="1"/>
              <a:t>Montesquieu</a:t>
            </a:r>
            <a:r>
              <a:rPr lang="cs-CZ" sz="3200" dirty="0"/>
              <a:t> – 18. stol.)</a:t>
            </a:r>
          </a:p>
          <a:p>
            <a:r>
              <a:rPr lang="cs-CZ" sz="3200" dirty="0"/>
              <a:t> moc zákonodárná,</a:t>
            </a:r>
          </a:p>
          <a:p>
            <a:r>
              <a:rPr lang="cs-CZ" sz="3200" dirty="0"/>
              <a:t> moc výkonná,</a:t>
            </a:r>
          </a:p>
          <a:p>
            <a:r>
              <a:rPr lang="cs-CZ" sz="3200" dirty="0"/>
              <a:t> moc soudní.</a:t>
            </a:r>
          </a:p>
        </p:txBody>
      </p:sp>
    </p:spTree>
    <p:extLst>
      <p:ext uri="{BB962C8B-B14F-4D97-AF65-F5344CB8AC3E}">
        <p14:creationId xmlns:p14="http://schemas.microsoft.com/office/powerpoint/2010/main" val="40698940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Zákonodárná moc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800" dirty="0"/>
              <a:t> = Legislativní moc (tj. moc vytvářet právo)</a:t>
            </a:r>
          </a:p>
          <a:p>
            <a:pPr algn="just"/>
            <a:r>
              <a:rPr lang="cs-CZ" sz="2800" dirty="0"/>
              <a:t>Zákonodárnou iniciativu (tzn. možnost podat návrh zákona) má podle článku 41 odst. 2 Ústavy:</a:t>
            </a:r>
          </a:p>
          <a:p>
            <a:pPr marL="0" indent="0" algn="just">
              <a:buNone/>
            </a:pPr>
            <a:r>
              <a:rPr lang="cs-CZ" sz="2800" dirty="0"/>
              <a:t>poslanec, skupina poslanců, Senát, vláda, zastupitelstvo kraje.</a:t>
            </a:r>
          </a:p>
        </p:txBody>
      </p:sp>
    </p:spTree>
    <p:extLst>
      <p:ext uri="{BB962C8B-B14F-4D97-AF65-F5344CB8AC3E}">
        <p14:creationId xmlns:p14="http://schemas.microsoft.com/office/powerpoint/2010/main" val="12005741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Zákonodárná procedura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800" dirty="0"/>
              <a:t>Ústavní zákony = základ právního řádu, přijímají se zpřísněným postupem (třípětinovou většinou všech poslanců a třípětinovou většinou přítomných senátorů).</a:t>
            </a:r>
          </a:p>
          <a:p>
            <a:pPr algn="just"/>
            <a:r>
              <a:rPr lang="cs-CZ" sz="2800" dirty="0"/>
              <a:t>Běžné zákony = většina legislativní činnosti; klíčová je role Poslanecké sněmovny, dále je schvaluje Senát a podepisuje prezident republiky.</a:t>
            </a:r>
          </a:p>
        </p:txBody>
      </p:sp>
    </p:spTree>
    <p:extLst>
      <p:ext uri="{BB962C8B-B14F-4D97-AF65-F5344CB8AC3E}">
        <p14:creationId xmlns:p14="http://schemas.microsoft.com/office/powerpoint/2010/main" val="2961184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Zákony se zvláštním režimem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sz="2800" dirty="0"/>
              <a:t>Např. volební zákony a jednací řády Parlamentu – schvalovány Poslaneckou sněmovou a Senátem.</a:t>
            </a:r>
          </a:p>
          <a:p>
            <a:pPr algn="just"/>
            <a:r>
              <a:rPr lang="cs-CZ" sz="2800" dirty="0"/>
              <a:t>Zákonná opatření Senátu (v době rozpuštění Sněmovny a pouze v neodkladných záležitostech).</a:t>
            </a:r>
          </a:p>
          <a:p>
            <a:pPr algn="just"/>
            <a:r>
              <a:rPr lang="cs-CZ" sz="2800" dirty="0"/>
              <a:t>Návrh zákona o státním rozpočtu a návrh státního závěrečného účtu podává vláda; tyto návrhy projednává na veřejné schůzi a usnáší se o nich jen Poslanecká sněmovna. </a:t>
            </a:r>
          </a:p>
          <a:p>
            <a:r>
              <a:rPr lang="cs-CZ" sz="2800" dirty="0">
                <a:sym typeface="Wingdings" panose="05000000000000000000" pitchFamily="2" charset="2"/>
              </a:rPr>
              <a:t> Který zákon ve státě je nejdůležitější? Co je to „porcování medvěda“ ?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58529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Pojem státu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sz="3200" dirty="0"/>
              <a:t>Stát = </a:t>
            </a:r>
            <a:r>
              <a:rPr lang="cs-CZ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univerzální a všeobecně politická forma organizace společnosti na určitém území.</a:t>
            </a:r>
          </a:p>
          <a:p>
            <a:endParaRPr lang="cs-CZ" sz="3200" dirty="0"/>
          </a:p>
          <a:p>
            <a:pPr algn="just"/>
            <a:r>
              <a:rPr lang="cs-CZ" sz="3200" dirty="0"/>
              <a:t>státní území</a:t>
            </a:r>
          </a:p>
          <a:p>
            <a:r>
              <a:rPr lang="cs-CZ" sz="3200" dirty="0"/>
              <a:t>státní obyvatelstvo (národ, občané, lid)</a:t>
            </a:r>
          </a:p>
          <a:p>
            <a:r>
              <a:rPr lang="cs-CZ" sz="3200" dirty="0"/>
              <a:t>státní moc</a:t>
            </a:r>
          </a:p>
        </p:txBody>
      </p:sp>
    </p:spTree>
    <p:extLst>
      <p:ext uri="{BB962C8B-B14F-4D97-AF65-F5344CB8AC3E}">
        <p14:creationId xmlns:p14="http://schemas.microsoft.com/office/powerpoint/2010/main" val="1452956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Hierarchie právních předpisů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Ústava, Listina, ústavní zákony</a:t>
            </a:r>
            <a:r>
              <a:rPr lang="cs-CZ" sz="4000" dirty="0"/>
              <a:t>,</a:t>
            </a:r>
          </a:p>
          <a:p>
            <a:r>
              <a:rPr lang="cs-CZ" sz="3600" dirty="0"/>
              <a:t>zákony, zákonná opatření Senátu</a:t>
            </a:r>
            <a:r>
              <a:rPr lang="cs-CZ" sz="3200" dirty="0"/>
              <a:t>,</a:t>
            </a:r>
          </a:p>
          <a:p>
            <a:r>
              <a:rPr lang="cs-CZ" sz="3200" dirty="0"/>
              <a:t>vyhlášky, nařízení,</a:t>
            </a:r>
          </a:p>
          <a:p>
            <a:r>
              <a:rPr lang="cs-CZ" sz="2400" dirty="0"/>
              <a:t>obecní a krajské předpisy.</a:t>
            </a:r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2276885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Publikace právních předpisů:</a:t>
            </a:r>
          </a:p>
          <a:p>
            <a:r>
              <a:rPr lang="cs-CZ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Sbírka zákonů = ústřední publikace s garantovanou autentičností a dostupností. </a:t>
            </a:r>
          </a:p>
          <a:p>
            <a:r>
              <a:rPr lang="cs-CZ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Pozor: není vždy vydáváno aktualizované znění.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C4464E45-A13C-4DA3-BC8E-EDA272ACD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Kde předpisy nalezneme</a:t>
            </a:r>
          </a:p>
        </p:txBody>
      </p:sp>
    </p:spTree>
    <p:extLst>
      <p:ext uri="{BB962C8B-B14F-4D97-AF65-F5344CB8AC3E}">
        <p14:creationId xmlns:p14="http://schemas.microsoft.com/office/powerpoint/2010/main" val="3936997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Další publikační nástroje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Sbírka mezinárodních smluv,</a:t>
            </a:r>
          </a:p>
          <a:p>
            <a:r>
              <a:rPr lang="cs-CZ" sz="3200" dirty="0"/>
              <a:t>věstníky ústředních orgánů,</a:t>
            </a:r>
          </a:p>
          <a:p>
            <a:r>
              <a:rPr lang="cs-CZ" sz="3200" dirty="0"/>
              <a:t>Sbírka právních předpisů územních samosprávných celků a </a:t>
            </a:r>
            <a:r>
              <a:rPr lang="cs-CZ" sz="3200" dirty="0" err="1"/>
              <a:t>někt</a:t>
            </a:r>
            <a:r>
              <a:rPr lang="cs-CZ" sz="3200" dirty="0"/>
              <a:t>. správ. úřadů</a:t>
            </a:r>
          </a:p>
          <a:p>
            <a:r>
              <a:rPr lang="cs-CZ" sz="3200" dirty="0"/>
              <a:t>Komerční: právní informační systémy (elektronické).</a:t>
            </a:r>
          </a:p>
        </p:txBody>
      </p:sp>
    </p:spTree>
    <p:extLst>
      <p:ext uri="{BB962C8B-B14F-4D97-AF65-F5344CB8AC3E}">
        <p14:creationId xmlns:p14="http://schemas.microsoft.com/office/powerpoint/2010/main" val="4187303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Dálkový přístup k předpisům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3200" dirty="0"/>
              <a:t>Sbírka zákonů: </a:t>
            </a:r>
          </a:p>
          <a:p>
            <a:pPr marL="0" indent="0">
              <a:buNone/>
            </a:pPr>
            <a:r>
              <a:rPr lang="cs-CZ" sz="3200" dirty="0">
                <a:hlinkClick r:id="rId2"/>
              </a:rPr>
              <a:t>http://aplikace.mvcr.cz/sbirka-zakonu/</a:t>
            </a:r>
            <a:r>
              <a:rPr lang="cs-CZ" sz="3200" dirty="0"/>
              <a:t> 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r>
              <a:rPr lang="cs-CZ" sz="3200" dirty="0"/>
              <a:t>Portál veřejné správy:</a:t>
            </a:r>
          </a:p>
          <a:p>
            <a:pPr marL="0" indent="0">
              <a:buNone/>
            </a:pPr>
            <a:r>
              <a:rPr lang="cs-CZ" sz="3200">
                <a:hlinkClick r:id="rId3"/>
              </a:rPr>
              <a:t>http://portal.gov.cz/app/zakony/?path=/portal/obcan/</a:t>
            </a:r>
            <a:r>
              <a:rPr lang="cs-CZ" sz="3200"/>
              <a:t> </a:t>
            </a:r>
            <a:endParaRPr lang="cs-CZ" sz="3200" dirty="0"/>
          </a:p>
          <a:p>
            <a:pPr marL="0" indent="0">
              <a:buNone/>
            </a:pPr>
            <a:r>
              <a:rPr lang="cs-CZ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217487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Aplikace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svépomocí,</a:t>
            </a:r>
          </a:p>
          <a:p>
            <a:r>
              <a:rPr lang="cs-CZ" sz="3600" dirty="0"/>
              <a:t>soudy,</a:t>
            </a:r>
          </a:p>
          <a:p>
            <a:r>
              <a:rPr lang="cs-CZ" sz="3600" dirty="0"/>
              <a:t>správními orgány.</a:t>
            </a:r>
          </a:p>
        </p:txBody>
      </p:sp>
    </p:spTree>
    <p:extLst>
      <p:ext uri="{BB962C8B-B14F-4D97-AF65-F5344CB8AC3E}">
        <p14:creationId xmlns:p14="http://schemas.microsoft.com/office/powerpoint/2010/main" val="34786612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Svépomoc =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sz="2400" dirty="0"/>
              <a:t>Každý si může přiměřeným způsobem pomoci k svému právu sám, je-li jeho právo ohroženo a je-li zřejmé, že by zásah veřejné moci přišel pozdě.</a:t>
            </a:r>
          </a:p>
          <a:p>
            <a:pPr algn="just"/>
            <a:r>
              <a:rPr lang="cs-CZ" sz="2400" dirty="0"/>
              <a:t> Hrozí-li neoprávněný zásah do práva bezprostředně, může jej každý, kdo je takto ohrožen, odvrátit úsilím a prostředky, které se osobě v jeho postavení musí jevit vzhledem k okolnostem jako přiměřené. Směřuje-li však svépomoc jen k zajištění práva, které by bylo jinak zmařeno, musí se ten, kdo k ní přikročil, obrátit bez zbytečného odkladu na příslušný orgán veřejné moci.</a:t>
            </a:r>
          </a:p>
        </p:txBody>
      </p:sp>
    </p:spTree>
    <p:extLst>
      <p:ext uri="{BB962C8B-B14F-4D97-AF65-F5344CB8AC3E}">
        <p14:creationId xmlns:p14="http://schemas.microsoft.com/office/powerpoint/2010/main" val="19808264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Soudní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cs-CZ" sz="3600" dirty="0"/>
              <a:t> civilní,</a:t>
            </a:r>
          </a:p>
          <a:p>
            <a:pPr>
              <a:buFont typeface="+mj-lt"/>
              <a:buAutoNum type="arabicPeriod"/>
            </a:pPr>
            <a:r>
              <a:rPr lang="cs-CZ" sz="3600" dirty="0"/>
              <a:t> trestní,</a:t>
            </a:r>
          </a:p>
          <a:p>
            <a:pPr>
              <a:buFont typeface="+mj-lt"/>
              <a:buAutoNum type="arabicPeriod"/>
            </a:pPr>
            <a:r>
              <a:rPr lang="cs-CZ" sz="3600" dirty="0"/>
              <a:t> správní, </a:t>
            </a:r>
          </a:p>
          <a:p>
            <a:pPr>
              <a:buFont typeface="+mj-lt"/>
              <a:buAutoNum type="arabicPeriod"/>
            </a:pPr>
            <a:r>
              <a:rPr lang="cs-CZ" sz="3600" dirty="0"/>
              <a:t> ústavní.</a:t>
            </a:r>
          </a:p>
        </p:txBody>
      </p:sp>
    </p:spTree>
    <p:extLst>
      <p:ext uri="{BB962C8B-B14F-4D97-AF65-F5344CB8AC3E}">
        <p14:creationId xmlns:p14="http://schemas.microsoft.com/office/powerpoint/2010/main" val="34423233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C42BC2-2D0E-426A-A49F-6B26C1417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Soudní soustava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9E9464-4E32-4E8A-AD65-A9ADED1F0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Soustava obecných soudů a Ústavní soud</a:t>
            </a:r>
          </a:p>
          <a:p>
            <a:r>
              <a:rPr lang="cs-CZ" sz="3200" dirty="0"/>
              <a:t>Okresní soudy</a:t>
            </a:r>
          </a:p>
          <a:p>
            <a:r>
              <a:rPr lang="cs-CZ" sz="3200" dirty="0"/>
              <a:t>Krajské soudy</a:t>
            </a:r>
          </a:p>
          <a:p>
            <a:r>
              <a:rPr lang="cs-CZ" sz="3200" dirty="0"/>
              <a:t>Vrchní soudy (Praha a Olomouc)</a:t>
            </a:r>
          </a:p>
          <a:p>
            <a:r>
              <a:rPr lang="cs-CZ" sz="3200" dirty="0"/>
              <a:t>Nejvyšší soud a Nejvyšší správní soud (oba v Brně)</a:t>
            </a:r>
          </a:p>
        </p:txBody>
      </p:sp>
    </p:spTree>
    <p:extLst>
      <p:ext uri="{BB962C8B-B14F-4D97-AF65-F5344CB8AC3E}">
        <p14:creationId xmlns:p14="http://schemas.microsoft.com/office/powerpoint/2010/main" val="39173912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F6A974-17F0-40C2-A439-EAB652FFB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Státní zastupitelství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A82F6D-489E-4DA2-BC1E-93823259B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3600" dirty="0"/>
              <a:t>Sídla státních zastupitelství a obvody jejich územní působnosti se shodují se sídly a obvody soudů (s výjimkou Nejvyššího správního soudu a Ústavního soudu)</a:t>
            </a:r>
          </a:p>
        </p:txBody>
      </p:sp>
    </p:spTree>
    <p:extLst>
      <p:ext uri="{BB962C8B-B14F-4D97-AF65-F5344CB8AC3E}">
        <p14:creationId xmlns:p14="http://schemas.microsoft.com/office/powerpoint/2010/main" val="33354598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Veřejná správa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cs-CZ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= správa veřejných záležitostí realizovaná jako projev výkonné moci ve státě. Správa ve veřejném zájmu (odlišná od správy soukromé).</a:t>
            </a:r>
          </a:p>
          <a:p>
            <a:pPr marL="0" indent="0" algn="just">
              <a:buNone/>
            </a:pPr>
            <a:endParaRPr lang="cs-CZ" sz="3200" dirty="0"/>
          </a:p>
          <a:p>
            <a:pPr marL="0" indent="0" algn="just">
              <a:buNone/>
            </a:pPr>
            <a:r>
              <a:rPr lang="cs-CZ" sz="3200" dirty="0"/>
              <a:t>Negativní vymezení: činnost státních nebo jiných veřejných institucí, která svým obsahem není činností zákonodárnou ani soudní.</a:t>
            </a:r>
          </a:p>
        </p:txBody>
      </p:sp>
    </p:spTree>
    <p:extLst>
      <p:ext uri="{BB962C8B-B14F-4D97-AF65-F5344CB8AC3E}">
        <p14:creationId xmlns:p14="http://schemas.microsoft.com/office/powerpoint/2010/main" val="819793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Státní moc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3200" dirty="0"/>
              <a:t>= </a:t>
            </a:r>
            <a:r>
              <a:rPr lang="cs-CZ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legitimní, právem sankcionovaná schopnost státu ovlivňovat chování členů společnosti, a to i proti jejich vůli (možnost donucení).</a:t>
            </a:r>
          </a:p>
        </p:txBody>
      </p:sp>
    </p:spTree>
    <p:extLst>
      <p:ext uri="{BB962C8B-B14F-4D97-AF65-F5344CB8AC3E}">
        <p14:creationId xmlns:p14="http://schemas.microsoft.com/office/powerpoint/2010/main" val="21371287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AF8E01-5433-4395-964D-84FD98406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Evropská unie: www.europa.eu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168840-E562-4DC1-92E4-FC26DF22E7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3600" y="1750422"/>
            <a:ext cx="9005252" cy="3864708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cs-CZ" sz="7600" dirty="0"/>
              <a:t>Orgány:</a:t>
            </a:r>
          </a:p>
          <a:p>
            <a:pPr>
              <a:buFontTx/>
              <a:buChar char="-"/>
            </a:pPr>
            <a:r>
              <a:rPr lang="cs-CZ" sz="7600" dirty="0"/>
              <a:t>Evropská komise</a:t>
            </a:r>
          </a:p>
          <a:p>
            <a:pPr>
              <a:buFontTx/>
              <a:buChar char="-"/>
            </a:pPr>
            <a:r>
              <a:rPr lang="cs-CZ" sz="7600" dirty="0"/>
              <a:t>Rada Evropské unie</a:t>
            </a:r>
          </a:p>
          <a:p>
            <a:pPr>
              <a:buFontTx/>
              <a:buChar char="-"/>
            </a:pPr>
            <a:r>
              <a:rPr lang="cs-CZ" sz="7600" dirty="0"/>
              <a:t>Evropský parlament (Štrasburk, Brusel)</a:t>
            </a:r>
          </a:p>
          <a:p>
            <a:pPr>
              <a:buFontTx/>
              <a:buChar char="-"/>
            </a:pPr>
            <a:r>
              <a:rPr lang="cs-CZ" sz="7600" dirty="0"/>
              <a:t>Evropská rada („evropský summit“)</a:t>
            </a:r>
          </a:p>
          <a:p>
            <a:pPr>
              <a:buFontTx/>
              <a:buChar char="-"/>
            </a:pPr>
            <a:r>
              <a:rPr lang="cs-CZ" sz="7600" dirty="0"/>
              <a:t>Soudní dvůr Evropské unie (Evropský soudní dvůr)</a:t>
            </a:r>
          </a:p>
          <a:p>
            <a:pPr>
              <a:buFontTx/>
              <a:buChar char="-"/>
            </a:pPr>
            <a:r>
              <a:rPr lang="cs-CZ" sz="7600" dirty="0"/>
              <a:t>Další orgány (Účetní dvůr, Evropská centrální banka)</a:t>
            </a:r>
          </a:p>
          <a:p>
            <a:pPr marL="0" indent="0">
              <a:buNone/>
            </a:pPr>
            <a:r>
              <a:rPr lang="cs-CZ" sz="7600" dirty="0"/>
              <a:t>X</a:t>
            </a:r>
          </a:p>
          <a:p>
            <a:pPr marL="0" indent="0">
              <a:buNone/>
            </a:pPr>
            <a:r>
              <a:rPr lang="cs-CZ" sz="7600" dirty="0"/>
              <a:t>Rada Evropy (Štrasburk) – není orgán EU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84679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E7E476-DB22-417C-8AB4-67EE6AE72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Právo EU (unijní právo)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3BC90E-186D-42DF-B147-FF25A3229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5223" y="1541417"/>
            <a:ext cx="9336178" cy="418692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11200" dirty="0"/>
              <a:t>1. právní akty tvořené členskými státy (primární právo)</a:t>
            </a:r>
          </a:p>
          <a:p>
            <a:pPr>
              <a:buFontTx/>
              <a:buChar char="-"/>
            </a:pPr>
            <a:r>
              <a:rPr lang="cs-CZ" sz="11200" dirty="0"/>
              <a:t>zřizovací smlouvy, smlouvy o přístupu nových členů….</a:t>
            </a:r>
          </a:p>
          <a:p>
            <a:pPr>
              <a:buFontTx/>
              <a:buChar char="-"/>
            </a:pPr>
            <a:r>
              <a:rPr lang="cs-CZ" sz="11200" dirty="0"/>
              <a:t>akty zástupců členských států (stanoviska…)</a:t>
            </a:r>
          </a:p>
          <a:p>
            <a:pPr marL="0" indent="0">
              <a:buNone/>
            </a:pPr>
            <a:endParaRPr lang="cs-CZ" sz="11200" dirty="0"/>
          </a:p>
          <a:p>
            <a:pPr marL="0" indent="0">
              <a:buNone/>
            </a:pPr>
            <a:r>
              <a:rPr lang="cs-CZ" sz="11200" dirty="0"/>
              <a:t>2. akty orgánů unie (sekundární právo) </a:t>
            </a:r>
          </a:p>
          <a:p>
            <a:pPr>
              <a:buFontTx/>
              <a:buChar char="-"/>
            </a:pPr>
            <a:r>
              <a:rPr lang="cs-CZ" sz="11200" dirty="0"/>
              <a:t>nařízení</a:t>
            </a:r>
          </a:p>
          <a:p>
            <a:pPr>
              <a:buFontTx/>
              <a:buChar char="-"/>
            </a:pPr>
            <a:r>
              <a:rPr lang="cs-CZ" sz="11200" dirty="0"/>
              <a:t>směrnice</a:t>
            </a:r>
          </a:p>
          <a:p>
            <a:pPr>
              <a:buFontTx/>
              <a:buChar char="-"/>
            </a:pPr>
            <a:r>
              <a:rPr lang="cs-CZ" sz="11200" dirty="0"/>
              <a:t>rozhodnutí</a:t>
            </a:r>
          </a:p>
          <a:p>
            <a:pPr>
              <a:buFontTx/>
              <a:buChar char="-"/>
            </a:pPr>
            <a:r>
              <a:rPr lang="cs-CZ" sz="11200" dirty="0"/>
              <a:t>doporučení a stanoviska</a:t>
            </a:r>
          </a:p>
          <a:p>
            <a:pPr marL="0" indent="0">
              <a:buNone/>
            </a:pPr>
            <a:r>
              <a:rPr lang="cs-CZ" sz="11200" dirty="0"/>
              <a:t>3. mezinárodní smlouvy uzavírané EU</a:t>
            </a:r>
          </a:p>
          <a:p>
            <a:pPr marL="0" indent="0">
              <a:buNone/>
            </a:pPr>
            <a:endParaRPr lang="cs-CZ" sz="11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5345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Státní moc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Legitimita </a:t>
            </a:r>
          </a:p>
          <a:p>
            <a:pPr marL="0" indent="0">
              <a:buNone/>
            </a:pPr>
            <a:r>
              <a:rPr lang="cs-CZ" sz="3200" dirty="0"/>
              <a:t>Autorita</a:t>
            </a:r>
          </a:p>
          <a:p>
            <a:pPr marL="0" indent="0">
              <a:buNone/>
            </a:pPr>
            <a:r>
              <a:rPr lang="cs-CZ" sz="3200" dirty="0"/>
              <a:t>Důvěra </a:t>
            </a:r>
          </a:p>
          <a:p>
            <a:pPr marL="0" indent="0">
              <a:buNone/>
            </a:pPr>
            <a:r>
              <a:rPr lang="cs-CZ" sz="3200" dirty="0"/>
              <a:t>Respekt</a:t>
            </a:r>
          </a:p>
          <a:p>
            <a:pPr marL="0" indent="0">
              <a:buNone/>
            </a:pPr>
            <a:r>
              <a:rPr lang="cs-CZ" sz="3200" dirty="0"/>
              <a:t>= princip demokracie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Legalita </a:t>
            </a:r>
          </a:p>
          <a:p>
            <a:pPr marL="0" indent="0">
              <a:buNone/>
            </a:pPr>
            <a:r>
              <a:rPr lang="cs-CZ" sz="3200" dirty="0">
                <a:solidFill>
                  <a:schemeClr val="tx1"/>
                </a:solidFill>
              </a:rPr>
              <a:t>Stanovení pravidel </a:t>
            </a:r>
          </a:p>
          <a:p>
            <a:pPr marL="0" indent="0">
              <a:buNone/>
            </a:pPr>
            <a:r>
              <a:rPr lang="cs-CZ" sz="3200" dirty="0">
                <a:solidFill>
                  <a:schemeClr val="tx1"/>
                </a:solidFill>
              </a:rPr>
              <a:t>Dodržování pravidel </a:t>
            </a:r>
          </a:p>
          <a:p>
            <a:pPr marL="0" indent="0">
              <a:buNone/>
            </a:pPr>
            <a:endParaRPr lang="cs-CZ" sz="3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3200" dirty="0">
                <a:solidFill>
                  <a:schemeClr val="tx1"/>
                </a:solidFill>
              </a:rPr>
              <a:t> = princip právního státu</a:t>
            </a:r>
          </a:p>
        </p:txBody>
      </p:sp>
    </p:spTree>
    <p:extLst>
      <p:ext uri="{BB962C8B-B14F-4D97-AF65-F5344CB8AC3E}">
        <p14:creationId xmlns:p14="http://schemas.microsoft.com/office/powerpoint/2010/main" val="290639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Suverenita státní moci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Nezávislost = </a:t>
            </a:r>
            <a:r>
              <a:rPr lang="cs-CZ" sz="2800" dirty="0">
                <a:solidFill>
                  <a:schemeClr val="tx1"/>
                </a:solidFill>
              </a:rPr>
              <a:t>uplatňování státní moci není podřízeno jinému státu ani subjektu uvnitř státu (armádě, pol. straně) nebo mimo státní strukturu (církev, hnutí).</a:t>
            </a:r>
          </a:p>
          <a:p>
            <a:pPr algn="just"/>
            <a:r>
              <a:rPr lang="cs-CZ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Neomezenost = </a:t>
            </a:r>
            <a:r>
              <a:rPr lang="cs-CZ" sz="2800" dirty="0">
                <a:solidFill>
                  <a:schemeClr val="tx1"/>
                </a:solidFill>
              </a:rPr>
              <a:t>uplatňování státní moci na celém území státu, vůči celé společnosti a ve všech záležitostech, které stát považuje za nutné regulovat.</a:t>
            </a:r>
          </a:p>
          <a:p>
            <a:pPr algn="just"/>
            <a:r>
              <a:rPr lang="cs-CZ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Výlučnost = </a:t>
            </a:r>
            <a:r>
              <a:rPr lang="cs-CZ" sz="2800" dirty="0">
                <a:solidFill>
                  <a:schemeClr val="tx1"/>
                </a:solidFill>
              </a:rPr>
              <a:t>na vymezeném státním území neuplatňuje veřejnou moc žádný jiný subjekt (subjekt neodvozený od státu). </a:t>
            </a:r>
            <a:endParaRPr lang="cs-CZ" sz="2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039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Formy státu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monarchie vs. republika,</a:t>
            </a:r>
          </a:p>
          <a:p>
            <a:r>
              <a:rPr lang="cs-CZ" sz="3600" dirty="0"/>
              <a:t>unitární vs. složené.</a:t>
            </a:r>
          </a:p>
        </p:txBody>
      </p:sp>
    </p:spTree>
    <p:extLst>
      <p:ext uri="{BB962C8B-B14F-4D97-AF65-F5344CB8AC3E}">
        <p14:creationId xmlns:p14="http://schemas.microsoft.com/office/powerpoint/2010/main" val="1504871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Stát a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3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Právo potřebuje stát, aby se prosadilo.</a:t>
            </a:r>
          </a:p>
          <a:p>
            <a:r>
              <a:rPr lang="cs-CZ" sz="3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Stát potřebuje právo, aby se ospravedlnil.</a:t>
            </a:r>
          </a:p>
          <a:p>
            <a:r>
              <a:rPr lang="cs-CZ" sz="3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Stát je tvůrcem, vykonavatelem a garantem práva (a současně adresátem právních norem).</a:t>
            </a:r>
            <a:endParaRPr lang="cs-CZ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827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= systém normativní regulace lidského chování</a:t>
            </a:r>
            <a:r>
              <a:rPr lang="cs-CZ" sz="3600" dirty="0"/>
              <a:t>; je:</a:t>
            </a:r>
          </a:p>
          <a:p>
            <a:r>
              <a:rPr lang="cs-CZ" sz="3200" dirty="0"/>
              <a:t>obecně závazný,</a:t>
            </a:r>
          </a:p>
          <a:p>
            <a:r>
              <a:rPr lang="cs-CZ" sz="3200" dirty="0"/>
              <a:t>formálně sdělený,</a:t>
            </a:r>
          </a:p>
          <a:p>
            <a:r>
              <a:rPr lang="cs-CZ" sz="3200" dirty="0"/>
              <a:t>cílený,</a:t>
            </a:r>
          </a:p>
          <a:p>
            <a:r>
              <a:rPr lang="cs-CZ" sz="3200" dirty="0"/>
              <a:t>otevřený a dynamický.</a:t>
            </a:r>
          </a:p>
        </p:txBody>
      </p:sp>
    </p:spTree>
    <p:extLst>
      <p:ext uri="{BB962C8B-B14F-4D97-AF65-F5344CB8AC3E}">
        <p14:creationId xmlns:p14="http://schemas.microsoft.com/office/powerpoint/2010/main" val="4188005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„…chování…“</a:t>
            </a:r>
          </a:p>
          <a:p>
            <a:pPr marL="0" indent="0">
              <a:buNone/>
            </a:pPr>
            <a:endParaRPr lang="cs-CZ" sz="3200" b="1" dirty="0"/>
          </a:p>
          <a:p>
            <a:pPr marL="0" indent="0">
              <a:buNone/>
            </a:pPr>
            <a:r>
              <a:rPr lang="cs-CZ" sz="3200" i="1" dirty="0"/>
              <a:t>Aktivní: </a:t>
            </a:r>
            <a:r>
              <a:rPr lang="cs-CZ" sz="3200" dirty="0"/>
              <a:t>činnost vedená vůli</a:t>
            </a:r>
          </a:p>
          <a:p>
            <a:pPr marL="0" indent="0">
              <a:buNone/>
            </a:pPr>
            <a:r>
              <a:rPr lang="cs-CZ" sz="3200" i="1" dirty="0"/>
              <a:t>Pasivní: </a:t>
            </a:r>
            <a:r>
              <a:rPr lang="cs-CZ" sz="3200" dirty="0"/>
              <a:t>nečinnost, zdržení se, strpění</a:t>
            </a:r>
            <a:endParaRPr lang="cs-CZ" sz="3200" i="1" dirty="0"/>
          </a:p>
        </p:txBody>
      </p:sp>
    </p:spTree>
    <p:extLst>
      <p:ext uri="{BB962C8B-B14F-4D97-AF65-F5344CB8AC3E}">
        <p14:creationId xmlns:p14="http://schemas.microsoft.com/office/powerpoint/2010/main" val="3437602316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570</TotalTime>
  <Words>1058</Words>
  <Application>Microsoft Office PowerPoint</Application>
  <PresentationFormat>Širokoúhlá obrazovka</PresentationFormat>
  <Paragraphs>164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5" baseType="lpstr">
      <vt:lpstr>Arial</vt:lpstr>
      <vt:lpstr>Century Gothic</vt:lpstr>
      <vt:lpstr>Wingdings 3</vt:lpstr>
      <vt:lpstr>Stébla</vt:lpstr>
      <vt:lpstr>Úvod do studia (1)</vt:lpstr>
      <vt:lpstr>Pojem státu</vt:lpstr>
      <vt:lpstr>Státní moc</vt:lpstr>
      <vt:lpstr>Státní moc</vt:lpstr>
      <vt:lpstr>Suverenita státní moci</vt:lpstr>
      <vt:lpstr>Formy státu</vt:lpstr>
      <vt:lpstr>Stát a právo</vt:lpstr>
      <vt:lpstr>Právo</vt:lpstr>
      <vt:lpstr>Právo</vt:lpstr>
      <vt:lpstr>Právo</vt:lpstr>
      <vt:lpstr>Právo</vt:lpstr>
      <vt:lpstr>Právo</vt:lpstr>
      <vt:lpstr>Právo</vt:lpstr>
      <vt:lpstr>Prameny práva</vt:lpstr>
      <vt:lpstr>Právní předpis</vt:lpstr>
      <vt:lpstr>Dělba mocí ve státě</vt:lpstr>
      <vt:lpstr>Zákonodárná moc</vt:lpstr>
      <vt:lpstr>Zákonodárná procedura</vt:lpstr>
      <vt:lpstr>Zákony se zvláštním režimem</vt:lpstr>
      <vt:lpstr>Hierarchie právních předpisů</vt:lpstr>
      <vt:lpstr>Kde předpisy nalezneme</vt:lpstr>
      <vt:lpstr>Další publikační nástroje</vt:lpstr>
      <vt:lpstr>Dálkový přístup k předpisům</vt:lpstr>
      <vt:lpstr>Aplikace práva</vt:lpstr>
      <vt:lpstr>Svépomoc =</vt:lpstr>
      <vt:lpstr>Soudní řízení</vt:lpstr>
      <vt:lpstr>Soudní soustava</vt:lpstr>
      <vt:lpstr>Státní zastupitelství</vt:lpstr>
      <vt:lpstr>Veřejná správa</vt:lpstr>
      <vt:lpstr>Evropská unie: www.europa.eu</vt:lpstr>
      <vt:lpstr>Právo EU (unijní právo)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Stát a právo (1)</dc:title>
  <dc:creator>Svobodová Olga</dc:creator>
  <cp:lastModifiedBy>Svoboda Arnost</cp:lastModifiedBy>
  <cp:revision>46</cp:revision>
  <dcterms:created xsi:type="dcterms:W3CDTF">2017-06-20T12:02:26Z</dcterms:created>
  <dcterms:modified xsi:type="dcterms:W3CDTF">2023-08-03T07:46:29Z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90ebb53-23a2-471a-9c6e-17bd0d11311e_Enabled">
    <vt:lpwstr>True</vt:lpwstr>
  </property>
  <property fmtid="{D5CDD505-2E9C-101B-9397-08002B2CF9AE}" pid="3" name="MSIP_Label_690ebb53-23a2-471a-9c6e-17bd0d11311e_SiteId">
    <vt:lpwstr>418bc066-1b00-4aad-ad98-9ead95bb26a9</vt:lpwstr>
  </property>
  <property fmtid="{D5CDD505-2E9C-101B-9397-08002B2CF9AE}" pid="4" name="MSIP_Label_690ebb53-23a2-471a-9c6e-17bd0d11311e_Owner">
    <vt:lpwstr>svobodova.olga@kr-jihomoravsky.cz</vt:lpwstr>
  </property>
  <property fmtid="{D5CDD505-2E9C-101B-9397-08002B2CF9AE}" pid="5" name="MSIP_Label_690ebb53-23a2-471a-9c6e-17bd0d11311e_SetDate">
    <vt:lpwstr>2021-06-08T11:38:06.7581655Z</vt:lpwstr>
  </property>
  <property fmtid="{D5CDD505-2E9C-101B-9397-08002B2CF9AE}" pid="6" name="MSIP_Label_690ebb53-23a2-471a-9c6e-17bd0d11311e_Name">
    <vt:lpwstr>Verejne</vt:lpwstr>
  </property>
  <property fmtid="{D5CDD505-2E9C-101B-9397-08002B2CF9AE}" pid="7" name="MSIP_Label_690ebb53-23a2-471a-9c6e-17bd0d11311e_Application">
    <vt:lpwstr>Microsoft Azure Information Protection</vt:lpwstr>
  </property>
  <property fmtid="{D5CDD505-2E9C-101B-9397-08002B2CF9AE}" pid="8" name="MSIP_Label_690ebb53-23a2-471a-9c6e-17bd0d11311e_Extended_MSFT_Method">
    <vt:lpwstr>Automatic</vt:lpwstr>
  </property>
  <property fmtid="{D5CDD505-2E9C-101B-9397-08002B2CF9AE}" pid="9" name="Sensitivity">
    <vt:lpwstr>Verejne</vt:lpwstr>
  </property>
</Properties>
</file>