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2" r:id="rId27"/>
    <p:sldId id="283" r:id="rId28"/>
    <p:sldId id="284" r:id="rId29"/>
    <p:sldId id="285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enia.cz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sz="8000" dirty="0"/>
              <a:t>Posuzování vlivů na ŽP, integrovaná prevence (10)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Právo životního prostředí, MUNI 2023</a:t>
            </a:r>
          </a:p>
        </p:txBody>
      </p:sp>
    </p:spTree>
    <p:extLst>
      <p:ext uri="{BB962C8B-B14F-4D97-AF65-F5344CB8AC3E}">
        <p14:creationId xmlns:p14="http://schemas.microsoft.com/office/powerpoint/2010/main" val="8515784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74E2A5-3700-4E7A-B52D-82E6B14BC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Posuzované záměry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CA674DB-A901-4FBA-A879-A55D6F5C5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000" dirty="0"/>
              <a:t>Posuzované, pokud je tak stanoveno ve zjišťovacím řízení: </a:t>
            </a:r>
          </a:p>
          <a:p>
            <a:pPr marL="0" lvl="0" indent="0" algn="just">
              <a:buNone/>
            </a:pPr>
            <a:r>
              <a:rPr lang="cs-CZ" sz="2000" dirty="0"/>
              <a:t>a) změny záměru kategorie I, které by mohly mít významný negativní vliv na životní prostředí a  pokud nedosahují limity </a:t>
            </a:r>
          </a:p>
          <a:p>
            <a:pPr marL="0" lvl="0" indent="0" algn="just">
              <a:buNone/>
            </a:pPr>
            <a:r>
              <a:rPr lang="cs-CZ" sz="2000" dirty="0"/>
              <a:t>b) záměry kategorie II </a:t>
            </a:r>
          </a:p>
          <a:p>
            <a:pPr marL="0" lvl="0" indent="0" algn="just">
              <a:buNone/>
            </a:pPr>
            <a:r>
              <a:rPr lang="cs-CZ" sz="2000" dirty="0"/>
              <a:t>c) změny záměrů kategorie II</a:t>
            </a:r>
          </a:p>
          <a:p>
            <a:pPr marL="0" lvl="0" indent="0" algn="just">
              <a:buNone/>
            </a:pPr>
            <a:r>
              <a:rPr lang="cs-CZ" sz="2000" dirty="0"/>
              <a:t>d) podlimitní záměry, které dosáhnou alespoň 25 % příslušné limitní hodnoty, nacházejí se ve zvláště chráněném území nebo jeho ochranném pásmu podle zákona o ochraně přírody a krajiny a příslušný úřad stanoví, že budou podléhat zjišťovacímu řízení, a jejich změny; záměry dle stanoviska §45i ZOPK;</a:t>
            </a:r>
          </a:p>
          <a:p>
            <a:pPr algn="just"/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1928046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D8E717-E9A7-4893-BF75-16BD31555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Neposuzované záměry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7F47A72-E3EC-4E90-9E0E-8E130C68FB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2000" dirty="0"/>
              <a:t>Neposuzují se záměry, o kterých rozhodne vláda z důvodu</a:t>
            </a:r>
          </a:p>
          <a:p>
            <a:pPr algn="just">
              <a:buFontTx/>
              <a:buChar char="-"/>
            </a:pPr>
            <a:r>
              <a:rPr lang="cs-CZ" sz="2000" dirty="0"/>
              <a:t>obrany </a:t>
            </a:r>
          </a:p>
          <a:p>
            <a:pPr algn="just">
              <a:buFontTx/>
              <a:buChar char="-"/>
            </a:pPr>
            <a:r>
              <a:rPr lang="cs-CZ" sz="2000" dirty="0"/>
              <a:t>bezprostředního odvrácení nebo zmírnění důsledků mimořádné události, která by mohla vážně ohrozit zdraví, bezpečnost, majetek obyvatelstva nebo životní prostředí, pokud by mohlo posuzování tyto účely nepříznivě ovlivnit</a:t>
            </a:r>
          </a:p>
          <a:p>
            <a:pPr algn="just">
              <a:buFontTx/>
              <a:buChar char="-"/>
            </a:pPr>
            <a:r>
              <a:rPr lang="cs-CZ" sz="2000" dirty="0"/>
              <a:t>jiného převažujícího veřejného zájmu (vždy po vyjádření MŽP)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750561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2137A6-FB1C-4E11-8FEF-4C4DB3A14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Průběh procesu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A71FB1B-6B98-4729-A377-457F1941A0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cs-CZ" sz="2000" dirty="0"/>
              <a:t>oznámení příslušnému úřadu</a:t>
            </a:r>
          </a:p>
          <a:p>
            <a:pPr>
              <a:buFontTx/>
              <a:buChar char="-"/>
            </a:pPr>
            <a:r>
              <a:rPr lang="cs-CZ" sz="2000" dirty="0"/>
              <a:t>zjišťovací řízení</a:t>
            </a:r>
          </a:p>
          <a:p>
            <a:pPr>
              <a:buFontTx/>
              <a:buChar char="-"/>
            </a:pPr>
            <a:r>
              <a:rPr lang="cs-CZ" sz="2000" dirty="0"/>
              <a:t>zpracování dokumentace </a:t>
            </a:r>
          </a:p>
          <a:p>
            <a:pPr>
              <a:buFontTx/>
              <a:buChar char="-"/>
            </a:pPr>
            <a:r>
              <a:rPr lang="cs-CZ" sz="2000" dirty="0"/>
              <a:t>veřejné projednání</a:t>
            </a:r>
          </a:p>
          <a:p>
            <a:pPr>
              <a:buFontTx/>
              <a:buChar char="-"/>
            </a:pPr>
            <a:r>
              <a:rPr lang="cs-CZ" sz="2000" dirty="0"/>
              <a:t>posudek</a:t>
            </a:r>
          </a:p>
          <a:p>
            <a:pPr>
              <a:buFontTx/>
              <a:buChar char="-"/>
            </a:pPr>
            <a:r>
              <a:rPr lang="cs-CZ" sz="2000" dirty="0"/>
              <a:t>závazné stanovisko k posouzení vlivů provedení záměru na životní prostředí</a:t>
            </a:r>
          </a:p>
          <a:p>
            <a:pPr>
              <a:buFontTx/>
              <a:buChar char="-"/>
            </a:pPr>
            <a:r>
              <a:rPr lang="cs-CZ" sz="2000" dirty="0"/>
              <a:t>ověření dokumentace pro navazující řízení</a:t>
            </a:r>
          </a:p>
          <a:p>
            <a:pPr>
              <a:buFontTx/>
              <a:buChar char="-"/>
            </a:pPr>
            <a:r>
              <a:rPr lang="cs-CZ" sz="2000" dirty="0"/>
              <a:t>navazující řízení</a:t>
            </a:r>
          </a:p>
          <a:p>
            <a:pPr algn="just"/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4148749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EE78CB-F584-408F-9019-92D045155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4400" dirty="0"/>
              <a:t>Oznámení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55C22F1-E673-4B76-8D3A-DA71F75132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2000" dirty="0"/>
              <a:t>Ten, kdo hodlá provést záměr (oznamovatel), je povinen předložit oznámení záměru  příslušnému úřadu – náležitosti stanoveny zákonem (obchodní firma, IČ, sídlo, název záměru … )</a:t>
            </a:r>
          </a:p>
          <a:p>
            <a:pPr marL="0" lvl="0" indent="0" algn="just">
              <a:buNone/>
            </a:pPr>
            <a:r>
              <a:rPr lang="cs-CZ" sz="2000" dirty="0"/>
              <a:t>- podlimitní záměr – úřad sdělí, zda bude podléhat zjišťovacímu řízení</a:t>
            </a:r>
          </a:p>
          <a:p>
            <a:pPr marL="0" lvl="0" indent="0" algn="just">
              <a:buNone/>
            </a:pPr>
            <a:r>
              <a:rPr lang="cs-CZ" sz="2000" dirty="0"/>
              <a:t>- ostatní záměry (+ podlimitní, které podléhají zjišťovacímu řízení) – úřad zveřejní na internetu ( informační portál </a:t>
            </a:r>
            <a:r>
              <a:rPr lang="cs-CZ" sz="2000" u="sng" dirty="0">
                <a:hlinkClick r:id="rId2"/>
              </a:rPr>
              <a:t>www.cenia.cz</a:t>
            </a:r>
            <a:r>
              <a:rPr lang="cs-CZ" sz="2000" dirty="0"/>
              <a:t>), rozešle dotčeným orgánům, územně samosprávným celkům (informace na úřední desce) → vyjádření dotčených orgánů a veřejnosti, dotčené veřejnosti, ÚCS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36958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5784E7-CF60-43F1-BAC7-120037F46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Zjišťovací 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F252652-3AE7-4E58-A26C-81B80AFBD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buNone/>
            </a:pPr>
            <a:r>
              <a:rPr lang="cs-CZ" sz="2000" dirty="0"/>
              <a:t>a) záměry kategorie I – upřesnění informací o záměru</a:t>
            </a:r>
          </a:p>
          <a:p>
            <a:pPr marL="0" lvl="0" indent="0" algn="just">
              <a:buNone/>
            </a:pPr>
            <a:r>
              <a:rPr lang="cs-CZ" sz="2000" dirty="0"/>
              <a:t>b) ostatní záměry – zjištění, zda záměr (změna) může mít významný vliv na životní prostředí, nebo významně ovlivnit lokality NATURA 2000 a zda bude posuzován</a:t>
            </a:r>
          </a:p>
          <a:p>
            <a:pPr lvl="0" algn="just">
              <a:buFontTx/>
              <a:buChar char="-"/>
            </a:pPr>
            <a:r>
              <a:rPr lang="cs-CZ" sz="2000" dirty="0"/>
              <a:t>provádí se dle zákonných kritérií  (parametry a umístění záměru; vyjádření veřejnosti, DOSS, ÚSC)</a:t>
            </a:r>
          </a:p>
          <a:p>
            <a:pPr marL="0" lvl="0" indent="0" algn="just">
              <a:buNone/>
            </a:pPr>
            <a:r>
              <a:rPr lang="cs-CZ" sz="2000" dirty="0"/>
              <a:t>Ukončení do 45 dnů (+ až 25) ode dne zveřejnění informace o oznámení:</a:t>
            </a:r>
          </a:p>
          <a:p>
            <a:pPr marL="0" lvl="0" indent="0" algn="just">
              <a:buNone/>
            </a:pPr>
            <a:r>
              <a:rPr lang="cs-CZ" sz="2000" dirty="0"/>
              <a:t>a) písemným závěrem, že záměr bude dále posuzován</a:t>
            </a:r>
          </a:p>
          <a:p>
            <a:pPr marL="0" lvl="0" indent="0" algn="just">
              <a:buNone/>
            </a:pPr>
            <a:r>
              <a:rPr lang="cs-CZ" sz="2000" dirty="0"/>
              <a:t>b) rozhodnutím, že záměr posuzován nebude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64653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A70819-93CA-49CD-8723-B0168136E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Dokumentace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043696B-F43F-4D58-BC27-B066867C16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cs-CZ" sz="2000" dirty="0"/>
              <a:t>oznamovatel zajistí zpracování oprávněnou autorizovanou osobou (zákonné náležitosti = údaje o oznamovateli, o záměru, o stavu životního prostředí v dotčeném území, charakteristika vlivů na ŽP a veřejné zdraví, porovnání případných variant řešení, všeobecně srozumitelné shrnutí netechnického charakteru </a:t>
            </a:r>
            <a:r>
              <a:rPr lang="cs-CZ" sz="2000" dirty="0">
                <a:sym typeface="Wingdings" panose="05000000000000000000" pitchFamily="2" charset="2"/>
              </a:rPr>
              <a:t>)</a:t>
            </a:r>
            <a:endParaRPr lang="cs-CZ" sz="2000" dirty="0"/>
          </a:p>
          <a:p>
            <a:pPr marL="0" lvl="0" indent="0" algn="just">
              <a:buNone/>
            </a:pPr>
            <a:r>
              <a:rPr lang="cs-CZ" sz="2000" dirty="0"/>
              <a:t>- úřad do 10 dnů zašle k vyjádření dotčeným správním úřadům a ÚSC,  zajistí zveřejnění na internetu a zašle zpracovateli posudku</a:t>
            </a:r>
          </a:p>
          <a:p>
            <a:pPr marL="0" indent="0" algn="just">
              <a:buNone/>
            </a:pPr>
            <a:r>
              <a:rPr lang="cs-CZ" sz="2000" dirty="0"/>
              <a:t>→ vyjádření dotčené veřejnosti, veřejnosti, dotčených správních úřadů, ÚSC do 30 dnů</a:t>
            </a:r>
          </a:p>
          <a:p>
            <a:pPr marL="0" indent="0" algn="just">
              <a:buNone/>
            </a:pPr>
            <a:r>
              <a:rPr lang="cs-CZ" sz="2000" dirty="0"/>
              <a:t>→ na základě vyjádření nebo doporučení zpracovatele posudku lze dokumentaci vrátit k přepracování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71311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7773B96-A075-44F7-A760-0976E05AF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Veřejné projednání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FAE252E-52A2-4BB3-92D6-7FE4F77FD6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2000" dirty="0"/>
              <a:t>koná se, obdržel-li příslušný úřad odůvodněné nesouhlasné vyjádření veřejnosti k dokumentaci</a:t>
            </a:r>
          </a:p>
          <a:p>
            <a:pPr marL="0" lvl="0" indent="0" algn="just">
              <a:buNone/>
            </a:pPr>
            <a:r>
              <a:rPr lang="cs-CZ" sz="2000" dirty="0"/>
              <a:t>- zveřejnění informace o jeho konání nejméně 5 dnů předem, nejpozději 30 dnů po vyjádření k dokumentaci</a:t>
            </a:r>
          </a:p>
          <a:p>
            <a:pPr marL="0" lvl="0" indent="0" algn="just">
              <a:buNone/>
            </a:pPr>
            <a:r>
              <a:rPr lang="cs-CZ" sz="2000" dirty="0"/>
              <a:t>- nedostaví-li se oznamovatel nebo zpracovatel dokumentace nebo posudku může být veřejné projednání zrušeno a svoláno nové</a:t>
            </a:r>
          </a:p>
          <a:p>
            <a:pPr marL="0" lvl="0" indent="0" algn="just">
              <a:buNone/>
            </a:pPr>
            <a:r>
              <a:rPr lang="cs-CZ" sz="2000" dirty="0"/>
              <a:t>- pořizuje se záznam (protokol dle správního řádu)</a:t>
            </a:r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42494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B573FC-12E1-4701-A265-6023EC62C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Posudek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7648801-23E4-4E2E-9C92-EDF3D8E01F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>
              <a:buFontTx/>
              <a:buChar char="-"/>
            </a:pPr>
            <a:r>
              <a:rPr lang="cs-CZ" sz="2000" dirty="0"/>
              <a:t>příslušný úřad zajistí zpracování  oprávněnou autorizovanou osobou, náklady posudku však uhradí investor</a:t>
            </a:r>
          </a:p>
          <a:p>
            <a:pPr lvl="0" algn="just">
              <a:buFontTx/>
              <a:buChar char="-"/>
            </a:pPr>
            <a:r>
              <a:rPr lang="cs-CZ" sz="2000" dirty="0"/>
              <a:t>zpracovatel posudku  nesmí posuzovanou dokumentaci přepracovávat ani ji doplňovat</a:t>
            </a:r>
          </a:p>
          <a:p>
            <a:pPr lvl="0" algn="just">
              <a:buFontTx/>
              <a:buChar char="-"/>
            </a:pPr>
            <a:r>
              <a:rPr lang="cs-CZ" sz="2000" dirty="0"/>
              <a:t>zákonné náležitosti (základní údaje, posouzení dokumentace, posouzení technického řešení, posouzení navržených opatření, vypořádání obdržených vyjádření, posouzení akceptovatelnosti záměru z hlediska vlivů na ŽP a veřejné zdraví, návrh stanoviska)</a:t>
            </a:r>
          </a:p>
          <a:p>
            <a:pPr marL="0" lvl="0" indent="0" algn="just">
              <a:buNone/>
            </a:pPr>
            <a:r>
              <a:rPr lang="cs-CZ" sz="2000" dirty="0"/>
              <a:t> = dílčí i celkové posouzení akceptovatelnosti záměru z hlediska vlivů na životní prostředí a návrh stanoviska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091724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9E1C81-CF02-4A52-8935-BBDA4356A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cs-CZ" dirty="0"/>
              <a:t>Závazné stanovisko k posouzení vlivů provedení záměru na ŽP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3BA62ED-AF5C-468A-8B4A-454FBEF131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Tx/>
              <a:buChar char="-"/>
            </a:pPr>
            <a:r>
              <a:rPr lang="cs-CZ" sz="2000" dirty="0"/>
              <a:t>zákonné náležitosti – název, rozsah, umístění, podmínky realizace, odůvodnění</a:t>
            </a:r>
          </a:p>
          <a:p>
            <a:pPr algn="just">
              <a:buFontTx/>
              <a:buChar char="-"/>
            </a:pPr>
            <a:r>
              <a:rPr lang="cs-CZ" sz="2000" dirty="0"/>
              <a:t>vydává se do 30 dnů ode dne obdržení  posudku</a:t>
            </a:r>
          </a:p>
          <a:p>
            <a:pPr algn="just">
              <a:buFontTx/>
              <a:buChar char="-"/>
            </a:pPr>
            <a:r>
              <a:rPr lang="cs-CZ" sz="2000" dirty="0"/>
              <a:t>zasílá se  oznamovateli, dotčeným správním orgánům a dotčeným územním samosprávným celkům + zveřejnění</a:t>
            </a:r>
          </a:p>
          <a:p>
            <a:pPr marL="0" lvl="0" indent="0" algn="just">
              <a:buNone/>
            </a:pPr>
            <a:r>
              <a:rPr lang="cs-CZ" sz="2000" dirty="0"/>
              <a:t>- je podkladem pro vydání rozhodnutí podle zvláštních předpisů </a:t>
            </a:r>
          </a:p>
          <a:p>
            <a:pPr marL="0" lvl="0" indent="0" algn="just">
              <a:buNone/>
            </a:pPr>
            <a:r>
              <a:rPr lang="cs-CZ" sz="2000" dirty="0"/>
              <a:t>platnost 7 let, lze opakovaně prodlužovat o 5 let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91558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2FCF47-6794-4F51-9B66-EDBF48A78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400" dirty="0"/>
              <a:t>Ověření dokumentace pro navazující 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2CED6DC-F565-4DE2-9319-B402DF9ACA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000" dirty="0"/>
              <a:t>oznamovatel předkládá dokumentaci k provedení záměru nejdříve 90 dnů před zahájením navazujícího řízení a nejpozději den před zahájením</a:t>
            </a:r>
          </a:p>
          <a:p>
            <a:pPr marL="0" lvl="0" indent="0" algn="just">
              <a:buNone/>
            </a:pPr>
            <a:r>
              <a:rPr lang="cs-CZ" sz="2000" dirty="0"/>
              <a:t>- příslušný úřad ověřuje na základě oznámení o zahájení řízení navazujícího řízení soulad dokumentace pro navazující řízení s dokumentací, která byla posuzovaná </a:t>
            </a:r>
          </a:p>
          <a:p>
            <a:pPr marL="0" lvl="0" indent="0" algn="just">
              <a:buNone/>
            </a:pPr>
            <a:r>
              <a:rPr lang="cs-CZ" sz="2000" dirty="0"/>
              <a:t>a) změny  záměru, které by mohly mít významný negativní vliv na životní prostředí → nesouhlasné závazné stanovisko</a:t>
            </a:r>
          </a:p>
          <a:p>
            <a:pPr marL="0" indent="0" algn="just">
              <a:buNone/>
            </a:pPr>
            <a:r>
              <a:rPr lang="cs-CZ" sz="2000" dirty="0"/>
              <a:t>b) bez významných negativních změn → souhlasné závazné stanovisko (verifikační stanovisko neboli </a:t>
            </a:r>
            <a:r>
              <a:rPr lang="cs-CZ" sz="2000" dirty="0" err="1"/>
              <a:t>Coherence</a:t>
            </a:r>
            <a:r>
              <a:rPr lang="cs-CZ" sz="2000" dirty="0"/>
              <a:t> </a:t>
            </a:r>
            <a:r>
              <a:rPr lang="cs-CZ" sz="2000" dirty="0" err="1"/>
              <a:t>Stamp</a:t>
            </a:r>
            <a:r>
              <a:rPr lang="cs-CZ" sz="2000" dirty="0"/>
              <a:t>)</a:t>
            </a:r>
          </a:p>
          <a:p>
            <a:pPr marL="0" indent="0" algn="just">
              <a:buNone/>
            </a:pPr>
            <a:endParaRPr lang="cs-CZ" sz="2000" dirty="0"/>
          </a:p>
          <a:p>
            <a:pPr marL="0" indent="0" algn="just">
              <a:buNone/>
            </a:pPr>
            <a:endParaRPr lang="cs-CZ" sz="2000" dirty="0"/>
          </a:p>
          <a:p>
            <a:pPr marL="0" indent="0" algn="just">
              <a:buNone/>
            </a:pPr>
            <a:endParaRPr lang="cs-CZ" sz="2000" dirty="0"/>
          </a:p>
          <a:p>
            <a:pPr algn="just"/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694315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Právní rámec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cs-CZ" sz="2000" dirty="0"/>
              <a:t> zákon č. 100/2001 Sb., o posuzování vlivů na životní prostředí</a:t>
            </a:r>
          </a:p>
          <a:p>
            <a:pPr algn="just"/>
            <a:r>
              <a:rPr lang="cs-CZ" sz="2000" dirty="0"/>
              <a:t>zákon č. 76/2002 Sb., o integrované prevenci </a:t>
            </a:r>
          </a:p>
          <a:p>
            <a:pPr algn="just"/>
            <a:r>
              <a:rPr lang="cs-CZ" sz="2000" dirty="0"/>
              <a:t>Integrovaná prevence a omezování znečištění (</a:t>
            </a:r>
            <a:r>
              <a:rPr lang="cs-CZ" sz="2000" b="1" dirty="0" err="1"/>
              <a:t>I</a:t>
            </a:r>
            <a:r>
              <a:rPr lang="cs-CZ" sz="2000" dirty="0" err="1"/>
              <a:t>ntegrated</a:t>
            </a:r>
            <a:r>
              <a:rPr lang="cs-CZ" sz="2000" dirty="0"/>
              <a:t> </a:t>
            </a:r>
            <a:r>
              <a:rPr lang="cs-CZ" sz="2000" b="1" dirty="0" err="1"/>
              <a:t>P</a:t>
            </a:r>
            <a:r>
              <a:rPr lang="cs-CZ" sz="2000" dirty="0" err="1"/>
              <a:t>ollution</a:t>
            </a:r>
            <a:r>
              <a:rPr lang="cs-CZ" sz="2000" dirty="0"/>
              <a:t> </a:t>
            </a:r>
            <a:r>
              <a:rPr lang="cs-CZ" sz="2000" b="1" dirty="0" err="1"/>
              <a:t>P</a:t>
            </a:r>
            <a:r>
              <a:rPr lang="cs-CZ" sz="2000" dirty="0" err="1"/>
              <a:t>revention</a:t>
            </a:r>
            <a:r>
              <a:rPr lang="cs-CZ" sz="2000" dirty="0"/>
              <a:t> and </a:t>
            </a:r>
            <a:r>
              <a:rPr lang="cs-CZ" sz="2000" b="1" dirty="0" err="1"/>
              <a:t>C</a:t>
            </a:r>
            <a:r>
              <a:rPr lang="cs-CZ" sz="2000" dirty="0" err="1"/>
              <a:t>ontrol</a:t>
            </a:r>
            <a:r>
              <a:rPr lang="cs-CZ" sz="2000" dirty="0"/>
              <a:t> – </a:t>
            </a:r>
            <a:r>
              <a:rPr lang="cs-CZ" sz="2000" b="1" dirty="0"/>
              <a:t>IPPC</a:t>
            </a:r>
            <a:r>
              <a:rPr lang="cs-CZ" sz="2000" dirty="0"/>
              <a:t>) je způsob regulace průmyslových a zemědělských činností ve vztahu k životnímu prostředí</a:t>
            </a:r>
          </a:p>
          <a:p>
            <a:pPr algn="just"/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6892897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4736B5-7F13-4C76-8372-71214589D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4400" dirty="0"/>
              <a:t>Navazující 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5B6FA7E-0B7D-4460-B4B2-CF9CED947B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2000" dirty="0"/>
              <a:t>informace o řízení – zveřejňují se veřejnou vyhláškou na internetu</a:t>
            </a:r>
          </a:p>
          <a:p>
            <a:pPr marL="0" lvl="0" indent="0" algn="just">
              <a:buNone/>
            </a:pPr>
            <a:r>
              <a:rPr lang="cs-CZ" sz="2000" dirty="0"/>
              <a:t>- považuje se vždy za řízení s velkým počtem účastníků </a:t>
            </a:r>
          </a:p>
          <a:p>
            <a:pPr marL="0" lvl="0" indent="0" algn="just">
              <a:buNone/>
            </a:pPr>
            <a:r>
              <a:rPr lang="cs-CZ" sz="2000" dirty="0"/>
              <a:t>- veřejnost může uplatňovat připomínky k záměru </a:t>
            </a:r>
          </a:p>
          <a:p>
            <a:pPr marL="0" lvl="0" indent="0" algn="just">
              <a:buNone/>
            </a:pPr>
            <a:r>
              <a:rPr lang="cs-CZ" sz="2000" dirty="0"/>
              <a:t>- dotčená a veřejnost a dotčený ÚSC se mohou stát účastníky řízení</a:t>
            </a:r>
          </a:p>
          <a:p>
            <a:pPr marL="0" lvl="0" indent="0" algn="just">
              <a:buNone/>
            </a:pPr>
            <a:r>
              <a:rPr lang="cs-CZ" sz="2000" dirty="0"/>
              <a:t>- dotčená veřejnost může podat odvolání, i když nebyla účastníkem řízení a následně podat žalobu, soud rozhodne do 90 dnů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998609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B8A32C-C6DD-48EB-9F59-8E3A8B77D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400" dirty="0"/>
              <a:t>Posuzování vlivů koncepce na ŽP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6629D34-F047-476F-9287-293246028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000" dirty="0"/>
              <a:t>zjištění, popis a zhodnocení předpokládaných přímých a nepřímých vlivů provedení i neprovedení koncepce a jejích cílů, a to pro celé období jejího předpokládaného provádění</a:t>
            </a:r>
          </a:p>
          <a:p>
            <a:pPr algn="just"/>
            <a:r>
              <a:rPr lang="cs-CZ" sz="2000" dirty="0"/>
              <a:t> zahrnuje i návrh opatření k předcházení nepříznivým vlivů na ŽP, k jejich vyloučení, snížení, zmírnění nebo  minimalizaci, příp. ke zvýšení příznivých vlivů</a:t>
            </a:r>
          </a:p>
        </p:txBody>
      </p:sp>
    </p:spTree>
    <p:extLst>
      <p:ext uri="{BB962C8B-B14F-4D97-AF65-F5344CB8AC3E}">
        <p14:creationId xmlns:p14="http://schemas.microsoft.com/office/powerpoint/2010/main" val="10208037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05590F-C9B4-46AA-ADFA-B00339F6A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Posuzované koncepce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1225584-A98E-47C8-99D7-098E10C44A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cs-CZ" sz="2000" dirty="0"/>
              <a:t>koncepce, které stanoví rámec pro budoucí povolení záměrů uvedených v příloze č. 1, zpracovávané v oblasti zemědělství, lesního hospodářství, myslivosti, rybářství, nakládání s povrchovými nebo podzemními vodami, energetiky, průmyslu, dopravy, odpadového hospodářství, telekomunikací, cestovního ruchu, územního plánování, regionálního rozvoje a životního prostředí včetně ochrany přírody,</a:t>
            </a:r>
          </a:p>
          <a:p>
            <a:pPr algn="just"/>
            <a:r>
              <a:rPr lang="cs-CZ" sz="2000" dirty="0"/>
              <a:t>koncepce, u kterých podle stanoviska orgánu ochrany přírody nelze vyloučit významný vliv na soustavu NATURA 2000 </a:t>
            </a:r>
          </a:p>
          <a:p>
            <a:pPr algn="just"/>
            <a:r>
              <a:rPr lang="cs-CZ" sz="2000" dirty="0"/>
              <a:t>pokud je tak stanoveno ve zjišťovacím řízení</a:t>
            </a:r>
          </a:p>
          <a:p>
            <a:pPr algn="just"/>
            <a:r>
              <a:rPr lang="cs-CZ" sz="2000" dirty="0"/>
              <a:t>koncepce podle stavebního zákona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616555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74F6AD-64FF-40FF-B4C3-1E9148EC7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Neposuzované koncepce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B464F2A-94EE-46C9-8721-F412EC090B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2000" dirty="0"/>
              <a:t>koncepce zpracovávané pouze pro účely obrany státu</a:t>
            </a:r>
          </a:p>
          <a:p>
            <a:pPr algn="just"/>
            <a:r>
              <a:rPr lang="cs-CZ" sz="2000" dirty="0"/>
              <a:t> koncepce zpracovávané pro případ mimořádných událostí, při kterých dochází k závažnému a bezprostřednímu ohrožení životního prostředí, zdraví, bezpečnosti nebo majetku osob</a:t>
            </a:r>
          </a:p>
          <a:p>
            <a:pPr algn="just"/>
            <a:r>
              <a:rPr lang="cs-CZ" sz="2000" dirty="0"/>
              <a:t> finanční a rozpočtové koncepce</a:t>
            </a:r>
          </a:p>
          <a:p>
            <a:pPr marL="0" indent="0" algn="just">
              <a:buNone/>
            </a:pPr>
            <a:r>
              <a:rPr lang="cs-CZ" sz="2000" dirty="0"/>
              <a:t> 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174643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17EECF-B24A-4EDF-9BAC-841C2C2D5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Proces posuzování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37F02CC-4908-4744-A844-C30126E0FB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FontTx/>
              <a:buChar char="-"/>
            </a:pPr>
            <a:r>
              <a:rPr lang="cs-CZ" sz="2000" dirty="0"/>
              <a:t>oznámení</a:t>
            </a:r>
          </a:p>
          <a:p>
            <a:pPr algn="just">
              <a:buFontTx/>
              <a:buChar char="-"/>
            </a:pPr>
            <a:r>
              <a:rPr lang="cs-CZ" sz="2000" dirty="0"/>
              <a:t>zjišťovací řízení</a:t>
            </a:r>
          </a:p>
          <a:p>
            <a:pPr algn="just">
              <a:buFontTx/>
              <a:buChar char="-"/>
            </a:pPr>
            <a:r>
              <a:rPr lang="cs-CZ" sz="2000" dirty="0"/>
              <a:t>návrh koncepce a zpracování vyhodnocení jejích vlivů  životní prostředí</a:t>
            </a:r>
          </a:p>
          <a:p>
            <a:pPr algn="just">
              <a:buFontTx/>
              <a:buChar char="-"/>
            </a:pPr>
            <a:r>
              <a:rPr lang="cs-CZ" sz="2000" dirty="0"/>
              <a:t>veřejné projednání návrhu koncepce (nepovinné)</a:t>
            </a:r>
          </a:p>
          <a:p>
            <a:pPr algn="just">
              <a:buFontTx/>
              <a:buChar char="-"/>
            </a:pPr>
            <a:r>
              <a:rPr lang="cs-CZ" sz="2000" dirty="0"/>
              <a:t>stanovisko k posouzení vlivů provádění koncepce na životní prostředí a veřejné zdraví</a:t>
            </a:r>
          </a:p>
          <a:p>
            <a:pPr algn="just">
              <a:buFontTx/>
              <a:buChar char="-"/>
            </a:pPr>
            <a:r>
              <a:rPr lang="cs-CZ" sz="2000" dirty="0"/>
              <a:t>schvalování koncepce</a:t>
            </a:r>
          </a:p>
          <a:p>
            <a:pPr algn="just">
              <a:buFontTx/>
              <a:buChar char="-"/>
            </a:pPr>
            <a:r>
              <a:rPr lang="cs-CZ" sz="2000" dirty="0"/>
              <a:t>sledování a rozbor vlivů koncepce na životní prostředí a veřejné zdraví</a:t>
            </a:r>
          </a:p>
        </p:txBody>
      </p:sp>
    </p:spTree>
    <p:extLst>
      <p:ext uri="{BB962C8B-B14F-4D97-AF65-F5344CB8AC3E}">
        <p14:creationId xmlns:p14="http://schemas.microsoft.com/office/powerpoint/2010/main" val="14794041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8B5411-2157-4E68-B3B0-8139B800B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Integrovaná prevence – oč jde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1D32B1-EBDD-4D04-B9F2-F3A138708B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cs-CZ" sz="2000" dirty="0"/>
              <a:t>Účelem  zákona je, v souladu s právem Evropské unie, dosáhnout vysoké úrovně ochrany životního prostředí jako celku uplatněním integrované prevence a omezování znečištění vznikajícího činnostmi uvedenými v příloze č. 1 k tomuto zákonu (tzn. v energetice, výrobě a zpracování kovů, zpracování nerostů, chemickém průmyslu, nakládání s odpady …)</a:t>
            </a:r>
          </a:p>
          <a:p>
            <a:pPr marL="0" indent="0" algn="just">
              <a:buNone/>
            </a:pPr>
            <a:r>
              <a:rPr lang="cs-CZ" sz="2000" dirty="0"/>
              <a:t>→ zákon „IPPC“ upravuje</a:t>
            </a:r>
          </a:p>
          <a:p>
            <a:pPr marL="0" indent="0" algn="just">
              <a:buNone/>
            </a:pPr>
            <a:r>
              <a:rPr lang="cs-CZ" sz="2000" dirty="0"/>
              <a:t>- postup vydávání integrovaného povolení</a:t>
            </a:r>
          </a:p>
          <a:p>
            <a:pPr algn="just">
              <a:buFontTx/>
              <a:buChar char="-"/>
            </a:pPr>
            <a:r>
              <a:rPr lang="cs-CZ" sz="2000" dirty="0"/>
              <a:t>povinnosti provozovatelů zařízení, která podléhají IP</a:t>
            </a:r>
          </a:p>
          <a:p>
            <a:pPr algn="just">
              <a:buFontTx/>
              <a:buChar char="-"/>
            </a:pPr>
            <a:r>
              <a:rPr lang="cs-CZ" sz="2000" dirty="0"/>
              <a:t>náležitosti systému výměny  a zveřejňování informací o BAT (tj. nejlepší dostupné technice), </a:t>
            </a:r>
          </a:p>
          <a:p>
            <a:pPr marL="0" indent="0" algn="just">
              <a:buNone/>
            </a:pPr>
            <a:r>
              <a:rPr lang="cs-CZ" sz="2000" dirty="0"/>
              <a:t>- informační systém integrované prevence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73618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620BA0-B1A1-4F69-B7E7-8115A0201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Zařízení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5727B94-2660-4D62-BDBD-E16445197B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dirty="0"/>
              <a:t>= </a:t>
            </a:r>
            <a:r>
              <a:rPr lang="cs-CZ" sz="2000" dirty="0"/>
              <a:t>stacionární technická jednotka, ve které probíhá jedna či více průmyslových činností uvedených v příloze č. 1 k tomuto zákonu, a jakékoli další s tím přímo spojené činnosti, které po technické stránce souvisejí s průmyslovými činnostmi uvedenými v příloze č. 1 k tomuto zákonu probíhajícími v dotčeném místě a mohly by ovlivnit emise a znečištění, nejde-li o stacionární technickou jednotku používanou k výzkumu, vývoji a zkoušení nových výrobků a procesů </a:t>
            </a:r>
          </a:p>
          <a:p>
            <a:pPr marL="0" indent="0" algn="just">
              <a:buNone/>
            </a:pPr>
            <a:r>
              <a:rPr lang="cs-CZ" sz="2000" dirty="0"/>
              <a:t>- za zařízení se považuje i stacionární technická jednotka, ve které neprobíhá žádná z činností uvedených v příloze č. 1 k tomuto zákonu, jestliže pro ni bylo požádáno o vydání integrovaného povolení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80611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95378B-5F68-43E5-B07B-182985216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Integrované povolení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0C88A59-26FA-4F0A-AD33-4EDA3D94CC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2000" dirty="0"/>
              <a:t>= rozhodnutí, kterým se stanoví podmínky k provozu zařízení, a které se vydává namísto rozhodnutí, stanovisek, vyjádření a souhlasů vydávaných podle zvláštních právních předpisů v oblasti ochrany životního prostředí, ochrany veřejného zdraví a v oblasti zemědělství, pokud to tyto předpisy umožňují →</a:t>
            </a:r>
          </a:p>
          <a:p>
            <a:pPr algn="just">
              <a:buFontTx/>
              <a:buChar char="-"/>
            </a:pPr>
            <a:r>
              <a:rPr lang="cs-CZ" sz="2000" dirty="0"/>
              <a:t>vodní zákon, zákon o odpadech, lázeňský zákon, zákon veterinární zákon, zákon  o ochraně veřejného zdraví, zákon o ochraně ovzduší, zákon o vodovodech a kanalizacích </a:t>
            </a:r>
          </a:p>
          <a:p>
            <a:pPr algn="just">
              <a:buFontTx/>
              <a:buChar char="-"/>
            </a:pPr>
            <a:r>
              <a:rPr lang="cs-CZ" sz="2000" dirty="0"/>
              <a:t>Pozor: integrované povolení nenahrazuje povolení stavby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319357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33FB2C-9180-47DA-ABCE-A9467850C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400" dirty="0"/>
              <a:t>Řízení o vydání integrovaného povolení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D0605DC-F0E6-4AC2-9E61-5D7B268097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dirty="0"/>
              <a:t>Specifika:</a:t>
            </a:r>
          </a:p>
          <a:p>
            <a:pPr algn="just">
              <a:buFontTx/>
              <a:buChar char="-"/>
            </a:pPr>
            <a:r>
              <a:rPr lang="cs-CZ" sz="2000" dirty="0"/>
              <a:t>předběžná informace o náležitostech žádosti před jejím podáním</a:t>
            </a:r>
          </a:p>
          <a:p>
            <a:pPr algn="just">
              <a:buFontTx/>
              <a:buChar char="-"/>
            </a:pPr>
            <a:r>
              <a:rPr lang="cs-CZ" sz="2000" dirty="0"/>
              <a:t>účastníci řízení (vlastník, provozovatel, obec, kraj, spolky, zaměstnavatelské svazy, hospodářské komory…)</a:t>
            </a:r>
          </a:p>
          <a:p>
            <a:pPr algn="just">
              <a:buFontTx/>
              <a:buChar char="-"/>
            </a:pPr>
            <a:r>
              <a:rPr lang="cs-CZ" sz="2000" dirty="0"/>
              <a:t>nejlepší dostupné techniky (BAT) = z hlediska dosažení vysoké úrovně ŽP</a:t>
            </a:r>
          </a:p>
          <a:p>
            <a:pPr algn="just">
              <a:buFontTx/>
              <a:buChar char="-"/>
            </a:pPr>
            <a:r>
              <a:rPr lang="cs-CZ" sz="2000" dirty="0"/>
              <a:t>integrované povolení = cílem ochrana zdraví lidí a ochrana ŽP</a:t>
            </a:r>
          </a:p>
          <a:p>
            <a:pPr algn="just">
              <a:buFontTx/>
              <a:buChar char="-"/>
            </a:pPr>
            <a:r>
              <a:rPr lang="cs-CZ" sz="2000" dirty="0"/>
              <a:t>povinnosti provozovatele zařízení (bez </a:t>
            </a:r>
            <a:r>
              <a:rPr lang="cs-CZ" sz="2000" dirty="0" err="1"/>
              <a:t>integrov</a:t>
            </a:r>
            <a:r>
              <a:rPr lang="cs-CZ" sz="2000" dirty="0"/>
              <a:t>. </a:t>
            </a:r>
            <a:r>
              <a:rPr lang="cs-CZ" sz="2000" dirty="0" err="1"/>
              <a:t>pov</a:t>
            </a:r>
            <a:r>
              <a:rPr lang="cs-CZ" sz="2000" dirty="0"/>
              <a:t>. nelze provozovat)</a:t>
            </a:r>
          </a:p>
          <a:p>
            <a:pPr algn="just">
              <a:buFontTx/>
              <a:buChar char="-"/>
            </a:pPr>
            <a:r>
              <a:rPr lang="cs-CZ" sz="2000" dirty="0"/>
              <a:t>přezkum závazných podmínek integrovaného povolení (každých 8 let)</a:t>
            </a:r>
          </a:p>
          <a:p>
            <a:pPr algn="just">
              <a:buFontTx/>
              <a:buChar char="-"/>
            </a:pPr>
            <a:r>
              <a:rPr lang="cs-CZ" sz="2000" dirty="0"/>
              <a:t>zveřejňování v Informačním systému integrované prevence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0535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7D4DE2-C9CE-4445-8DEF-471DE57E5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Zveřejňování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E5ED6A3-931A-4DFE-A83A-F930821E55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Informační systém integrované prevence – je součástí jednotného informačního systému životního prostředí</a:t>
            </a:r>
          </a:p>
          <a:p>
            <a:pPr marL="0" indent="0" algn="just">
              <a:buNone/>
            </a:pPr>
            <a:r>
              <a:rPr lang="cs-CZ" dirty="0"/>
              <a:t>- informace o žádosti, rozhodnutí o žádosti, rozhodnutí o odvolání,  informace o udělených výjimkách z úrovní emisí spojených s nejlepšími dostupnými technikami </a:t>
            </a:r>
          </a:p>
          <a:p>
            <a:pPr marL="0" indent="0" algn="just">
              <a:buNone/>
            </a:pPr>
            <a:r>
              <a:rPr lang="cs-CZ" dirty="0"/>
              <a:t> - změny provozovatelů zařízení,  ohlášené údaje o plnění podmínek integrovaného povolení,  zprávy o kontrolách </a:t>
            </a:r>
          </a:p>
          <a:p>
            <a:pPr algn="just">
              <a:buFontTx/>
              <a:buChar char="-"/>
            </a:pPr>
            <a:r>
              <a:rPr lang="cs-CZ" dirty="0"/>
              <a:t>seznam odborně způsobilých osob včetně vydaných osvědčení o zápisu, -  informace o závěrech o nejlepších dostupných technikách a referenčních dokumentech o nejlepších dostupných technikách,</a:t>
            </a:r>
          </a:p>
          <a:p>
            <a:pPr marL="0" indent="0" algn="just">
              <a:buNone/>
            </a:pPr>
            <a:r>
              <a:rPr lang="cs-CZ" dirty="0"/>
              <a:t> - další informace z oblasti integrované prevence</a:t>
            </a:r>
          </a:p>
          <a:p>
            <a:pPr algn="just"/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554005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31F170-0F16-4519-A802-3C1B97356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Výkon státní správy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528FCBB-B17B-47D2-B8A9-1E1A1752C45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cs-CZ" sz="2000" dirty="0"/>
              <a:t>Orgány posuzování vlivů:</a:t>
            </a:r>
          </a:p>
          <a:p>
            <a:pPr>
              <a:buFontTx/>
              <a:buChar char="-"/>
            </a:pPr>
            <a:r>
              <a:rPr lang="cs-CZ" sz="2000" dirty="0"/>
              <a:t>Ministerstvo životního prostředí</a:t>
            </a:r>
          </a:p>
          <a:p>
            <a:pPr>
              <a:buFontTx/>
              <a:buChar char="-"/>
            </a:pPr>
            <a:r>
              <a:rPr lang="cs-CZ" sz="2000" dirty="0"/>
              <a:t>orgány kraje - krajský úřad</a:t>
            </a:r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FEDCB18-E67E-44AE-83DB-4D53B7E4744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2000" dirty="0"/>
              <a:t>Orgány integrované prevence:</a:t>
            </a:r>
          </a:p>
          <a:p>
            <a:pPr>
              <a:buFontTx/>
              <a:buChar char="-"/>
            </a:pPr>
            <a:r>
              <a:rPr lang="cs-CZ" sz="2000" dirty="0"/>
              <a:t>Ministerstvo životního prostředí</a:t>
            </a:r>
          </a:p>
          <a:p>
            <a:pPr>
              <a:buFontTx/>
              <a:buChar char="-"/>
            </a:pPr>
            <a:r>
              <a:rPr lang="cs-CZ" sz="2000" dirty="0"/>
              <a:t>Ministerstvo průmyslu a obchodu </a:t>
            </a:r>
          </a:p>
          <a:p>
            <a:pPr>
              <a:buFontTx/>
              <a:buChar char="-"/>
            </a:pPr>
            <a:r>
              <a:rPr lang="cs-CZ" sz="2000" dirty="0"/>
              <a:t>Ministerstvo zemědělství</a:t>
            </a:r>
          </a:p>
          <a:p>
            <a:pPr>
              <a:buFontTx/>
              <a:buChar char="-"/>
            </a:pPr>
            <a:r>
              <a:rPr lang="cs-CZ" sz="2000" dirty="0"/>
              <a:t>Ministerstvo zdravotnictví</a:t>
            </a:r>
          </a:p>
          <a:p>
            <a:pPr>
              <a:buFontTx/>
              <a:buChar char="-"/>
            </a:pPr>
            <a:r>
              <a:rPr lang="cs-CZ" sz="2000" dirty="0"/>
              <a:t>krajské úřady</a:t>
            </a:r>
          </a:p>
          <a:p>
            <a:pPr>
              <a:buFontTx/>
              <a:buChar char="-"/>
            </a:pPr>
            <a:r>
              <a:rPr lang="cs-CZ" sz="2000" dirty="0"/>
              <a:t>ČIŽP</a:t>
            </a:r>
          </a:p>
          <a:p>
            <a:pPr>
              <a:buFontTx/>
              <a:buChar char="-"/>
            </a:pPr>
            <a:r>
              <a:rPr lang="cs-CZ" sz="2000" dirty="0"/>
              <a:t>krajské hygienické stanice</a:t>
            </a:r>
          </a:p>
          <a:p>
            <a:pPr marL="0" indent="0">
              <a:buNone/>
            </a:pPr>
            <a:r>
              <a:rPr lang="cs-CZ" sz="2000" dirty="0"/>
              <a:t>– CENIA – odborná podpora České informační agentury ŽP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3723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450A6C-EF39-4318-B7E7-3DAA4341B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400" dirty="0"/>
              <a:t>Co se rozumí posuzováním vlivů?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E763048-1DE3-4203-AA9E-C644DDC5DF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cs-CZ" sz="2000" dirty="0"/>
              <a:t>posuzování vlivů na životní prostředí a veřejné zdraví = proces, jehož cílem je získat objektivní odborný podklad pro vydání rozhodnutí, popřípadě opatření podle zvláštních právních předpisů, a přispět tak k udržitelnému rozvoji společnosti</a:t>
            </a:r>
          </a:p>
          <a:p>
            <a:pPr algn="just">
              <a:buFontTx/>
              <a:buChar char="-"/>
            </a:pPr>
            <a:r>
              <a:rPr lang="cs-CZ" sz="2000" dirty="0"/>
              <a:t>Proces EIA probíhá vždy dříve, než jsou záměry povoleny a realizovány</a:t>
            </a:r>
          </a:p>
          <a:p>
            <a:pPr marL="0" indent="0" algn="just">
              <a:buNone/>
            </a:pPr>
            <a:r>
              <a:rPr lang="cs-CZ" sz="2000" dirty="0"/>
              <a:t>Posuzují se:</a:t>
            </a:r>
          </a:p>
          <a:p>
            <a:pPr algn="just">
              <a:buFontTx/>
              <a:buChar char="-"/>
            </a:pPr>
            <a:r>
              <a:rPr lang="cs-CZ" sz="2000" dirty="0"/>
              <a:t>vlivy na obyvatelstvo a veřejné zdraví</a:t>
            </a:r>
          </a:p>
          <a:p>
            <a:pPr algn="just">
              <a:buFontTx/>
              <a:buChar char="-"/>
            </a:pPr>
            <a:r>
              <a:rPr lang="cs-CZ" sz="2000" dirty="0"/>
              <a:t>vlivy na životní prostředí  - živočichy a rostliny, ekosystémy, biologickou rozmanitost, půdu, vodu, ovzduší, klima a krajinu, přírodní zdroje, hmotný majetek a kulturní dědictví a na jejich vzájemné působení a souvislosti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60091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74BEB7-C9B8-4AE9-A40B-BC8A81B0A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Předmět posuzování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69D0FC5-D03E-442A-AE77-9FC35F6575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cs-CZ" sz="2000" i="1" dirty="0"/>
              <a:t>Záměry </a:t>
            </a:r>
            <a:r>
              <a:rPr lang="cs-CZ" sz="2000" dirty="0"/>
              <a:t>- stavby, činnosti a technologie uvedené v příloze č. 1 k tomuto zákonu nebo které podle stanoviska orgánu ochrany přírody mohou samostatně nebo ve spojení s jinými významně ovlivnit předmět ochrany nebo celistvost evropsky významné lokality nebo ptačí oblasti = EIA (</a:t>
            </a:r>
            <a:r>
              <a:rPr lang="cs-CZ" sz="2000" b="1" i="1" dirty="0" err="1"/>
              <a:t>E</a:t>
            </a:r>
            <a:r>
              <a:rPr lang="cs-CZ" sz="2000" i="1" dirty="0" err="1"/>
              <a:t>nvironmental</a:t>
            </a:r>
            <a:r>
              <a:rPr lang="cs-CZ" sz="2000" i="1" dirty="0"/>
              <a:t> </a:t>
            </a:r>
            <a:r>
              <a:rPr lang="cs-CZ" sz="2000" b="1" i="1" dirty="0" err="1"/>
              <a:t>I</a:t>
            </a:r>
            <a:r>
              <a:rPr lang="cs-CZ" sz="2000" i="1" dirty="0" err="1"/>
              <a:t>mpact</a:t>
            </a:r>
            <a:r>
              <a:rPr lang="cs-CZ" sz="2000" i="1" dirty="0"/>
              <a:t> </a:t>
            </a:r>
            <a:r>
              <a:rPr lang="cs-CZ" sz="2000" b="1" i="1" dirty="0" err="1"/>
              <a:t>A</a:t>
            </a:r>
            <a:r>
              <a:rPr lang="cs-CZ" sz="2000" i="1" dirty="0" err="1"/>
              <a:t>ssessment</a:t>
            </a:r>
            <a:r>
              <a:rPr lang="cs-CZ" sz="2000" i="1" dirty="0"/>
              <a:t>)</a:t>
            </a:r>
          </a:p>
          <a:p>
            <a:pPr marL="0" lvl="0" indent="0" algn="just">
              <a:buNone/>
            </a:pPr>
            <a:r>
              <a:rPr lang="cs-CZ" sz="2000" dirty="0"/>
              <a:t>a</a:t>
            </a:r>
          </a:p>
          <a:p>
            <a:pPr algn="just"/>
            <a:r>
              <a:rPr lang="cs-CZ" sz="2000" i="1" dirty="0"/>
              <a:t>Koncepce</a:t>
            </a:r>
            <a:r>
              <a:rPr lang="cs-CZ" sz="2000" dirty="0"/>
              <a:t>  - strategie, politiky, plány nebo programy zpracované nebo                zadané orgánem veřejné správy a následně orgánem veřejné správy schvalované nebo ke schválení předkládané = SEA (</a:t>
            </a:r>
            <a:r>
              <a:rPr lang="cs-CZ" sz="2000" b="1" i="1" dirty="0" err="1"/>
              <a:t>S</a:t>
            </a:r>
            <a:r>
              <a:rPr lang="cs-CZ" sz="2000" i="1" dirty="0" err="1"/>
              <a:t>trategic</a:t>
            </a:r>
            <a:r>
              <a:rPr lang="cs-CZ" sz="2000" i="1" dirty="0"/>
              <a:t> </a:t>
            </a:r>
            <a:r>
              <a:rPr lang="cs-CZ" sz="2000" b="1" i="1" dirty="0" err="1"/>
              <a:t>E</a:t>
            </a:r>
            <a:r>
              <a:rPr lang="cs-CZ" sz="2000" i="1" dirty="0" err="1"/>
              <a:t>nvironmental</a:t>
            </a:r>
            <a:r>
              <a:rPr lang="cs-CZ" sz="2000" i="1" dirty="0"/>
              <a:t> </a:t>
            </a:r>
            <a:r>
              <a:rPr lang="cs-CZ" sz="2000" b="1" i="1" dirty="0" err="1"/>
              <a:t>A</a:t>
            </a:r>
            <a:r>
              <a:rPr lang="cs-CZ" sz="2000" i="1" dirty="0" err="1"/>
              <a:t>ssessment</a:t>
            </a:r>
            <a:r>
              <a:rPr lang="cs-CZ" sz="2000" dirty="0"/>
              <a:t>)</a:t>
            </a:r>
          </a:p>
          <a:p>
            <a:pPr marL="0" indent="0" algn="just">
              <a:buNone/>
            </a:pPr>
            <a:r>
              <a:rPr lang="cs-CZ" sz="2000" dirty="0"/>
              <a:t>jejichž provedení by mohlo závažně ovlivnit životní prostředí.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73210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63FBE3-C77F-44D3-8D2E-33E6E232C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Navazující 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BAC303E-7351-48B3-96D3-9EF23F40E8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= řízení vedené k záměru nebo jeho změně, které podléhají posouzení vlivů záměru na životní prostředí, jde-li o</a:t>
            </a:r>
          </a:p>
          <a:p>
            <a:pPr marL="0" indent="0" algn="just">
              <a:buNone/>
            </a:pPr>
            <a:r>
              <a:rPr lang="cs-CZ" dirty="0"/>
              <a:t>- </a:t>
            </a:r>
            <a:r>
              <a:rPr lang="cs-CZ" sz="2000" dirty="0"/>
              <a:t>řízení dle stavebního zákona - územní řízení,  stavební řízení, společné územní a stavební řízení,  opakované stavební řízení,  řízení o dodatečném povolení stavby</a:t>
            </a:r>
          </a:p>
          <a:p>
            <a:pPr marL="0" indent="0" algn="just">
              <a:buNone/>
            </a:pPr>
            <a:r>
              <a:rPr lang="cs-CZ" sz="2000" dirty="0"/>
              <a:t>-  řízení o povolení hornické činnosti,  řízení o stanovení dobývacího prostoru, řízení o povolení činnosti prováděné hornickým způsobem</a:t>
            </a:r>
          </a:p>
          <a:p>
            <a:pPr marL="0" indent="0" algn="just">
              <a:buNone/>
            </a:pPr>
            <a:r>
              <a:rPr lang="cs-CZ" sz="2000" dirty="0"/>
              <a:t>-  řízení o povolení k nakládání s povrchovými a podzemními vodami</a:t>
            </a:r>
          </a:p>
          <a:p>
            <a:pPr marL="0" indent="0" algn="just">
              <a:buNone/>
            </a:pPr>
            <a:r>
              <a:rPr lang="cs-CZ" sz="2000" dirty="0"/>
              <a:t>- řízení o vydání integrovaného povolení</a:t>
            </a:r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92594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CB88F1-AE64-4EBF-B728-C23C65489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Navazující 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B055C3C-0D85-4AD0-B3B0-90C6C22556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sz="2000" dirty="0"/>
              <a:t>-   řízení o vydání povolení provozu stacionárního zdroje</a:t>
            </a:r>
          </a:p>
          <a:p>
            <a:pPr marL="0" indent="0" algn="just">
              <a:buNone/>
            </a:pPr>
            <a:r>
              <a:rPr lang="cs-CZ" sz="2000" dirty="0"/>
              <a:t>-  řízení o vydání souhlasu k provozování zařízení k využívání, odstraňování, sběru nebo výkupu odpadů</a:t>
            </a:r>
          </a:p>
          <a:p>
            <a:pPr algn="just">
              <a:buFontTx/>
              <a:buChar char="-"/>
            </a:pPr>
            <a:r>
              <a:rPr lang="cs-CZ" sz="2000" dirty="0"/>
              <a:t>řízení, v němž se vydává rozhodnutí nezbytné pro uskutečnění záměru, není-li vedeno žádné z  výše uvedených řízení</a:t>
            </a:r>
          </a:p>
          <a:p>
            <a:pPr marL="0" indent="0" algn="just">
              <a:buNone/>
            </a:pPr>
            <a:r>
              <a:rPr lang="cs-CZ" sz="2000" dirty="0"/>
              <a:t>-  řízení o změně rozhodnutí vydaného ve výše uvedených  řízeních k dosud nepovolenému záměru nebo jeho části či etapě, má-li dojít ke změně podmínek rozhodnutí, které byly převzaty ze stanoviska</a:t>
            </a:r>
          </a:p>
          <a:p>
            <a:pPr algn="just"/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6348875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52B53E-6A6B-44C4-9D05-7D13EB2D0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Posuzování vlivů záměru na ŽP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A3C1EE-D8A7-4E35-B0F3-069D236C7F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 = </a:t>
            </a:r>
            <a:r>
              <a:rPr lang="cs-CZ" sz="2000" dirty="0"/>
              <a:t>zjištění, popis, posouzení a vyhodnocení předpokládaných přímých a nepřímých významných vlivů provedení i neprovedení záměru na životní prostředí</a:t>
            </a:r>
          </a:p>
          <a:p>
            <a:pPr marL="0" indent="0" algn="just">
              <a:buNone/>
            </a:pPr>
            <a:r>
              <a:rPr lang="cs-CZ" sz="2000" dirty="0"/>
              <a:t>- zahrnuje i návrh opatření k předcházení možným významným negativním vlivům na životní prostředí provedením záměru, k vyloučení, snížení, zmírnění nebo minimalizaci těchto vlivů, popřípadě ke zvýšení příznivých vlivů na životní prostředí provedením záměru, a to včetně vyhodnocení předpokládaných účinků navrhovaných opatření, a dále návrh opatření k monitorování možných významných negativních vlivů na životní prostředí, nevyplývají-li z požadavků jiných právních předpisů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68711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88046B-3FAD-4AD7-BFB8-9DA89860C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Posuzované záměry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7334E84-C964-43EC-8835-EEA5C27546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2000" dirty="0"/>
              <a:t>Záměry dle přílohy 1 zákona (př. rafinerie, elektrárny, zařízení ke spalování paliv, zařízení k výrobě železa, celostátní železniční dráhy, dálnice a silnice vyšších tříd, ČOV, výrobní závody na výrobních plochách od stanoveného limitu…)</a:t>
            </a:r>
          </a:p>
          <a:p>
            <a:pPr marL="0" indent="0" algn="just">
              <a:buNone/>
            </a:pPr>
            <a:endParaRPr lang="cs-CZ" sz="2000" dirty="0"/>
          </a:p>
          <a:p>
            <a:pPr algn="just">
              <a:buFontTx/>
              <a:buChar char="-"/>
            </a:pPr>
            <a:r>
              <a:rPr lang="cs-CZ" sz="2000" dirty="0"/>
              <a:t>kategorie I  (podléhá posuzování vždy) a kategorie II (zjišťovací řízení) </a:t>
            </a:r>
          </a:p>
          <a:p>
            <a:pPr algn="just">
              <a:buFontTx/>
              <a:buChar char="-"/>
            </a:pPr>
            <a:r>
              <a:rPr lang="cs-CZ" sz="2000" dirty="0"/>
              <a:t>Pozn: zjišťovacímu řízení se přezdívá „malá EIA“</a:t>
            </a:r>
          </a:p>
          <a:p>
            <a:pPr marL="0" indent="0" algn="just">
              <a:buNone/>
            </a:pPr>
            <a:r>
              <a:rPr lang="cs-CZ" sz="2000" dirty="0"/>
              <a:t> </a:t>
            </a:r>
          </a:p>
          <a:p>
            <a:pPr algn="just"/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173454164"/>
      </p:ext>
    </p:extLst>
  </p:cSld>
  <p:clrMapOvr>
    <a:masterClrMapping/>
  </p:clrMapOvr>
</p:sld>
</file>

<file path=ppt/theme/theme1.xml><?xml version="1.0" encoding="utf-8"?>
<a:theme xmlns:a="http://schemas.openxmlformats.org/drawingml/2006/main" name="Stébla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2760</TotalTime>
  <Words>2152</Words>
  <Application>Microsoft Office PowerPoint</Application>
  <PresentationFormat>Širokoúhlá obrazovka</PresentationFormat>
  <Paragraphs>165</Paragraphs>
  <Slides>29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HeadingPairs>
  <TitlesOfParts>
    <vt:vector size="33" baseType="lpstr">
      <vt:lpstr>Arial</vt:lpstr>
      <vt:lpstr>Century Gothic</vt:lpstr>
      <vt:lpstr>Wingdings 3</vt:lpstr>
      <vt:lpstr>Stébla</vt:lpstr>
      <vt:lpstr>Posuzování vlivů na ŽP, integrovaná prevence (10)</vt:lpstr>
      <vt:lpstr>Právní rámec</vt:lpstr>
      <vt:lpstr>Výkon státní správy</vt:lpstr>
      <vt:lpstr>Co se rozumí posuzováním vlivů?</vt:lpstr>
      <vt:lpstr>Předmět posuzování</vt:lpstr>
      <vt:lpstr>Navazující řízení</vt:lpstr>
      <vt:lpstr>Navazující řízení</vt:lpstr>
      <vt:lpstr>Posuzování vlivů záměru na ŽP</vt:lpstr>
      <vt:lpstr>Posuzované záměry</vt:lpstr>
      <vt:lpstr>Posuzované záměry</vt:lpstr>
      <vt:lpstr>Neposuzované záměry</vt:lpstr>
      <vt:lpstr>Průběh procesu</vt:lpstr>
      <vt:lpstr>Oznámení</vt:lpstr>
      <vt:lpstr>Zjišťovací řízení</vt:lpstr>
      <vt:lpstr>Dokumentace</vt:lpstr>
      <vt:lpstr>Veřejné projednání</vt:lpstr>
      <vt:lpstr>Posudek</vt:lpstr>
      <vt:lpstr>Závazné stanovisko k posouzení vlivů provedení záměru na ŽP</vt:lpstr>
      <vt:lpstr>Ověření dokumentace pro navazující řízení</vt:lpstr>
      <vt:lpstr>Navazující řízení</vt:lpstr>
      <vt:lpstr>Posuzování vlivů koncepce na ŽP</vt:lpstr>
      <vt:lpstr>Posuzované koncepce</vt:lpstr>
      <vt:lpstr>Neposuzované koncepce</vt:lpstr>
      <vt:lpstr>Proces posuzování</vt:lpstr>
      <vt:lpstr>Integrovaná prevence – oč jde</vt:lpstr>
      <vt:lpstr>Zařízení</vt:lpstr>
      <vt:lpstr>Integrované povolení</vt:lpstr>
      <vt:lpstr>Řízení o vydání integrovaného povolení</vt:lpstr>
      <vt:lpstr>Zveřejňování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Stát a právo (1)</dc:title>
  <dc:creator>Svobodová Olga</dc:creator>
  <cp:lastModifiedBy>Svoboda Arnost</cp:lastModifiedBy>
  <cp:revision>262</cp:revision>
  <dcterms:created xsi:type="dcterms:W3CDTF">2017-06-20T12:02:26Z</dcterms:created>
  <dcterms:modified xsi:type="dcterms:W3CDTF">2023-08-01T12:27:54Z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90ebb53-23a2-471a-9c6e-17bd0d11311e_Enabled">
    <vt:lpwstr>True</vt:lpwstr>
  </property>
  <property fmtid="{D5CDD505-2E9C-101B-9397-08002B2CF9AE}" pid="3" name="MSIP_Label_690ebb53-23a2-471a-9c6e-17bd0d11311e_SiteId">
    <vt:lpwstr>418bc066-1b00-4aad-ad98-9ead95bb26a9</vt:lpwstr>
  </property>
  <property fmtid="{D5CDD505-2E9C-101B-9397-08002B2CF9AE}" pid="4" name="MSIP_Label_690ebb53-23a2-471a-9c6e-17bd0d11311e_Owner">
    <vt:lpwstr>svobodova.olga@kr-jihomoravsky.cz</vt:lpwstr>
  </property>
  <property fmtid="{D5CDD505-2E9C-101B-9397-08002B2CF9AE}" pid="5" name="MSIP_Label_690ebb53-23a2-471a-9c6e-17bd0d11311e_SetDate">
    <vt:lpwstr>2021-06-16T07:11:35.8924164Z</vt:lpwstr>
  </property>
  <property fmtid="{D5CDD505-2E9C-101B-9397-08002B2CF9AE}" pid="6" name="MSIP_Label_690ebb53-23a2-471a-9c6e-17bd0d11311e_Name">
    <vt:lpwstr>Verejne</vt:lpwstr>
  </property>
  <property fmtid="{D5CDD505-2E9C-101B-9397-08002B2CF9AE}" pid="7" name="MSIP_Label_690ebb53-23a2-471a-9c6e-17bd0d11311e_Application">
    <vt:lpwstr>Microsoft Azure Information Protection</vt:lpwstr>
  </property>
  <property fmtid="{D5CDD505-2E9C-101B-9397-08002B2CF9AE}" pid="8" name="MSIP_Label_690ebb53-23a2-471a-9c6e-17bd0d11311e_Extended_MSFT_Method">
    <vt:lpwstr>Automatic</vt:lpwstr>
  </property>
  <property fmtid="{D5CDD505-2E9C-101B-9397-08002B2CF9AE}" pid="9" name="Sensitivity">
    <vt:lpwstr>Verejne</vt:lpwstr>
  </property>
</Properties>
</file>