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5" autoAdjust="0"/>
    <p:restoredTop sz="94660"/>
  </p:normalViewPr>
  <p:slideViewPr>
    <p:cSldViewPr snapToGrid="0">
      <p:cViewPr varScale="1">
        <p:scale>
          <a:sx n="63" d="100"/>
          <a:sy n="63" d="100"/>
        </p:scale>
        <p:origin x="72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cs-CZ"/>
              <a:t>Kliknutím lze upravit styl.</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Kliknutím lze upravit styl předlohy.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Název a popisek">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cs-CZ"/>
              <a:t>Kliknutím lze upravit styl.</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Kliknutím lze upravit styly předlohy textu.</a:t>
            </a:r>
          </a:p>
        </p:txBody>
      </p:sp>
      <p:sp>
        <p:nvSpPr>
          <p:cNvPr id="4" name="Date Placeholder 3"/>
          <p:cNvSpPr>
            <a:spLocks noGrp="1"/>
          </p:cNvSpPr>
          <p:nvPr>
            <p:ph type="dt" sz="half" idx="10"/>
          </p:nvPr>
        </p:nvSpPr>
        <p:spPr/>
        <p:txBody>
          <a:bodyPr/>
          <a:lstStyle/>
          <a:p>
            <a:fld id="{B61BEF0D-F0BB-DE4B-95CE-6DB70DBA9567}" type="datetimeFigureOut">
              <a:rPr lang="en-US" dirty="0"/>
              <a:pPr/>
              <a:t>8/1/2023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ce s popiskem">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cs-CZ"/>
              <a:t>Kliknutím lze upravit styl.</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cs-CZ"/>
              <a:t>Kliknutím lze upravit styly předlohy textu.</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Kliknutím lze upravit styly předlohy textu.</a:t>
            </a:r>
          </a:p>
        </p:txBody>
      </p:sp>
      <p:sp>
        <p:nvSpPr>
          <p:cNvPr id="4" name="Date Placeholder 3"/>
          <p:cNvSpPr>
            <a:spLocks noGrp="1"/>
          </p:cNvSpPr>
          <p:nvPr>
            <p:ph type="dt" sz="half" idx="10"/>
          </p:nvPr>
        </p:nvSpPr>
        <p:spPr/>
        <p:txBody>
          <a:bodyPr/>
          <a:lstStyle/>
          <a:p>
            <a:fld id="{B61BEF0D-F0BB-DE4B-95CE-6DB70DBA9567}" type="datetimeFigureOut">
              <a:rPr lang="en-US" dirty="0"/>
              <a:pPr/>
              <a:t>8/1/2023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Jmenovka">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cs-CZ"/>
              <a:t>Kliknutím lze upravit styl.</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cs-CZ"/>
              <a:t>Kliknutím lze upravit styly předlohy textu.</a:t>
            </a:r>
          </a:p>
        </p:txBody>
      </p:sp>
      <p:sp>
        <p:nvSpPr>
          <p:cNvPr id="5" name="Date Placeholder 4"/>
          <p:cNvSpPr>
            <a:spLocks noGrp="1"/>
          </p:cNvSpPr>
          <p:nvPr>
            <p:ph type="dt" sz="half" idx="10"/>
          </p:nvPr>
        </p:nvSpPr>
        <p:spPr/>
        <p:txBody>
          <a:bodyPr/>
          <a:lstStyle/>
          <a:p>
            <a:fld id="{B61BEF0D-F0BB-DE4B-95CE-6DB70DBA9567}" type="datetimeFigureOut">
              <a:rPr lang="en-US" dirty="0"/>
              <a:pPr/>
              <a:t>8/1/2023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Jmenovka s citací">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cs-CZ"/>
              <a:t>Kliknutím lze upravit styl.</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cs-CZ"/>
              <a:t>Kliknutím lze upravit styly předlohy textu.</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cs-CZ"/>
              <a:t>Kliknutím lze upravit styly předlohy textu.</a:t>
            </a:r>
          </a:p>
        </p:txBody>
      </p:sp>
      <p:sp>
        <p:nvSpPr>
          <p:cNvPr id="5" name="Date Placeholder 4"/>
          <p:cNvSpPr>
            <a:spLocks noGrp="1"/>
          </p:cNvSpPr>
          <p:nvPr>
            <p:ph type="dt" sz="half" idx="10"/>
          </p:nvPr>
        </p:nvSpPr>
        <p:spPr/>
        <p:txBody>
          <a:bodyPr/>
          <a:lstStyle/>
          <a:p>
            <a:fld id="{B61BEF0D-F0BB-DE4B-95CE-6DB70DBA9567}" type="datetimeFigureOut">
              <a:rPr lang="en-US" dirty="0"/>
              <a:pPr/>
              <a:t>8/1/2023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Pravda nebo nepravda">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cs-CZ"/>
              <a:t>Kliknutím lze upravit styl.</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cs-CZ"/>
              <a:t>Kliknutím lze upravit styly předlohy textu.</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cs-CZ"/>
              <a:t>Kliknutím lze upravit styly předlohy textu.</a:t>
            </a:r>
          </a:p>
        </p:txBody>
      </p:sp>
      <p:sp>
        <p:nvSpPr>
          <p:cNvPr id="5" name="Date Placeholder 4"/>
          <p:cNvSpPr>
            <a:spLocks noGrp="1"/>
          </p:cNvSpPr>
          <p:nvPr>
            <p:ph type="dt" sz="half" idx="10"/>
          </p:nvPr>
        </p:nvSpPr>
        <p:spPr/>
        <p:txBody>
          <a:bodyPr/>
          <a:lstStyle/>
          <a:p>
            <a:fld id="{B61BEF0D-F0BB-DE4B-95CE-6DB70DBA9567}" type="datetimeFigureOut">
              <a:rPr lang="en-US" dirty="0"/>
              <a:pPr/>
              <a:t>8/1/2023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Vertical Text Placeholder 2"/>
          <p:cNvSpPr>
            <a:spLocks noGrp="1"/>
          </p:cNvSpPr>
          <p:nvPr>
            <p:ph type="body" orient="vert" idx="1"/>
          </p:nvPr>
        </p:nvSpPr>
        <p:spPr/>
        <p:txBody>
          <a:bodyPr vert="eaVert" ancho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cs-CZ"/>
              <a:t>Kliknutím lze upravit styl.</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cs-CZ"/>
              <a:t>Kliknutím lze upravit styl.</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cs-CZ"/>
              <a:t>Kliknutím lze upravit styl.</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Kliknutím lze upravit styly předlohy textu.</a:t>
            </a:r>
          </a:p>
        </p:txBody>
      </p:sp>
      <p:sp>
        <p:nvSpPr>
          <p:cNvPr id="4" name="Date Placeholder 3"/>
          <p:cNvSpPr>
            <a:spLocks noGrp="1"/>
          </p:cNvSpPr>
          <p:nvPr>
            <p:ph type="dt" sz="half" idx="10"/>
          </p:nvPr>
        </p:nvSpPr>
        <p:spPr/>
        <p:txBody>
          <a:bodyPr/>
          <a:lstStyle/>
          <a:p>
            <a:fld id="{B61BEF0D-F0BB-DE4B-95CE-6DB70DBA9567}" type="datetimeFigureOut">
              <a:rPr lang="en-US" dirty="0"/>
              <a:pPr/>
              <a:t>8/1/2023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cs-CZ"/>
              <a:t>Kliknutím lze upravit styl.</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8/1/2023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cs-CZ"/>
              <a:t>Kliknutím lze upravit styl.</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8/1/2023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8/1/2023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8/1/2023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cs-CZ"/>
              <a:t>Kliknutím lze upravit styl.</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Date Placeholder 4"/>
          <p:cNvSpPr>
            <a:spLocks noGrp="1"/>
          </p:cNvSpPr>
          <p:nvPr>
            <p:ph type="dt" sz="half" idx="10"/>
          </p:nvPr>
        </p:nvSpPr>
        <p:spPr/>
        <p:txBody>
          <a:bodyPr/>
          <a:lstStyle/>
          <a:p>
            <a:fld id="{B61BEF0D-F0BB-DE4B-95CE-6DB70DBA9567}" type="datetimeFigureOut">
              <a:rPr lang="en-US" dirty="0"/>
              <a:pPr/>
              <a:t>8/1/2023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cs-CZ"/>
              <a:t>Kliknutím lze upravit styl.</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cs-CZ"/>
              <a:t>Kliknutím na ikonu přidáte obrázek.</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Date Placeholder 4"/>
          <p:cNvSpPr>
            <a:spLocks noGrp="1"/>
          </p:cNvSpPr>
          <p:nvPr>
            <p:ph type="dt" sz="half" idx="10"/>
          </p:nvPr>
        </p:nvSpPr>
        <p:spPr/>
        <p:txBody>
          <a:bodyPr/>
          <a:lstStyle/>
          <a:p>
            <a:fld id="{B61BEF0D-F0BB-DE4B-95CE-6DB70DBA9567}" type="datetimeFigureOut">
              <a:rPr lang="en-US" dirty="0"/>
              <a:pPr/>
              <a:t>8/1/2023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cs-CZ"/>
              <a:t>Kliknutím lze upravit styl.</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8/1/2023</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normAutofit fontScale="90000"/>
          </a:bodyPr>
          <a:lstStyle/>
          <a:p>
            <a:r>
              <a:rPr lang="cs-CZ" sz="8000" dirty="0"/>
              <a:t>Stavební právo (11)</a:t>
            </a:r>
          </a:p>
        </p:txBody>
      </p:sp>
      <p:sp>
        <p:nvSpPr>
          <p:cNvPr id="3" name="Podnadpis 2"/>
          <p:cNvSpPr>
            <a:spLocks noGrp="1"/>
          </p:cNvSpPr>
          <p:nvPr>
            <p:ph type="subTitle" idx="1"/>
          </p:nvPr>
        </p:nvSpPr>
        <p:spPr/>
        <p:txBody>
          <a:bodyPr>
            <a:normAutofit/>
          </a:bodyPr>
          <a:lstStyle/>
          <a:p>
            <a:r>
              <a:rPr lang="cs-CZ" sz="3200" dirty="0"/>
              <a:t>Právo životního prostředí, </a:t>
            </a:r>
            <a:r>
              <a:rPr lang="cs-CZ" sz="3200"/>
              <a:t>MUNI 2023</a:t>
            </a:r>
            <a:endParaRPr lang="cs-CZ" sz="3200" dirty="0"/>
          </a:p>
        </p:txBody>
      </p:sp>
    </p:spTree>
    <p:extLst>
      <p:ext uri="{BB962C8B-B14F-4D97-AF65-F5344CB8AC3E}">
        <p14:creationId xmlns:p14="http://schemas.microsoft.com/office/powerpoint/2010/main" val="8515784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1FD2CDA-2521-492D-837A-E7EC5A0F9DDB}"/>
              </a:ext>
            </a:extLst>
          </p:cNvPr>
          <p:cNvSpPr>
            <a:spLocks noGrp="1"/>
          </p:cNvSpPr>
          <p:nvPr>
            <p:ph type="title"/>
          </p:nvPr>
        </p:nvSpPr>
        <p:spPr/>
        <p:txBody>
          <a:bodyPr>
            <a:normAutofit fontScale="90000"/>
          </a:bodyPr>
          <a:lstStyle/>
          <a:p>
            <a:r>
              <a:rPr lang="cs-CZ" sz="4400" dirty="0"/>
              <a:t>Pojmy související s pojmem stavba</a:t>
            </a:r>
          </a:p>
        </p:txBody>
      </p:sp>
      <p:sp>
        <p:nvSpPr>
          <p:cNvPr id="3" name="Zástupný obsah 2">
            <a:extLst>
              <a:ext uri="{FF2B5EF4-FFF2-40B4-BE49-F238E27FC236}">
                <a16:creationId xmlns:a16="http://schemas.microsoft.com/office/drawing/2014/main" id="{A969BA57-D10A-4D98-AC6E-4E7F44D06964}"/>
              </a:ext>
            </a:extLst>
          </p:cNvPr>
          <p:cNvSpPr>
            <a:spLocks noGrp="1"/>
          </p:cNvSpPr>
          <p:nvPr>
            <p:ph idx="1"/>
          </p:nvPr>
        </p:nvSpPr>
        <p:spPr/>
        <p:txBody>
          <a:bodyPr>
            <a:normAutofit/>
          </a:bodyPr>
          <a:lstStyle/>
          <a:p>
            <a:pPr algn="just"/>
            <a:r>
              <a:rPr lang="cs-CZ" sz="2400" dirty="0"/>
              <a:t>Souborem staveb se v tomto zákoně rozumí vzájemně související stavby, jimiž se v rámci jednoho záměru uskutečňuje výstavba na souvislém území nebo za společným účelem </a:t>
            </a:r>
          </a:p>
          <a:p>
            <a:pPr algn="just"/>
            <a:r>
              <a:rPr lang="cs-CZ" sz="2400" dirty="0"/>
              <a:t>Dočasnou stavbou se v tomto zákoně rozumí stavba, u které stavební úřad předem omezí dobu jejího trvání</a:t>
            </a:r>
          </a:p>
          <a:p>
            <a:pPr algn="just"/>
            <a:r>
              <a:rPr lang="cs-CZ" sz="2400" dirty="0"/>
              <a:t>Používá-li se v tomto zákoně pojem stavba, rozumí se tím podle okolností také její část nebo změna dokončené stavby </a:t>
            </a:r>
          </a:p>
        </p:txBody>
      </p:sp>
    </p:spTree>
    <p:extLst>
      <p:ext uri="{BB962C8B-B14F-4D97-AF65-F5344CB8AC3E}">
        <p14:creationId xmlns:p14="http://schemas.microsoft.com/office/powerpoint/2010/main" val="23209774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409F040-4F84-48DF-94F9-0BF0E46738E5}"/>
              </a:ext>
            </a:extLst>
          </p:cNvPr>
          <p:cNvSpPr>
            <a:spLocks noGrp="1"/>
          </p:cNvSpPr>
          <p:nvPr>
            <p:ph type="title"/>
          </p:nvPr>
        </p:nvSpPr>
        <p:spPr/>
        <p:txBody>
          <a:bodyPr>
            <a:normAutofit/>
          </a:bodyPr>
          <a:lstStyle/>
          <a:p>
            <a:r>
              <a:rPr lang="cs-CZ" sz="4400" dirty="0"/>
              <a:t>Zařízení</a:t>
            </a:r>
          </a:p>
        </p:txBody>
      </p:sp>
      <p:sp>
        <p:nvSpPr>
          <p:cNvPr id="3" name="Zástupný obsah 2">
            <a:extLst>
              <a:ext uri="{FF2B5EF4-FFF2-40B4-BE49-F238E27FC236}">
                <a16:creationId xmlns:a16="http://schemas.microsoft.com/office/drawing/2014/main" id="{4342AF7C-A023-48B3-B050-CF855B796FB9}"/>
              </a:ext>
            </a:extLst>
          </p:cNvPr>
          <p:cNvSpPr>
            <a:spLocks noGrp="1"/>
          </p:cNvSpPr>
          <p:nvPr>
            <p:ph idx="1"/>
          </p:nvPr>
        </p:nvSpPr>
        <p:spPr/>
        <p:txBody>
          <a:bodyPr>
            <a:normAutofit/>
          </a:bodyPr>
          <a:lstStyle/>
          <a:p>
            <a:pPr algn="just"/>
            <a:r>
              <a:rPr lang="cs-CZ" sz="2400" dirty="0"/>
              <a:t>Zařízením se v tomto zákoně rozumí technické zařízení nebo reklamní zařízení, pokud nejde o stavbu, které vzniká za účelem užívání na určitém místě</a:t>
            </a:r>
          </a:p>
          <a:p>
            <a:pPr algn="just"/>
            <a:r>
              <a:rPr lang="cs-CZ" sz="2400" dirty="0"/>
              <a:t>Reklamním zařízením se v tomto zákoně rozumí panel, tabule, deska nebo konstrukce, které slouží k šíření reklamy nebo jiných informací. Reklamní zařízení o celkové ploše větší než 8 m2 se považuje za stavbu</a:t>
            </a:r>
          </a:p>
        </p:txBody>
      </p:sp>
    </p:spTree>
    <p:extLst>
      <p:ext uri="{BB962C8B-B14F-4D97-AF65-F5344CB8AC3E}">
        <p14:creationId xmlns:p14="http://schemas.microsoft.com/office/powerpoint/2010/main" val="26941664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0926992-6628-4C20-870D-EAB1E6FA3089}"/>
              </a:ext>
            </a:extLst>
          </p:cNvPr>
          <p:cNvSpPr>
            <a:spLocks noGrp="1"/>
          </p:cNvSpPr>
          <p:nvPr>
            <p:ph type="title"/>
          </p:nvPr>
        </p:nvSpPr>
        <p:spPr/>
        <p:txBody>
          <a:bodyPr>
            <a:normAutofit/>
          </a:bodyPr>
          <a:lstStyle/>
          <a:p>
            <a:r>
              <a:rPr lang="cs-CZ" sz="4400" dirty="0"/>
              <a:t>Terénní úprava a staveniště</a:t>
            </a:r>
          </a:p>
        </p:txBody>
      </p:sp>
      <p:sp>
        <p:nvSpPr>
          <p:cNvPr id="3" name="Zástupný obsah 2">
            <a:extLst>
              <a:ext uri="{FF2B5EF4-FFF2-40B4-BE49-F238E27FC236}">
                <a16:creationId xmlns:a16="http://schemas.microsoft.com/office/drawing/2014/main" id="{AF2CA09D-96D8-494E-A693-75A418260B20}"/>
              </a:ext>
            </a:extLst>
          </p:cNvPr>
          <p:cNvSpPr>
            <a:spLocks noGrp="1"/>
          </p:cNvSpPr>
          <p:nvPr>
            <p:ph idx="1"/>
          </p:nvPr>
        </p:nvSpPr>
        <p:spPr/>
        <p:txBody>
          <a:bodyPr>
            <a:normAutofit/>
          </a:bodyPr>
          <a:lstStyle/>
          <a:p>
            <a:pPr algn="just"/>
            <a:r>
              <a:rPr lang="cs-CZ" sz="2400" dirty="0"/>
              <a:t>Terénní úpravou se v tomto zákoně rozumí zemní práce a změny terénu, jimiž se podstatně mění vzhled prostředí nebo odtokové poměry, těžební a jim podobné a s nimi související práce, nejde-li o hornickou činnost nebo činnost prováděnou hornickým způsobem</a:t>
            </a:r>
          </a:p>
          <a:p>
            <a:pPr algn="just"/>
            <a:r>
              <a:rPr lang="cs-CZ" sz="2400" dirty="0"/>
              <a:t>Staveništěm se v tomto zákoně rozumí místo, na kterém se provádí stavba, zařízení, terénní úprava nebo udržovací práce anebo na kterém se stavba, zařízení nebo terénní úprava odstraňuje</a:t>
            </a:r>
          </a:p>
        </p:txBody>
      </p:sp>
    </p:spTree>
    <p:extLst>
      <p:ext uri="{BB962C8B-B14F-4D97-AF65-F5344CB8AC3E}">
        <p14:creationId xmlns:p14="http://schemas.microsoft.com/office/powerpoint/2010/main" val="38272724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220165D-C1D4-4AED-84D0-12AA7135E729}"/>
              </a:ext>
            </a:extLst>
          </p:cNvPr>
          <p:cNvSpPr>
            <a:spLocks noGrp="1"/>
          </p:cNvSpPr>
          <p:nvPr>
            <p:ph type="title"/>
          </p:nvPr>
        </p:nvSpPr>
        <p:spPr/>
        <p:txBody>
          <a:bodyPr>
            <a:normAutofit/>
          </a:bodyPr>
          <a:lstStyle/>
          <a:p>
            <a:r>
              <a:rPr lang="cs-CZ" sz="4400" dirty="0"/>
              <a:t>Veřejná infrastruktura</a:t>
            </a:r>
          </a:p>
        </p:txBody>
      </p:sp>
      <p:sp>
        <p:nvSpPr>
          <p:cNvPr id="3" name="Zástupný obsah 2">
            <a:extLst>
              <a:ext uri="{FF2B5EF4-FFF2-40B4-BE49-F238E27FC236}">
                <a16:creationId xmlns:a16="http://schemas.microsoft.com/office/drawing/2014/main" id="{A427F602-A4F9-4A95-BDDD-1D4896C2DD57}"/>
              </a:ext>
            </a:extLst>
          </p:cNvPr>
          <p:cNvSpPr>
            <a:spLocks noGrp="1"/>
          </p:cNvSpPr>
          <p:nvPr>
            <p:ph idx="1"/>
          </p:nvPr>
        </p:nvSpPr>
        <p:spPr/>
        <p:txBody>
          <a:bodyPr>
            <a:normAutofit fontScale="62500" lnSpcReduction="20000"/>
          </a:bodyPr>
          <a:lstStyle/>
          <a:p>
            <a:r>
              <a:rPr lang="cs-CZ" sz="3200" dirty="0"/>
              <a:t>pozemky, stavby a zařízení sloužící veřejné potřebě, a to</a:t>
            </a:r>
          </a:p>
          <a:p>
            <a:pPr marL="0" indent="0" algn="just">
              <a:buNone/>
            </a:pPr>
            <a:r>
              <a:rPr lang="cs-CZ" sz="2400" dirty="0"/>
              <a:t> </a:t>
            </a:r>
            <a:r>
              <a:rPr lang="cs-CZ" sz="2900" dirty="0"/>
              <a:t>a) dopravní infrastruktura, kterou jsou zejména stavby pozemních komunikací, drah, vodních cest, leteckých staveb a s nimi související stavby a zařízení, </a:t>
            </a:r>
          </a:p>
          <a:p>
            <a:pPr marL="0" indent="0" algn="just">
              <a:buNone/>
            </a:pPr>
            <a:r>
              <a:rPr lang="cs-CZ" sz="2900" dirty="0"/>
              <a:t> b) technická infrastruktura, kterou jsou zejména systémy a sítě technické infrastruktury a s nimi související stavby a zařízení pro zásobování vodou, odvádění a čištění odpadních vod, energetiku, produktovody a elektronické komunikace, a dále stavby a zařízení ke snižování nebezpečí v území a pro zlepšování stavu povrchových a podzemních vod nebo k nakládání s odpady, </a:t>
            </a:r>
          </a:p>
          <a:p>
            <a:pPr marL="0" indent="0" algn="just">
              <a:buNone/>
            </a:pPr>
            <a:r>
              <a:rPr lang="cs-CZ" sz="2900" dirty="0"/>
              <a:t>c) občanské vybavení, kterým jsou stavby, zařízení a pozemky sloužící k zajištění základních potřeb obyvatel, zejména pro vzdělávání, výchovu a sport, sociální a zdravotní služby, kulturu, veřejnou správu a ochranu obyvatelstva, </a:t>
            </a:r>
          </a:p>
          <a:p>
            <a:pPr marL="0" indent="0" algn="just">
              <a:buNone/>
            </a:pPr>
            <a:r>
              <a:rPr lang="cs-CZ" sz="2900" dirty="0"/>
              <a:t>d) veřejná prostranství </a:t>
            </a:r>
          </a:p>
        </p:txBody>
      </p:sp>
    </p:spTree>
    <p:extLst>
      <p:ext uri="{BB962C8B-B14F-4D97-AF65-F5344CB8AC3E}">
        <p14:creationId xmlns:p14="http://schemas.microsoft.com/office/powerpoint/2010/main" val="4184558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EFF7AE3-CB34-4149-AF8F-3BF7F750BE80}"/>
              </a:ext>
            </a:extLst>
          </p:cNvPr>
          <p:cNvSpPr>
            <a:spLocks noGrp="1"/>
          </p:cNvSpPr>
          <p:nvPr>
            <p:ph type="title"/>
          </p:nvPr>
        </p:nvSpPr>
        <p:spPr/>
        <p:txBody>
          <a:bodyPr>
            <a:normAutofit fontScale="90000"/>
          </a:bodyPr>
          <a:lstStyle/>
          <a:p>
            <a:r>
              <a:rPr lang="cs-CZ" sz="4400" dirty="0"/>
              <a:t>Veřejně prospěšná stavba a opatření</a:t>
            </a:r>
          </a:p>
        </p:txBody>
      </p:sp>
      <p:sp>
        <p:nvSpPr>
          <p:cNvPr id="3" name="Zástupný obsah 2">
            <a:extLst>
              <a:ext uri="{FF2B5EF4-FFF2-40B4-BE49-F238E27FC236}">
                <a16:creationId xmlns:a16="http://schemas.microsoft.com/office/drawing/2014/main" id="{4361CF27-7C90-4472-A5AF-94B68CA91D55}"/>
              </a:ext>
            </a:extLst>
          </p:cNvPr>
          <p:cNvSpPr>
            <a:spLocks noGrp="1"/>
          </p:cNvSpPr>
          <p:nvPr>
            <p:ph idx="1"/>
          </p:nvPr>
        </p:nvSpPr>
        <p:spPr/>
        <p:txBody>
          <a:bodyPr>
            <a:normAutofit/>
          </a:bodyPr>
          <a:lstStyle/>
          <a:p>
            <a:pPr algn="just"/>
            <a:r>
              <a:rPr lang="cs-CZ" sz="2000" dirty="0"/>
              <a:t>Veřejně prospěšnou stavbou se v tomto zákoně rozumí stavba pro veřejnou infrastrukturu určená k rozvoji nebo ochraně území obce, kraje nebo státu vymezená v územně plánovací dokumentaci a stavby s ní související nebo podmiňující její realizaci</a:t>
            </a:r>
          </a:p>
          <a:p>
            <a:pPr algn="just"/>
            <a:r>
              <a:rPr lang="cs-CZ" sz="2000" dirty="0"/>
              <a:t>Veřejně prospěšným opatřením se v tomto zákoně rozumí opatření nestavební povahy sloužící ke snižování ohrožení území, vytváření prvků územního systému </a:t>
            </a:r>
            <a:r>
              <a:rPr lang="cs-CZ" sz="2000"/>
              <a:t>ekologické stability </a:t>
            </a:r>
            <a:r>
              <a:rPr lang="cs-CZ" sz="2000" dirty="0"/>
              <a:t>a k rozvoji anebo k ochraně přírodního, kulturního a archeologického dědictví, vymezené v územně </a:t>
            </a:r>
            <a:r>
              <a:rPr lang="cs-CZ" sz="2000"/>
              <a:t>plánovací dokumentaci</a:t>
            </a:r>
            <a:endParaRPr lang="cs-CZ" sz="2000" dirty="0"/>
          </a:p>
        </p:txBody>
      </p:sp>
    </p:spTree>
    <p:extLst>
      <p:ext uri="{BB962C8B-B14F-4D97-AF65-F5344CB8AC3E}">
        <p14:creationId xmlns:p14="http://schemas.microsoft.com/office/powerpoint/2010/main" val="782185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AEE175D-91C6-4436-865E-E0D546B717F5}"/>
              </a:ext>
            </a:extLst>
          </p:cNvPr>
          <p:cNvSpPr>
            <a:spLocks noGrp="1"/>
          </p:cNvSpPr>
          <p:nvPr>
            <p:ph type="title"/>
          </p:nvPr>
        </p:nvSpPr>
        <p:spPr/>
        <p:txBody>
          <a:bodyPr>
            <a:normAutofit/>
          </a:bodyPr>
          <a:lstStyle/>
          <a:p>
            <a:r>
              <a:rPr lang="cs-CZ" sz="4400" dirty="0"/>
              <a:t>Pojmy územního plánování</a:t>
            </a:r>
          </a:p>
        </p:txBody>
      </p:sp>
      <p:sp>
        <p:nvSpPr>
          <p:cNvPr id="3" name="Zástupný obsah 2">
            <a:extLst>
              <a:ext uri="{FF2B5EF4-FFF2-40B4-BE49-F238E27FC236}">
                <a16:creationId xmlns:a16="http://schemas.microsoft.com/office/drawing/2014/main" id="{0F79922C-1771-45D8-AD75-D8B8DDFE35F2}"/>
              </a:ext>
            </a:extLst>
          </p:cNvPr>
          <p:cNvSpPr>
            <a:spLocks noGrp="1"/>
          </p:cNvSpPr>
          <p:nvPr>
            <p:ph idx="1"/>
          </p:nvPr>
        </p:nvSpPr>
        <p:spPr/>
        <p:txBody>
          <a:bodyPr>
            <a:normAutofit/>
          </a:bodyPr>
          <a:lstStyle/>
          <a:p>
            <a:pPr algn="just"/>
            <a:r>
              <a:rPr lang="cs-CZ" dirty="0"/>
              <a:t>změna v území = změna jeho funkčního využití nebo prostorového uspořádání, vč. umisťování staveb nebo jejich změn </a:t>
            </a:r>
          </a:p>
          <a:p>
            <a:pPr algn="just"/>
            <a:r>
              <a:rPr lang="cs-CZ" dirty="0"/>
              <a:t>stavebním pozemkem = pozemek, jeho část nebo soubor pozemků vymezený a určený k zastavění </a:t>
            </a:r>
          </a:p>
          <a:p>
            <a:pPr algn="just"/>
            <a:r>
              <a:rPr lang="cs-CZ" dirty="0"/>
              <a:t>zastavitelnou plochou = plocha určená k zastavění vymezená v územním rozvojovém plánu, zásadách územního rozvoje nebo územním plánu </a:t>
            </a:r>
          </a:p>
          <a:p>
            <a:pPr algn="just"/>
            <a:r>
              <a:rPr lang="cs-CZ" dirty="0"/>
              <a:t>transformační plochou = plocha určená k vytvoření zcela nového charakteru území nebo k obnově znehodnoceného území za účelem jeho opětovného využití vymezená v zastavěném území územním plánem </a:t>
            </a:r>
          </a:p>
          <a:p>
            <a:pPr algn="just"/>
            <a:r>
              <a:rPr lang="cs-CZ" dirty="0"/>
              <a:t>Koridorem = území vymezené pro zpravidla liniový </a:t>
            </a:r>
            <a:r>
              <a:rPr lang="pl-PL" dirty="0"/>
              <a:t>záměr dopravní nebo technické infrastruktury </a:t>
            </a:r>
            <a:r>
              <a:rPr lang="cs-CZ" dirty="0"/>
              <a:t>nebo opatření nestavební povahy</a:t>
            </a:r>
          </a:p>
        </p:txBody>
      </p:sp>
    </p:spTree>
    <p:extLst>
      <p:ext uri="{BB962C8B-B14F-4D97-AF65-F5344CB8AC3E}">
        <p14:creationId xmlns:p14="http://schemas.microsoft.com/office/powerpoint/2010/main" val="5486351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9DF7B61-9095-4661-8B5C-924EDDCA74FF}"/>
              </a:ext>
            </a:extLst>
          </p:cNvPr>
          <p:cNvSpPr>
            <a:spLocks noGrp="1"/>
          </p:cNvSpPr>
          <p:nvPr>
            <p:ph type="title"/>
          </p:nvPr>
        </p:nvSpPr>
        <p:spPr/>
        <p:txBody>
          <a:bodyPr>
            <a:normAutofit/>
          </a:bodyPr>
          <a:lstStyle/>
          <a:p>
            <a:r>
              <a:rPr lang="cs-CZ" sz="4400" dirty="0"/>
              <a:t>Pojmy územního plánování</a:t>
            </a:r>
          </a:p>
        </p:txBody>
      </p:sp>
      <p:sp>
        <p:nvSpPr>
          <p:cNvPr id="3" name="Zástupný obsah 2">
            <a:extLst>
              <a:ext uri="{FF2B5EF4-FFF2-40B4-BE49-F238E27FC236}">
                <a16:creationId xmlns:a16="http://schemas.microsoft.com/office/drawing/2014/main" id="{92D15C67-158F-4E04-A3E4-F5161241FA27}"/>
              </a:ext>
            </a:extLst>
          </p:cNvPr>
          <p:cNvSpPr>
            <a:spLocks noGrp="1"/>
          </p:cNvSpPr>
          <p:nvPr>
            <p:ph idx="1"/>
          </p:nvPr>
        </p:nvSpPr>
        <p:spPr/>
        <p:txBody>
          <a:bodyPr>
            <a:normAutofit fontScale="92500" lnSpcReduction="10000"/>
          </a:bodyPr>
          <a:lstStyle/>
          <a:p>
            <a:pPr algn="just"/>
            <a:r>
              <a:rPr lang="cs-CZ" dirty="0"/>
              <a:t>uliční čarou = hranice mezi pozemky a veřejným prostranstvím </a:t>
            </a:r>
          </a:p>
          <a:p>
            <a:pPr algn="just"/>
            <a:r>
              <a:rPr lang="cs-CZ" dirty="0"/>
              <a:t>stavební čarou = rozhraní mezi stavbou a nezastavěnou částí pozemku, která určuje polohu hrany stavby ve výši rostlého nebo upraveného terénu </a:t>
            </a:r>
          </a:p>
          <a:p>
            <a:pPr algn="just"/>
            <a:r>
              <a:rPr lang="cs-CZ" dirty="0"/>
              <a:t>stavební prolukou = nezastavěný prostor ve stávající souvislé zástavbě, včetně nezastavěného nároží, který je určen k zastavění </a:t>
            </a:r>
          </a:p>
          <a:p>
            <a:pPr algn="just"/>
            <a:r>
              <a:rPr lang="cs-CZ" dirty="0"/>
              <a:t>limitem využití území = omezení změn v území z důvodu ochrany veřejných zájmů, vyplývající z právních předpisů, nebo stanovené na základě jiných právních předpisů, nebo vyplývající z vlastností území, </a:t>
            </a:r>
          </a:p>
          <a:p>
            <a:pPr algn="just"/>
            <a:r>
              <a:rPr lang="cs-CZ" dirty="0"/>
              <a:t>vystavěným prostředím = prostředí vytvořené nebo upravené člověkem zahrnující stavby </a:t>
            </a:r>
            <a:r>
              <a:rPr lang="pt-BR" dirty="0"/>
              <a:t>a volná prostranství veřejná i neveřejná</a:t>
            </a:r>
            <a:r>
              <a:rPr lang="cs-CZ" dirty="0"/>
              <a:t> </a:t>
            </a:r>
          </a:p>
          <a:p>
            <a:pPr algn="just"/>
            <a:r>
              <a:rPr lang="cs-CZ" dirty="0"/>
              <a:t>asanací = soubor opatření sloužících k ozdravění území, které vykazuje závady, zejména z důvodů hospodářských změn anebo postižení živelní pohromou nebo závažnou havárií</a:t>
            </a:r>
          </a:p>
        </p:txBody>
      </p:sp>
    </p:spTree>
    <p:extLst>
      <p:ext uri="{BB962C8B-B14F-4D97-AF65-F5344CB8AC3E}">
        <p14:creationId xmlns:p14="http://schemas.microsoft.com/office/powerpoint/2010/main" val="36915131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31AEFAC-2583-4B98-A52A-F4851C92734B}"/>
              </a:ext>
            </a:extLst>
          </p:cNvPr>
          <p:cNvSpPr>
            <a:spLocks noGrp="1"/>
          </p:cNvSpPr>
          <p:nvPr>
            <p:ph type="title"/>
          </p:nvPr>
        </p:nvSpPr>
        <p:spPr/>
        <p:txBody>
          <a:bodyPr>
            <a:normAutofit/>
          </a:bodyPr>
          <a:lstStyle/>
          <a:p>
            <a:r>
              <a:rPr lang="cs-CZ" sz="4400" dirty="0"/>
              <a:t>Pojmy územního plánování</a:t>
            </a:r>
          </a:p>
        </p:txBody>
      </p:sp>
      <p:sp>
        <p:nvSpPr>
          <p:cNvPr id="3" name="Zástupný obsah 2">
            <a:extLst>
              <a:ext uri="{FF2B5EF4-FFF2-40B4-BE49-F238E27FC236}">
                <a16:creationId xmlns:a16="http://schemas.microsoft.com/office/drawing/2014/main" id="{BFEAB329-49A0-4D2F-9B6D-DF46E4808850}"/>
              </a:ext>
            </a:extLst>
          </p:cNvPr>
          <p:cNvSpPr>
            <a:spLocks noGrp="1"/>
          </p:cNvSpPr>
          <p:nvPr>
            <p:ph idx="1"/>
          </p:nvPr>
        </p:nvSpPr>
        <p:spPr/>
        <p:txBody>
          <a:bodyPr>
            <a:normAutofit/>
          </a:bodyPr>
          <a:lstStyle/>
          <a:p>
            <a:pPr algn="just"/>
            <a:r>
              <a:rPr lang="cs-CZ" dirty="0"/>
              <a:t>nadřazenou územně plánovací dokumentací se pro</a:t>
            </a:r>
          </a:p>
          <a:p>
            <a:pPr marL="0" indent="0" algn="just">
              <a:buNone/>
            </a:pPr>
            <a:r>
              <a:rPr lang="cs-CZ" dirty="0"/>
              <a:t>1. regulační plán rozumí územní plán, zásady územního rozvoje a územní rozvojový plán,</a:t>
            </a:r>
          </a:p>
          <a:p>
            <a:pPr marL="0" indent="0" algn="just">
              <a:buNone/>
            </a:pPr>
            <a:r>
              <a:rPr lang="cs-CZ" dirty="0"/>
              <a:t>2. územní plán rozumí zásady územního rozvoje a územní rozvojový plán,</a:t>
            </a:r>
          </a:p>
          <a:p>
            <a:pPr marL="0" indent="0" algn="just">
              <a:buNone/>
            </a:pPr>
            <a:r>
              <a:rPr lang="cs-CZ" dirty="0"/>
              <a:t>3. zásady územního rozvoje rozumí územní rozvojový plán </a:t>
            </a:r>
          </a:p>
          <a:p>
            <a:pPr algn="just"/>
            <a:r>
              <a:rPr lang="cs-CZ" dirty="0"/>
              <a:t>navazující územně plánovací dokumentací se pro</a:t>
            </a:r>
          </a:p>
          <a:p>
            <a:pPr marL="0" indent="0" algn="just">
              <a:buNone/>
            </a:pPr>
            <a:r>
              <a:rPr lang="cs-CZ" dirty="0"/>
              <a:t>1. územní rozvojový plán rozumí zásady územního rozvoje, územní plán a regulační plán,</a:t>
            </a:r>
          </a:p>
          <a:p>
            <a:pPr marL="0" indent="0" algn="just">
              <a:buNone/>
            </a:pPr>
            <a:r>
              <a:rPr lang="cs-CZ" dirty="0"/>
              <a:t>2. zásady územního rozvoje rozumí územní plán a regulační plán,</a:t>
            </a:r>
          </a:p>
          <a:p>
            <a:pPr marL="0" indent="0" algn="just">
              <a:buNone/>
            </a:pPr>
            <a:r>
              <a:rPr lang="cs-CZ" dirty="0"/>
              <a:t>3. územní plán rozumí regulační plán</a:t>
            </a:r>
          </a:p>
        </p:txBody>
      </p:sp>
    </p:spTree>
    <p:extLst>
      <p:ext uri="{BB962C8B-B14F-4D97-AF65-F5344CB8AC3E}">
        <p14:creationId xmlns:p14="http://schemas.microsoft.com/office/powerpoint/2010/main" val="13270796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BA56706-748E-45D5-B039-C3A71B278FB6}"/>
              </a:ext>
            </a:extLst>
          </p:cNvPr>
          <p:cNvSpPr>
            <a:spLocks noGrp="1"/>
          </p:cNvSpPr>
          <p:nvPr>
            <p:ph type="title"/>
          </p:nvPr>
        </p:nvSpPr>
        <p:spPr/>
        <p:txBody>
          <a:bodyPr>
            <a:normAutofit/>
          </a:bodyPr>
          <a:lstStyle/>
          <a:p>
            <a:r>
              <a:rPr lang="cs-CZ" sz="4400" dirty="0"/>
              <a:t>Pojmy stavebního řádu</a:t>
            </a:r>
          </a:p>
        </p:txBody>
      </p:sp>
      <p:sp>
        <p:nvSpPr>
          <p:cNvPr id="3" name="Zástupný obsah 2">
            <a:extLst>
              <a:ext uri="{FF2B5EF4-FFF2-40B4-BE49-F238E27FC236}">
                <a16:creationId xmlns:a16="http://schemas.microsoft.com/office/drawing/2014/main" id="{0D84C43B-1ECB-4FA6-BEF8-048E0495E5EF}"/>
              </a:ext>
            </a:extLst>
          </p:cNvPr>
          <p:cNvSpPr>
            <a:spLocks noGrp="1"/>
          </p:cNvSpPr>
          <p:nvPr>
            <p:ph idx="1"/>
          </p:nvPr>
        </p:nvSpPr>
        <p:spPr/>
        <p:txBody>
          <a:bodyPr/>
          <a:lstStyle/>
          <a:p>
            <a:pPr algn="just"/>
            <a:r>
              <a:rPr lang="cs-CZ" sz="2000" dirty="0"/>
              <a:t>budovou = nadzemní stavba, včetně její podzemní části, prostorově soustředěná a navenek převážně uzavřená obvodovými stěnami a střešní konstrukcí </a:t>
            </a:r>
          </a:p>
          <a:p>
            <a:pPr algn="just"/>
            <a:r>
              <a:rPr lang="cs-CZ" sz="2000" dirty="0"/>
              <a:t>bytovým domem = stavba pro bydlení, ve které více než polovina podlahové plochy slouží bydlení </a:t>
            </a:r>
          </a:p>
          <a:p>
            <a:pPr algn="just"/>
            <a:r>
              <a:rPr lang="cs-CZ" sz="2000" dirty="0"/>
              <a:t>rodinným domem = stavba pro bydlení, ve které více než polovina podlahové plochy slouží bydlení, a která má nejvýše tři samostatné byty,  </a:t>
            </a:r>
            <a:r>
              <a:rPr lang="pl-PL" sz="2000" dirty="0"/>
              <a:t>nejvýše dvě nadzemní a jedno podzemní podlaží </a:t>
            </a:r>
            <a:r>
              <a:rPr lang="cs-CZ" sz="2000" dirty="0"/>
              <a:t>a podkroví, nebo třetí nadzemní podlaží ustoupené od vnějšího líce obvodové stěny budovy orientované k uliční čáře alespoň o 2 metry</a:t>
            </a:r>
          </a:p>
          <a:p>
            <a:endParaRPr lang="cs-CZ" dirty="0"/>
          </a:p>
        </p:txBody>
      </p:sp>
    </p:spTree>
    <p:extLst>
      <p:ext uri="{BB962C8B-B14F-4D97-AF65-F5344CB8AC3E}">
        <p14:creationId xmlns:p14="http://schemas.microsoft.com/office/powerpoint/2010/main" val="27644988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88B3667-9847-4E44-90C6-D5F716F802B5}"/>
              </a:ext>
            </a:extLst>
          </p:cNvPr>
          <p:cNvSpPr>
            <a:spLocks noGrp="1"/>
          </p:cNvSpPr>
          <p:nvPr>
            <p:ph type="title"/>
          </p:nvPr>
        </p:nvSpPr>
        <p:spPr/>
        <p:txBody>
          <a:bodyPr>
            <a:normAutofit/>
          </a:bodyPr>
          <a:lstStyle/>
          <a:p>
            <a:r>
              <a:rPr lang="cs-CZ" sz="4400" dirty="0"/>
              <a:t>Pojmy stavebního řádu</a:t>
            </a:r>
          </a:p>
        </p:txBody>
      </p:sp>
      <p:sp>
        <p:nvSpPr>
          <p:cNvPr id="3" name="Zástupný obsah 2">
            <a:extLst>
              <a:ext uri="{FF2B5EF4-FFF2-40B4-BE49-F238E27FC236}">
                <a16:creationId xmlns:a16="http://schemas.microsoft.com/office/drawing/2014/main" id="{1190693F-AD94-457F-8A2B-8DA1D75668C5}"/>
              </a:ext>
            </a:extLst>
          </p:cNvPr>
          <p:cNvSpPr>
            <a:spLocks noGrp="1"/>
          </p:cNvSpPr>
          <p:nvPr>
            <p:ph idx="1"/>
          </p:nvPr>
        </p:nvSpPr>
        <p:spPr/>
        <p:txBody>
          <a:bodyPr>
            <a:normAutofit/>
          </a:bodyPr>
          <a:lstStyle/>
          <a:p>
            <a:pPr algn="just"/>
            <a:r>
              <a:rPr lang="cs-CZ" sz="2000" dirty="0"/>
              <a:t>bytem = soubor místností, popřípadě jedna obytná místnost, který svým stavebně technickým uspořádáním a vybavením splňuje požadavky na bydlení </a:t>
            </a:r>
          </a:p>
          <a:p>
            <a:pPr algn="just"/>
            <a:r>
              <a:rPr lang="cs-CZ" sz="2000" dirty="0"/>
              <a:t>místností = prostorově uzavřená část stavby, vymezená podlahou, stropem nebo konstrukcí střechy a pevnými stěnami </a:t>
            </a:r>
          </a:p>
          <a:p>
            <a:pPr algn="just"/>
            <a:r>
              <a:rPr lang="cs-CZ" sz="2000" dirty="0"/>
              <a:t>V rámci schvalování nového stavebního zákona se vyostřila politická debata na téma definice obytné místnosti, zejm. požadavků na přímé větrání a osvětlení, tyto požadavky vláda přislíbila upravit po podzimních volbách r. 2021 prováděcí vyhláškou …</a:t>
            </a:r>
          </a:p>
        </p:txBody>
      </p:sp>
    </p:spTree>
    <p:extLst>
      <p:ext uri="{BB962C8B-B14F-4D97-AF65-F5344CB8AC3E}">
        <p14:creationId xmlns:p14="http://schemas.microsoft.com/office/powerpoint/2010/main" val="21023929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4400" dirty="0"/>
              <a:t>Právní rámec</a:t>
            </a:r>
          </a:p>
        </p:txBody>
      </p:sp>
      <p:sp>
        <p:nvSpPr>
          <p:cNvPr id="3" name="Zástupný symbol pro obsah 2"/>
          <p:cNvSpPr>
            <a:spLocks noGrp="1"/>
          </p:cNvSpPr>
          <p:nvPr>
            <p:ph idx="1"/>
          </p:nvPr>
        </p:nvSpPr>
        <p:spPr/>
        <p:txBody>
          <a:bodyPr>
            <a:noAutofit/>
          </a:bodyPr>
          <a:lstStyle/>
          <a:p>
            <a:pPr algn="just"/>
            <a:r>
              <a:rPr lang="cs-CZ" sz="2000" dirty="0"/>
              <a:t> zákon č. 283/2021 Sb., stavební zákon</a:t>
            </a:r>
          </a:p>
          <a:p>
            <a:pPr algn="just"/>
            <a:r>
              <a:rPr lang="cs-CZ" sz="1900" dirty="0"/>
              <a:t>Nový stavební zákon byl prioritou minulé vlády, hlavním mottem jeho přijetí bylo heslo „zrychlit a zjednodušit“ výstavbu…</a:t>
            </a:r>
          </a:p>
          <a:p>
            <a:pPr algn="just"/>
            <a:r>
              <a:rPr lang="cs-CZ" sz="1900" dirty="0"/>
              <a:t>V ústavním pořádku </a:t>
            </a:r>
            <a:r>
              <a:rPr lang="cs-CZ" sz="1900" i="1" dirty="0"/>
              <a:t>právo stavět </a:t>
            </a:r>
            <a:r>
              <a:rPr lang="cs-CZ" sz="1900" dirty="0"/>
              <a:t>zakotveno nemáme, zato je zde </a:t>
            </a:r>
            <a:r>
              <a:rPr lang="cs-CZ" sz="1900" i="1" dirty="0"/>
              <a:t>právo na příznivé životní prostředí</a:t>
            </a:r>
            <a:r>
              <a:rPr lang="cs-CZ" sz="1900" dirty="0"/>
              <a:t>:</a:t>
            </a:r>
          </a:p>
          <a:p>
            <a:pPr algn="just"/>
            <a:r>
              <a:rPr lang="cs-CZ" sz="1900" b="0" i="0" dirty="0">
                <a:solidFill>
                  <a:srgbClr val="444444"/>
                </a:solidFill>
                <a:effectLst/>
                <a:latin typeface="+mj-lt"/>
              </a:rPr>
              <a:t>Stát dbá o šetrné využívání přírodních zdrojů a ochranu přírodního bohatství</a:t>
            </a:r>
            <a:r>
              <a:rPr lang="cs-CZ" sz="1900" dirty="0">
                <a:solidFill>
                  <a:srgbClr val="444444"/>
                </a:solidFill>
                <a:latin typeface="Arial" panose="020B0604020202020204" pitchFamily="34" charset="0"/>
              </a:rPr>
              <a:t> </a:t>
            </a:r>
            <a:r>
              <a:rPr lang="cs-CZ" sz="1900" dirty="0">
                <a:solidFill>
                  <a:srgbClr val="444444"/>
                </a:solidFill>
              </a:rPr>
              <a:t>(článek 7 Ústavy)</a:t>
            </a:r>
          </a:p>
          <a:p>
            <a:pPr algn="just"/>
            <a:r>
              <a:rPr lang="cs-CZ" sz="1900" dirty="0">
                <a:solidFill>
                  <a:srgbClr val="444444"/>
                </a:solidFill>
              </a:rPr>
              <a:t>Každý má právo na příznivé životní prostředí (článek 35 Listiny </a:t>
            </a:r>
            <a:r>
              <a:rPr lang="cs-CZ" sz="1900" dirty="0" err="1">
                <a:solidFill>
                  <a:srgbClr val="444444"/>
                </a:solidFill>
              </a:rPr>
              <a:t>ZPaS</a:t>
            </a:r>
            <a:r>
              <a:rPr lang="cs-CZ" sz="1900" dirty="0">
                <a:solidFill>
                  <a:srgbClr val="444444"/>
                </a:solidFill>
              </a:rPr>
              <a:t>)</a:t>
            </a:r>
          </a:p>
          <a:p>
            <a:pPr algn="just"/>
            <a:r>
              <a:rPr lang="cs-CZ" sz="1900" dirty="0">
                <a:solidFill>
                  <a:srgbClr val="444444"/>
                </a:solidFill>
              </a:rPr>
              <a:t>Každý má právo na včasné a úplně informace o stavu životního prostředí a přírodních zdrojů (článek 35 Listiny </a:t>
            </a:r>
            <a:r>
              <a:rPr lang="cs-CZ" sz="1900" dirty="0" err="1">
                <a:solidFill>
                  <a:srgbClr val="444444"/>
                </a:solidFill>
              </a:rPr>
              <a:t>ZPaS</a:t>
            </a:r>
            <a:r>
              <a:rPr lang="cs-CZ" sz="1900" dirty="0">
                <a:solidFill>
                  <a:srgbClr val="444444"/>
                </a:solidFill>
              </a:rPr>
              <a:t>)</a:t>
            </a:r>
          </a:p>
          <a:p>
            <a:pPr algn="just"/>
            <a:endParaRPr lang="cs-CZ" dirty="0"/>
          </a:p>
        </p:txBody>
      </p:sp>
    </p:spTree>
    <p:extLst>
      <p:ext uri="{BB962C8B-B14F-4D97-AF65-F5344CB8AC3E}">
        <p14:creationId xmlns:p14="http://schemas.microsoft.com/office/powerpoint/2010/main" val="16892897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95B3258-5831-4B4A-ACA7-32DEE97390D7}"/>
              </a:ext>
            </a:extLst>
          </p:cNvPr>
          <p:cNvSpPr>
            <a:spLocks noGrp="1"/>
          </p:cNvSpPr>
          <p:nvPr>
            <p:ph type="title"/>
          </p:nvPr>
        </p:nvSpPr>
        <p:spPr/>
        <p:txBody>
          <a:bodyPr>
            <a:normAutofit/>
          </a:bodyPr>
          <a:lstStyle/>
          <a:p>
            <a:r>
              <a:rPr lang="cs-CZ" sz="4400" dirty="0"/>
              <a:t>Pojmy stavebního řádu</a:t>
            </a:r>
          </a:p>
        </p:txBody>
      </p:sp>
      <p:sp>
        <p:nvSpPr>
          <p:cNvPr id="3" name="Zástupný obsah 2">
            <a:extLst>
              <a:ext uri="{FF2B5EF4-FFF2-40B4-BE49-F238E27FC236}">
                <a16:creationId xmlns:a16="http://schemas.microsoft.com/office/drawing/2014/main" id="{D1DB791A-486B-48C2-BB07-211A1F7377A0}"/>
              </a:ext>
            </a:extLst>
          </p:cNvPr>
          <p:cNvSpPr>
            <a:spLocks noGrp="1"/>
          </p:cNvSpPr>
          <p:nvPr>
            <p:ph idx="1"/>
          </p:nvPr>
        </p:nvSpPr>
        <p:spPr/>
        <p:txBody>
          <a:bodyPr>
            <a:normAutofit/>
          </a:bodyPr>
          <a:lstStyle/>
          <a:p>
            <a:pPr algn="just"/>
            <a:r>
              <a:rPr lang="cs-CZ" sz="2000" dirty="0"/>
              <a:t>stavebníkem = osoba, která pro sebe žádá vydání povolení záměru nebo odstranění stavby, zařízení nebo terénní úpravy, a dále osoba, která provádí nebo odstraňuje stavbu, zařízení nebo terénní úpravu, pokud nejde o stavebního podnikatele jednajícího v rámci své podnikatelské činnosti </a:t>
            </a:r>
          </a:p>
          <a:p>
            <a:pPr algn="just"/>
            <a:r>
              <a:rPr lang="cs-CZ" sz="2000" dirty="0"/>
              <a:t>projektantem = fyzická osoba oprávněná podle autorizačního zákona ke zpracování územně plánovací dokumentace, územní studie a projektové dokumentace </a:t>
            </a:r>
          </a:p>
          <a:p>
            <a:pPr algn="just"/>
            <a:r>
              <a:rPr lang="cs-CZ" sz="2000" dirty="0"/>
              <a:t>stavebním podnikatelem = osoba oprávněná k provádění stavebních nebo montážních prací jako předmětu své činnosti podle živnostenského zákona</a:t>
            </a:r>
          </a:p>
        </p:txBody>
      </p:sp>
    </p:spTree>
    <p:extLst>
      <p:ext uri="{BB962C8B-B14F-4D97-AF65-F5344CB8AC3E}">
        <p14:creationId xmlns:p14="http://schemas.microsoft.com/office/powerpoint/2010/main" val="14313139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1DA661A-6C54-452B-8748-6E8C03329286}"/>
              </a:ext>
            </a:extLst>
          </p:cNvPr>
          <p:cNvSpPr>
            <a:spLocks noGrp="1"/>
          </p:cNvSpPr>
          <p:nvPr>
            <p:ph type="title"/>
          </p:nvPr>
        </p:nvSpPr>
        <p:spPr/>
        <p:txBody>
          <a:bodyPr>
            <a:normAutofit/>
          </a:bodyPr>
          <a:lstStyle/>
          <a:p>
            <a:r>
              <a:rPr lang="cs-CZ" sz="4400" dirty="0"/>
              <a:t>Pojmy stavebního řádu</a:t>
            </a:r>
          </a:p>
        </p:txBody>
      </p:sp>
      <p:sp>
        <p:nvSpPr>
          <p:cNvPr id="3" name="Zástupný obsah 2">
            <a:extLst>
              <a:ext uri="{FF2B5EF4-FFF2-40B4-BE49-F238E27FC236}">
                <a16:creationId xmlns:a16="http://schemas.microsoft.com/office/drawing/2014/main" id="{D9A5981A-CD38-4A9E-9D70-859F7C28C3E0}"/>
              </a:ext>
            </a:extLst>
          </p:cNvPr>
          <p:cNvSpPr>
            <a:spLocks noGrp="1"/>
          </p:cNvSpPr>
          <p:nvPr>
            <p:ph idx="1"/>
          </p:nvPr>
        </p:nvSpPr>
        <p:spPr/>
        <p:txBody>
          <a:bodyPr>
            <a:normAutofit/>
          </a:bodyPr>
          <a:lstStyle/>
          <a:p>
            <a:pPr algn="just"/>
            <a:r>
              <a:rPr lang="cs-CZ" sz="2400" dirty="0"/>
              <a:t>zhotovitelem = stavebník v případě svépomocné formy výstavby, nebo stavební podnikatel </a:t>
            </a:r>
          </a:p>
          <a:p>
            <a:pPr algn="just"/>
            <a:r>
              <a:rPr lang="cs-CZ" sz="2400" dirty="0"/>
              <a:t>stavbyvedoucím = fyzická osoba oprávněná podle autorizačního zákona k odbornému vedení provádění nebo odstraňování stavby </a:t>
            </a:r>
          </a:p>
          <a:p>
            <a:pPr algn="just"/>
            <a:r>
              <a:rPr lang="cs-CZ" sz="2400" dirty="0"/>
              <a:t>stavebním dozorem = odborný dozor nad prováděním nebo odstraňováním stavby, zařízení anebo terénní úpravy svépomocí</a:t>
            </a:r>
          </a:p>
        </p:txBody>
      </p:sp>
    </p:spTree>
    <p:extLst>
      <p:ext uri="{BB962C8B-B14F-4D97-AF65-F5344CB8AC3E}">
        <p14:creationId xmlns:p14="http://schemas.microsoft.com/office/powerpoint/2010/main" val="384637312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2DBDB8E-62F1-4966-B612-0885E562765D}"/>
              </a:ext>
            </a:extLst>
          </p:cNvPr>
          <p:cNvSpPr>
            <a:spLocks noGrp="1"/>
          </p:cNvSpPr>
          <p:nvPr>
            <p:ph type="title"/>
          </p:nvPr>
        </p:nvSpPr>
        <p:spPr/>
        <p:txBody>
          <a:bodyPr>
            <a:normAutofit/>
          </a:bodyPr>
          <a:lstStyle/>
          <a:p>
            <a:r>
              <a:rPr lang="cs-CZ" sz="4400" dirty="0"/>
              <a:t>Oprávněný investor</a:t>
            </a:r>
          </a:p>
        </p:txBody>
      </p:sp>
      <p:sp>
        <p:nvSpPr>
          <p:cNvPr id="3" name="Zástupný obsah 2">
            <a:extLst>
              <a:ext uri="{FF2B5EF4-FFF2-40B4-BE49-F238E27FC236}">
                <a16:creationId xmlns:a16="http://schemas.microsoft.com/office/drawing/2014/main" id="{3E98C951-0327-46D8-BA53-1209F7CF5B30}"/>
              </a:ext>
            </a:extLst>
          </p:cNvPr>
          <p:cNvSpPr>
            <a:spLocks noGrp="1"/>
          </p:cNvSpPr>
          <p:nvPr>
            <p:ph idx="1"/>
          </p:nvPr>
        </p:nvSpPr>
        <p:spPr/>
        <p:txBody>
          <a:bodyPr>
            <a:normAutofit/>
          </a:bodyPr>
          <a:lstStyle/>
          <a:p>
            <a:pPr algn="just"/>
            <a:r>
              <a:rPr lang="pt-BR" sz="2400" dirty="0"/>
              <a:t>Oprávněným investorem</a:t>
            </a:r>
            <a:r>
              <a:rPr lang="cs-CZ" sz="2400" dirty="0"/>
              <a:t> =</a:t>
            </a:r>
            <a:r>
              <a:rPr lang="pt-BR" sz="2400" dirty="0"/>
              <a:t> </a:t>
            </a:r>
            <a:r>
              <a:rPr lang="cs-CZ" sz="2400" dirty="0"/>
              <a:t> vlastník, správce nebo provozovatel veřejné dopravní nebo veřejné technické infrastruktury </a:t>
            </a:r>
          </a:p>
          <a:p>
            <a:pPr algn="just"/>
            <a:r>
              <a:rPr lang="cs-CZ" sz="2400" dirty="0"/>
              <a:t>Oprávněný investor může požadovat, aby byl o úkonech orgánu územního plánování při projednání návrhů územně plánovací dokumentace a územních opatření vyrozuměn jednotlivě. Za tímto účelem se zřizuje seznam oprávněných investorů, který vede a spravuje Nejvyšší stavební úřad</a:t>
            </a:r>
          </a:p>
        </p:txBody>
      </p:sp>
    </p:spTree>
    <p:extLst>
      <p:ext uri="{BB962C8B-B14F-4D97-AF65-F5344CB8AC3E}">
        <p14:creationId xmlns:p14="http://schemas.microsoft.com/office/powerpoint/2010/main" val="152183094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8668E62-4323-4EA6-A8A9-00A167848B37}"/>
              </a:ext>
            </a:extLst>
          </p:cNvPr>
          <p:cNvSpPr>
            <a:spLocks noGrp="1"/>
          </p:cNvSpPr>
          <p:nvPr>
            <p:ph type="title"/>
          </p:nvPr>
        </p:nvSpPr>
        <p:spPr/>
        <p:txBody>
          <a:bodyPr>
            <a:normAutofit/>
          </a:bodyPr>
          <a:lstStyle/>
          <a:p>
            <a:r>
              <a:rPr lang="cs-CZ" sz="4400" dirty="0"/>
              <a:t>Zveřejňování dokumentů</a:t>
            </a:r>
          </a:p>
        </p:txBody>
      </p:sp>
      <p:sp>
        <p:nvSpPr>
          <p:cNvPr id="3" name="Zástupný obsah 2">
            <a:extLst>
              <a:ext uri="{FF2B5EF4-FFF2-40B4-BE49-F238E27FC236}">
                <a16:creationId xmlns:a16="http://schemas.microsoft.com/office/drawing/2014/main" id="{6009762C-DEBC-4367-BAA0-6CEEB7D84207}"/>
              </a:ext>
            </a:extLst>
          </p:cNvPr>
          <p:cNvSpPr>
            <a:spLocks noGrp="1"/>
          </p:cNvSpPr>
          <p:nvPr>
            <p:ph idx="1"/>
          </p:nvPr>
        </p:nvSpPr>
        <p:spPr/>
        <p:txBody>
          <a:bodyPr/>
          <a:lstStyle/>
          <a:p>
            <a:pPr algn="just"/>
            <a:r>
              <a:rPr lang="cs-CZ" sz="2000" dirty="0"/>
              <a:t>Příslušný pořizovatel zveřejňuje zadání územně plánovací dokumentace, zprávu o uplatňování územně plánovací dokumentace, územně plánovací </a:t>
            </a:r>
            <a:r>
              <a:rPr lang="pl-PL" sz="2000" dirty="0"/>
              <a:t>dokumentaci, zastavěné území, územní studii </a:t>
            </a:r>
            <a:r>
              <a:rPr lang="cs-CZ" sz="2000" dirty="0"/>
              <a:t>a územní opatření a jejich návrhy v národním </a:t>
            </a:r>
            <a:r>
              <a:rPr lang="cs-CZ" sz="2000" dirty="0" err="1"/>
              <a:t>geoportálu</a:t>
            </a:r>
            <a:r>
              <a:rPr lang="cs-CZ" sz="2000" dirty="0"/>
              <a:t> územního plánování </a:t>
            </a:r>
          </a:p>
          <a:p>
            <a:pPr algn="just"/>
            <a:r>
              <a:rPr lang="cs-CZ" sz="2000" dirty="0"/>
              <a:t>Územní rozvojový plán a územní opatření o stavební uzávěře, které vydal Nejvyšší stavební úřad, včetně dokladů o jejich pořizování, ukládá Nejvyšší stavební úřad </a:t>
            </a:r>
          </a:p>
          <a:p>
            <a:pPr algn="just"/>
            <a:r>
              <a:rPr lang="cs-CZ" sz="2000" dirty="0"/>
              <a:t>Zásady územního rozvoje, územní plán a regulační plán, včetně dokladů o jejich pořizování, ukládá obec nebo kraj, pro jejichž území jsou vydány</a:t>
            </a:r>
            <a:endParaRPr lang="cs-CZ" dirty="0"/>
          </a:p>
        </p:txBody>
      </p:sp>
    </p:spTree>
    <p:extLst>
      <p:ext uri="{BB962C8B-B14F-4D97-AF65-F5344CB8AC3E}">
        <p14:creationId xmlns:p14="http://schemas.microsoft.com/office/powerpoint/2010/main" val="171309568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F785858-5F54-4006-9518-F549F36C0BA4}"/>
              </a:ext>
            </a:extLst>
          </p:cNvPr>
          <p:cNvSpPr>
            <a:spLocks noGrp="1"/>
          </p:cNvSpPr>
          <p:nvPr>
            <p:ph type="title"/>
          </p:nvPr>
        </p:nvSpPr>
        <p:spPr/>
        <p:txBody>
          <a:bodyPr>
            <a:normAutofit/>
          </a:bodyPr>
          <a:lstStyle/>
          <a:p>
            <a:r>
              <a:rPr lang="cs-CZ" sz="4400" dirty="0"/>
              <a:t>Plánovací smlouvy</a:t>
            </a:r>
          </a:p>
        </p:txBody>
      </p:sp>
      <p:sp>
        <p:nvSpPr>
          <p:cNvPr id="3" name="Zástupný obsah 2">
            <a:extLst>
              <a:ext uri="{FF2B5EF4-FFF2-40B4-BE49-F238E27FC236}">
                <a16:creationId xmlns:a16="http://schemas.microsoft.com/office/drawing/2014/main" id="{BC1B60D9-3094-4A59-850C-0F2AA82A877C}"/>
              </a:ext>
            </a:extLst>
          </p:cNvPr>
          <p:cNvSpPr>
            <a:spLocks noGrp="1"/>
          </p:cNvSpPr>
          <p:nvPr>
            <p:ph idx="1"/>
          </p:nvPr>
        </p:nvSpPr>
        <p:spPr/>
        <p:txBody>
          <a:bodyPr>
            <a:normAutofit/>
          </a:bodyPr>
          <a:lstStyle/>
          <a:p>
            <a:pPr algn="just"/>
            <a:r>
              <a:rPr lang="cs-CZ" sz="2400" dirty="0"/>
              <a:t>Plánovací smlouvou = veřejnoprávní smlouva uzavřená mezi stavebníkem a obcí nebo krajem nebo vlastníkem veřejné infrastruktury, jejímž obsahem je vzájemná povinnost stran poskytnout si součinnost při uskutečnění ve smlouvě uvedeného záměru a postupovat při jeho uskutečňování ujednaným způsobem </a:t>
            </a:r>
          </a:p>
          <a:p>
            <a:pPr algn="just"/>
            <a:r>
              <a:rPr lang="cs-CZ" sz="2400" dirty="0"/>
              <a:t>Plánovací smlouva může obsahovat i úpravu práv a povinností osob v oblasti soukromého práva</a:t>
            </a:r>
          </a:p>
        </p:txBody>
      </p:sp>
    </p:spTree>
    <p:extLst>
      <p:ext uri="{BB962C8B-B14F-4D97-AF65-F5344CB8AC3E}">
        <p14:creationId xmlns:p14="http://schemas.microsoft.com/office/powerpoint/2010/main" val="2537889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D49D6FF-97BF-401C-8F9B-E0D85AAB1541}"/>
              </a:ext>
            </a:extLst>
          </p:cNvPr>
          <p:cNvSpPr>
            <a:spLocks noGrp="1"/>
          </p:cNvSpPr>
          <p:nvPr>
            <p:ph type="title"/>
          </p:nvPr>
        </p:nvSpPr>
        <p:spPr/>
        <p:txBody>
          <a:bodyPr>
            <a:normAutofit/>
          </a:bodyPr>
          <a:lstStyle/>
          <a:p>
            <a:r>
              <a:rPr lang="cs-CZ" sz="4400" dirty="0"/>
              <a:t>Proč nový stavební kodex?</a:t>
            </a:r>
          </a:p>
        </p:txBody>
      </p:sp>
      <p:sp>
        <p:nvSpPr>
          <p:cNvPr id="3" name="Zástupný obsah 2">
            <a:extLst>
              <a:ext uri="{FF2B5EF4-FFF2-40B4-BE49-F238E27FC236}">
                <a16:creationId xmlns:a16="http://schemas.microsoft.com/office/drawing/2014/main" id="{CC1DC87E-17B2-466F-B4DE-573415301ACE}"/>
              </a:ext>
            </a:extLst>
          </p:cNvPr>
          <p:cNvSpPr>
            <a:spLocks noGrp="1"/>
          </p:cNvSpPr>
          <p:nvPr>
            <p:ph idx="1"/>
          </p:nvPr>
        </p:nvSpPr>
        <p:spPr/>
        <p:txBody>
          <a:bodyPr>
            <a:normAutofit lnSpcReduction="10000"/>
          </a:bodyPr>
          <a:lstStyle/>
          <a:p>
            <a:pPr algn="just"/>
            <a:r>
              <a:rPr lang="cs-CZ" sz="1900" dirty="0"/>
              <a:t>Povolování staveb podle stávajícího zákona je složité a nepřehledné</a:t>
            </a:r>
          </a:p>
          <a:p>
            <a:pPr algn="just"/>
            <a:r>
              <a:rPr lang="cs-CZ" sz="1900" dirty="0"/>
              <a:t>Spojení stavebních úřadů se samosprávami přináší riziko střetu zájmů a systémové podjatosti (úředník stavebního úřadu = zaměstnanec obce)</a:t>
            </a:r>
          </a:p>
          <a:p>
            <a:pPr algn="just"/>
            <a:r>
              <a:rPr lang="cs-CZ" sz="1900" dirty="0"/>
              <a:t>Jedno řízení o povolení záměru je zjednodušením oproti územnímu a stavebnímu řízení (a zabrání např. situacím, kdy soud zruší územní rozhodnutí, ale právo stavět dle pozdějšího stavebního povolení zůstane)</a:t>
            </a:r>
          </a:p>
          <a:p>
            <a:pPr algn="just"/>
            <a:r>
              <a:rPr lang="cs-CZ" sz="1900" dirty="0"/>
              <a:t>Nadřízený stavební úřad má rozhodovat o odvolání s konečnou platností</a:t>
            </a:r>
          </a:p>
          <a:p>
            <a:pPr algn="just"/>
            <a:r>
              <a:rPr lang="cs-CZ" sz="1900" dirty="0"/>
              <a:t>Zavedení digitalizace postupů vč. digitálního spisu</a:t>
            </a:r>
          </a:p>
          <a:p>
            <a:pPr algn="just"/>
            <a:r>
              <a:rPr lang="cs-CZ" sz="1900" dirty="0"/>
              <a:t>Plánovací smlouvy; modrozelená infrastruktura …</a:t>
            </a:r>
          </a:p>
          <a:p>
            <a:endParaRPr lang="cs-CZ" sz="1900" dirty="0"/>
          </a:p>
        </p:txBody>
      </p:sp>
    </p:spTree>
    <p:extLst>
      <p:ext uri="{BB962C8B-B14F-4D97-AF65-F5344CB8AC3E}">
        <p14:creationId xmlns:p14="http://schemas.microsoft.com/office/powerpoint/2010/main" val="21089241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EC59024-B06E-4471-8852-7F73CDCA9941}"/>
              </a:ext>
            </a:extLst>
          </p:cNvPr>
          <p:cNvSpPr>
            <a:spLocks noGrp="1"/>
          </p:cNvSpPr>
          <p:nvPr>
            <p:ph type="title"/>
          </p:nvPr>
        </p:nvSpPr>
        <p:spPr/>
        <p:txBody>
          <a:bodyPr>
            <a:normAutofit/>
          </a:bodyPr>
          <a:lstStyle/>
          <a:p>
            <a:r>
              <a:rPr lang="cs-CZ" sz="4400" dirty="0"/>
              <a:t>Novinky vnesené novým SZ</a:t>
            </a:r>
          </a:p>
        </p:txBody>
      </p:sp>
      <p:sp>
        <p:nvSpPr>
          <p:cNvPr id="3" name="Zástupný obsah 2">
            <a:extLst>
              <a:ext uri="{FF2B5EF4-FFF2-40B4-BE49-F238E27FC236}">
                <a16:creationId xmlns:a16="http://schemas.microsoft.com/office/drawing/2014/main" id="{5821EB66-FD07-44BC-8E71-5EB6E2FD8F06}"/>
              </a:ext>
            </a:extLst>
          </p:cNvPr>
          <p:cNvSpPr>
            <a:spLocks noGrp="1"/>
          </p:cNvSpPr>
          <p:nvPr>
            <p:ph idx="1"/>
          </p:nvPr>
        </p:nvSpPr>
        <p:spPr/>
        <p:txBody>
          <a:bodyPr>
            <a:normAutofit/>
          </a:bodyPr>
          <a:lstStyle/>
          <a:p>
            <a:pPr algn="just"/>
            <a:r>
              <a:rPr lang="cs-CZ" sz="1900" dirty="0"/>
              <a:t>Původně měly být stavební úřady odděleny od samospráv – nakonec se nestane</a:t>
            </a:r>
          </a:p>
          <a:p>
            <a:pPr algn="just"/>
            <a:r>
              <a:rPr lang="cs-CZ" sz="1900" dirty="0"/>
              <a:t>Zjednodušení a zrychlení povolování cestou jednotného rozhodnutí ne tak docela (zákon o JES a podkladové akty, koordinovaná stanoviska, samostatná stanoviska hygieniků, hasičů…)</a:t>
            </a:r>
          </a:p>
          <a:p>
            <a:pPr algn="just"/>
            <a:r>
              <a:rPr lang="cs-CZ" sz="1900" dirty="0"/>
              <a:t>Jednotné pořizování ÚPD, a to v elektronické podobě (dle financí…)</a:t>
            </a:r>
          </a:p>
          <a:p>
            <a:pPr algn="just"/>
            <a:r>
              <a:rPr lang="cs-CZ" sz="1900" dirty="0"/>
              <a:t>Definice a podpora modrozelené infrastruktury (hospodaření s vodou)</a:t>
            </a:r>
          </a:p>
          <a:p>
            <a:pPr algn="just"/>
            <a:r>
              <a:rPr lang="cs-CZ" sz="1900" dirty="0"/>
              <a:t>Plánovací smlouvy (závazky obcí a investorů)</a:t>
            </a:r>
          </a:p>
          <a:p>
            <a:pPr algn="just"/>
            <a:r>
              <a:rPr lang="cs-CZ" sz="1900" dirty="0"/>
              <a:t>Přísnější pravidla odstraňování a dodatečného povolování staveb</a:t>
            </a:r>
          </a:p>
          <a:p>
            <a:pPr algn="just"/>
            <a:endParaRPr lang="cs-CZ" sz="1900" dirty="0"/>
          </a:p>
          <a:p>
            <a:endParaRPr lang="cs-CZ" sz="1900" dirty="0"/>
          </a:p>
          <a:p>
            <a:pPr marL="0" indent="0">
              <a:buNone/>
            </a:pPr>
            <a:endParaRPr lang="cs-CZ" sz="1900" dirty="0"/>
          </a:p>
        </p:txBody>
      </p:sp>
    </p:spTree>
    <p:extLst>
      <p:ext uri="{BB962C8B-B14F-4D97-AF65-F5344CB8AC3E}">
        <p14:creationId xmlns:p14="http://schemas.microsoft.com/office/powerpoint/2010/main" val="28106681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3861A86-672A-48B5-8126-CD00222DA257}"/>
              </a:ext>
            </a:extLst>
          </p:cNvPr>
          <p:cNvSpPr>
            <a:spLocks noGrp="1"/>
          </p:cNvSpPr>
          <p:nvPr>
            <p:ph type="title"/>
          </p:nvPr>
        </p:nvSpPr>
        <p:spPr/>
        <p:txBody>
          <a:bodyPr>
            <a:normAutofit/>
          </a:bodyPr>
          <a:lstStyle/>
          <a:p>
            <a:r>
              <a:rPr lang="cs-CZ" sz="4400" dirty="0"/>
              <a:t>Státní stavební správa - orgány</a:t>
            </a:r>
          </a:p>
        </p:txBody>
      </p:sp>
      <p:sp>
        <p:nvSpPr>
          <p:cNvPr id="3" name="Zástupný obsah 2">
            <a:extLst>
              <a:ext uri="{FF2B5EF4-FFF2-40B4-BE49-F238E27FC236}">
                <a16:creationId xmlns:a16="http://schemas.microsoft.com/office/drawing/2014/main" id="{FBA2FDAC-C9F7-4AFC-BD39-D7F5E6D20B96}"/>
              </a:ext>
            </a:extLst>
          </p:cNvPr>
          <p:cNvSpPr>
            <a:spLocks noGrp="1"/>
          </p:cNvSpPr>
          <p:nvPr>
            <p:ph idx="1"/>
          </p:nvPr>
        </p:nvSpPr>
        <p:spPr/>
        <p:txBody>
          <a:bodyPr>
            <a:normAutofit/>
          </a:bodyPr>
          <a:lstStyle/>
          <a:p>
            <a:pPr algn="just"/>
            <a:r>
              <a:rPr lang="cs-CZ" sz="2400" dirty="0"/>
              <a:t>Nejvyšší stavební úřad nevznikne</a:t>
            </a:r>
          </a:p>
          <a:p>
            <a:pPr algn="just"/>
            <a:r>
              <a:rPr lang="cs-CZ" sz="2400" dirty="0"/>
              <a:t>Specializovaný stavební úřad také ne, ale vznikne Dopravní a energetický stavební úřad (v Praze)</a:t>
            </a:r>
          </a:p>
          <a:p>
            <a:pPr algn="just"/>
            <a:r>
              <a:rPr lang="cs-CZ" sz="2400" dirty="0"/>
              <a:t>krajské stavební úřady</a:t>
            </a:r>
          </a:p>
          <a:p>
            <a:pPr algn="just"/>
            <a:r>
              <a:rPr lang="cs-CZ" sz="2400" dirty="0"/>
              <a:t>Ve věcech stavebního řádu i MV, </a:t>
            </a:r>
            <a:r>
              <a:rPr lang="cs-CZ" sz="2400" dirty="0" err="1"/>
              <a:t>MObr</a:t>
            </a:r>
            <a:r>
              <a:rPr lang="cs-CZ" sz="2400" dirty="0"/>
              <a:t>., </a:t>
            </a:r>
            <a:r>
              <a:rPr lang="cs-CZ" sz="2400" dirty="0" err="1"/>
              <a:t>MSprav</a:t>
            </a:r>
            <a:r>
              <a:rPr lang="cs-CZ" sz="2400" dirty="0"/>
              <a:t>. a obecní úřady ORP</a:t>
            </a:r>
          </a:p>
        </p:txBody>
      </p:sp>
    </p:spTree>
    <p:extLst>
      <p:ext uri="{BB962C8B-B14F-4D97-AF65-F5344CB8AC3E}">
        <p14:creationId xmlns:p14="http://schemas.microsoft.com/office/powerpoint/2010/main" val="14861310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5A64DF8-304C-4A6B-BA44-AC10185E12DB}"/>
              </a:ext>
            </a:extLst>
          </p:cNvPr>
          <p:cNvSpPr>
            <a:spLocks noGrp="1"/>
          </p:cNvSpPr>
          <p:nvPr>
            <p:ph type="title"/>
          </p:nvPr>
        </p:nvSpPr>
        <p:spPr/>
        <p:txBody>
          <a:bodyPr>
            <a:normAutofit/>
          </a:bodyPr>
          <a:lstStyle/>
          <a:p>
            <a:r>
              <a:rPr lang="cs-CZ" sz="4400" dirty="0"/>
              <a:t>Cíle územního plánování</a:t>
            </a:r>
          </a:p>
        </p:txBody>
      </p:sp>
      <p:sp>
        <p:nvSpPr>
          <p:cNvPr id="3" name="Zástupný obsah 2">
            <a:extLst>
              <a:ext uri="{FF2B5EF4-FFF2-40B4-BE49-F238E27FC236}">
                <a16:creationId xmlns:a16="http://schemas.microsoft.com/office/drawing/2014/main" id="{D592EB4E-B809-452D-A2BB-D60981BA2DFC}"/>
              </a:ext>
            </a:extLst>
          </p:cNvPr>
          <p:cNvSpPr>
            <a:spLocks noGrp="1"/>
          </p:cNvSpPr>
          <p:nvPr>
            <p:ph idx="1"/>
          </p:nvPr>
        </p:nvSpPr>
        <p:spPr/>
        <p:txBody>
          <a:bodyPr>
            <a:normAutofit/>
          </a:bodyPr>
          <a:lstStyle/>
          <a:p>
            <a:pPr algn="just"/>
            <a:r>
              <a:rPr lang="cs-CZ" sz="2400" dirty="0"/>
              <a:t>soustavně a komplexně řešit funkční využití území</a:t>
            </a:r>
          </a:p>
          <a:p>
            <a:pPr algn="just"/>
            <a:r>
              <a:rPr lang="cs-CZ" sz="2400" dirty="0"/>
              <a:t>stanovovat zásady jeho plošného a prostorového uspořádání a </a:t>
            </a:r>
          </a:p>
          <a:p>
            <a:pPr algn="just"/>
            <a:r>
              <a:rPr lang="cs-CZ" sz="2400" dirty="0"/>
              <a:t>vytvářet předpoklady pro udržitelný rozvoj území spočívající ve vyváženém vztahu podmínek pro příznivé životní prostředí, pro hospodářský rozvoj a pro soudržnost společenství obyvatel území, který uspokojuje potřeby současné generace, aniž by ohrožoval podmínky života generací budoucích</a:t>
            </a:r>
          </a:p>
        </p:txBody>
      </p:sp>
    </p:spTree>
    <p:extLst>
      <p:ext uri="{BB962C8B-B14F-4D97-AF65-F5344CB8AC3E}">
        <p14:creationId xmlns:p14="http://schemas.microsoft.com/office/powerpoint/2010/main" val="326439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D8153F2-B7C9-4A53-9A18-89DB3AE00F9A}"/>
              </a:ext>
            </a:extLst>
          </p:cNvPr>
          <p:cNvSpPr>
            <a:spLocks noGrp="1"/>
          </p:cNvSpPr>
          <p:nvPr>
            <p:ph type="title"/>
          </p:nvPr>
        </p:nvSpPr>
        <p:spPr/>
        <p:txBody>
          <a:bodyPr>
            <a:normAutofit/>
          </a:bodyPr>
          <a:lstStyle/>
          <a:p>
            <a:r>
              <a:rPr lang="cs-CZ" sz="4400" dirty="0"/>
              <a:t>Stanoviska a vyjádření DOSS</a:t>
            </a:r>
          </a:p>
        </p:txBody>
      </p:sp>
      <p:sp>
        <p:nvSpPr>
          <p:cNvPr id="3" name="Zástupný obsah 2">
            <a:extLst>
              <a:ext uri="{FF2B5EF4-FFF2-40B4-BE49-F238E27FC236}">
                <a16:creationId xmlns:a16="http://schemas.microsoft.com/office/drawing/2014/main" id="{48DB5F40-7DC6-4B03-9505-4F27147695A8}"/>
              </a:ext>
            </a:extLst>
          </p:cNvPr>
          <p:cNvSpPr>
            <a:spLocks noGrp="1"/>
          </p:cNvSpPr>
          <p:nvPr>
            <p:ph idx="1"/>
          </p:nvPr>
        </p:nvSpPr>
        <p:spPr/>
        <p:txBody>
          <a:bodyPr>
            <a:normAutofit lnSpcReduction="10000"/>
          </a:bodyPr>
          <a:lstStyle/>
          <a:p>
            <a:pPr algn="just"/>
            <a:r>
              <a:rPr lang="cs-CZ" sz="2400" dirty="0"/>
              <a:t> Dotčené orgány měly podle první verze nového stavebního kodexu uplatňovat pouhá „vyjádření“ sloužící jako podklad pro výsledné rozhodnutí stavebního úřadu</a:t>
            </a:r>
          </a:p>
          <a:p>
            <a:pPr algn="just"/>
            <a:r>
              <a:rPr lang="cs-CZ" sz="2400" dirty="0"/>
              <a:t>Aktuálně platná (ale stále neúčinná) právní úprava počítá s vydáváním tzv. jednotného environmentálního stanoviska (JES) i s dalšími podkladovými akty speciálních orgánů (hygieniků, hasičů, koordinovaných stanovisek ORP, stanovisek AOPK ČR ve vztahu k nejpřísněji chráněným územím apod.)</a:t>
            </a:r>
            <a:endParaRPr lang="cs-CZ" dirty="0"/>
          </a:p>
          <a:p>
            <a:pPr algn="just"/>
            <a:endParaRPr lang="cs-CZ" dirty="0"/>
          </a:p>
        </p:txBody>
      </p:sp>
    </p:spTree>
    <p:extLst>
      <p:ext uri="{BB962C8B-B14F-4D97-AF65-F5344CB8AC3E}">
        <p14:creationId xmlns:p14="http://schemas.microsoft.com/office/powerpoint/2010/main" val="7050458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F42446D-6DBC-445F-BFE2-D223C2FA823D}"/>
              </a:ext>
            </a:extLst>
          </p:cNvPr>
          <p:cNvSpPr>
            <a:spLocks noGrp="1"/>
          </p:cNvSpPr>
          <p:nvPr>
            <p:ph type="title"/>
          </p:nvPr>
        </p:nvSpPr>
        <p:spPr/>
        <p:txBody>
          <a:bodyPr>
            <a:normAutofit/>
          </a:bodyPr>
          <a:lstStyle/>
          <a:p>
            <a:r>
              <a:rPr lang="cs-CZ" sz="4400" dirty="0"/>
              <a:t>Záměr a stavba</a:t>
            </a:r>
          </a:p>
        </p:txBody>
      </p:sp>
      <p:sp>
        <p:nvSpPr>
          <p:cNvPr id="3" name="Zástupný obsah 2">
            <a:extLst>
              <a:ext uri="{FF2B5EF4-FFF2-40B4-BE49-F238E27FC236}">
                <a16:creationId xmlns:a16="http://schemas.microsoft.com/office/drawing/2014/main" id="{CB231CF3-031B-4636-8F8E-2DB813C2B520}"/>
              </a:ext>
            </a:extLst>
          </p:cNvPr>
          <p:cNvSpPr>
            <a:spLocks noGrp="1"/>
          </p:cNvSpPr>
          <p:nvPr>
            <p:ph idx="1"/>
          </p:nvPr>
        </p:nvSpPr>
        <p:spPr/>
        <p:txBody>
          <a:bodyPr>
            <a:normAutofit/>
          </a:bodyPr>
          <a:lstStyle/>
          <a:p>
            <a:pPr algn="just"/>
            <a:r>
              <a:rPr lang="cs-CZ" sz="2400" dirty="0"/>
              <a:t>Záměrem se rozumí stavba, zařízení, údržba stavby, změna využití území, dělení nebo scelování pozemků a stanovení ochranného pásma</a:t>
            </a:r>
          </a:p>
          <a:p>
            <a:pPr algn="just"/>
            <a:r>
              <a:rPr lang="cs-CZ" sz="2400" dirty="0"/>
              <a:t>Stavbou se rozumí stavební dílo, které vzniká stavební nebo montážní činností ze stavebních výrobků, materiálů nebo konstrukcí za účelem užívání na určitém místě. Za stavbu se považuje také výrobek plnící funkci stavby</a:t>
            </a:r>
          </a:p>
        </p:txBody>
      </p:sp>
    </p:spTree>
    <p:extLst>
      <p:ext uri="{BB962C8B-B14F-4D97-AF65-F5344CB8AC3E}">
        <p14:creationId xmlns:p14="http://schemas.microsoft.com/office/powerpoint/2010/main" val="28861961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E3CF265-F59A-4370-B2BE-183997EBE62F}"/>
              </a:ext>
            </a:extLst>
          </p:cNvPr>
          <p:cNvSpPr>
            <a:spLocks noGrp="1"/>
          </p:cNvSpPr>
          <p:nvPr>
            <p:ph type="title"/>
          </p:nvPr>
        </p:nvSpPr>
        <p:spPr/>
        <p:txBody>
          <a:bodyPr>
            <a:normAutofit/>
          </a:bodyPr>
          <a:lstStyle/>
          <a:p>
            <a:r>
              <a:rPr lang="cs-CZ" sz="4400" dirty="0"/>
              <a:t>Jaké stavby SZ rozlišuje</a:t>
            </a:r>
          </a:p>
        </p:txBody>
      </p:sp>
      <p:sp>
        <p:nvSpPr>
          <p:cNvPr id="3" name="Zástupný obsah 2">
            <a:extLst>
              <a:ext uri="{FF2B5EF4-FFF2-40B4-BE49-F238E27FC236}">
                <a16:creationId xmlns:a16="http://schemas.microsoft.com/office/drawing/2014/main" id="{C7274048-A36D-4898-A1C0-F0D589DEA4A0}"/>
              </a:ext>
            </a:extLst>
          </p:cNvPr>
          <p:cNvSpPr>
            <a:spLocks noGrp="1"/>
          </p:cNvSpPr>
          <p:nvPr>
            <p:ph idx="1"/>
          </p:nvPr>
        </p:nvSpPr>
        <p:spPr/>
        <p:txBody>
          <a:bodyPr>
            <a:normAutofit/>
          </a:bodyPr>
          <a:lstStyle/>
          <a:p>
            <a:pPr algn="just"/>
            <a:r>
              <a:rPr lang="cs-CZ" sz="2000" dirty="0"/>
              <a:t>Drobné (do limitu zastavěné plochy dle přílohy 1; oplocení; menší reklamní zařízení; dočasné stavby typu prodejní stánek; zastávka MHD …)</a:t>
            </a:r>
          </a:p>
          <a:p>
            <a:pPr algn="just"/>
            <a:r>
              <a:rPr lang="cs-CZ" sz="2000" dirty="0"/>
              <a:t>Jednoduché (domky dle přílohy 2; garáže; chlévy; přípojky tech. infrastruktury …)</a:t>
            </a:r>
          </a:p>
          <a:p>
            <a:pPr algn="just"/>
            <a:r>
              <a:rPr lang="cs-CZ" sz="2000" dirty="0"/>
              <a:t>Vyhrazené (dle přílohy 3 – dálnice, stavby dráhy, letecké stavby, zásobníky plynu …)</a:t>
            </a:r>
          </a:p>
          <a:p>
            <a:pPr algn="just"/>
            <a:r>
              <a:rPr lang="cs-CZ" sz="2000" dirty="0"/>
              <a:t>Ostatní </a:t>
            </a:r>
          </a:p>
        </p:txBody>
      </p:sp>
    </p:spTree>
    <p:extLst>
      <p:ext uri="{BB962C8B-B14F-4D97-AF65-F5344CB8AC3E}">
        <p14:creationId xmlns:p14="http://schemas.microsoft.com/office/powerpoint/2010/main" val="2500906574"/>
      </p:ext>
    </p:extLst>
  </p:cSld>
  <p:clrMapOvr>
    <a:masterClrMapping/>
  </p:clrMapOvr>
</p:sld>
</file>

<file path=ppt/theme/theme1.xml><?xml version="1.0" encoding="utf-8"?>
<a:theme xmlns:a="http://schemas.openxmlformats.org/drawingml/2006/main" name="Stébla">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3458</TotalTime>
  <Words>1840</Words>
  <Application>Microsoft Office PowerPoint</Application>
  <PresentationFormat>Širokoúhlá obrazovka</PresentationFormat>
  <Paragraphs>111</Paragraphs>
  <Slides>24</Slides>
  <Notes>0</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24</vt:i4>
      </vt:variant>
    </vt:vector>
  </HeadingPairs>
  <TitlesOfParts>
    <vt:vector size="28" baseType="lpstr">
      <vt:lpstr>Arial</vt:lpstr>
      <vt:lpstr>Century Gothic</vt:lpstr>
      <vt:lpstr>Wingdings 3</vt:lpstr>
      <vt:lpstr>Stébla</vt:lpstr>
      <vt:lpstr>Stavební právo (11)</vt:lpstr>
      <vt:lpstr>Právní rámec</vt:lpstr>
      <vt:lpstr>Proč nový stavební kodex?</vt:lpstr>
      <vt:lpstr>Novinky vnesené novým SZ</vt:lpstr>
      <vt:lpstr>Státní stavební správa - orgány</vt:lpstr>
      <vt:lpstr>Cíle územního plánování</vt:lpstr>
      <vt:lpstr>Stanoviska a vyjádření DOSS</vt:lpstr>
      <vt:lpstr>Záměr a stavba</vt:lpstr>
      <vt:lpstr>Jaké stavby SZ rozlišuje</vt:lpstr>
      <vt:lpstr>Pojmy související s pojmem stavba</vt:lpstr>
      <vt:lpstr>Zařízení</vt:lpstr>
      <vt:lpstr>Terénní úprava a staveniště</vt:lpstr>
      <vt:lpstr>Veřejná infrastruktura</vt:lpstr>
      <vt:lpstr>Veřejně prospěšná stavba a opatření</vt:lpstr>
      <vt:lpstr>Pojmy územního plánování</vt:lpstr>
      <vt:lpstr>Pojmy územního plánování</vt:lpstr>
      <vt:lpstr>Pojmy územního plánování</vt:lpstr>
      <vt:lpstr>Pojmy stavebního řádu</vt:lpstr>
      <vt:lpstr>Pojmy stavebního řádu</vt:lpstr>
      <vt:lpstr>Pojmy stavebního řádu</vt:lpstr>
      <vt:lpstr>Pojmy stavebního řádu</vt:lpstr>
      <vt:lpstr>Oprávněný investor</vt:lpstr>
      <vt:lpstr>Zveřejňování dokumentů</vt:lpstr>
      <vt:lpstr>Plánovací smlouvy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Stát a právo (1)</dc:title>
  <dc:creator>Svobodová Olga</dc:creator>
  <cp:lastModifiedBy>Svoboda Arnost</cp:lastModifiedBy>
  <cp:revision>280</cp:revision>
  <dcterms:created xsi:type="dcterms:W3CDTF">2017-06-20T12:02:26Z</dcterms:created>
  <dcterms:modified xsi:type="dcterms:W3CDTF">2023-08-01T14:28:56Z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690ebb53-23a2-471a-9c6e-17bd0d11311e_Enabled">
    <vt:lpwstr>True</vt:lpwstr>
  </property>
  <property fmtid="{D5CDD505-2E9C-101B-9397-08002B2CF9AE}" pid="3" name="MSIP_Label_690ebb53-23a2-471a-9c6e-17bd0d11311e_SiteId">
    <vt:lpwstr>418bc066-1b00-4aad-ad98-9ead95bb26a9</vt:lpwstr>
  </property>
  <property fmtid="{D5CDD505-2E9C-101B-9397-08002B2CF9AE}" pid="4" name="MSIP_Label_690ebb53-23a2-471a-9c6e-17bd0d11311e_Owner">
    <vt:lpwstr>svobodova.olga@kr-jihomoravsky.cz</vt:lpwstr>
  </property>
  <property fmtid="{D5CDD505-2E9C-101B-9397-08002B2CF9AE}" pid="5" name="MSIP_Label_690ebb53-23a2-471a-9c6e-17bd0d11311e_SetDate">
    <vt:lpwstr>2021-06-16T07:11:35.8924164Z</vt:lpwstr>
  </property>
  <property fmtid="{D5CDD505-2E9C-101B-9397-08002B2CF9AE}" pid="6" name="MSIP_Label_690ebb53-23a2-471a-9c6e-17bd0d11311e_Name">
    <vt:lpwstr>Verejne</vt:lpwstr>
  </property>
  <property fmtid="{D5CDD505-2E9C-101B-9397-08002B2CF9AE}" pid="7" name="MSIP_Label_690ebb53-23a2-471a-9c6e-17bd0d11311e_Application">
    <vt:lpwstr>Microsoft Azure Information Protection</vt:lpwstr>
  </property>
  <property fmtid="{D5CDD505-2E9C-101B-9397-08002B2CF9AE}" pid="8" name="MSIP_Label_690ebb53-23a2-471a-9c6e-17bd0d11311e_Extended_MSFT_Method">
    <vt:lpwstr>Automatic</vt:lpwstr>
  </property>
  <property fmtid="{D5CDD505-2E9C-101B-9397-08002B2CF9AE}" pid="9" name="Sensitivity">
    <vt:lpwstr>Verejne</vt:lpwstr>
  </property>
</Properties>
</file>