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83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sz="8000" dirty="0"/>
              <a:t>Informace, správní trestání (12)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Právo životního prostředí, MUNI 2023</a:t>
            </a:r>
          </a:p>
        </p:txBody>
      </p:sp>
    </p:spTree>
    <p:extLst>
      <p:ext uri="{BB962C8B-B14F-4D97-AF65-F5344CB8AC3E}">
        <p14:creationId xmlns:p14="http://schemas.microsoft.com/office/powerpoint/2010/main" val="8515784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92599D-9AD5-45A0-A16E-F8E5AFF39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Vyřizování žádosti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1BE14D4-A3CD-4041-A9A1-3A8619C42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buNone/>
            </a:pPr>
            <a:r>
              <a:rPr lang="cs-CZ" sz="2000" dirty="0"/>
              <a:t>a) Informaci nemá subjekt k dispozici a není ani povinen ji mít:</a:t>
            </a:r>
          </a:p>
          <a:p>
            <a:pPr marL="0" lvl="0" indent="0" algn="just">
              <a:buNone/>
            </a:pPr>
            <a:r>
              <a:rPr lang="cs-CZ" sz="2000" dirty="0"/>
              <a:t>    1. má ji jiný povinný  subjekt  – do 15 dnů postoupí</a:t>
            </a:r>
          </a:p>
          <a:p>
            <a:pPr marL="0" indent="0" algn="just">
              <a:buNone/>
            </a:pPr>
            <a:r>
              <a:rPr lang="cs-CZ" sz="2000" dirty="0"/>
              <a:t>    2. nemá ji nikdo – sdělení</a:t>
            </a:r>
          </a:p>
          <a:p>
            <a:pPr marL="0" indent="0" algn="just">
              <a:buNone/>
            </a:pPr>
            <a:endParaRPr lang="cs-CZ" sz="2000" dirty="0"/>
          </a:p>
          <a:p>
            <a:pPr marL="0" indent="0" algn="just">
              <a:buNone/>
            </a:pPr>
            <a:r>
              <a:rPr lang="cs-CZ" sz="2000" dirty="0"/>
              <a:t>b) Informace je již zveřejněna → do 15 dnů lze místo poskytnutí informace sdělit žadateli údaje umožňující vyhledání a získání zveřejněné informace. To neplatí, pokud žadatel uvedl, že nemá možnost získat zveřejněnou informaci jiným způsobem. Pokud žadatel trvá na přímém poskytnutí zveřejněné informace, povinný subjekt mu ji poskytne.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09769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F7F4F8-409E-47B3-A5B5-90096FB57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Vyřizování žádosti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29CC665-2131-4C27-9FBB-D959CA7C60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cs-CZ" dirty="0"/>
              <a:t>Někdy </a:t>
            </a:r>
            <a:r>
              <a:rPr lang="cs-CZ" dirty="0" err="1"/>
              <a:t>info</a:t>
            </a:r>
            <a:r>
              <a:rPr lang="cs-CZ" dirty="0"/>
              <a:t> nelze poskytnout (např. kvůli utajovaným </a:t>
            </a:r>
            <a:r>
              <a:rPr lang="cs-CZ" dirty="0" err="1"/>
              <a:t>info</a:t>
            </a:r>
            <a:r>
              <a:rPr lang="cs-CZ" dirty="0"/>
              <a:t>), jindy může být rozhodnutím odepřena, zejména když:</a:t>
            </a:r>
          </a:p>
          <a:p>
            <a:pPr marL="0" indent="0" algn="just">
              <a:buNone/>
            </a:pPr>
            <a:r>
              <a:rPr lang="cs-CZ" dirty="0"/>
              <a:t>1.  byla povinnému subjektu předána osobou, která k tomu nebyla podle zákona povinna a nedala předchozí písemný souhlas k zpřístupnění této informace,</a:t>
            </a:r>
          </a:p>
          <a:p>
            <a:pPr marL="0" indent="0" algn="just">
              <a:buNone/>
            </a:pPr>
            <a:r>
              <a:rPr lang="cs-CZ" dirty="0"/>
              <a:t> 2.  zpřístupnění této informace by mohlo mít nepříznivý vliv na ochranu životního prostředí v místech, kterých se informace týká,</a:t>
            </a:r>
          </a:p>
          <a:p>
            <a:pPr marL="0" indent="0" algn="just">
              <a:buNone/>
            </a:pPr>
            <a:r>
              <a:rPr lang="cs-CZ" dirty="0"/>
              <a:t> 3. žadatel se domáhá informací opatřovaných v rámci přípravného řízení (vyšetřování) v trestních věcech, nebo se informace týká neukončených řízení a nepravomocných rozhodnutí o přestupcích a jiných správních deliktech,</a:t>
            </a:r>
          </a:p>
          <a:p>
            <a:pPr marL="0" indent="0" algn="just">
              <a:buNone/>
            </a:pPr>
            <a:r>
              <a:rPr lang="cs-CZ" dirty="0"/>
              <a:t> 4. žádost byla formulována nesrozumitelně nebo příliš obecně a žadatel, ač byl k tomu vyzván, ji nedoplnil, </a:t>
            </a:r>
            <a:r>
              <a:rPr lang="cs-CZ" u="sng" dirty="0"/>
              <a:t>nebo jde o anonymní žádost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463748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F409A3-955C-4779-128C-8C913B2C7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Novela k 1. lednu 2024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2E05C86-B162-B116-49CB-3B4943B734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§ 8a zákona č. 123/1998 Sb. – „kladivo na kverulanty“ (konečně </a:t>
            </a:r>
            <a:r>
              <a:rPr lang="cs-CZ" dirty="0">
                <a:sym typeface="Wingdings" panose="05000000000000000000" pitchFamily="2" charset="2"/>
              </a:rPr>
              <a:t>)</a:t>
            </a:r>
          </a:p>
          <a:p>
            <a:pPr marL="0" indent="0" algn="just">
              <a:buNone/>
            </a:pPr>
            <a:r>
              <a:rPr lang="cs-CZ" dirty="0">
                <a:sym typeface="Wingdings" panose="05000000000000000000" pitchFamily="2" charset="2"/>
              </a:rPr>
              <a:t>Zákon stanoví, že povinný subjekt může odepřít zpřístupnění informace nebo její části do sedmi dnů od obdržení žádosti, pokud</a:t>
            </a:r>
          </a:p>
          <a:p>
            <a:pPr algn="just">
              <a:buAutoNum type="arabicPeriod"/>
            </a:pPr>
            <a:r>
              <a:rPr lang="cs-CZ" dirty="0">
                <a:sym typeface="Wingdings" panose="05000000000000000000" pitchFamily="2" charset="2"/>
              </a:rPr>
              <a:t>lze ve vztahu k ní dovodit, že cílem žadatele je nátlak na fyzickou osobu, jíž se týkají požadované informace (ale pozor: žádost o rozsáhlé informace anebo mnoho žádostí bez dalšího odepření </a:t>
            </a:r>
            <a:r>
              <a:rPr lang="cs-CZ" dirty="0" err="1">
                <a:sym typeface="Wingdings" panose="05000000000000000000" pitchFamily="2" charset="2"/>
              </a:rPr>
              <a:t>info</a:t>
            </a:r>
            <a:r>
              <a:rPr lang="cs-CZ" dirty="0">
                <a:sym typeface="Wingdings" panose="05000000000000000000" pitchFamily="2" charset="2"/>
              </a:rPr>
              <a:t> nevyvolá...)</a:t>
            </a:r>
          </a:p>
          <a:p>
            <a:pPr algn="just">
              <a:buAutoNum type="arabicPeriod"/>
            </a:pPr>
            <a:r>
              <a:rPr lang="cs-CZ" dirty="0">
                <a:sym typeface="Wingdings" panose="05000000000000000000" pitchFamily="2" charset="2"/>
              </a:rPr>
              <a:t> je-li cílem žadatele způsobit nepřiměřenou zátěž povinného subjektu, a to zpravidla v reakci na předchozí postup povinného subjektu vůči žadateli či v reakci na vztah s fyzickou osobu, jíž se požadované informace týkají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62246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115C52-71E4-40ED-845F-0DEA8CEC8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Vyřizování žádosti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16D5D98-E403-48F1-BED8-D14AFF5569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cs-CZ" dirty="0"/>
          </a:p>
          <a:p>
            <a:pPr algn="just"/>
            <a:r>
              <a:rPr lang="cs-CZ" sz="2400" dirty="0"/>
              <a:t>forma – přednostně dle požadavku žadatele, jinak forma s ohledem na splnění účelu </a:t>
            </a:r>
          </a:p>
          <a:p>
            <a:pPr algn="just"/>
            <a:r>
              <a:rPr lang="cs-CZ" sz="2400" dirty="0"/>
              <a:t>lhůta – bez zbytečného odkladu, do 30 dnů, do 60 dnů od podání úplné žádosti </a:t>
            </a:r>
          </a:p>
          <a:p>
            <a:pPr algn="just"/>
            <a:r>
              <a:rPr lang="cs-CZ" sz="2400" dirty="0"/>
              <a:t>rozsah -  vše co je požadováno s výjimkou toho, co nelze poskytnout </a:t>
            </a:r>
          </a:p>
          <a:p>
            <a:pPr algn="just"/>
            <a:r>
              <a:rPr lang="cs-CZ" sz="2400" dirty="0"/>
              <a:t>zpoplatnění – náklady spojené s pořízením kopií, opatřením technických nosičů dat, odeslání informací žadateli – zveřejněný sazebník úhrad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90895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7274E1-02C2-4462-80F4-3C6AEDAB3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Prostorová data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98EDC39-03C9-4F61-B4BA-7025671A88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000" dirty="0"/>
              <a:t>Směrnice Evropského Parlamentu a Rady  2007/2/ES o zřízení Infrastruktury pro prostorové informace v Evropském společenství (INSPIRE)</a:t>
            </a:r>
          </a:p>
          <a:p>
            <a:pPr marL="0" indent="0" algn="just">
              <a:buNone/>
            </a:pPr>
            <a:r>
              <a:rPr lang="cs-CZ" sz="2000" dirty="0"/>
              <a:t>- stanoví obecná pravidla pro zřízení Infrastruktury pro prostorové informace v Evropském společenství (INSPIRE) pro účely politik Společenství v oblasti životního prostředí a politik nebo činností, které mohou mít vliv na životní prostředí</a:t>
            </a:r>
          </a:p>
          <a:p>
            <a:pPr marL="0" indent="0" algn="just">
              <a:buNone/>
            </a:pPr>
            <a:r>
              <a:rPr lang="cs-CZ" sz="2000" dirty="0"/>
              <a:t> - INSPIRE je založena na infrastrukturách pro prostorové informace zřízených a spravovaných členskými státy</a:t>
            </a:r>
          </a:p>
          <a:p>
            <a:pPr marL="0" indent="0" algn="just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2657489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915EBC-A29F-4868-BFFA-C74AC3786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Národní </a:t>
            </a:r>
            <a:r>
              <a:rPr lang="cs-CZ" sz="4400" dirty="0" err="1"/>
              <a:t>geoportál</a:t>
            </a:r>
            <a:r>
              <a:rPr lang="cs-CZ" sz="4400" dirty="0"/>
              <a:t> INSPIRE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FC6983B-7CDB-4B79-A3E2-3171B7A77E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cs-CZ" sz="2400" dirty="0"/>
              <a:t>Zákon o </a:t>
            </a:r>
            <a:r>
              <a:rPr lang="cs-CZ" sz="2400" dirty="0" err="1"/>
              <a:t>info</a:t>
            </a:r>
            <a:r>
              <a:rPr lang="cs-CZ" sz="2400" dirty="0"/>
              <a:t> o ŽP = pravidla pro zřízení infrastruktury pro prostorová data pro účely politik životního prostředí a politik nebo činností, které mohou mít vliv na životní prostředí a zpřístupňování prostorových dat prostřednictvím síťových služeb na Národním </a:t>
            </a:r>
            <a:r>
              <a:rPr lang="cs-CZ" sz="2400" dirty="0" err="1"/>
              <a:t>geoportálu</a:t>
            </a:r>
            <a:r>
              <a:rPr lang="cs-CZ" sz="2400" dirty="0"/>
              <a:t> INSPIRE („</a:t>
            </a:r>
            <a:r>
              <a:rPr lang="cs-CZ" sz="2400" dirty="0" err="1"/>
              <a:t>geoportál</a:t>
            </a:r>
            <a:r>
              <a:rPr lang="cs-CZ" sz="2400" dirty="0"/>
              <a:t>“)</a:t>
            </a:r>
          </a:p>
          <a:p>
            <a:pPr marL="0" indent="0" algn="just">
              <a:buNone/>
            </a:pPr>
            <a:r>
              <a:rPr lang="cs-CZ" sz="2400" dirty="0"/>
              <a:t>- </a:t>
            </a:r>
            <a:r>
              <a:rPr lang="cs-CZ" sz="2400" dirty="0" err="1"/>
              <a:t>Geoportál</a:t>
            </a:r>
            <a:r>
              <a:rPr lang="cs-CZ" sz="2400" dirty="0"/>
              <a:t> = informační systém veřejné správy přístupný prostřednictvím portálu veřejné správy (zákon č. 365/2000 Sb., o informačních systémech veřejné správy a o změně některých dalších zákonů)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23423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F1112A-1D48-4CAC-87AC-B99850C78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 err="1"/>
              <a:t>Geoportál</a:t>
            </a:r>
            <a:endParaRPr lang="cs-CZ" sz="44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5FF49FB-9893-4787-9DCB-4AD81ED695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prostřednictvím </a:t>
            </a:r>
            <a:r>
              <a:rPr lang="cs-CZ" dirty="0" err="1"/>
              <a:t>geoportálu</a:t>
            </a:r>
            <a:r>
              <a:rPr lang="cs-CZ" dirty="0"/>
              <a:t> povinné subjekty zpřístupňují data odpovídající alespoň jednomu z témat uvedených v prováděcím právním předpise, která povinné subjekty tvoří, přijímají, spravují nebo aktualizují a která spadají do oblasti úkolů veřejné správy </a:t>
            </a:r>
          </a:p>
          <a:p>
            <a:pPr algn="just"/>
            <a:r>
              <a:rPr lang="cs-CZ" dirty="0"/>
              <a:t>→ příloha č. 1 vyhlášky č. 103/2010 Sb., o provedení některých ustanovení zákona o právu na informace o životním prostředí</a:t>
            </a:r>
          </a:p>
          <a:p>
            <a:pPr algn="just">
              <a:buFontTx/>
              <a:buChar char="-"/>
            </a:pPr>
            <a:r>
              <a:rPr lang="cs-CZ" dirty="0"/>
              <a:t>MŽP zveřejňuje i jiná prostorová data, pokud o to požádá povinný subjekt nebo jiný poskytovatel</a:t>
            </a:r>
          </a:p>
          <a:p>
            <a:pPr algn="just">
              <a:buFontTx/>
              <a:buChar char="-"/>
            </a:pPr>
            <a:r>
              <a:rPr lang="cs-CZ" dirty="0"/>
              <a:t>zpřístupňují se i metadata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490169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888424-DD13-440A-AC59-7B37C6BDE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Zpřístupňování dat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667EB49-1A8B-4A9C-B143-106C61C658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cs-CZ" dirty="0"/>
              <a:t>aktivní</a:t>
            </a:r>
          </a:p>
          <a:p>
            <a:pPr algn="just"/>
            <a:r>
              <a:rPr lang="cs-CZ" dirty="0"/>
              <a:t>ale obce zpřístupňují, jen pokud jim to ukládá zvláštní zákon</a:t>
            </a:r>
          </a:p>
          <a:p>
            <a:pPr algn="just"/>
            <a:r>
              <a:rPr lang="cs-CZ" dirty="0"/>
              <a:t>povinnost zpřístupňovat má pořizovatel, nikoliv držitel kopie</a:t>
            </a:r>
          </a:p>
          <a:p>
            <a:pPr algn="just"/>
            <a:r>
              <a:rPr lang="cs-CZ" dirty="0"/>
              <a:t>data zpřístupněná prostřednictvím </a:t>
            </a:r>
            <a:r>
              <a:rPr lang="cs-CZ" dirty="0" err="1"/>
              <a:t>geoportálu</a:t>
            </a:r>
            <a:r>
              <a:rPr lang="cs-CZ" dirty="0"/>
              <a:t> jsou veřejně přístupná způsobem umožňujícím dálkový přístup</a:t>
            </a:r>
          </a:p>
          <a:p>
            <a:pPr algn="just"/>
            <a:r>
              <a:rPr lang="cs-CZ" dirty="0"/>
              <a:t>vyhledávací a prohlížecí služby bezplatně</a:t>
            </a:r>
          </a:p>
          <a:p>
            <a:pPr algn="just"/>
            <a:r>
              <a:rPr lang="cs-CZ" dirty="0"/>
              <a:t>zpřístupnění může být zpoplatněno (lze využít elektronický obchod na </a:t>
            </a:r>
            <a:r>
              <a:rPr lang="cs-CZ" dirty="0" err="1"/>
              <a:t>geoportálu</a:t>
            </a:r>
            <a:r>
              <a:rPr lang="cs-CZ" dirty="0"/>
              <a:t>), orgány veřejné správy, státní příspěvkové organizace a organizační složky státu přístup zdarma </a:t>
            </a:r>
          </a:p>
          <a:p>
            <a:r>
              <a:rPr lang="cs-CZ" dirty="0"/>
              <a:t>Zpřístupnění může být odepřeno s poukazem na práva autora/pořizovatele databáze</a:t>
            </a:r>
          </a:p>
        </p:txBody>
      </p:sp>
    </p:spTree>
    <p:extLst>
      <p:ext uri="{BB962C8B-B14F-4D97-AF65-F5344CB8AC3E}">
        <p14:creationId xmlns:p14="http://schemas.microsoft.com/office/powerpoint/2010/main" val="39129157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ED4D5B-B4E8-4F43-A2E6-BCE79DC2C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Zákon o přestupcích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FA6E71A-4068-4222-BFC4-2250F05CD6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sz="2400" dirty="0"/>
              <a:t>= celým názvem: zákon o odpovědnosti za přestupky a řízení o nich (č. 250/2016 Sb.);</a:t>
            </a:r>
          </a:p>
          <a:p>
            <a:pPr marL="0" indent="0" algn="just">
              <a:buNone/>
            </a:pPr>
            <a:r>
              <a:rPr lang="cs-CZ" sz="2400" dirty="0"/>
              <a:t>+ zákon č. 251/2016 Sb., o některých přestupcích</a:t>
            </a:r>
          </a:p>
          <a:p>
            <a:pPr algn="just"/>
            <a:r>
              <a:rPr lang="cs-CZ" sz="2400" dirty="0"/>
              <a:t>právní úprava podmínek odpovědnosti za přestupek, druhů správních trestů a ochranných opatření, zásad pro jejich ukládání a procesního postupu s. orgánů.</a:t>
            </a:r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32419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38829A-0703-4CF3-9E55-37CF346E4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Pojem přestupku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574B741-316E-48C9-BBCD-A8A676E67D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400" dirty="0"/>
              <a:t>= čin společensky škodlivý, který je zároveň:</a:t>
            </a:r>
          </a:p>
          <a:p>
            <a:r>
              <a:rPr lang="cs-CZ" sz="2400" dirty="0"/>
              <a:t>protiprávní;</a:t>
            </a:r>
          </a:p>
          <a:p>
            <a:r>
              <a:rPr lang="cs-CZ" sz="2400" dirty="0"/>
              <a:t>v zákoně za přestupek označený;</a:t>
            </a:r>
          </a:p>
          <a:p>
            <a:r>
              <a:rPr lang="cs-CZ" sz="2400" dirty="0"/>
              <a:t>má znaky zákonem stanovené;</a:t>
            </a:r>
          </a:p>
          <a:p>
            <a:r>
              <a:rPr lang="cs-CZ" sz="2400" dirty="0"/>
              <a:t>a přitom nejde o trestný čin.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02146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F4ACCC-E7DF-44B5-97C2-C63A5517E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Právo na informace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04A4C69-DD73-4AF7-8858-22C9F70557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2400" dirty="0"/>
              <a:t>Jde o ústavně zaručené politické právo podle článku 17 Listiny: „Svoboda projevu a právo na informace jsou zaručeny“(odst. 1), „Státní orgány a orgány územní samosprávy jsou povinny přiměřeným způsobem poskytovat informace o své činnosti.“ </a:t>
            </a:r>
          </a:p>
          <a:p>
            <a:pPr algn="just"/>
            <a:r>
              <a:rPr lang="cs-CZ" sz="2400" dirty="0"/>
              <a:t>K provedení Listiny byl přijat zákon č. 106/1999 Sb., o svobodném přístupu k informacím.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546932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7CAA13-C439-4936-9335-66BD9ED75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400" dirty="0"/>
              <a:t>Znaky skutkové podstaty přestupku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46F6D8C-3420-4FB6-95D1-5C32FE2B5C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400" dirty="0"/>
              <a:t>1. Formální znaky: </a:t>
            </a:r>
          </a:p>
          <a:p>
            <a:r>
              <a:rPr lang="cs-CZ" sz="2400" dirty="0"/>
              <a:t>objekt (zájem chráněný zákonem);</a:t>
            </a:r>
          </a:p>
          <a:p>
            <a:r>
              <a:rPr lang="cs-CZ" sz="2400" dirty="0"/>
              <a:t>objektivní stránka (jednání, následek, příčinná souvislost);</a:t>
            </a:r>
          </a:p>
          <a:p>
            <a:r>
              <a:rPr lang="cs-CZ" sz="2400" dirty="0"/>
              <a:t>subjekt (pachatel);</a:t>
            </a:r>
          </a:p>
          <a:p>
            <a:pPr algn="just"/>
            <a:r>
              <a:rPr lang="cs-CZ" sz="2400" dirty="0"/>
              <a:t>subjektivní stránka - zavinění (jen u FO, a to úmyslné či nedbalostní).</a:t>
            </a:r>
          </a:p>
          <a:p>
            <a:pPr algn="just"/>
            <a:r>
              <a:rPr lang="cs-CZ" sz="2400" dirty="0"/>
              <a:t>2. Materiální znak = společenská škodlivost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082566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2B9ACE-2CA5-499E-AE12-7A7A53654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Působnost zákona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284B7AC-D599-494E-ADF6-4BBA4ED67E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Územní: teritorialita (činy spáchané v ČR) a personalita (občané ČR …);</a:t>
            </a:r>
          </a:p>
          <a:p>
            <a:pPr algn="just"/>
            <a:r>
              <a:rPr lang="cs-CZ" sz="2400" dirty="0"/>
              <a:t>Časová: dle zákona účinného v době spáchání (dle pozdějšího jen, je-li to pro pachatele příznivější); trest – dle zákona účinného v době rozhodnutí.</a:t>
            </a:r>
          </a:p>
          <a:p>
            <a:pPr algn="just"/>
            <a:r>
              <a:rPr lang="cs-CZ" sz="2400" dirty="0"/>
              <a:t>Osobní: výjimky z působnosti = poslanci, soudci, bezpečnostní sbory ...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98907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7B4FB1-9019-4B5D-9D09-0EC3FE2E86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Přestupky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C7E82DA-A3BF-4DCC-9F1B-9C59C49584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2400" dirty="0"/>
              <a:t>Trvající = pachatel (vyvolá a) udržuje protiprávní stav, jednání se posuzuje jako 1 skutek;</a:t>
            </a:r>
          </a:p>
          <a:p>
            <a:pPr algn="just"/>
            <a:r>
              <a:rPr lang="cs-CZ" sz="2400" dirty="0"/>
              <a:t>Pokračující = p. je naplněn dílčími útoky vedenými jednotným záměrem;</a:t>
            </a:r>
          </a:p>
          <a:p>
            <a:pPr algn="just"/>
            <a:r>
              <a:rPr lang="cs-CZ" sz="2400" dirty="0"/>
              <a:t>Hromadný = teprve souhrn útoků se společným záměrem zakládá odpovědnost za p.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012604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3667D1D-FAFD-4D92-A5D4-784806413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Pachatel – fyzická osoba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B38FDA3-6E70-434E-9895-8050ECB6F7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2400" dirty="0"/>
              <a:t>zákonem požadováno zavinění (postačí z nedbalosti, není-li stanoveno, že je třeba úmysl);</a:t>
            </a:r>
          </a:p>
          <a:p>
            <a:pPr algn="just"/>
            <a:r>
              <a:rPr lang="cs-CZ" sz="2400" dirty="0"/>
              <a:t>Nedbalost: vědomá + nevědomá.</a:t>
            </a:r>
          </a:p>
          <a:p>
            <a:pPr algn="just"/>
            <a:r>
              <a:rPr lang="cs-CZ" sz="2400" dirty="0"/>
              <a:t>Úmysl: přímý + nepřímý.</a:t>
            </a:r>
          </a:p>
          <a:p>
            <a:pPr algn="just"/>
            <a:r>
              <a:rPr lang="cs-CZ" sz="2400" dirty="0"/>
              <a:t>Nepřímý pachatel („živý nástroj“) = př. dítě.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965305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C317787-4146-4C02-9CEF-954CC6F6F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400" dirty="0"/>
              <a:t>Okolnosti vylučující odpovědnost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548A1AF-0933-4F5B-BBA0-1950F9B22D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cs-CZ" sz="2000" dirty="0"/>
              <a:t>Věk do 15 let;</a:t>
            </a:r>
          </a:p>
          <a:p>
            <a:pPr algn="just"/>
            <a:r>
              <a:rPr lang="cs-CZ" sz="2000" dirty="0"/>
              <a:t>Nepříčetnost (duševní porucha, ale ne pod vlivem návykové látky!);</a:t>
            </a:r>
          </a:p>
          <a:p>
            <a:pPr algn="just"/>
            <a:r>
              <a:rPr lang="cs-CZ" sz="2000" dirty="0"/>
              <a:t>Krajní nouze (nebezpečí hrozící přímo ještě vážnějším následkem nelze odvrátit jinak);</a:t>
            </a:r>
          </a:p>
          <a:p>
            <a:pPr algn="just"/>
            <a:r>
              <a:rPr lang="cs-CZ" sz="2000" dirty="0"/>
              <a:t>Nutná obrana (odvracení přímo hrozícího/trvajícího útoku);</a:t>
            </a:r>
          </a:p>
          <a:p>
            <a:pPr algn="just"/>
            <a:r>
              <a:rPr lang="cs-CZ" sz="2000" dirty="0"/>
              <a:t>Svolení poškozeného;</a:t>
            </a:r>
          </a:p>
          <a:p>
            <a:pPr algn="just"/>
            <a:r>
              <a:rPr lang="cs-CZ" sz="2000" dirty="0"/>
              <a:t>Oprávněné použití zbraně.</a:t>
            </a:r>
          </a:p>
        </p:txBody>
      </p:sp>
    </p:spTree>
    <p:extLst>
      <p:ext uri="{BB962C8B-B14F-4D97-AF65-F5344CB8AC3E}">
        <p14:creationId xmlns:p14="http://schemas.microsoft.com/office/powerpoint/2010/main" val="32049559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195227-565A-45A9-B056-1D811FD71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400" dirty="0"/>
              <a:t>Odpovědnost - právnická osoba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6539F57-5163-452A-90C5-2BFDDE40A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2400" dirty="0"/>
              <a:t>Nevyžaduje se zavinění, objektivní odpovědnost s možností tzv. liberace; </a:t>
            </a:r>
          </a:p>
          <a:p>
            <a:pPr algn="just"/>
            <a:r>
              <a:rPr lang="cs-CZ" sz="2400" dirty="0"/>
              <a:t>Odpovědnost není podmíněna zjištěním konkrétní FO;</a:t>
            </a:r>
          </a:p>
          <a:p>
            <a:pPr algn="just"/>
            <a:r>
              <a:rPr lang="cs-CZ" sz="2400" dirty="0"/>
              <a:t>Odpovědnost za přestupek přechází na právního nástupce PO.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905509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7A6937-9D29-47C9-A61C-82859D165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400" dirty="0"/>
              <a:t>Zánik odpovědnosti za přestupek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9041188-5176-41D1-A7BD-376AA12B7D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uplynutí promlčecí doby,</a:t>
            </a:r>
          </a:p>
          <a:p>
            <a:r>
              <a:rPr lang="cs-CZ" sz="2400" dirty="0"/>
              <a:t>smrt FO,</a:t>
            </a:r>
          </a:p>
          <a:p>
            <a:r>
              <a:rPr lang="cs-CZ" sz="2400" dirty="0"/>
              <a:t>zánik PO bez nástupce,</a:t>
            </a:r>
          </a:p>
          <a:p>
            <a:r>
              <a:rPr lang="cs-CZ" sz="2400" dirty="0"/>
              <a:t>Amnestie;</a:t>
            </a:r>
          </a:p>
          <a:p>
            <a:pPr marL="0" indent="0">
              <a:buNone/>
            </a:pPr>
            <a:r>
              <a:rPr lang="cs-CZ" sz="2400" dirty="0"/>
              <a:t>Promlčecí doba = 1 rok (objektivní 3); nebo 3 roky (objektivní 5) – u horní hranice pokuty 100 tis. Kč.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49985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8E419F-2DF2-4468-875B-C0E6E3967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Správní tresty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AB17708-A64B-40D6-A78F-9B15920F2C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2400" dirty="0"/>
              <a:t>Napomenutí;</a:t>
            </a:r>
          </a:p>
          <a:p>
            <a:pPr algn="just"/>
            <a:r>
              <a:rPr lang="cs-CZ" sz="2400" dirty="0"/>
              <a:t>Pokuta;</a:t>
            </a:r>
          </a:p>
          <a:p>
            <a:pPr algn="just"/>
            <a:r>
              <a:rPr lang="cs-CZ" sz="2400" dirty="0"/>
              <a:t>Zákaz činnosti;</a:t>
            </a:r>
          </a:p>
          <a:p>
            <a:pPr algn="just"/>
            <a:r>
              <a:rPr lang="cs-CZ" sz="2400" dirty="0"/>
              <a:t>Propadnutí věci (náhradní hodnoty);</a:t>
            </a:r>
          </a:p>
          <a:p>
            <a:pPr algn="just"/>
            <a:r>
              <a:rPr lang="cs-CZ" sz="2400" dirty="0"/>
              <a:t>Zveřejnění rozhodnutí o přestupku.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142642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B5813C-E8DC-452E-A9FB-C0AA6942B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Druh a výměra trestu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596BADC-674A-4551-B747-AF7D443DEC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400" dirty="0"/>
              <a:t>Demonstrativní kritéria:</a:t>
            </a:r>
          </a:p>
          <a:p>
            <a:r>
              <a:rPr lang="cs-CZ" sz="2400" dirty="0"/>
              <a:t>povaha a závažnost přestupku,</a:t>
            </a:r>
          </a:p>
          <a:p>
            <a:r>
              <a:rPr lang="cs-CZ" sz="2400" dirty="0"/>
              <a:t>polehčující a přetěžující okolnosti,</a:t>
            </a:r>
          </a:p>
          <a:p>
            <a:r>
              <a:rPr lang="cs-CZ" sz="2400" dirty="0"/>
              <a:t>osobní poměry FO a zda již byla trestána,</a:t>
            </a:r>
          </a:p>
          <a:p>
            <a:pPr algn="just"/>
            <a:r>
              <a:rPr lang="cs-CZ" sz="2400" dirty="0"/>
              <a:t>u mladistvého též jeho osobnost, rozumová a mravní vyspělost, osobní poměry (aby nebyl ohrožen jeho další vývoj).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4864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33C6B7-F0CE-4C05-970F-C6D019F27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Omezení práva na informace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22A9746-228F-4BB6-802C-486EF89F82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2400" dirty="0"/>
              <a:t>Právo na informace má své legální hranice – omezení je také přímo v Listině, článku 10 odst. 3: „Každý má právo na ochranu před neoprávněným shromažďováním, zveřejňováním nebo jiným zneužíváním údajů o své osobě.“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9516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B724AB-5BC6-4B10-A8F5-EEBDF8007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Právní úprava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FD95412-9D86-4945-9737-86B4573740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Listina základních práv a svobod</a:t>
            </a:r>
          </a:p>
          <a:p>
            <a:pPr algn="just"/>
            <a:r>
              <a:rPr lang="cs-CZ" sz="2400" dirty="0" err="1"/>
              <a:t>Aarhuská</a:t>
            </a:r>
            <a:r>
              <a:rPr lang="cs-CZ" sz="2400" dirty="0"/>
              <a:t> úmluva o přístupu k informacím, účasti veřejnosti na rozhodování a přístupu k právní ochraně v záležitostech životního prostředí (č. 124/2004 Sb. m. s.)</a:t>
            </a:r>
          </a:p>
          <a:p>
            <a:pPr algn="just"/>
            <a:r>
              <a:rPr lang="cs-CZ" sz="2400" dirty="0"/>
              <a:t>zákon č. 123/1998 Sb., o právu na informace o životním prostředí </a:t>
            </a:r>
          </a:p>
          <a:p>
            <a:pPr algn="just"/>
            <a:r>
              <a:rPr lang="cs-CZ" sz="2400" dirty="0"/>
              <a:t>zákon č. 106/1999 Sb., o svobodném přístupu k informacím </a:t>
            </a:r>
          </a:p>
        </p:txBody>
      </p:sp>
    </p:spTree>
    <p:extLst>
      <p:ext uri="{BB962C8B-B14F-4D97-AF65-F5344CB8AC3E}">
        <p14:creationId xmlns:p14="http://schemas.microsoft.com/office/powerpoint/2010/main" val="669907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CEC0B9-EB80-4D93-973A-19E301E79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Zákon č. 106/1999 Sb., o svobodném přístupu k informacím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2DDD281-8D3A-48BD-A96D-5BAC1DD198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2400" dirty="0"/>
              <a:t>umožňuje veřejnosti získávat informace od subjektů, které rozhodují právech a povinnostech FO i PO  = od orgánů státní správy všech stupňů, ale i od orgánů obcí a krajů. Poskytují se informace o samostatné i o přenesené působnosti. Základní informace o své činnosti zveřejňují povinné subjekty automaticky (web), ostatní informace poskytují na žádost (výjimky – ochrana osobnosti, utajované informace apod.).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1053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1434A6-CAAE-466E-AB94-B47857C2A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Proces poskytování informací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5CD2991-7231-4111-9C3E-CB75F5475A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žádost lze podat ústně i písemně (i prostřednictvím internetu), žadatelem může být FO i PO;</a:t>
            </a:r>
          </a:p>
          <a:p>
            <a:pPr algn="just"/>
            <a:r>
              <a:rPr lang="cs-CZ" dirty="0"/>
              <a:t>ze žádosti musí být zřejmé, komu je určena a že jde o žádost podle zákona 106/1999 Sb.;</a:t>
            </a:r>
          </a:p>
          <a:p>
            <a:pPr algn="just"/>
            <a:r>
              <a:rPr lang="cs-CZ" dirty="0"/>
              <a:t>žadatel musí být identifikovaný jménem, příjmením, datem narození, místem </a:t>
            </a:r>
            <a:r>
              <a:rPr lang="cs-CZ" dirty="0" err="1"/>
              <a:t>trv</a:t>
            </a:r>
            <a:r>
              <a:rPr lang="cs-CZ" dirty="0"/>
              <a:t>. pobytu či bydlištěm (PO uvede název, IČO a sídlo);</a:t>
            </a:r>
          </a:p>
          <a:p>
            <a:pPr algn="just"/>
            <a:r>
              <a:rPr lang="cs-CZ" dirty="0"/>
              <a:t>Nemá-li žádost nedostatky, povinný subjekt ji vyřídí zpravidla do 15 dnů (ale žádost lze i odmítnout, např. nesrozumitelnou, která nebyla upřesněna; žadatel se může bránit odvoláním či stížností). Povinný subjekt může žádat úhradu souvisejících nákladů.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17812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27C710-A25A-4EFC-BA3C-D620EB14C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Zákon o právu na informace o ŽP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C1AEDBC-C927-4883-8418-B56E825EAC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Informace o ŽP = informace v jakékoliv technicky proveditelné podobě, které vypovídají zejména o:</a:t>
            </a:r>
          </a:p>
          <a:p>
            <a:pPr marL="0" indent="0" algn="just">
              <a:buNone/>
            </a:pPr>
            <a:r>
              <a:rPr lang="cs-CZ" dirty="0"/>
              <a:t>	- stavu a vývoji životního prostředí, o příčinách a důsledcích 	tohoto stavu,</a:t>
            </a:r>
          </a:p>
          <a:p>
            <a:pPr marL="0" indent="0" algn="just">
              <a:buNone/>
            </a:pPr>
            <a:r>
              <a:rPr lang="cs-CZ" dirty="0"/>
              <a:t>	- stavu složek životního prostředí,</a:t>
            </a:r>
          </a:p>
          <a:p>
            <a:pPr marL="0" indent="0" algn="just">
              <a:buNone/>
            </a:pPr>
            <a:r>
              <a:rPr lang="cs-CZ" dirty="0"/>
              <a:t>	- správních řízeních ve věcech životního prostředí, posuzování 	vlivů na životní prostředí, peticích a stížnostech v těchto věcech,</a:t>
            </a:r>
          </a:p>
          <a:p>
            <a:pPr marL="0" indent="0" algn="just">
              <a:buNone/>
            </a:pPr>
            <a:r>
              <a:rPr lang="cs-CZ" dirty="0"/>
              <a:t>	- připravovaných nebo prováděných činnostech a opatřeních 	které mají nebo by mohly mít vliv na stav životního prostředí a 	jeho složek …….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46383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B5B14C-EDA2-4402-8E37-1D68707E3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Povinné subjekty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1A346D9-0B52-479C-80AA-332A1FD625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sz="2000" dirty="0"/>
              <a:t>1.</a:t>
            </a:r>
            <a:r>
              <a:rPr lang="cs-CZ" dirty="0"/>
              <a:t> </a:t>
            </a:r>
            <a:r>
              <a:rPr lang="cs-CZ" sz="2000" dirty="0"/>
              <a:t>správní úřady a jiné organizační složky státu a orgány územních samosprávných celků,</a:t>
            </a:r>
          </a:p>
          <a:p>
            <a:pPr marL="0" indent="0" algn="just">
              <a:buNone/>
            </a:pPr>
            <a:r>
              <a:rPr lang="cs-CZ" sz="2000" dirty="0"/>
              <a:t>2. právnické nebo fyzické osoby, které na základě zvláštních právních předpisů vykonávají v oblasti veřejné správy působnost vztahující se přímo nebo nepřímo k životnímu prostředí,</a:t>
            </a:r>
          </a:p>
          <a:p>
            <a:pPr marL="0" indent="0" algn="just">
              <a:buNone/>
            </a:pPr>
            <a:r>
              <a:rPr lang="cs-CZ" sz="2000" dirty="0"/>
              <a:t>3. právnické osoby založené, zřízené, řízené nebo pověřené subjekty uvedenými v bodech 1 a 2, jakož i fyzické osoby pověřené těmito subjekty, které na základě právních předpisů nebo dohody s těmito subjekty poskytují služby, které ovlivňují stav životního prostředí a jeho jednotlivých složek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71153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612FC0-1397-4B9E-A04A-3F03F1307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Žádost o informace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9B4EC1E-2336-465B-BCBE-E6550082EB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cs-CZ" sz="2400" dirty="0"/>
              <a:t>forma: ústně, písemně, telefonicky (nelze-li okamžitě vyřídit → písemně), elektronicky, faxem nebo jinou technicky proveditelnou formou</a:t>
            </a:r>
          </a:p>
          <a:p>
            <a:pPr marL="0" indent="0" algn="just">
              <a:buNone/>
            </a:pPr>
            <a:r>
              <a:rPr lang="cs-CZ" sz="2400" dirty="0"/>
              <a:t>- obsah: musí být zřejmé, čeho se má týkat informace, jež má být poskytnuta a kdo ji podal, nemusí být odůvodněná</a:t>
            </a:r>
          </a:p>
          <a:p>
            <a:pPr marL="0" indent="0" algn="just">
              <a:buNone/>
            </a:pPr>
            <a:r>
              <a:rPr lang="cs-CZ" sz="2400" dirty="0"/>
              <a:t>- v případě nesrozumitelné nebo příliš obecně formulované žádosti je žadateli do 15 dnů od obdržení žádosti zaslána výzva k jejímu upřesnění. Žadatel je povinen tuto žádost bez zbytečného odkladu, nejpozději do 15 dnů, v požadovaném rozsahu upřesnit. Pokud žadatel do 15 dnů od doručení výzvy žádost v požadovaném směru neupřesní, má se za to, že od své žádosti upustil.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58305983"/>
      </p:ext>
    </p:extLst>
  </p:cSld>
  <p:clrMapOvr>
    <a:masterClrMapping/>
  </p:clrMapOvr>
</p:sld>
</file>

<file path=ppt/theme/theme1.xml><?xml version="1.0" encoding="utf-8"?>
<a:theme xmlns:a="http://schemas.openxmlformats.org/drawingml/2006/main" name="Stébla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3468</TotalTime>
  <Words>1864</Words>
  <Application>Microsoft Office PowerPoint</Application>
  <PresentationFormat>Širokoúhlá obrazovka</PresentationFormat>
  <Paragraphs>135</Paragraphs>
  <Slides>28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28</vt:i4>
      </vt:variant>
    </vt:vector>
  </HeadingPairs>
  <TitlesOfParts>
    <vt:vector size="32" baseType="lpstr">
      <vt:lpstr>Arial</vt:lpstr>
      <vt:lpstr>Century Gothic</vt:lpstr>
      <vt:lpstr>Wingdings 3</vt:lpstr>
      <vt:lpstr>Stébla</vt:lpstr>
      <vt:lpstr>Informace, správní trestání (12)</vt:lpstr>
      <vt:lpstr>Právo na informace</vt:lpstr>
      <vt:lpstr>Omezení práva na informace</vt:lpstr>
      <vt:lpstr>Právní úprava</vt:lpstr>
      <vt:lpstr>Zákon č. 106/1999 Sb., o svobodném přístupu k informacím</vt:lpstr>
      <vt:lpstr>Proces poskytování informací</vt:lpstr>
      <vt:lpstr>Zákon o právu na informace o ŽP</vt:lpstr>
      <vt:lpstr>Povinné subjekty</vt:lpstr>
      <vt:lpstr>Žádost o informace</vt:lpstr>
      <vt:lpstr>Vyřizování žádosti</vt:lpstr>
      <vt:lpstr>Vyřizování žádosti</vt:lpstr>
      <vt:lpstr>Novela k 1. lednu 2024</vt:lpstr>
      <vt:lpstr>Vyřizování žádosti</vt:lpstr>
      <vt:lpstr>Prostorová data</vt:lpstr>
      <vt:lpstr>Národní geoportál INSPIRE</vt:lpstr>
      <vt:lpstr>Geoportál</vt:lpstr>
      <vt:lpstr>Zpřístupňování dat</vt:lpstr>
      <vt:lpstr>Zákon o přestupcích</vt:lpstr>
      <vt:lpstr>Pojem přestupku</vt:lpstr>
      <vt:lpstr>Znaky skutkové podstaty přestupku</vt:lpstr>
      <vt:lpstr>Působnost zákona</vt:lpstr>
      <vt:lpstr>Přestupky</vt:lpstr>
      <vt:lpstr>Pachatel – fyzická osoba</vt:lpstr>
      <vt:lpstr>Okolnosti vylučující odpovědnost</vt:lpstr>
      <vt:lpstr>Odpovědnost - právnická osoba</vt:lpstr>
      <vt:lpstr>Zánik odpovědnosti za přestupek</vt:lpstr>
      <vt:lpstr>Správní tresty</vt:lpstr>
      <vt:lpstr>Druh a výměra trestu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Stát a právo (1)</dc:title>
  <dc:creator>Svobodová Olga</dc:creator>
  <cp:lastModifiedBy>Svoboda Arnost</cp:lastModifiedBy>
  <cp:revision>287</cp:revision>
  <dcterms:created xsi:type="dcterms:W3CDTF">2017-06-20T12:02:26Z</dcterms:created>
  <dcterms:modified xsi:type="dcterms:W3CDTF">2023-08-01T14:50:24Z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90ebb53-23a2-471a-9c6e-17bd0d11311e_Enabled">
    <vt:lpwstr>True</vt:lpwstr>
  </property>
  <property fmtid="{D5CDD505-2E9C-101B-9397-08002B2CF9AE}" pid="3" name="MSIP_Label_690ebb53-23a2-471a-9c6e-17bd0d11311e_SiteId">
    <vt:lpwstr>418bc066-1b00-4aad-ad98-9ead95bb26a9</vt:lpwstr>
  </property>
  <property fmtid="{D5CDD505-2E9C-101B-9397-08002B2CF9AE}" pid="4" name="MSIP_Label_690ebb53-23a2-471a-9c6e-17bd0d11311e_Owner">
    <vt:lpwstr>svobodova.olga@kr-jihomoravsky.cz</vt:lpwstr>
  </property>
  <property fmtid="{D5CDD505-2E9C-101B-9397-08002B2CF9AE}" pid="5" name="MSIP_Label_690ebb53-23a2-471a-9c6e-17bd0d11311e_SetDate">
    <vt:lpwstr>2021-06-16T07:11:35.8924164Z</vt:lpwstr>
  </property>
  <property fmtid="{D5CDD505-2E9C-101B-9397-08002B2CF9AE}" pid="6" name="MSIP_Label_690ebb53-23a2-471a-9c6e-17bd0d11311e_Name">
    <vt:lpwstr>Verejne</vt:lpwstr>
  </property>
  <property fmtid="{D5CDD505-2E9C-101B-9397-08002B2CF9AE}" pid="7" name="MSIP_Label_690ebb53-23a2-471a-9c6e-17bd0d11311e_Application">
    <vt:lpwstr>Microsoft Azure Information Protection</vt:lpwstr>
  </property>
  <property fmtid="{D5CDD505-2E9C-101B-9397-08002B2CF9AE}" pid="8" name="MSIP_Label_690ebb53-23a2-471a-9c6e-17bd0d11311e_Extended_MSFT_Method">
    <vt:lpwstr>Automatic</vt:lpwstr>
  </property>
  <property fmtid="{D5CDD505-2E9C-101B-9397-08002B2CF9AE}" pid="9" name="Sensitivity">
    <vt:lpwstr>Verejne</vt:lpwstr>
  </property>
</Properties>
</file>