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7" r:id="rId8"/>
    <p:sldId id="268" r:id="rId9"/>
    <p:sldId id="258" r:id="rId10"/>
    <p:sldId id="269" r:id="rId11"/>
    <p:sldId id="261" r:id="rId12"/>
    <p:sldId id="262" r:id="rId13"/>
    <p:sldId id="263" r:id="rId14"/>
    <p:sldId id="264" r:id="rId15"/>
    <p:sldId id="270" r:id="rId16"/>
    <p:sldId id="286" r:id="rId17"/>
    <p:sldId id="288" r:id="rId18"/>
    <p:sldId id="287" r:id="rId19"/>
    <p:sldId id="271" r:id="rId20"/>
    <p:sldId id="272" r:id="rId21"/>
    <p:sldId id="273" r:id="rId22"/>
    <p:sldId id="274" r:id="rId23"/>
    <p:sldId id="275" r:id="rId24"/>
    <p:sldId id="289" r:id="rId25"/>
    <p:sldId id="290" r:id="rId26"/>
    <p:sldId id="291" r:id="rId27"/>
    <p:sldId id="292" r:id="rId28"/>
    <p:sldId id="293" r:id="rId29"/>
    <p:sldId id="276" r:id="rId30"/>
    <p:sldId id="277" r:id="rId31"/>
    <p:sldId id="278" r:id="rId32"/>
    <p:sldId id="279" r:id="rId33"/>
    <p:sldId id="280" r:id="rId34"/>
    <p:sldId id="281" r:id="rId35"/>
    <p:sldId id="284" r:id="rId36"/>
    <p:sldId id="28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Správní orgány a soudy(3)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Věcná působnost SŘ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3200" dirty="0"/>
              <a:t>SŘ se vztahuje na postupy správních orgánů při výkonu veřejné správy, nevztahuje se tedy na:</a:t>
            </a:r>
          </a:p>
          <a:p>
            <a:pPr algn="just"/>
            <a:r>
              <a:rPr lang="cs-CZ" sz="3200" dirty="0"/>
              <a:t>případy, kdy správní orgány vystupují v soukromoprávních vztazích (jako vlastník majetku, zaměstnavatel);</a:t>
            </a:r>
          </a:p>
          <a:p>
            <a:pPr algn="just"/>
            <a:r>
              <a:rPr lang="cs-CZ" sz="3200" dirty="0"/>
              <a:t>Na vztahy uvnitř  </a:t>
            </a:r>
            <a:r>
              <a:rPr lang="cs-CZ" sz="3200" dirty="0" err="1"/>
              <a:t>ú.</a:t>
            </a:r>
            <a:r>
              <a:rPr lang="cs-CZ" sz="3200" dirty="0"/>
              <a:t> s. c. při výkonu samostatné působnosti.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261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Základní zásady činnosti správních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cs-CZ" sz="3200" b="1" dirty="0"/>
              <a:t>Zásada legality </a:t>
            </a:r>
            <a:r>
              <a:rPr lang="cs-CZ" sz="3200" dirty="0"/>
              <a:t>= soulad s právním řádem.</a:t>
            </a:r>
          </a:p>
          <a:p>
            <a:pPr marL="514350" indent="-514350" algn="just">
              <a:buAutoNum type="arabicPeriod"/>
            </a:pPr>
            <a:r>
              <a:rPr lang="cs-CZ" sz="3200" b="1" dirty="0"/>
              <a:t>Zákaz zneužití pravomoci </a:t>
            </a:r>
            <a:r>
              <a:rPr lang="cs-CZ" sz="3200" dirty="0"/>
              <a:t>= uplatnění pravomoci pouze ve svěřeném rozsahu a ke stanovenému účelu (tzn. zákaz zneužití správního uvážení).</a:t>
            </a:r>
          </a:p>
          <a:p>
            <a:pPr marL="514350" indent="-514350">
              <a:buAutoNum type="arabicPeriod"/>
            </a:pPr>
            <a:r>
              <a:rPr lang="cs-CZ" sz="3200" b="1" dirty="0"/>
              <a:t>Ochrana dobré víry </a:t>
            </a:r>
            <a:r>
              <a:rPr lang="cs-CZ" sz="3200" dirty="0"/>
              <a:t>= presumpce správnosti správních aktů (souvisí s principem právní jistoty).</a:t>
            </a:r>
          </a:p>
        </p:txBody>
      </p:sp>
    </p:spTree>
    <p:extLst>
      <p:ext uri="{BB962C8B-B14F-4D97-AF65-F5344CB8AC3E}">
        <p14:creationId xmlns:p14="http://schemas.microsoft.com/office/powerpoint/2010/main" val="1115100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Základní zásady činnosti správních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4. </a:t>
            </a:r>
            <a:r>
              <a:rPr lang="cs-CZ" sz="3200" b="1" dirty="0"/>
              <a:t>Přiměřenost</a:t>
            </a:r>
            <a:r>
              <a:rPr lang="cs-CZ" sz="3200" dirty="0"/>
              <a:t> = správní orgánů může zasahovat do práv osob jen v zákonných mezích a v nezbytném rozsahu.</a:t>
            </a:r>
          </a:p>
          <a:p>
            <a:pPr marL="0" indent="0" algn="just">
              <a:buNone/>
            </a:pPr>
            <a:r>
              <a:rPr lang="cs-CZ" sz="3200" dirty="0"/>
              <a:t>5. </a:t>
            </a:r>
            <a:r>
              <a:rPr lang="cs-CZ" sz="3200" b="1" dirty="0"/>
              <a:t>Ochrana veřejného zájmu </a:t>
            </a:r>
            <a:r>
              <a:rPr lang="cs-CZ" sz="3200" dirty="0"/>
              <a:t>= VZ není definován, je to zájem většiny veřejnosti, směřuje k obecnému blahu </a:t>
            </a:r>
            <a:r>
              <a:rPr lang="cs-CZ" sz="3200" dirty="0">
                <a:sym typeface="Wingdings" panose="05000000000000000000" pitchFamily="2" charset="2"/>
              </a:rPr>
              <a:t> VZ není zájem jednotlivce/malé skupiny osob.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20699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Základní zásady činnosti správních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6.</a:t>
            </a:r>
            <a:r>
              <a:rPr lang="cs-CZ" sz="3200" i="1" dirty="0"/>
              <a:t> </a:t>
            </a:r>
            <a:r>
              <a:rPr lang="cs-CZ" sz="3200" b="1" dirty="0"/>
              <a:t>Legitimní očekávání </a:t>
            </a:r>
            <a:r>
              <a:rPr lang="cs-CZ" sz="3200" dirty="0"/>
              <a:t>= při rozhodování obdobných případů za obdobných podmínek nesmí vznikat nedůvodné rozdíly. </a:t>
            </a:r>
          </a:p>
          <a:p>
            <a:pPr marL="0" indent="0" algn="just">
              <a:buNone/>
            </a:pPr>
            <a:r>
              <a:rPr lang="cs-CZ" sz="3200" dirty="0"/>
              <a:t>7. </a:t>
            </a:r>
            <a:r>
              <a:rPr lang="cs-CZ" sz="3200" b="1" dirty="0"/>
              <a:t>Materiální pravda  </a:t>
            </a:r>
            <a:r>
              <a:rPr lang="cs-CZ" sz="3200" dirty="0"/>
              <a:t>= zjistit stav věci bez důvodných pochybností, zjistit všechny okolnosti důležité pro ochranu veřejného zájmu.</a:t>
            </a:r>
            <a:endParaRPr lang="cs-CZ" sz="3200" i="1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78849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Základní zásady činnosti správních orgánů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dirty="0"/>
              <a:t>8. </a:t>
            </a:r>
            <a:r>
              <a:rPr lang="cs-CZ" sz="3200" b="1" dirty="0"/>
              <a:t>Služba veřejnosti </a:t>
            </a:r>
            <a:r>
              <a:rPr lang="cs-CZ" sz="3200" dirty="0"/>
              <a:t> = zdvořilost, vstřícnost, poskytnutí potřebného poučení.</a:t>
            </a:r>
          </a:p>
          <a:p>
            <a:pPr marL="0" indent="0">
              <a:buNone/>
            </a:pPr>
            <a:r>
              <a:rPr lang="cs-CZ" sz="3200" dirty="0"/>
              <a:t>9. </a:t>
            </a:r>
            <a:r>
              <a:rPr lang="cs-CZ" sz="3200" b="1" dirty="0"/>
              <a:t>Rychlost a hospodárnost</a:t>
            </a:r>
            <a:r>
              <a:rPr lang="cs-CZ" sz="3200" dirty="0"/>
              <a:t> = vyřizovat věci bez zbytečných průtahů, aby nevznikaly zbytečné náklady a dotčené osoby byly co nejméně zatěžovány.</a:t>
            </a:r>
          </a:p>
          <a:p>
            <a:pPr marL="0" indent="0">
              <a:buNone/>
            </a:pPr>
            <a:r>
              <a:rPr lang="cs-CZ" sz="3200" dirty="0"/>
              <a:t>10. </a:t>
            </a:r>
            <a:r>
              <a:rPr lang="cs-CZ" sz="3200" b="1" dirty="0"/>
              <a:t>Rovnost v procesních právech </a:t>
            </a:r>
            <a:r>
              <a:rPr lang="cs-CZ" sz="3200" dirty="0"/>
              <a:t> = nestrannost.</a:t>
            </a:r>
          </a:p>
          <a:p>
            <a:pPr marL="0" indent="0">
              <a:buNone/>
            </a:pPr>
            <a:r>
              <a:rPr lang="cs-CZ" sz="3200" dirty="0"/>
              <a:t>11. </a:t>
            </a:r>
            <a:r>
              <a:rPr lang="cs-CZ" sz="3200" b="1" dirty="0"/>
              <a:t>Spolupráce správních orgánů</a:t>
            </a:r>
            <a:r>
              <a:rPr lang="cs-CZ" sz="3200" dirty="0"/>
              <a:t>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683810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Subjekty správního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správní orgány;</a:t>
            </a:r>
          </a:p>
          <a:p>
            <a:r>
              <a:rPr lang="cs-CZ" sz="3200" dirty="0"/>
              <a:t>účastníci řízení; </a:t>
            </a:r>
          </a:p>
          <a:p>
            <a:r>
              <a:rPr lang="cs-CZ" sz="3200" dirty="0"/>
              <a:t>dotčené orgány;</a:t>
            </a:r>
          </a:p>
          <a:p>
            <a:r>
              <a:rPr lang="cs-CZ" sz="3200" dirty="0"/>
              <a:t>další osoby (svědci, znalci, tlumočníci…).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15874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Účastníci správního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200" dirty="0"/>
              <a:t>= osoby, kterých se dotýká činnost správního orgánu v konkrétní věci. SŘ rozlišuje účastníky:</a:t>
            </a:r>
          </a:p>
          <a:p>
            <a:pPr marL="514350" indent="-514350" algn="just">
              <a:buAutoNum type="arabicPeriod"/>
            </a:pPr>
            <a:r>
              <a:rPr lang="cs-CZ" sz="3200" i="1" dirty="0"/>
              <a:t>hlavní </a:t>
            </a:r>
            <a:r>
              <a:rPr lang="cs-CZ" sz="3200" dirty="0"/>
              <a:t>= žadatel a další dotčené osoby, na které se rozhodnutí vztahuje obdobně (např. vlastník a spoluvlastník) – v řízení o žádosti; osoba, o jejích právech nebo povinnostech se rozhoduje (např. obviněný z přestupku) – v řízení vedeném z moci úřední;</a:t>
            </a:r>
          </a:p>
          <a:p>
            <a:pPr marL="514350" indent="-514350">
              <a:buAutoNum type="arabicPeriod"/>
            </a:pPr>
            <a:r>
              <a:rPr lang="cs-CZ" sz="3200" i="1" dirty="0"/>
              <a:t>vedlejší</a:t>
            </a:r>
            <a:r>
              <a:rPr lang="cs-CZ" sz="3200" dirty="0"/>
              <a:t> = další osoby, které mohou být rozhodnutím přímo dotčeny (např. sousedé).</a:t>
            </a:r>
          </a:p>
        </p:txBody>
      </p:sp>
    </p:spTree>
    <p:extLst>
      <p:ext uri="{BB962C8B-B14F-4D97-AF65-F5344CB8AC3E}">
        <p14:creationId xmlns:p14="http://schemas.microsoft.com/office/powerpoint/2010/main" val="256147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Práva a povinnosti účastníků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200" dirty="0"/>
              <a:t>Práva:</a:t>
            </a:r>
          </a:p>
          <a:p>
            <a:r>
              <a:rPr lang="cs-CZ" sz="2800" dirty="0"/>
              <a:t>podat návrh na zahájení řízení; namítat podjatost;</a:t>
            </a:r>
          </a:p>
          <a:p>
            <a:pPr algn="just"/>
            <a:r>
              <a:rPr lang="cs-CZ" sz="2800" dirty="0"/>
              <a:t>navrhovat důkazy a vyjádřit své stanovisko, účastnit se dokazování, nahlížet do spisu, vyjádřit se k podkladům, právo na oznámení rozhodnutí a na podání opravných prostředků.</a:t>
            </a:r>
          </a:p>
          <a:p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300" dirty="0"/>
              <a:t>Povinnosti:</a:t>
            </a:r>
          </a:p>
          <a:p>
            <a:r>
              <a:rPr lang="cs-CZ" sz="2800" dirty="0"/>
              <a:t>součinnost při opatřování podkladů;</a:t>
            </a:r>
          </a:p>
          <a:p>
            <a:r>
              <a:rPr lang="cs-CZ" sz="2800" dirty="0"/>
              <a:t>označit důkazy na podporu svých tvrzení; </a:t>
            </a:r>
          </a:p>
          <a:p>
            <a:r>
              <a:rPr lang="cs-CZ" sz="2800" dirty="0"/>
              <a:t>dostavit se k předvolání;</a:t>
            </a:r>
          </a:p>
          <a:p>
            <a:r>
              <a:rPr lang="cs-CZ" sz="2800" dirty="0"/>
              <a:t>strpět ohledání věci na místě (tuto povinnost má každý, nejen účastník).</a:t>
            </a:r>
          </a:p>
          <a:p>
            <a:endParaRPr lang="cs-CZ" sz="2800" dirty="0"/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60898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Zastupování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3200" dirty="0"/>
              <a:t>Účastníci řízení mohou jednat osobně, nebo prostřednictvím svého zástupce.</a:t>
            </a:r>
          </a:p>
          <a:p>
            <a:pPr marL="0" indent="0" algn="just">
              <a:buNone/>
            </a:pPr>
            <a:r>
              <a:rPr lang="cs-CZ" sz="3200" dirty="0"/>
              <a:t>SŘ rozlišuje:</a:t>
            </a:r>
          </a:p>
          <a:p>
            <a:pPr marL="0" indent="0" algn="just">
              <a:buNone/>
            </a:pPr>
            <a:r>
              <a:rPr lang="cs-CZ" sz="3200" i="1" dirty="0"/>
              <a:t>zákonný zástupce </a:t>
            </a:r>
            <a:r>
              <a:rPr lang="cs-CZ" sz="3200" dirty="0"/>
              <a:t>= povinné zastoupení v rozsahu, v jakém účastníkovi schází procesní způsobilost;</a:t>
            </a:r>
          </a:p>
          <a:p>
            <a:pPr marL="0" indent="0" algn="just">
              <a:buNone/>
            </a:pPr>
            <a:r>
              <a:rPr lang="cs-CZ" sz="3200" i="1" dirty="0"/>
              <a:t>procesní opatrovník </a:t>
            </a:r>
            <a:r>
              <a:rPr lang="cs-CZ" sz="3200" dirty="0"/>
              <a:t>= k zajištění ochrany práv účastníka (př. osoba těžce zdravotně handicapovaná, osoba neznámého pobytu);</a:t>
            </a:r>
          </a:p>
          <a:p>
            <a:pPr marL="0" indent="0" algn="just">
              <a:buNone/>
            </a:pPr>
            <a:r>
              <a:rPr lang="cs-CZ" sz="3200" i="1" dirty="0"/>
              <a:t>zmocněnec</a:t>
            </a:r>
            <a:r>
              <a:rPr lang="cs-CZ" sz="3200" dirty="0"/>
              <a:t> = na základě plné moci účastníka.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946896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Podjatost úředních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sz="3200" dirty="0"/>
              <a:t>Úřední osoba je podjatá, pokud lze důvodně předpokládat, že s ohledem na svůj poměr k věci, k účastníkům řízení nebo jejich zástupcům, má takový zájem na výsledku řízení, pro který lze o její nepodjatosti pochybovat.</a:t>
            </a:r>
          </a:p>
          <a:p>
            <a:pPr algn="just"/>
            <a:r>
              <a:rPr lang="cs-CZ" sz="3200" dirty="0"/>
              <a:t>Účastník řízení může námitku podjatosti podat, jakmile se o podjatosti dozví. O námitce rozhodne bezodkladně usnesením služebně nadřízený úřední osoby.</a:t>
            </a:r>
          </a:p>
        </p:txBody>
      </p:sp>
    </p:spTree>
    <p:extLst>
      <p:ext uri="{BB962C8B-B14F-4D97-AF65-F5344CB8AC3E}">
        <p14:creationId xmlns:p14="http://schemas.microsoft.com/office/powerpoint/2010/main" val="278175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Obsah činnosti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Veřejná správa = činnost výkonná, podzákonná, nařizovací;</a:t>
            </a:r>
          </a:p>
          <a:p>
            <a:r>
              <a:rPr lang="cs-CZ" sz="3200" dirty="0"/>
              <a:t>Úkoly pro veřejnou správu většinou vyplývají přímo ze zákonů;</a:t>
            </a:r>
          </a:p>
          <a:p>
            <a:pPr marL="0" indent="0">
              <a:buNone/>
            </a:pPr>
            <a:r>
              <a:rPr lang="cs-CZ" sz="3200" dirty="0"/>
              <a:t>Část veřejné správy = samospráva si sama stanoví řadu dalších cílů …</a:t>
            </a:r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Postup před zahájením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Správní orgány mají povinnost přijímat podněty k zahájení řízení z moci úřední (např. oznámení o spáchání přestupku);</a:t>
            </a:r>
          </a:p>
          <a:p>
            <a:pPr algn="just"/>
            <a:r>
              <a:rPr lang="cs-CZ" sz="3200" dirty="0"/>
              <a:t>případně vedou řízení „o žádosti“, které je zahájeno dnem, kdy žádost došla věcně a místně příslušnému správnímu orgánu.</a:t>
            </a:r>
          </a:p>
        </p:txBody>
      </p:sp>
    </p:spTree>
    <p:extLst>
      <p:ext uri="{BB962C8B-B14F-4D97-AF65-F5344CB8AC3E}">
        <p14:creationId xmlns:p14="http://schemas.microsoft.com/office/powerpoint/2010/main" val="1744789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Písemná forma jednání před správním orgánem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3200" dirty="0"/>
              <a:t>Jednotlivé úkony v řízení mají písemnou formu – v každé věci se zakládá spis, který musí být označen spisovou značkou (obsahuje zejm. podání, protokoly, písemná vyhotovení rozhodnutí…); Spisy vedou oprávněné úřední osoby.</a:t>
            </a:r>
          </a:p>
          <a:p>
            <a:pPr algn="just"/>
            <a:r>
              <a:rPr lang="cs-CZ" sz="3200" dirty="0"/>
              <a:t>Jedná se a písemnosti se vyhotovují v češtině, účastník může jednat i ve slovenštině (ostatní si opatří tlumočníka na svůj náklad).</a:t>
            </a:r>
          </a:p>
        </p:txBody>
      </p:sp>
    </p:spTree>
    <p:extLst>
      <p:ext uri="{BB962C8B-B14F-4D97-AF65-F5344CB8AC3E}">
        <p14:creationId xmlns:p14="http://schemas.microsoft.com/office/powerpoint/2010/main" val="1631511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Zahájení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200" dirty="0"/>
              <a:t>Řízení o žádosti je zahájeno dnem, kdy žádost dojde příslušnému správnímu orgánu (z moci úřední dnem, kdy s. orgán oznámil zahájení účastníku, o němž rozhoduje).</a:t>
            </a:r>
          </a:p>
          <a:p>
            <a:pPr marL="0" indent="0" algn="just">
              <a:buNone/>
            </a:pPr>
            <a:r>
              <a:rPr lang="cs-CZ" sz="3200" dirty="0"/>
              <a:t> </a:t>
            </a:r>
            <a:r>
              <a:rPr lang="cs-CZ" sz="3200" i="1" dirty="0"/>
              <a:t>Náležitosti žádosti</a:t>
            </a:r>
            <a:r>
              <a:rPr lang="cs-CZ" sz="3200" dirty="0"/>
              <a:t>: </a:t>
            </a:r>
          </a:p>
          <a:p>
            <a:pPr marL="0" indent="0" algn="just">
              <a:buNone/>
            </a:pPr>
            <a:r>
              <a:rPr lang="cs-CZ" sz="3200" dirty="0"/>
              <a:t>Identifikace žadatele; označení správního orgánu; co žadatel žádá (čeho se domáhá); označení známých účastníků; podpis. </a:t>
            </a:r>
          </a:p>
          <a:p>
            <a:pPr marL="0" indent="0" algn="just">
              <a:buNone/>
            </a:pPr>
            <a:r>
              <a:rPr lang="cs-CZ" sz="3200" dirty="0"/>
              <a:t>Nedostatky žádosti pomůže s. orgán odstranit.</a:t>
            </a:r>
          </a:p>
          <a:p>
            <a:pPr marL="0" indent="0" algn="just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7120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Překážky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200" dirty="0"/>
              <a:t>Podle zásady </a:t>
            </a:r>
            <a:r>
              <a:rPr lang="cs-CZ" sz="3200" i="1" dirty="0"/>
              <a:t>ne bis in idem</a:t>
            </a:r>
            <a:r>
              <a:rPr lang="cs-CZ" sz="3200" dirty="0"/>
              <a:t> (ne dvakrát o tomtéž) rozlišujeme:</a:t>
            </a:r>
          </a:p>
          <a:p>
            <a:pPr marL="514350" indent="-514350" algn="just">
              <a:buAutoNum type="arabicPeriod"/>
            </a:pPr>
            <a:r>
              <a:rPr lang="cs-CZ" sz="3200" dirty="0"/>
              <a:t>Překážku probíhajícího řízení (litispendence) = o téže věci nelze vést více řízení současně.</a:t>
            </a:r>
          </a:p>
          <a:p>
            <a:pPr marL="514350" indent="-514350" algn="just">
              <a:buAutoNum type="arabicPeriod"/>
            </a:pPr>
            <a:r>
              <a:rPr lang="cs-CZ" sz="3200" dirty="0"/>
              <a:t>Překážku věci rozhodnuté (</a:t>
            </a:r>
            <a:r>
              <a:rPr lang="cs-CZ" sz="3200" dirty="0" err="1"/>
              <a:t>rei</a:t>
            </a:r>
            <a:r>
              <a:rPr lang="cs-CZ" sz="3200" dirty="0"/>
              <a:t> </a:t>
            </a:r>
            <a:r>
              <a:rPr lang="cs-CZ" sz="3200" dirty="0" err="1"/>
              <a:t>iudicatae</a:t>
            </a:r>
            <a:r>
              <a:rPr lang="cs-CZ" sz="3200" dirty="0"/>
              <a:t>) = přiznat stejné právo/uložit stejnou povinnost ze stejného důvodu lze pouze jednou (pozor – např. pořádkovou pokutu lze uložit opakovaně).</a:t>
            </a:r>
          </a:p>
        </p:txBody>
      </p:sp>
    </p:spTree>
    <p:extLst>
      <p:ext uri="{BB962C8B-B14F-4D97-AF65-F5344CB8AC3E}">
        <p14:creationId xmlns:p14="http://schemas.microsoft.com/office/powerpoint/2010/main" val="3064932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Lhůty a počítání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Lhůta může být určena zákonem (k provedení určitého úkonu v řízení) nebo určena správním orgánem (tato může být přiměřeně prodloužena).</a:t>
            </a:r>
          </a:p>
          <a:p>
            <a:pPr algn="just"/>
            <a:r>
              <a:rPr lang="cs-CZ" sz="3200" dirty="0"/>
              <a:t>Určením lhůty nesmí být ohrožen účel řízení ani porušena rovnost účastníků.</a:t>
            </a:r>
          </a:p>
        </p:txBody>
      </p:sp>
    </p:spTree>
    <p:extLst>
      <p:ext uri="{BB962C8B-B14F-4D97-AF65-F5344CB8AC3E}">
        <p14:creationId xmlns:p14="http://schemas.microsoft.com/office/powerpoint/2010/main" val="1244480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Počítání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3200" dirty="0"/>
              <a:t>Do běhu lhůty se nezapočítává den, kdy došlo ke skutečnosti určující počátek lhůty (to neplatí, je-li lhůta určena podle hodin). </a:t>
            </a:r>
          </a:p>
          <a:p>
            <a:pPr algn="just"/>
            <a:r>
              <a:rPr lang="cs-CZ" sz="3200" dirty="0"/>
              <a:t>Lhůty určené podle týdnů, měsíců nebo let končí uplynutím dne, který se svým označením (datem) shoduje se dnem, kdy došlo ke skutečnosti určující počátek lhůty. Není-li v měsíci takový den, končí lhůta posledním dnem měsíce.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21198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Počítání času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sz="3200" dirty="0"/>
              <a:t>Připadne-li konec lhůty na sobotu, neděli nebo svátek, je posledním dnem lhůty nejbližší příští pracovní den (neplatí u lhůty určené podle hodin).</a:t>
            </a:r>
          </a:p>
          <a:p>
            <a:pPr algn="just"/>
            <a:r>
              <a:rPr lang="cs-CZ" sz="3200" dirty="0"/>
              <a:t>Lhůta je zachována, pokud je poslední den lhůty učiněno podání u příslušného správního orgánu anebo je-li v tento den podána poštovní zásilka adresovaná tomuto správnímu orgánu, která obsahuje podání, držiteli poštovní licence.</a:t>
            </a:r>
          </a:p>
          <a:p>
            <a:pPr algn="just"/>
            <a:r>
              <a:rPr lang="cs-CZ" sz="3200" dirty="0"/>
              <a:t>V pochybnostech se lhůta považuje za zachovanou, dokud se neprokáže opak.</a:t>
            </a:r>
          </a:p>
        </p:txBody>
      </p:sp>
    </p:spTree>
    <p:extLst>
      <p:ext uri="{BB962C8B-B14F-4D97-AF65-F5344CB8AC3E}">
        <p14:creationId xmlns:p14="http://schemas.microsoft.com/office/powerpoint/2010/main" val="151150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Doručování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sz="3200" dirty="0"/>
              <a:t>Písemnost doručuje správní orgán, který ji vyhotovil, a to přednostně do datové schránky adresáta. Orgán může písemnost doručit i sám (svými zaměstnanci; doručuje i Policie).</a:t>
            </a:r>
          </a:p>
          <a:p>
            <a:pPr algn="just"/>
            <a:r>
              <a:rPr lang="cs-CZ" sz="3200" dirty="0"/>
              <a:t>Nemá-li adresát datovou schránku, doručuje se poštou na adresu zvolenou adresátem (i elektronickou). </a:t>
            </a:r>
          </a:p>
          <a:p>
            <a:pPr algn="just"/>
            <a:r>
              <a:rPr lang="cs-CZ" sz="3200" dirty="0"/>
              <a:t>Obecně se FO doručuje na adresu trvalého pobytu (ale lze i tam, kde bude zastižena – při ústním jednání apod.). FO podnikající na místo podnikání, PO na místo sídla.</a:t>
            </a:r>
          </a:p>
        </p:txBody>
      </p:sp>
    </p:spTree>
    <p:extLst>
      <p:ext uri="{BB962C8B-B14F-4D97-AF65-F5344CB8AC3E}">
        <p14:creationId xmlns:p14="http://schemas.microsoft.com/office/powerpoint/2010/main" val="1159903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Doručování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sz="3200" dirty="0"/>
              <a:t>Rozhodnutí (předvolání) se doručuje do vlastních rukou.</a:t>
            </a:r>
          </a:p>
          <a:p>
            <a:pPr algn="just"/>
            <a:r>
              <a:rPr lang="cs-CZ" sz="3200" dirty="0"/>
              <a:t>Ostatní písemnosti je možné, kromě předání adresátovi, předat jiné vhodné osobě nebo vhodit do schránky (není-li třeba potvrzení o doručení).</a:t>
            </a:r>
          </a:p>
          <a:p>
            <a:pPr algn="just"/>
            <a:r>
              <a:rPr lang="cs-CZ" sz="3200" dirty="0"/>
              <a:t>Nedoručená písemnost se uloží u správního orgánu/na poště. Fikce doručení nastává uplynutím 10. dne lhůty.</a:t>
            </a:r>
          </a:p>
          <a:p>
            <a:pPr algn="just"/>
            <a:r>
              <a:rPr lang="cs-CZ" sz="3200" dirty="0"/>
              <a:t>Osobám neznámého pobytu (nebo např. i opatření obecné povahy) se doručuje veřejnou vyhláškou.</a:t>
            </a:r>
          </a:p>
        </p:txBody>
      </p:sp>
    </p:spTree>
    <p:extLst>
      <p:ext uri="{BB962C8B-B14F-4D97-AF65-F5344CB8AC3E}">
        <p14:creationId xmlns:p14="http://schemas.microsoft.com/office/powerpoint/2010/main" val="957599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Dokazování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3200" dirty="0"/>
              <a:t>Správní orgán v řízení opatřuje podklady pro vydání rozhodnutí (veden  zásadou materiální pravdy) – je povinen zjistit stav věci, o němž nejsou důvodné pochybnosti.</a:t>
            </a:r>
          </a:p>
          <a:p>
            <a:pPr algn="just"/>
            <a:r>
              <a:rPr lang="cs-CZ" sz="3200" dirty="0"/>
              <a:t>Důkazním prostředkem může být cokoli, co přispěje ke zjištění stavu věci (jen nesmí být získán v rozporu s právními předpisy).</a:t>
            </a:r>
          </a:p>
          <a:p>
            <a:pPr algn="just"/>
            <a:r>
              <a:rPr lang="cs-CZ" sz="3200" dirty="0"/>
              <a:t>Důkaz = poznatek zjištěný v průběhu dokazování.</a:t>
            </a:r>
          </a:p>
          <a:p>
            <a:pPr algn="just"/>
            <a:r>
              <a:rPr lang="cs-CZ" sz="3200" dirty="0"/>
              <a:t>Zásada volného hodnocení důkazů (jejich hodnocení je obsahem odůvodnění rozhodnutí).</a:t>
            </a:r>
          </a:p>
        </p:txBody>
      </p:sp>
    </p:spTree>
    <p:extLst>
      <p:ext uri="{BB962C8B-B14F-4D97-AF65-F5344CB8AC3E}">
        <p14:creationId xmlns:p14="http://schemas.microsoft.com/office/powerpoint/2010/main" val="344628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Formy činnosti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/>
              <a:t>Normativní správní akty;</a:t>
            </a:r>
          </a:p>
          <a:p>
            <a:r>
              <a:rPr lang="cs-CZ" sz="3200" dirty="0"/>
              <a:t>Individuální správní akty;</a:t>
            </a:r>
          </a:p>
          <a:p>
            <a:r>
              <a:rPr lang="cs-CZ" sz="3200" dirty="0"/>
              <a:t>Interní normativní akty;</a:t>
            </a:r>
          </a:p>
          <a:p>
            <a:r>
              <a:rPr lang="cs-CZ" sz="3200" dirty="0"/>
              <a:t>Individuální služební akty (pokyny);</a:t>
            </a:r>
          </a:p>
          <a:p>
            <a:r>
              <a:rPr lang="cs-CZ" sz="3200" dirty="0"/>
              <a:t>Opatření obecné povahy;</a:t>
            </a:r>
          </a:p>
          <a:p>
            <a:r>
              <a:rPr lang="cs-CZ" sz="3200" dirty="0"/>
              <a:t>Veřejnoprávní smlouvy;</a:t>
            </a:r>
          </a:p>
          <a:p>
            <a:r>
              <a:rPr lang="cs-CZ" sz="3200" dirty="0"/>
              <a:t>Faktické úkony s přímými právními důsledky.</a:t>
            </a:r>
          </a:p>
        </p:txBody>
      </p:sp>
    </p:spTree>
    <p:extLst>
      <p:ext uri="{BB962C8B-B14F-4D97-AF65-F5344CB8AC3E}">
        <p14:creationId xmlns:p14="http://schemas.microsoft.com/office/powerpoint/2010/main" val="40636715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Důkazní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200" dirty="0"/>
              <a:t>Listina,</a:t>
            </a:r>
          </a:p>
          <a:p>
            <a:pPr algn="just"/>
            <a:r>
              <a:rPr lang="cs-CZ" sz="3200" dirty="0"/>
              <a:t>ohledání věci (u nemovité věci – tzv. místní šetření),</a:t>
            </a:r>
          </a:p>
          <a:p>
            <a:pPr algn="just"/>
            <a:r>
              <a:rPr lang="cs-CZ" sz="3200" dirty="0"/>
              <a:t>svědecká výpověď (výluka z povinnosti vypovídat – nebezpeční trestního stíhání svého nebo osoby blízké),</a:t>
            </a:r>
          </a:p>
          <a:p>
            <a:pPr algn="just"/>
            <a:r>
              <a:rPr lang="cs-CZ" sz="3200" dirty="0"/>
              <a:t>znalecký posudek (pokud správní orgán nemá potřebné odborné znalosti a nelze-li odborné posouzení získat od jiného orgánu, ustanoví se usnesením znalec).</a:t>
            </a:r>
          </a:p>
        </p:txBody>
      </p:sp>
    </p:spTree>
    <p:extLst>
      <p:ext uri="{BB962C8B-B14F-4D97-AF65-F5344CB8AC3E}">
        <p14:creationId xmlns:p14="http://schemas.microsoft.com/office/powerpoint/2010/main" val="31812885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Opravné prostředky ve správním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sz="3200" dirty="0"/>
              <a:t>SŘ obsahuje nástroje pro nápravu vadných správních aktů – opravné prostředky;</a:t>
            </a:r>
          </a:p>
          <a:p>
            <a:pPr algn="just"/>
            <a:r>
              <a:rPr lang="cs-CZ" sz="3200" dirty="0"/>
              <a:t>Presumpce správnosti s. aktů = i vadný s. akt je považován za zákonný a má právní účinky až do doby, kdy je zákonným způsobem zrušen.</a:t>
            </a:r>
          </a:p>
          <a:p>
            <a:pPr algn="just"/>
            <a:r>
              <a:rPr lang="cs-CZ" sz="3200" dirty="0"/>
              <a:t>Nicotnost = když je s. akt natolik vadný (např. vydaný nepříslušným orgánem), že jej nelze za s. akt považovat. Nicotnost prohlašuje nadřízený orgán nebo soud.</a:t>
            </a:r>
          </a:p>
        </p:txBody>
      </p:sp>
    </p:spTree>
    <p:extLst>
      <p:ext uri="{BB962C8B-B14F-4D97-AF65-F5344CB8AC3E}">
        <p14:creationId xmlns:p14="http://schemas.microsoft.com/office/powerpoint/2010/main" val="22928462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4900" dirty="0"/>
              <a:t>Funkce a členění opravných prostředků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200" dirty="0"/>
              <a:t>Prostřednictvím opravných prostředků se u s. aktů přezkoumává jejich zákonnost, věcná správnost a správnost předcházejícího řízení; dělí se na:</a:t>
            </a:r>
          </a:p>
          <a:p>
            <a:pPr algn="just"/>
            <a:r>
              <a:rPr lang="cs-CZ" sz="3200" dirty="0"/>
              <a:t>řádné = </a:t>
            </a:r>
            <a:r>
              <a:rPr lang="cs-CZ" sz="3200" dirty="0">
                <a:solidFill>
                  <a:srgbClr val="FF0000"/>
                </a:solidFill>
              </a:rPr>
              <a:t>odvolání</a:t>
            </a:r>
            <a:r>
              <a:rPr lang="cs-CZ" sz="3200" dirty="0"/>
              <a:t>, odpor, </a:t>
            </a:r>
            <a:r>
              <a:rPr lang="cs-CZ" sz="3200" dirty="0">
                <a:solidFill>
                  <a:srgbClr val="FF0000"/>
                </a:solidFill>
              </a:rPr>
              <a:t>rozklad</a:t>
            </a:r>
            <a:r>
              <a:rPr lang="cs-CZ" sz="3200" dirty="0"/>
              <a:t>;</a:t>
            </a:r>
          </a:p>
          <a:p>
            <a:pPr algn="just"/>
            <a:r>
              <a:rPr lang="cs-CZ" sz="3200" dirty="0"/>
              <a:t>mimořádné = </a:t>
            </a:r>
            <a:r>
              <a:rPr lang="cs-CZ" sz="3200" dirty="0">
                <a:solidFill>
                  <a:srgbClr val="FF0000"/>
                </a:solidFill>
              </a:rPr>
              <a:t>přezkumné řízení</a:t>
            </a:r>
            <a:r>
              <a:rPr lang="cs-CZ" sz="3200" dirty="0"/>
              <a:t>, </a:t>
            </a:r>
            <a:r>
              <a:rPr lang="cs-CZ" sz="3200" dirty="0">
                <a:solidFill>
                  <a:srgbClr val="FF0000"/>
                </a:solidFill>
              </a:rPr>
              <a:t>obnova</a:t>
            </a:r>
            <a:r>
              <a:rPr lang="cs-CZ" sz="3200" dirty="0"/>
              <a:t>, nové řízení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12787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Řádné opravné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/>
              <a:t> </a:t>
            </a:r>
            <a:r>
              <a:rPr lang="cs-CZ" sz="3200" dirty="0"/>
              <a:t>= lze se jimi bránit proti dosud nepravomocným rozhodnutím (těm, která dosud – s výjimkou předběžně vykonatelných - nevyvolávají zamýšlené právní účinky)</a:t>
            </a:r>
            <a:r>
              <a:rPr lang="cs-CZ" sz="2800" dirty="0"/>
              <a:t>.</a:t>
            </a:r>
          </a:p>
          <a:p>
            <a:pPr marL="0" indent="0" algn="just">
              <a:buNone/>
            </a:pPr>
            <a:r>
              <a:rPr lang="cs-CZ" sz="3200" dirty="0"/>
              <a:t>Nejběžnějším opravným prostředkem je odvolání.</a:t>
            </a:r>
          </a:p>
          <a:p>
            <a:pPr marL="0" indent="0" algn="just">
              <a:buNone/>
            </a:pPr>
            <a:endParaRPr lang="cs-CZ" sz="28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708386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Postup odvolacího orgánu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sz="3200" dirty="0"/>
              <a:t>Posuzuje se zákonnost a věcná správnost rozhodnutí a jemu předcházejícího řízení;</a:t>
            </a:r>
          </a:p>
          <a:p>
            <a:pPr marL="0" indent="0" algn="just">
              <a:buNone/>
            </a:pPr>
            <a:r>
              <a:rPr lang="cs-CZ" sz="3200" dirty="0"/>
              <a:t>Odvolací orgán má možnost rozhodnutí:  zrušit a řízení zastavit, zrušit a věc vrátit se závazným právním názorem, změnit, potvrdit, zamítnout z formálních důvodů (opožděné nebo nepřípustné odvolání).</a:t>
            </a:r>
          </a:p>
          <a:p>
            <a:pPr marL="0" indent="0" algn="just">
              <a:buNone/>
            </a:pPr>
            <a:r>
              <a:rPr lang="cs-CZ" sz="3200" dirty="0"/>
              <a:t>Proti rozhodnutí odvolacího orgánu se nelze dále odvolat. Právní moci nabývá oznámením všem odvolatelům a hlavním účastníkům.</a:t>
            </a:r>
          </a:p>
        </p:txBody>
      </p:sp>
    </p:spTree>
    <p:extLst>
      <p:ext uri="{BB962C8B-B14F-4D97-AF65-F5344CB8AC3E}">
        <p14:creationId xmlns:p14="http://schemas.microsoft.com/office/powerpoint/2010/main" val="2081887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Správní soudnictví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/>
              <a:t>= soudní kontrola veřejné správy, resp. jejího rozhodování ve věcech veřejného práva specializovanými soudci krajských soudů a Nejvyšším správním soudem (od 1. 1. 2003);</a:t>
            </a:r>
          </a:p>
          <a:p>
            <a:pPr marL="0" indent="0" algn="just">
              <a:buNone/>
            </a:pPr>
            <a:r>
              <a:rPr lang="cs-CZ" sz="2800" dirty="0"/>
              <a:t>Proces před správními soudy upravuje zákon č. 150/2002 Sb., soudní řád správní.</a:t>
            </a:r>
          </a:p>
          <a:p>
            <a:pPr marL="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016748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Rozhodovací činnost správních soudů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 </a:t>
            </a:r>
            <a:r>
              <a:rPr lang="cs-CZ" sz="2400" dirty="0"/>
              <a:t>řízení o žalobě proti rozhodnutí správního orgánu;</a:t>
            </a:r>
          </a:p>
          <a:p>
            <a:r>
              <a:rPr lang="cs-CZ" sz="2400" dirty="0"/>
              <a:t>řízení k ochraně před nečinností správního orgánu; </a:t>
            </a:r>
          </a:p>
          <a:p>
            <a:r>
              <a:rPr lang="cs-CZ" sz="2400" dirty="0"/>
              <a:t>řízení o ochraně před nezákonným zásahem, pokynem, donucením správního orgánu; </a:t>
            </a:r>
          </a:p>
          <a:p>
            <a:pPr algn="just"/>
            <a:r>
              <a:rPr lang="cs-CZ" sz="2400" dirty="0"/>
              <a:t>řízení ve věcech volebních a ve věcech místního a krajského referenda; ve věcech politických stran a hnutí; </a:t>
            </a:r>
          </a:p>
          <a:p>
            <a:pPr algn="just"/>
            <a:r>
              <a:rPr lang="cs-CZ" sz="2400" dirty="0"/>
              <a:t>kompetenční žaloby, rušení opatření obecné povahy, rušení služebního předpisu;</a:t>
            </a:r>
          </a:p>
          <a:p>
            <a:pPr algn="just"/>
            <a:r>
              <a:rPr lang="cs-CZ" sz="2400" dirty="0"/>
              <a:t>řízení o kasační stížnosti = opravném prostředku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4384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Správní 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Prostřednictvím správních aktů realizují správní orgány výkonnou moc ve státě;</a:t>
            </a:r>
          </a:p>
          <a:p>
            <a:r>
              <a:rPr lang="cs-CZ" sz="3200" dirty="0"/>
              <a:t>Správní akty jsou vydávány na základě zákonů a k jejich provedení;</a:t>
            </a:r>
          </a:p>
          <a:p>
            <a:r>
              <a:rPr lang="cs-CZ" sz="3200" dirty="0"/>
              <a:t>Správní orgány mohou vydávat správní akty jen v mezích své působnosti a v mezích právních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375458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Opatření obecné povahy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3200" dirty="0"/>
              <a:t>Není ani normativní správní akt (právní předpis), ale ani individuální správní akt (např. rozhodnutí);</a:t>
            </a:r>
          </a:p>
          <a:p>
            <a:pPr algn="just"/>
            <a:r>
              <a:rPr lang="cs-CZ" sz="3200" dirty="0"/>
              <a:t>Směšuje prvek konkrétnosti (např. chráněné území) i obecnosti (neurčitý počet jeho návštěvníků).</a:t>
            </a:r>
          </a:p>
          <a:p>
            <a:pPr algn="just"/>
            <a:r>
              <a:rPr lang="cs-CZ" sz="3200" dirty="0"/>
              <a:t>Příklady – územní plány, omezení vstupu do částí národních parků apod.</a:t>
            </a:r>
          </a:p>
        </p:txBody>
      </p:sp>
    </p:spTree>
    <p:extLst>
      <p:ext uri="{BB962C8B-B14F-4D97-AF65-F5344CB8AC3E}">
        <p14:creationId xmlns:p14="http://schemas.microsoft.com/office/powerpoint/2010/main" val="848499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Veřejnoprávní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3200" dirty="0"/>
              <a:t>Koordinační = uzavírají je subjekty veřejné správy navzájem (např. dohoda o vytvoření svazku obcí, dohoda o vykonávání přenesené působnosti – např. oblasti přestupků).</a:t>
            </a:r>
          </a:p>
          <a:p>
            <a:pPr marL="514350" indent="-514350">
              <a:buAutoNum type="arabicPeriod"/>
            </a:pPr>
            <a:r>
              <a:rPr lang="cs-CZ" sz="3200" dirty="0"/>
              <a:t>Subordinační = s PO či FO k plnění úkolů veřejné správy.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3531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Faktické úkony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600" dirty="0"/>
              <a:t>= bezprostřední zákroky orgánů veřejné správy (např. vstup policisty do obydlí);</a:t>
            </a:r>
          </a:p>
          <a:p>
            <a:pPr marL="0" indent="0" algn="just">
              <a:buNone/>
            </a:pPr>
            <a:r>
              <a:rPr lang="cs-CZ" sz="3600" dirty="0"/>
              <a:t>Přípustné jsou jen v mezích právních předpisů a to jen tehdy, když je zásah naléhavý a není možné jiné právní řešení.</a:t>
            </a:r>
          </a:p>
        </p:txBody>
      </p:sp>
    </p:spTree>
    <p:extLst>
      <p:ext uri="{BB962C8B-B14F-4D97-AF65-F5344CB8AC3E}">
        <p14:creationId xmlns:p14="http://schemas.microsoft.com/office/powerpoint/2010/main" val="411841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Zákon č. 500/2004 Sb., </a:t>
            </a:r>
            <a:r>
              <a:rPr lang="cs-CZ" sz="4400" dirty="0">
                <a:solidFill>
                  <a:srgbClr val="FF0000"/>
                </a:solidFill>
              </a:rPr>
              <a:t>správní řád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3200" dirty="0"/>
              <a:t>řada úkonů veřejné správy (např. vydávání rozhodnutí ve správním řízení) se řídí správním řádem;</a:t>
            </a:r>
          </a:p>
          <a:p>
            <a:pPr algn="just"/>
            <a:r>
              <a:rPr lang="cs-CZ" sz="3200" dirty="0">
                <a:solidFill>
                  <a:srgbClr val="FF0000"/>
                </a:solidFill>
              </a:rPr>
              <a:t>správní řízení </a:t>
            </a:r>
            <a:r>
              <a:rPr lang="cs-CZ" sz="3200" dirty="0">
                <a:solidFill>
                  <a:schemeClr val="tx1"/>
                </a:solidFill>
              </a:rPr>
              <a:t>je postup správního orgánu, jehož účelem je vydání rozhodnutí, které upravuje práva či povinnosti osoby (konstitutivní rozhodnutí), nebo podle kterého osoba práva či povinnosti nemá (deklaratorní rozhodnutí).</a:t>
            </a:r>
            <a:endParaRPr lang="cs-CZ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6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Další postupy upravené správním řádem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kromě správního řízení, jehož výsledkem je vydání rozhodnutí, správní řád upravuje vydávání tzv. jiných správních aktů (závazná stanoviska, vyjádření);</a:t>
            </a:r>
          </a:p>
          <a:p>
            <a:r>
              <a:rPr lang="cs-CZ" sz="3200" dirty="0"/>
              <a:t>postup při vydávání opatření obecné povahy, uzavírání veřejnoprávních smluv …</a:t>
            </a:r>
          </a:p>
        </p:txBody>
      </p:sp>
    </p:spTree>
    <p:extLst>
      <p:ext uri="{BB962C8B-B14F-4D97-AF65-F5344CB8AC3E}">
        <p14:creationId xmlns:p14="http://schemas.microsoft.com/office/powerpoint/2010/main" val="412985028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726</TotalTime>
  <Words>1986</Words>
  <Application>Microsoft Office PowerPoint</Application>
  <PresentationFormat>Širokoúhlá obrazovka</PresentationFormat>
  <Paragraphs>153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Century Gothic</vt:lpstr>
      <vt:lpstr>Wingdings 3</vt:lpstr>
      <vt:lpstr>Stébla</vt:lpstr>
      <vt:lpstr>Správní orgány a soudy(3)</vt:lpstr>
      <vt:lpstr>Obsah činnosti veřejné správy</vt:lpstr>
      <vt:lpstr>Formy činnosti veřejné správy</vt:lpstr>
      <vt:lpstr>Správní akty</vt:lpstr>
      <vt:lpstr>Opatření obecné povahy</vt:lpstr>
      <vt:lpstr>Veřejnoprávní smlouvy</vt:lpstr>
      <vt:lpstr>Faktické úkony </vt:lpstr>
      <vt:lpstr>Zákon č. 500/2004 Sb., správní řád</vt:lpstr>
      <vt:lpstr>Další postupy upravené správním řádem</vt:lpstr>
      <vt:lpstr>Věcná působnost SŘ</vt:lpstr>
      <vt:lpstr>Základní zásady činnosti správních orgánů</vt:lpstr>
      <vt:lpstr>Základní zásady činnosti správních orgánů</vt:lpstr>
      <vt:lpstr>Základní zásady činnosti správních orgánů</vt:lpstr>
      <vt:lpstr>Základní zásady činnosti správních orgánů</vt:lpstr>
      <vt:lpstr>Subjekty správního řízení</vt:lpstr>
      <vt:lpstr>Účastníci správního řízení</vt:lpstr>
      <vt:lpstr>Práva a povinnosti účastníků</vt:lpstr>
      <vt:lpstr>Zastupování</vt:lpstr>
      <vt:lpstr>Podjatost úředních osob</vt:lpstr>
      <vt:lpstr>Postup před zahájením řízení</vt:lpstr>
      <vt:lpstr>Písemná forma jednání před správním orgánem</vt:lpstr>
      <vt:lpstr>Zahájení řízení</vt:lpstr>
      <vt:lpstr>Překážky řízení</vt:lpstr>
      <vt:lpstr>Lhůty a počítání času</vt:lpstr>
      <vt:lpstr>Počítání času</vt:lpstr>
      <vt:lpstr>Počítání času</vt:lpstr>
      <vt:lpstr>Doručování</vt:lpstr>
      <vt:lpstr>Doručování</vt:lpstr>
      <vt:lpstr>Dokazování</vt:lpstr>
      <vt:lpstr>Důkazní prostředky</vt:lpstr>
      <vt:lpstr>Opravné prostředky ve správním řízení</vt:lpstr>
      <vt:lpstr>Funkce a členění opravných prostředků</vt:lpstr>
      <vt:lpstr>Řádné opravné prostředky</vt:lpstr>
      <vt:lpstr>Postup odvolacího orgánu</vt:lpstr>
      <vt:lpstr>Správní soudnictví</vt:lpstr>
      <vt:lpstr>Rozhodovací činnost správních soudů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57</cp:revision>
  <dcterms:created xsi:type="dcterms:W3CDTF">2017-06-20T12:02:26Z</dcterms:created>
  <dcterms:modified xsi:type="dcterms:W3CDTF">2023-07-27T19:45:07Z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