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3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uzk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 dirty="0"/>
              <a:t>Katastr nemovitostí(4)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Právo životního prostředí, MUNI 2023</a:t>
            </a:r>
          </a:p>
        </p:txBody>
      </p:sp>
    </p:spTree>
    <p:extLst>
      <p:ext uri="{BB962C8B-B14F-4D97-AF65-F5344CB8AC3E}">
        <p14:creationId xmlns:p14="http://schemas.microsoft.com/office/powerpoint/2010/main" val="85157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7D7C2-269E-44F3-9208-79F364DF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Typy zápisů do KN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CF3DAE-D232-440A-8B78-E4C0A8EC4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800" dirty="0"/>
              <a:t>Vklad: zapisují se jím věcná práva, nájem a pacht, a to na základě pravomocného rozhodnutí o povolení vkladu ve lhůtě bez zbytečného odkladu</a:t>
            </a:r>
          </a:p>
          <a:p>
            <a:pPr algn="just"/>
            <a:r>
              <a:rPr lang="cs-CZ" sz="2800" dirty="0"/>
              <a:t>Záznam: slouží k zápisu práv odvozených od vlastnického práva ve lhůtě do 30 dnů od doručení rozhodnutí orgánu veřejné moci nebo jiné listiny potvrzující nebo osvědčující práva</a:t>
            </a:r>
          </a:p>
          <a:p>
            <a:pPr algn="just"/>
            <a:r>
              <a:rPr lang="cs-CZ" sz="2800" dirty="0"/>
              <a:t>Poznámka: významné </a:t>
            </a:r>
            <a:r>
              <a:rPr lang="cs-CZ" sz="2800" dirty="0" err="1"/>
              <a:t>info</a:t>
            </a:r>
            <a:r>
              <a:rPr lang="cs-CZ" sz="2800" dirty="0"/>
              <a:t> o nemovitostech či vlastnících aj. oprávněných, též </a:t>
            </a:r>
            <a:r>
              <a:rPr lang="cs-CZ" sz="2800"/>
              <a:t>ve lhůtě do 30 dnů</a:t>
            </a:r>
          </a:p>
        </p:txBody>
      </p:sp>
    </p:spTree>
    <p:extLst>
      <p:ext uri="{BB962C8B-B14F-4D97-AF65-F5344CB8AC3E}">
        <p14:creationId xmlns:p14="http://schemas.microsoft.com/office/powerpoint/2010/main" val="100883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A835F-0A6B-41B6-8C74-DCB7FAAE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0D9128-9280-4090-9EF7-E9EB7F19C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800" dirty="0"/>
              <a:t>Věcná práva: vlastnické p. (§1011 OZ), p. stavby (§ 1240 OZ), věcné břemeno (§1257 OZ), zástavní p. (§ 1309 OZ) (…)</a:t>
            </a:r>
          </a:p>
          <a:p>
            <a:pPr algn="just"/>
            <a:r>
              <a:rPr lang="cs-CZ" sz="2800" dirty="0"/>
              <a:t>Závazková práva ujednaná jako věcná práva: předkupní právo, výhrada vlastnického práva, výhrada práva zpětné koupě, zákaz zcizení nebo zatížení, ujednání o koupi na zkoušku (…)</a:t>
            </a:r>
          </a:p>
          <a:p>
            <a:pPr algn="just"/>
            <a:r>
              <a:rPr lang="cs-CZ" sz="2800" dirty="0"/>
              <a:t>Nájem, pacht: požádá-li o to vlastník nebo nájemce (pachtýř) se souhlasem vlastníka </a:t>
            </a:r>
          </a:p>
        </p:txBody>
      </p:sp>
    </p:spTree>
    <p:extLst>
      <p:ext uri="{BB962C8B-B14F-4D97-AF65-F5344CB8AC3E}">
        <p14:creationId xmlns:p14="http://schemas.microsoft.com/office/powerpoint/2010/main" val="4230943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EF1E7-6638-4F07-B434-382DBBA93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Záznam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40343D-74C1-4DD6-8951-839237708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dirty="0"/>
              <a:t>Formou záznamu se do KN zapisuje:</a:t>
            </a:r>
          </a:p>
          <a:p>
            <a:pPr marL="0" indent="0" algn="just">
              <a:buNone/>
            </a:pPr>
            <a:r>
              <a:rPr lang="cs-CZ" sz="3200" dirty="0"/>
              <a:t>Příslušnost organizačních složek státu a státních organizací hospodařit s majetkem státu, právo hospodařit s majetkem státu, správa nemovitostí ve vlastnictví státu, majetek hl. m. Prahy svěřený městským částem (obdobně u statutárních měst), majetek </a:t>
            </a:r>
            <a:r>
              <a:rPr lang="cs-CZ" sz="3200" dirty="0" err="1"/>
              <a:t>ú.</a:t>
            </a:r>
            <a:r>
              <a:rPr lang="cs-CZ" sz="3200" dirty="0"/>
              <a:t> s. c. ve správě předaný organizační složce/příspěvkové organizaci k hospodaření.</a:t>
            </a:r>
          </a:p>
        </p:txBody>
      </p:sp>
    </p:spTree>
    <p:extLst>
      <p:ext uri="{BB962C8B-B14F-4D97-AF65-F5344CB8AC3E}">
        <p14:creationId xmlns:p14="http://schemas.microsoft.com/office/powerpoint/2010/main" val="2632737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D2436-801A-4C81-99D5-C8EABFED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Poznámka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B6EC19-209A-499F-8FF1-97437BD9A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800" dirty="0"/>
              <a:t>= zápis, se kterým není spojen vznik, zánik nebo změna práva, a to na podkladě rozhodnutí orgánu veřejné moci, oznámení soudu, správce daně, exekutora apod.</a:t>
            </a:r>
          </a:p>
          <a:p>
            <a:pPr marL="0" indent="0" algn="just">
              <a:buNone/>
            </a:pPr>
            <a:r>
              <a:rPr lang="cs-CZ" sz="2800" dirty="0"/>
              <a:t>Z veřejnosti katastru vyplývá, že není možné, aby někdo namítal, že o uvedené skutečnosti nemohl vědět, když je zapsána poznámkou!</a:t>
            </a:r>
          </a:p>
          <a:p>
            <a:pPr algn="just"/>
            <a:r>
              <a:rPr lang="cs-CZ" sz="2800" dirty="0"/>
              <a:t>Druhy: poznámka k nemovitosti (exekuční příkaz, dražba..); pozn. k osobě (nařízení exekuce či zahájení insolvenčního řízení), pozn. spornosti</a:t>
            </a:r>
          </a:p>
        </p:txBody>
      </p:sp>
    </p:spTree>
    <p:extLst>
      <p:ext uri="{BB962C8B-B14F-4D97-AF65-F5344CB8AC3E}">
        <p14:creationId xmlns:p14="http://schemas.microsoft.com/office/powerpoint/2010/main" val="3538531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77018-EE69-4F33-AE84-65A6B342D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Výmaz práva z KN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031874-ABC4-4EC1-AB78-61F44EE98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Návrhem na vklad je možné některá práva, která jsou vedena v KN, vymazat:</a:t>
            </a:r>
          </a:p>
          <a:p>
            <a:pPr algn="just"/>
            <a:r>
              <a:rPr lang="cs-CZ" sz="2800" dirty="0"/>
              <a:t> zástavní právo (např. když se pojí k původnímu vlastníkovi…)</a:t>
            </a:r>
          </a:p>
          <a:p>
            <a:pPr algn="just"/>
            <a:r>
              <a:rPr lang="cs-CZ" sz="2800" dirty="0"/>
              <a:t>věcná břemena (zemře-li např. prarodič, je třeba žádat o výmaz věcného břemene na KN)</a:t>
            </a:r>
          </a:p>
        </p:txBody>
      </p:sp>
    </p:spTree>
    <p:extLst>
      <p:ext uri="{BB962C8B-B14F-4D97-AF65-F5344CB8AC3E}">
        <p14:creationId xmlns:p14="http://schemas.microsoft.com/office/powerpoint/2010/main" val="716701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6385B-912D-447E-A213-F1F18B68B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Vkladová listina, návrh na vklad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D03532-1C2B-418D-AE32-C5A093DAE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Vkladová listina = právní jednání týkající se věcného práva k nemovitosti (např. kupní smlouva, podpisy na vkladové listině musí být úředně ověřeny)</a:t>
            </a:r>
          </a:p>
          <a:p>
            <a:pPr algn="just"/>
            <a:r>
              <a:rPr lang="cs-CZ" sz="2400" dirty="0"/>
              <a:t>Návrh na vklad se podává na formuláři s uvedením kontaktních údajů (telefon, e-mail k urychlení komunikace)</a:t>
            </a:r>
          </a:p>
          <a:p>
            <a:pPr algn="just"/>
            <a:r>
              <a:rPr lang="cs-CZ" sz="2400" dirty="0"/>
              <a:t>Návrh na vklad lze podat elektronicky, prostřednictvím provozovatele poštovních služeb i osobně na místně příslušném katastrálním úřadě</a:t>
            </a:r>
          </a:p>
        </p:txBody>
      </p:sp>
    </p:spTree>
    <p:extLst>
      <p:ext uri="{BB962C8B-B14F-4D97-AF65-F5344CB8AC3E}">
        <p14:creationId xmlns:p14="http://schemas.microsoft.com/office/powerpoint/2010/main" val="3777275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1B8C9-0AEB-49BA-B543-D436B7C44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Náležitosti vkladových listin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8DA19-3FB2-4EDE-929E-64435EFF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2800" dirty="0"/>
              <a:t>Nemovitost musí být jednoznačně označena!</a:t>
            </a:r>
          </a:p>
          <a:p>
            <a:pPr algn="just"/>
            <a:r>
              <a:rPr lang="cs-CZ" sz="2800" dirty="0"/>
              <a:t>Pozemek: parcelním číslem, názvem k. </a:t>
            </a:r>
            <a:r>
              <a:rPr lang="cs-CZ" sz="2800" dirty="0" err="1"/>
              <a:t>ú.</a:t>
            </a:r>
            <a:r>
              <a:rPr lang="cs-CZ" sz="2800" dirty="0"/>
              <a:t> a zde je stavební parcelou</a:t>
            </a:r>
          </a:p>
          <a:p>
            <a:pPr algn="just"/>
            <a:r>
              <a:rPr lang="cs-CZ" sz="2800" dirty="0"/>
              <a:t>Budova, která není součástí pozemku ani práva stavby: označením pozemku, na němž stojí a číslem popisným/evidenčním, popř. i příslušností budovy k části obce </a:t>
            </a:r>
          </a:p>
          <a:p>
            <a:pPr algn="just"/>
            <a:r>
              <a:rPr lang="cs-CZ" sz="2800" dirty="0"/>
              <a:t>Jednotka: označením budovy, v níž je vymezena či označením pozemku/práva stavby, jehož součástí je budova, číslem jednotky a jejím pojmenováním</a:t>
            </a:r>
          </a:p>
          <a:p>
            <a:pPr algn="just"/>
            <a:r>
              <a:rPr lang="cs-CZ" sz="2800" dirty="0"/>
              <a:t>POZOR: nemovitosti musejí být označeny zákonným způsobem, jinak katastrální úřad návrhu nevyhoví; za návrh se platí 2000 Kč, důležitá je při označení nemovitostí i interpunkce.</a:t>
            </a:r>
          </a:p>
        </p:txBody>
      </p:sp>
    </p:spTree>
    <p:extLst>
      <p:ext uri="{BB962C8B-B14F-4D97-AF65-F5344CB8AC3E}">
        <p14:creationId xmlns:p14="http://schemas.microsoft.com/office/powerpoint/2010/main" val="4269032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51660-C5EE-467D-9ED9-D11F51247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Na co při vkladu práva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EB4F6C-398D-44B5-BBE2-76F84CDB7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Návrh na vklad je zpoplatněn 2000 Kč, v případě jeho zamítnutí je třeba nový návrh hradit znovu.</a:t>
            </a:r>
          </a:p>
          <a:p>
            <a:pPr algn="just"/>
            <a:r>
              <a:rPr lang="cs-CZ" sz="2800" dirty="0"/>
              <a:t>Chybuje se např. ve vymezení nemovitosti (výměry nebo čísla popisného), ve vymezení nabývaných podílů, ve vymezení účastníků; vkladová listina a návrh na vklad musí být v souladu</a:t>
            </a:r>
          </a:p>
          <a:p>
            <a:pPr algn="just"/>
            <a:r>
              <a:rPr lang="cs-CZ" sz="2800" dirty="0"/>
              <a:t>Podstatné je zkontrolovat, zda prodávající může s nemovitostí vůbec nakládat (zda není v exekuci)</a:t>
            </a:r>
          </a:p>
        </p:txBody>
      </p:sp>
    </p:spTree>
    <p:extLst>
      <p:ext uri="{BB962C8B-B14F-4D97-AF65-F5344CB8AC3E}">
        <p14:creationId xmlns:p14="http://schemas.microsoft.com/office/powerpoint/2010/main" val="98102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9CC4C-3A34-4B9D-95F3-C995173AE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Co vše lze z KN vyčíst?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A3569C-6218-4977-89DB-08C9F48DC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Prostřednictvím dálkového přístupu do KN lze získat tyto informace: </a:t>
            </a:r>
          </a:p>
          <a:p>
            <a:r>
              <a:rPr lang="cs-CZ" sz="3200" dirty="0"/>
              <a:t>Výpisy z KN – výpisy listu vlastnictví</a:t>
            </a:r>
          </a:p>
          <a:p>
            <a:r>
              <a:rPr lang="cs-CZ" sz="3200" dirty="0"/>
              <a:t>Minulé nabývací tituly</a:t>
            </a:r>
          </a:p>
          <a:p>
            <a:r>
              <a:rPr lang="cs-CZ" sz="3200" dirty="0"/>
              <a:t>Informace o event. běžícím řízení</a:t>
            </a:r>
          </a:p>
        </p:txBody>
      </p:sp>
    </p:spTree>
    <p:extLst>
      <p:ext uri="{BB962C8B-B14F-4D97-AF65-F5344CB8AC3E}">
        <p14:creationId xmlns:p14="http://schemas.microsoft.com/office/powerpoint/2010/main" val="397114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Zákon č. 89/2012 Sb., občanský zákoník</a:t>
            </a:r>
          </a:p>
          <a:p>
            <a:r>
              <a:rPr lang="cs-CZ" sz="3200" dirty="0"/>
              <a:t>Zákon č. 256/2013 Sb., katastrální zákon</a:t>
            </a:r>
          </a:p>
          <a:p>
            <a:pPr marL="0" indent="0">
              <a:buNone/>
            </a:pPr>
            <a:r>
              <a:rPr lang="cs-CZ" sz="3200" dirty="0"/>
              <a:t>Vyhláška č. 357/2013 Sb., katastrální </a:t>
            </a:r>
            <a:r>
              <a:rPr lang="cs-CZ" sz="3200" dirty="0" err="1"/>
              <a:t>vyhl</a:t>
            </a:r>
            <a:r>
              <a:rPr lang="cs-CZ" sz="3200" dirty="0"/>
              <a:t>.</a:t>
            </a:r>
          </a:p>
          <a:p>
            <a:pPr marL="0" indent="0">
              <a:buNone/>
            </a:pPr>
            <a:r>
              <a:rPr lang="cs-CZ" sz="3200" dirty="0"/>
              <a:t>Vyhláška č. 358/2013 Sb., o poskytování údajů z KN</a:t>
            </a:r>
          </a:p>
          <a:p>
            <a:pPr marL="0" indent="0">
              <a:buNone/>
            </a:pPr>
            <a:r>
              <a:rPr lang="cs-CZ" sz="3200" dirty="0"/>
              <a:t>Související předpisy: Správní řád, SŘS, OSŘ, Zákon o pozemkových úpravách</a:t>
            </a:r>
          </a:p>
        </p:txBody>
      </p:sp>
    </p:spTree>
    <p:extLst>
      <p:ext uri="{BB962C8B-B14F-4D97-AF65-F5344CB8AC3E}">
        <p14:creationId xmlns:p14="http://schemas.microsoft.com/office/powerpoint/2010/main" val="1689289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450FE-F79E-46B0-AF9A-B2EBE6E09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Jak je KN definován?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C514A9-03A5-47AD-A210-4D4A07B3C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3200" dirty="0"/>
              <a:t>KN je veřejný seznam obsahující soubor údajů o nemovitostech vymezených katastrálním  zákonem zahrnující jejich: </a:t>
            </a:r>
          </a:p>
          <a:p>
            <a:pPr algn="just"/>
            <a:r>
              <a:rPr lang="cs-CZ" sz="3200" dirty="0"/>
              <a:t>soupis, popis, geometrické a polohové určení a zápis práv k těmto nemovitostem.</a:t>
            </a:r>
          </a:p>
          <a:p>
            <a:pPr algn="just"/>
            <a:r>
              <a:rPr lang="cs-CZ" sz="3200" dirty="0"/>
              <a:t>KN je zároveň zdrojem informací sloužících k ochraně práv k nemovitostem, pro účely daní aj. peněžitých plnění, k ochraně život. prostředí, oceňování nemovitostí apod.</a:t>
            </a:r>
          </a:p>
        </p:txBody>
      </p:sp>
    </p:spTree>
    <p:extLst>
      <p:ext uri="{BB962C8B-B14F-4D97-AF65-F5344CB8AC3E}">
        <p14:creationId xmlns:p14="http://schemas.microsoft.com/office/powerpoint/2010/main" val="100441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1C674-C7B5-4600-A111-9132982B3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Veřejnost katastru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9F312B-A94A-4763-8C59-184754FD6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/>
              <a:t>Každý má právo do KN nahlížet, pořizovat si z něj pro svou potřebu opisy, výpisy nebo náčrty a získávat z něj údaje ze sbírky listin, pokud není stanoveno jinak. </a:t>
            </a:r>
          </a:p>
          <a:p>
            <a:pPr algn="just"/>
            <a:r>
              <a:rPr lang="cs-CZ" sz="3200" dirty="0"/>
              <a:t>Nahlížení do KN: </a:t>
            </a:r>
            <a:r>
              <a:rPr lang="cs-CZ" sz="3200" dirty="0">
                <a:hlinkClick r:id="rId2"/>
              </a:rPr>
              <a:t>http://cuzk.cz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173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161D4-3935-4246-86BA-EA3E9CB84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Zásada materiální publicity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9B5312-24DF-4A80-9FE8-84402804F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3200" dirty="0"/>
              <a:t>Je-li do veřejného seznamu zapsáno právo k věci, neomlouvá nikoho neznalost zapsaného údaje (§ 980 OZ)</a:t>
            </a:r>
          </a:p>
          <a:p>
            <a:pPr algn="just"/>
            <a:r>
              <a:rPr lang="cs-CZ" sz="3200" dirty="0"/>
              <a:t>Vyvratitelné domněnky:</a:t>
            </a:r>
          </a:p>
          <a:p>
            <a:pPr marL="0" indent="0" algn="just">
              <a:buNone/>
            </a:pPr>
            <a:r>
              <a:rPr lang="cs-CZ" sz="3200" dirty="0"/>
              <a:t>Je-li právo k věci zapsáno do VS, má se za to, že bylo zapsáno v souladu se skutečným stavem; Bylo-li právo z VS vymazáno, má se za to, že neexistuje (§ 980 OZ).</a:t>
            </a:r>
          </a:p>
        </p:txBody>
      </p:sp>
    </p:spTree>
    <p:extLst>
      <p:ext uri="{BB962C8B-B14F-4D97-AF65-F5344CB8AC3E}">
        <p14:creationId xmlns:p14="http://schemas.microsoft.com/office/powerpoint/2010/main" val="204964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91DB5-A463-4E33-A940-D56423703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Co se v KN eviduje (§ 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81121B-3826-4E78-8186-C8D4A77D7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sz="3200" i="1" dirty="0"/>
              <a:t>Pozemky</a:t>
            </a:r>
            <a:r>
              <a:rPr lang="cs-CZ" sz="3200" dirty="0"/>
              <a:t> v podobě parcel (parcela=pozemek, který je geometricky a polohově určen, zobrazen v katastrální mapě a označen </a:t>
            </a:r>
            <a:r>
              <a:rPr lang="cs-CZ" sz="3200" dirty="0" err="1"/>
              <a:t>parc</a:t>
            </a:r>
            <a:r>
              <a:rPr lang="cs-CZ" sz="3200" dirty="0"/>
              <a:t>. č.)</a:t>
            </a:r>
          </a:p>
          <a:p>
            <a:pPr algn="just"/>
            <a:r>
              <a:rPr lang="cs-CZ" sz="3200" i="1" dirty="0"/>
              <a:t>Budovy</a:t>
            </a:r>
            <a:r>
              <a:rPr lang="cs-CZ" sz="3200" dirty="0"/>
              <a:t>, kterým se přiděluje číslo popisné nebo evidenční, pokud nejsou součástí pozemku nebo práva stavby</a:t>
            </a:r>
          </a:p>
          <a:p>
            <a:pPr algn="just"/>
            <a:r>
              <a:rPr lang="cs-CZ" sz="3200" i="1" dirty="0"/>
              <a:t>Budovy </a:t>
            </a:r>
            <a:r>
              <a:rPr lang="cs-CZ" sz="3200" dirty="0"/>
              <a:t>bez č. popisného/evidenčního, nejsou-li součástí pozemku ani práva stavby, jsou-li hlavní stavbou na pozemku a nejde o drobné stavby 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1336283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7F94D-64DE-4CC4-B1B1-734CBF09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 KN se dále evidují (§ 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2B1982-8119-495B-8E6D-583F46AF3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Právo stavby</a:t>
            </a:r>
          </a:p>
          <a:p>
            <a:r>
              <a:rPr lang="cs-CZ" sz="3200" i="1" dirty="0"/>
              <a:t>Jednotky </a:t>
            </a:r>
            <a:r>
              <a:rPr lang="cs-CZ" sz="3200" dirty="0"/>
              <a:t>vymezené dle OZ a dle zákona č. 72/1994 Sb., o vlastnictví bytů</a:t>
            </a:r>
          </a:p>
          <a:p>
            <a:r>
              <a:rPr lang="cs-CZ" sz="3200" i="1" dirty="0"/>
              <a:t>Nemovitosti, o nichž to stanoví jiný právní předpis </a:t>
            </a:r>
            <a:r>
              <a:rPr lang="cs-CZ" sz="3200" dirty="0"/>
              <a:t>(vodní díla)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800107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1C6E5-A5BD-4E8F-916D-11BCB5B7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Členění pozemků podle druhu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579A8C-C4C2-46A2-9944-FCE47C3159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Orná půda</a:t>
            </a:r>
          </a:p>
          <a:p>
            <a:r>
              <a:rPr lang="cs-CZ" sz="3200" dirty="0"/>
              <a:t>Chmelnice</a:t>
            </a:r>
          </a:p>
          <a:p>
            <a:r>
              <a:rPr lang="cs-CZ" sz="3200" dirty="0"/>
              <a:t>Vinice </a:t>
            </a:r>
          </a:p>
          <a:p>
            <a:r>
              <a:rPr lang="cs-CZ" sz="3200" dirty="0"/>
              <a:t>Zahrady</a:t>
            </a:r>
          </a:p>
          <a:p>
            <a:r>
              <a:rPr lang="cs-CZ" sz="3200" dirty="0"/>
              <a:t>Ovocné sady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6456E2-D77E-4F5B-B456-42E82FBDC3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Trvalé travní porosty</a:t>
            </a:r>
          </a:p>
          <a:p>
            <a:pPr algn="just"/>
            <a:r>
              <a:rPr lang="cs-CZ" sz="3200" dirty="0"/>
              <a:t>Lesní pozemky</a:t>
            </a:r>
          </a:p>
          <a:p>
            <a:pPr algn="just"/>
            <a:r>
              <a:rPr lang="cs-CZ" sz="3200" dirty="0"/>
              <a:t>Vodní plochy</a:t>
            </a:r>
          </a:p>
          <a:p>
            <a:pPr algn="just"/>
            <a:r>
              <a:rPr lang="cs-CZ" sz="3200" dirty="0"/>
              <a:t>Zastavěné plochy a nádvoří</a:t>
            </a:r>
          </a:p>
          <a:p>
            <a:pPr algn="just"/>
            <a:r>
              <a:rPr lang="cs-CZ" sz="3200" dirty="0"/>
              <a:t>Ostatní plochy</a:t>
            </a:r>
          </a:p>
        </p:txBody>
      </p:sp>
    </p:spTree>
    <p:extLst>
      <p:ext uri="{BB962C8B-B14F-4D97-AF65-F5344CB8AC3E}">
        <p14:creationId xmlns:p14="http://schemas.microsoft.com/office/powerpoint/2010/main" val="2309855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8A604-4857-479E-AFC4-C22E6520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Katastrální operát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32CA01-1226-4B49-A024-E3067903D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Obsah katastru je uspořádán v katastrálních operátech podle kat. území, jde o:</a:t>
            </a:r>
          </a:p>
          <a:p>
            <a:pPr marL="0" indent="0" algn="just">
              <a:buNone/>
            </a:pPr>
            <a:r>
              <a:rPr lang="cs-CZ" sz="3200" dirty="0"/>
              <a:t>Soubor geodetických </a:t>
            </a:r>
            <a:r>
              <a:rPr lang="cs-CZ" sz="3200" dirty="0" err="1"/>
              <a:t>info</a:t>
            </a:r>
            <a:r>
              <a:rPr lang="cs-CZ" sz="3200" dirty="0"/>
              <a:t> (=katastrální mapa a její číselné vyjádření)vč. výsledků potřebných šetření a měření, soubor popisných </a:t>
            </a:r>
            <a:r>
              <a:rPr lang="cs-CZ" sz="3200" dirty="0" err="1"/>
              <a:t>info</a:t>
            </a:r>
            <a:r>
              <a:rPr lang="cs-CZ" sz="3200" dirty="0"/>
              <a:t>, sbírka listin, protokoly o vkladech, záznamech, poznámkách (…)</a:t>
            </a:r>
          </a:p>
        </p:txBody>
      </p:sp>
    </p:spTree>
    <p:extLst>
      <p:ext uri="{BB962C8B-B14F-4D97-AF65-F5344CB8AC3E}">
        <p14:creationId xmlns:p14="http://schemas.microsoft.com/office/powerpoint/2010/main" val="335983202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898</TotalTime>
  <Words>1065</Words>
  <Application>Microsoft Office PowerPoint</Application>
  <PresentationFormat>Širokoúhlá obrazovka</PresentationFormat>
  <Paragraphs>79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Stébla</vt:lpstr>
      <vt:lpstr>Katastr nemovitostí(4)</vt:lpstr>
      <vt:lpstr>Právní předpisy</vt:lpstr>
      <vt:lpstr>Jak je KN definován?</vt:lpstr>
      <vt:lpstr>Veřejnost katastru</vt:lpstr>
      <vt:lpstr>Zásada materiální publicity</vt:lpstr>
      <vt:lpstr>Co se v KN eviduje (§ 3)</vt:lpstr>
      <vt:lpstr>V KN se dále evidují (§ 3)</vt:lpstr>
      <vt:lpstr>Členění pozemků podle druhu</vt:lpstr>
      <vt:lpstr>Katastrální operát</vt:lpstr>
      <vt:lpstr>Typy zápisů do KN</vt:lpstr>
      <vt:lpstr>Vklad</vt:lpstr>
      <vt:lpstr>Záznam </vt:lpstr>
      <vt:lpstr>Poznámka</vt:lpstr>
      <vt:lpstr>Výmaz práva z KN</vt:lpstr>
      <vt:lpstr>Vkladová listina, návrh na vklad</vt:lpstr>
      <vt:lpstr>Náležitosti vkladových listin</vt:lpstr>
      <vt:lpstr>Na co při vkladu práva dát pozor</vt:lpstr>
      <vt:lpstr>Co vše lze z KN vyčíst?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právo (1)</dc:title>
  <dc:creator>Svobodová Olga</dc:creator>
  <cp:lastModifiedBy>Svoboda Arnost</cp:lastModifiedBy>
  <cp:revision>83</cp:revision>
  <dcterms:created xsi:type="dcterms:W3CDTF">2017-06-20T12:02:26Z</dcterms:created>
  <dcterms:modified xsi:type="dcterms:W3CDTF">2023-07-28T19:56:12Z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svobodova.olga@kr-jihomoravsky.cz</vt:lpwstr>
  </property>
  <property fmtid="{D5CDD505-2E9C-101B-9397-08002B2CF9AE}" pid="5" name="MSIP_Label_690ebb53-23a2-471a-9c6e-17bd0d11311e_SetDate">
    <vt:lpwstr>2021-06-16T07:11:35.8924164Z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