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63" d="100"/>
          <a:sy n="63" d="100"/>
        </p:scale>
        <p:origin x="72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7/28/2023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7/28/2023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7/28/2023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7/28/2023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7/28/2023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7/28/2023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7/28/2023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7/28/2023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7/28/2023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eagri.cz/"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8000" dirty="0"/>
              <a:t>Ochrana vod(5)</a:t>
            </a:r>
          </a:p>
        </p:txBody>
      </p:sp>
      <p:sp>
        <p:nvSpPr>
          <p:cNvPr id="3" name="Podnadpis 2"/>
          <p:cNvSpPr>
            <a:spLocks noGrp="1"/>
          </p:cNvSpPr>
          <p:nvPr>
            <p:ph type="subTitle" idx="1"/>
          </p:nvPr>
        </p:nvSpPr>
        <p:spPr>
          <a:xfrm>
            <a:off x="2589213" y="4787539"/>
            <a:ext cx="8915399" cy="1126283"/>
          </a:xfrm>
        </p:spPr>
        <p:txBody>
          <a:bodyPr>
            <a:normAutofit/>
          </a:bodyPr>
          <a:lstStyle/>
          <a:p>
            <a:r>
              <a:rPr lang="cs-CZ" sz="3200" dirty="0"/>
              <a:t>Právo životního prostředí, MUNI 2023</a:t>
            </a:r>
          </a:p>
        </p:txBody>
      </p:sp>
    </p:spTree>
    <p:extLst>
      <p:ext uri="{BB962C8B-B14F-4D97-AF65-F5344CB8AC3E}">
        <p14:creationId xmlns:p14="http://schemas.microsoft.com/office/powerpoint/2010/main" val="8515784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585F72-1DCA-4D41-8481-D237F7ABB331}"/>
              </a:ext>
            </a:extLst>
          </p:cNvPr>
          <p:cNvSpPr>
            <a:spLocks noGrp="1"/>
          </p:cNvSpPr>
          <p:nvPr>
            <p:ph type="title"/>
          </p:nvPr>
        </p:nvSpPr>
        <p:spPr/>
        <p:txBody>
          <a:bodyPr>
            <a:normAutofit/>
          </a:bodyPr>
          <a:lstStyle/>
          <a:p>
            <a:r>
              <a:rPr lang="cs-CZ" sz="4400" dirty="0"/>
              <a:t>Obecné nakládání s vodami</a:t>
            </a:r>
          </a:p>
        </p:txBody>
      </p:sp>
      <p:sp>
        <p:nvSpPr>
          <p:cNvPr id="3" name="Zástupný obsah 2">
            <a:extLst>
              <a:ext uri="{FF2B5EF4-FFF2-40B4-BE49-F238E27FC236}">
                <a16:creationId xmlns:a16="http://schemas.microsoft.com/office/drawing/2014/main" id="{2CC0959A-770F-4385-80D9-1724AF4DF505}"/>
              </a:ext>
            </a:extLst>
          </p:cNvPr>
          <p:cNvSpPr>
            <a:spLocks noGrp="1"/>
          </p:cNvSpPr>
          <p:nvPr>
            <p:ph idx="1"/>
          </p:nvPr>
        </p:nvSpPr>
        <p:spPr/>
        <p:txBody>
          <a:bodyPr>
            <a:normAutofit lnSpcReduction="10000"/>
          </a:bodyPr>
          <a:lstStyle/>
          <a:p>
            <a:pPr algn="just"/>
            <a:r>
              <a:rPr lang="cs-CZ" sz="2400" dirty="0"/>
              <a:t>Při obecném nakládání s povrchovými vodami se nesmí ohrožovat jakost nebo zdravotní nezávadnost vod, narušovat přírodní prostředí, zhoršovat odtokové poměry, poškozovat břehy, vodní díla a zařízení, zařízení pro chov ryb a porušovat práva a právem chráněné zájmy jiných</a:t>
            </a:r>
          </a:p>
          <a:p>
            <a:pPr algn="just"/>
            <a:r>
              <a:rPr lang="cs-CZ" sz="2400" dirty="0"/>
              <a:t>Vodoprávní úřad může obecné nakládání s povrchovými vodami rozhodnutím nebo opatřením obecné povahy bez náhrady upravit, omezit nebo zakázat, vyžaduje-li to veřejný zájem (…)</a:t>
            </a:r>
          </a:p>
        </p:txBody>
      </p:sp>
    </p:spTree>
    <p:extLst>
      <p:ext uri="{BB962C8B-B14F-4D97-AF65-F5344CB8AC3E}">
        <p14:creationId xmlns:p14="http://schemas.microsoft.com/office/powerpoint/2010/main" val="2621025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E9D418-5C2A-4E0F-B361-C17BCAA27186}"/>
              </a:ext>
            </a:extLst>
          </p:cNvPr>
          <p:cNvSpPr>
            <a:spLocks noGrp="1"/>
          </p:cNvSpPr>
          <p:nvPr>
            <p:ph type="title"/>
          </p:nvPr>
        </p:nvSpPr>
        <p:spPr/>
        <p:txBody>
          <a:bodyPr/>
          <a:lstStyle/>
          <a:p>
            <a:r>
              <a:rPr lang="cs-CZ" dirty="0"/>
              <a:t>Povolení k nakládání s povrchovými nebo podzemními vodami</a:t>
            </a:r>
          </a:p>
        </p:txBody>
      </p:sp>
      <p:sp>
        <p:nvSpPr>
          <p:cNvPr id="3" name="Zástupný obsah 2">
            <a:extLst>
              <a:ext uri="{FF2B5EF4-FFF2-40B4-BE49-F238E27FC236}">
                <a16:creationId xmlns:a16="http://schemas.microsoft.com/office/drawing/2014/main" id="{77478F61-18CF-47B8-9223-35CCB4DC3E7F}"/>
              </a:ext>
            </a:extLst>
          </p:cNvPr>
          <p:cNvSpPr>
            <a:spLocks noGrp="1"/>
          </p:cNvSpPr>
          <p:nvPr>
            <p:ph idx="1"/>
          </p:nvPr>
        </p:nvSpPr>
        <p:spPr/>
        <p:txBody>
          <a:bodyPr>
            <a:normAutofit fontScale="92500" lnSpcReduction="20000"/>
          </a:bodyPr>
          <a:lstStyle/>
          <a:p>
            <a:pPr algn="just"/>
            <a:r>
              <a:rPr lang="cs-CZ" sz="2400" dirty="0"/>
              <a:t>k vyjmenovanému nakládání s vodami (odběr, vzdouvání, akumulace, využití energie, chov ryb nebo vodní drůbeže…)</a:t>
            </a:r>
          </a:p>
          <a:p>
            <a:pPr algn="just"/>
            <a:r>
              <a:rPr lang="cs-CZ" sz="2400" dirty="0"/>
              <a:t>na časově omezenou dobu, lze prodloužit</a:t>
            </a:r>
          </a:p>
          <a:p>
            <a:pPr algn="just"/>
            <a:r>
              <a:rPr lang="cs-CZ" sz="2400" dirty="0"/>
              <a:t>povolení k nakládání s vodami, které lze vykonávat pouze užíváním vodního díla, je možné vydat jen současně se stavebním povolením k takovému vodnímu dílu ve společném řízení, pokud se nejedná o vodní dílo již existující nebo povolené, nebo které bude povolovat ve společném územním a stavebním řízení podle zvláštního zákona</a:t>
            </a:r>
          </a:p>
          <a:p>
            <a:pPr algn="just"/>
            <a:r>
              <a:rPr lang="cs-CZ" sz="2400" dirty="0"/>
              <a:t>práva a povinnosti vyplývající z povolení k nakládání s vodami, které bylo vydáno pro účel spojený s vlastnictvím k pozemkům, a nebo stavbám, přecházejí na jejich nabyvatele</a:t>
            </a:r>
          </a:p>
          <a:p>
            <a:endParaRPr lang="cs-CZ" sz="2000" dirty="0"/>
          </a:p>
        </p:txBody>
      </p:sp>
    </p:spTree>
    <p:extLst>
      <p:ext uri="{BB962C8B-B14F-4D97-AF65-F5344CB8AC3E}">
        <p14:creationId xmlns:p14="http://schemas.microsoft.com/office/powerpoint/2010/main" val="1268114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AF940F-E2CE-4233-B8E1-5E781592E43C}"/>
              </a:ext>
            </a:extLst>
          </p:cNvPr>
          <p:cNvSpPr>
            <a:spLocks noGrp="1"/>
          </p:cNvSpPr>
          <p:nvPr>
            <p:ph type="title"/>
          </p:nvPr>
        </p:nvSpPr>
        <p:spPr/>
        <p:txBody>
          <a:bodyPr>
            <a:normAutofit/>
          </a:bodyPr>
          <a:lstStyle/>
          <a:p>
            <a:r>
              <a:rPr lang="cs-CZ" sz="4400" dirty="0"/>
              <a:t>Ochrana území</a:t>
            </a:r>
          </a:p>
        </p:txBody>
      </p:sp>
      <p:sp>
        <p:nvSpPr>
          <p:cNvPr id="3" name="Zástupný obsah 2">
            <a:extLst>
              <a:ext uri="{FF2B5EF4-FFF2-40B4-BE49-F238E27FC236}">
                <a16:creationId xmlns:a16="http://schemas.microsoft.com/office/drawing/2014/main" id="{C8286BC3-24A4-437A-BB78-FC0BE41F0158}"/>
              </a:ext>
            </a:extLst>
          </p:cNvPr>
          <p:cNvSpPr>
            <a:spLocks noGrp="1"/>
          </p:cNvSpPr>
          <p:nvPr>
            <p:ph idx="1"/>
          </p:nvPr>
        </p:nvSpPr>
        <p:spPr/>
        <p:txBody>
          <a:bodyPr>
            <a:normAutofit fontScale="92500" lnSpcReduction="10000"/>
          </a:bodyPr>
          <a:lstStyle/>
          <a:p>
            <a:pPr marL="0" indent="0" algn="just">
              <a:buNone/>
            </a:pPr>
            <a:r>
              <a:rPr lang="cs-CZ" sz="2400" dirty="0"/>
              <a:t>=  ochrana prostředí, v němž dochází nebo může docházet k přirozené akumulaci vod, a území v okolí vodních zdrojů</a:t>
            </a:r>
          </a:p>
          <a:p>
            <a:pPr algn="just"/>
            <a:r>
              <a:rPr lang="cs-CZ" sz="2400" dirty="0"/>
              <a:t>Chráněné oblasti přirozené akumulace vod (CHOPAV) </a:t>
            </a:r>
          </a:p>
          <a:p>
            <a:pPr marL="0" indent="0" algn="just">
              <a:buNone/>
            </a:pPr>
            <a:r>
              <a:rPr lang="cs-CZ" sz="2400" dirty="0"/>
              <a:t>= oblasti, které pro své přírodní podmínky tvoří významnou přirozenou akumulaci vod, vyhlašuje vláda nařízením; zakazuje se  zde: odvodňovat lesní pozemky a zmenšovat jejich rozsah, odvodňovat zemědělské pozemky, těžit rašelinu a nerosty povrchovým způsobem/provádět zemní práce vedoucí k odkrytí souvislé hladiny podzemních vod, těžit a zpracovávat radioaktivní suroviny, ukládat radioaktivní odpady (případné výjimky může po předchozím souhlasu vlády povolovat MŽP)</a:t>
            </a:r>
          </a:p>
          <a:p>
            <a:pPr marL="0" indent="0">
              <a:buNone/>
            </a:pPr>
            <a:endParaRPr lang="cs-CZ" dirty="0"/>
          </a:p>
        </p:txBody>
      </p:sp>
    </p:spTree>
    <p:extLst>
      <p:ext uri="{BB962C8B-B14F-4D97-AF65-F5344CB8AC3E}">
        <p14:creationId xmlns:p14="http://schemas.microsoft.com/office/powerpoint/2010/main" val="2163958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0EACD1-AF1C-45BA-8917-1845011656B1}"/>
              </a:ext>
            </a:extLst>
          </p:cNvPr>
          <p:cNvSpPr>
            <a:spLocks noGrp="1"/>
          </p:cNvSpPr>
          <p:nvPr>
            <p:ph type="title"/>
          </p:nvPr>
        </p:nvSpPr>
        <p:spPr/>
        <p:txBody>
          <a:bodyPr>
            <a:normAutofit/>
          </a:bodyPr>
          <a:lstStyle/>
          <a:p>
            <a:r>
              <a:rPr lang="cs-CZ" sz="4400" dirty="0"/>
              <a:t>Ochrana území</a:t>
            </a:r>
          </a:p>
        </p:txBody>
      </p:sp>
      <p:sp>
        <p:nvSpPr>
          <p:cNvPr id="3" name="Zástupný obsah 2">
            <a:extLst>
              <a:ext uri="{FF2B5EF4-FFF2-40B4-BE49-F238E27FC236}">
                <a16:creationId xmlns:a16="http://schemas.microsoft.com/office/drawing/2014/main" id="{3C971F34-E28B-47B3-9A71-A379D7B89CC1}"/>
              </a:ext>
            </a:extLst>
          </p:cNvPr>
          <p:cNvSpPr>
            <a:spLocks noGrp="1"/>
          </p:cNvSpPr>
          <p:nvPr>
            <p:ph idx="1"/>
          </p:nvPr>
        </p:nvSpPr>
        <p:spPr/>
        <p:txBody>
          <a:bodyPr>
            <a:normAutofit fontScale="25000" lnSpcReduction="20000"/>
          </a:bodyPr>
          <a:lstStyle/>
          <a:p>
            <a:pPr algn="just"/>
            <a:r>
              <a:rPr lang="cs-CZ" sz="8000" dirty="0"/>
              <a:t> Území chráněná pro akumulaci povrchových vod </a:t>
            </a:r>
          </a:p>
          <a:p>
            <a:pPr marL="0" indent="0" algn="just">
              <a:buNone/>
            </a:pPr>
            <a:r>
              <a:rPr lang="cs-CZ" sz="8000" dirty="0"/>
              <a:t>= plochy morfologicky, geologicky a hydrologicky vhodné pro akumulaci povrchových vod pro snížení nepříznivých účinků povodní a sucha </a:t>
            </a:r>
          </a:p>
          <a:p>
            <a:pPr marL="0" indent="0" algn="just">
              <a:buNone/>
            </a:pPr>
            <a:r>
              <a:rPr lang="cs-CZ" sz="8000" dirty="0"/>
              <a:t>- obsaženy v Generelu území chráněných pro akumulaci vod (pořizuje </a:t>
            </a:r>
            <a:r>
              <a:rPr lang="cs-CZ" sz="8000" dirty="0" err="1"/>
              <a:t>MZe</a:t>
            </a:r>
            <a:r>
              <a:rPr lang="cs-CZ" sz="8000" dirty="0"/>
              <a:t> v dohodě s MŽP)</a:t>
            </a:r>
          </a:p>
          <a:p>
            <a:pPr marL="0" indent="0" algn="just">
              <a:buNone/>
            </a:pPr>
            <a:endParaRPr lang="cs-CZ" sz="8000" dirty="0"/>
          </a:p>
          <a:p>
            <a:pPr algn="just"/>
            <a:r>
              <a:rPr lang="cs-CZ" sz="8000" dirty="0"/>
              <a:t> ochranná pásma vodních zdrojů </a:t>
            </a:r>
          </a:p>
          <a:p>
            <a:pPr algn="just">
              <a:buFontTx/>
              <a:buChar char="-"/>
            </a:pPr>
            <a:r>
              <a:rPr lang="cs-CZ" sz="8000" dirty="0"/>
              <a:t>k ochraně vydatnosti, jakosti a zdravotní nezávadnosti vybraných zdrojů</a:t>
            </a:r>
          </a:p>
          <a:p>
            <a:pPr algn="just">
              <a:buFontTx/>
              <a:buChar char="-"/>
            </a:pPr>
            <a:r>
              <a:rPr lang="cs-CZ" sz="8000" dirty="0"/>
              <a:t>stanoví vodoprávní úřad opatřením obecné povahy</a:t>
            </a:r>
          </a:p>
          <a:p>
            <a:pPr algn="just">
              <a:buFontTx/>
              <a:buChar char="-"/>
            </a:pPr>
            <a:r>
              <a:rPr lang="cs-CZ" sz="8000" dirty="0"/>
              <a:t> I./II. stupeň (ochrana v bezprostředním okolí/ve stanoveném území)</a:t>
            </a:r>
          </a:p>
          <a:p>
            <a:endParaRPr lang="cs-CZ" dirty="0"/>
          </a:p>
        </p:txBody>
      </p:sp>
    </p:spTree>
    <p:extLst>
      <p:ext uri="{BB962C8B-B14F-4D97-AF65-F5344CB8AC3E}">
        <p14:creationId xmlns:p14="http://schemas.microsoft.com/office/powerpoint/2010/main" val="24463855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B66443-7EE1-4FDC-8017-D130FB410C87}"/>
              </a:ext>
            </a:extLst>
          </p:cNvPr>
          <p:cNvSpPr>
            <a:spLocks noGrp="1"/>
          </p:cNvSpPr>
          <p:nvPr>
            <p:ph type="title"/>
          </p:nvPr>
        </p:nvSpPr>
        <p:spPr/>
        <p:txBody>
          <a:bodyPr>
            <a:normAutofit/>
          </a:bodyPr>
          <a:lstStyle/>
          <a:p>
            <a:r>
              <a:rPr lang="cs-CZ" sz="4400" dirty="0"/>
              <a:t>Ochrana území</a:t>
            </a:r>
          </a:p>
        </p:txBody>
      </p:sp>
      <p:sp>
        <p:nvSpPr>
          <p:cNvPr id="3" name="Zástupný obsah 2">
            <a:extLst>
              <a:ext uri="{FF2B5EF4-FFF2-40B4-BE49-F238E27FC236}">
                <a16:creationId xmlns:a16="http://schemas.microsoft.com/office/drawing/2014/main" id="{11A33303-5951-4724-A5A2-CDD77D3C5CF6}"/>
              </a:ext>
            </a:extLst>
          </p:cNvPr>
          <p:cNvSpPr>
            <a:spLocks noGrp="1"/>
          </p:cNvSpPr>
          <p:nvPr>
            <p:ph idx="1"/>
          </p:nvPr>
        </p:nvSpPr>
        <p:spPr/>
        <p:txBody>
          <a:bodyPr/>
          <a:lstStyle/>
          <a:p>
            <a:r>
              <a:rPr lang="cs-CZ" dirty="0"/>
              <a:t> </a:t>
            </a:r>
            <a:r>
              <a:rPr lang="cs-CZ" sz="2400" dirty="0"/>
              <a:t>zranitelné oblasti </a:t>
            </a:r>
          </a:p>
          <a:p>
            <a:pPr marL="0" indent="0" algn="just">
              <a:buNone/>
            </a:pPr>
            <a:r>
              <a:rPr lang="cs-CZ" sz="2400" dirty="0"/>
              <a:t>= území, kde se vyskytují</a:t>
            </a:r>
          </a:p>
          <a:p>
            <a:pPr marL="0" indent="0" algn="just">
              <a:buNone/>
            </a:pPr>
            <a:r>
              <a:rPr lang="cs-CZ" sz="2400" dirty="0"/>
              <a:t>1.povrchové nebo podzemní vody, zejména využívané nebo určené jako zdroje pitné vody, se stanovenou koncentrací dusičnanů</a:t>
            </a:r>
          </a:p>
          <a:p>
            <a:pPr marL="0" indent="0" algn="just">
              <a:buNone/>
            </a:pPr>
            <a:r>
              <a:rPr lang="cs-CZ" sz="2400" dirty="0"/>
              <a:t>2. povrchové vody, u nichž v důsledku vysoké koncentrace dusičnanů ze zemědělských zdrojů dochází nebo může dojít k nežádoucímu zhoršení jakosti vody (nařízení vlády)</a:t>
            </a:r>
          </a:p>
          <a:p>
            <a:endParaRPr lang="cs-CZ" dirty="0"/>
          </a:p>
        </p:txBody>
      </p:sp>
    </p:spTree>
    <p:extLst>
      <p:ext uri="{BB962C8B-B14F-4D97-AF65-F5344CB8AC3E}">
        <p14:creationId xmlns:p14="http://schemas.microsoft.com/office/powerpoint/2010/main" val="11061634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6EE775-45CA-4BC7-B221-A05DFB612722}"/>
              </a:ext>
            </a:extLst>
          </p:cNvPr>
          <p:cNvSpPr>
            <a:spLocks noGrp="1"/>
          </p:cNvSpPr>
          <p:nvPr>
            <p:ph type="title"/>
          </p:nvPr>
        </p:nvSpPr>
        <p:spPr/>
        <p:txBody>
          <a:bodyPr>
            <a:normAutofit/>
          </a:bodyPr>
          <a:lstStyle/>
          <a:p>
            <a:r>
              <a:rPr lang="cs-CZ" sz="4400" dirty="0"/>
              <a:t>Ochrana území</a:t>
            </a:r>
          </a:p>
        </p:txBody>
      </p:sp>
      <p:sp>
        <p:nvSpPr>
          <p:cNvPr id="3" name="Zástupný obsah 2">
            <a:extLst>
              <a:ext uri="{FF2B5EF4-FFF2-40B4-BE49-F238E27FC236}">
                <a16:creationId xmlns:a16="http://schemas.microsoft.com/office/drawing/2014/main" id="{578A5B35-41D7-45B8-842F-89404752BB25}"/>
              </a:ext>
            </a:extLst>
          </p:cNvPr>
          <p:cNvSpPr>
            <a:spLocks noGrp="1"/>
          </p:cNvSpPr>
          <p:nvPr>
            <p:ph idx="1"/>
          </p:nvPr>
        </p:nvSpPr>
        <p:spPr/>
        <p:txBody>
          <a:bodyPr>
            <a:normAutofit fontScale="92500" lnSpcReduction="10000"/>
          </a:bodyPr>
          <a:lstStyle/>
          <a:p>
            <a:r>
              <a:rPr lang="cs-CZ" dirty="0"/>
              <a:t> </a:t>
            </a:r>
            <a:r>
              <a:rPr lang="cs-CZ" sz="2400" dirty="0"/>
              <a:t>citlivé oblasti  </a:t>
            </a:r>
          </a:p>
          <a:p>
            <a:pPr marL="0" indent="0" algn="just">
              <a:buNone/>
            </a:pPr>
            <a:r>
              <a:rPr lang="cs-CZ" sz="2400" dirty="0"/>
              <a:t>= vodní útvary povrchových vod u nichž dochází/brzy může dojít v důsledku vysoké koncentrace živin k nežádoucímu stavu jakosti vod; které se využívají či se předpokládá jejich využití jako zdroje pitné vody; u nichž je z hlediska zájmů chráněných vodním zákonem nutný vyšší stupeň čištění odpadních vod</a:t>
            </a:r>
          </a:p>
          <a:p>
            <a:pPr marL="0" indent="0" algn="just">
              <a:buNone/>
            </a:pPr>
            <a:r>
              <a:rPr lang="cs-CZ" sz="2400" dirty="0"/>
              <a:t>Citlivé oblasti stanovuje vláda nařízením - </a:t>
            </a:r>
          </a:p>
          <a:p>
            <a:pPr marL="0" indent="0" algn="just">
              <a:buNone/>
            </a:pPr>
            <a:endParaRPr lang="cs-CZ" sz="2400" dirty="0"/>
          </a:p>
          <a:p>
            <a:pPr marL="0" indent="0" algn="just">
              <a:buNone/>
            </a:pPr>
            <a:r>
              <a:rPr lang="cs-CZ" sz="2400" dirty="0"/>
              <a:t>→ všechny vodní  útvary povrchových vod na území České republiky</a:t>
            </a:r>
          </a:p>
          <a:p>
            <a:endParaRPr lang="cs-CZ" dirty="0"/>
          </a:p>
        </p:txBody>
      </p:sp>
    </p:spTree>
    <p:extLst>
      <p:ext uri="{BB962C8B-B14F-4D97-AF65-F5344CB8AC3E}">
        <p14:creationId xmlns:p14="http://schemas.microsoft.com/office/powerpoint/2010/main" val="2340435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9F4903-1696-4E8C-8416-B1AD52DAA9DE}"/>
              </a:ext>
            </a:extLst>
          </p:cNvPr>
          <p:cNvSpPr>
            <a:spLocks noGrp="1"/>
          </p:cNvSpPr>
          <p:nvPr>
            <p:ph type="title"/>
          </p:nvPr>
        </p:nvSpPr>
        <p:spPr/>
        <p:txBody>
          <a:bodyPr>
            <a:normAutofit/>
          </a:bodyPr>
          <a:lstStyle/>
          <a:p>
            <a:r>
              <a:rPr lang="cs-CZ" sz="4400" dirty="0"/>
              <a:t>Ochrana množství vod</a:t>
            </a:r>
          </a:p>
        </p:txBody>
      </p:sp>
      <p:sp>
        <p:nvSpPr>
          <p:cNvPr id="3" name="Zástupný obsah 2">
            <a:extLst>
              <a:ext uri="{FF2B5EF4-FFF2-40B4-BE49-F238E27FC236}">
                <a16:creationId xmlns:a16="http://schemas.microsoft.com/office/drawing/2014/main" id="{810FD197-1CC0-42FB-B1E7-9D492660D898}"/>
              </a:ext>
            </a:extLst>
          </p:cNvPr>
          <p:cNvSpPr>
            <a:spLocks noGrp="1"/>
          </p:cNvSpPr>
          <p:nvPr>
            <p:ph idx="1"/>
          </p:nvPr>
        </p:nvSpPr>
        <p:spPr/>
        <p:txBody>
          <a:bodyPr/>
          <a:lstStyle/>
          <a:p>
            <a:pPr algn="just"/>
            <a:r>
              <a:rPr lang="cs-CZ" sz="2000" dirty="0"/>
              <a:t> Stanovení minimálního zůstatkového průtoku </a:t>
            </a:r>
          </a:p>
          <a:p>
            <a:pPr marL="0" indent="0" algn="just">
              <a:buNone/>
            </a:pPr>
            <a:r>
              <a:rPr lang="cs-CZ" sz="2000" dirty="0"/>
              <a:t>= průtok povrchových vod, který ještě umožňuje obecné nakládání s povrchovými vodami a ekologické funkce vodního toku a zohledňuje možnosti rekreační plavby</a:t>
            </a:r>
          </a:p>
          <a:p>
            <a:pPr algn="just"/>
            <a:r>
              <a:rPr lang="cs-CZ" sz="2000" dirty="0"/>
              <a:t> Stanovení minimální hladiny podzemních vod  </a:t>
            </a:r>
          </a:p>
          <a:p>
            <a:pPr marL="0" indent="0" algn="just">
              <a:buNone/>
            </a:pPr>
            <a:r>
              <a:rPr lang="cs-CZ" sz="2000" dirty="0"/>
              <a:t>= hladina, která ještě umožňuje udržitelné užívání vodních zdrojů a která zajistí dosažení dobrého ekologického stavu souvisejících útvarů povrchových vod a vyloučí významné poškození suchozemských ekosystémů</a:t>
            </a:r>
          </a:p>
          <a:p>
            <a:pPr marL="0" indent="0" algn="just">
              <a:buNone/>
            </a:pPr>
            <a:r>
              <a:rPr lang="cs-CZ" sz="2000" dirty="0"/>
              <a:t>- obojí stanovuje vodoprávní úřad v povolení k nakládání s vodami</a:t>
            </a:r>
          </a:p>
          <a:p>
            <a:endParaRPr lang="cs-CZ" dirty="0"/>
          </a:p>
        </p:txBody>
      </p:sp>
    </p:spTree>
    <p:extLst>
      <p:ext uri="{BB962C8B-B14F-4D97-AF65-F5344CB8AC3E}">
        <p14:creationId xmlns:p14="http://schemas.microsoft.com/office/powerpoint/2010/main" val="23408963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257EEB-4CE2-4B19-B2A7-DEC707635089}"/>
              </a:ext>
            </a:extLst>
          </p:cNvPr>
          <p:cNvSpPr>
            <a:spLocks noGrp="1"/>
          </p:cNvSpPr>
          <p:nvPr>
            <p:ph type="title"/>
          </p:nvPr>
        </p:nvSpPr>
        <p:spPr/>
        <p:txBody>
          <a:bodyPr>
            <a:normAutofit/>
          </a:bodyPr>
          <a:lstStyle/>
          <a:p>
            <a:r>
              <a:rPr lang="cs-CZ" sz="4400" dirty="0"/>
              <a:t>Ochrana jakosti vod</a:t>
            </a:r>
          </a:p>
        </p:txBody>
      </p:sp>
      <p:sp>
        <p:nvSpPr>
          <p:cNvPr id="3" name="Zástupný obsah 2">
            <a:extLst>
              <a:ext uri="{FF2B5EF4-FFF2-40B4-BE49-F238E27FC236}">
                <a16:creationId xmlns:a16="http://schemas.microsoft.com/office/drawing/2014/main" id="{5BE05C4D-0199-4170-B73E-FC3368045601}"/>
              </a:ext>
            </a:extLst>
          </p:cNvPr>
          <p:cNvSpPr>
            <a:spLocks noGrp="1"/>
          </p:cNvSpPr>
          <p:nvPr>
            <p:ph idx="1"/>
          </p:nvPr>
        </p:nvSpPr>
        <p:spPr/>
        <p:txBody>
          <a:bodyPr>
            <a:normAutofit fontScale="77500" lnSpcReduction="20000"/>
          </a:bodyPr>
          <a:lstStyle/>
          <a:p>
            <a:pPr algn="just"/>
            <a:r>
              <a:rPr lang="cs-CZ" dirty="0"/>
              <a:t> </a:t>
            </a:r>
            <a:r>
              <a:rPr lang="cs-CZ" sz="2600" dirty="0"/>
              <a:t>sledování stavu povrchových vod využívaných ke koupání </a:t>
            </a:r>
          </a:p>
          <a:p>
            <a:pPr marL="0" indent="0" algn="just">
              <a:buNone/>
            </a:pPr>
            <a:r>
              <a:rPr lang="cs-CZ" sz="2600" dirty="0"/>
              <a:t>→ sestavení profilu vod využívaných ke koupání (</a:t>
            </a:r>
            <a:r>
              <a:rPr lang="cs-CZ" sz="2600" u="sng" dirty="0">
                <a:hlinkClick r:id="rId2"/>
              </a:rPr>
              <a:t>www.eagri.cz</a:t>
            </a:r>
            <a:r>
              <a:rPr lang="cs-CZ" sz="2600" dirty="0"/>
              <a:t>)</a:t>
            </a:r>
          </a:p>
          <a:p>
            <a:pPr algn="just">
              <a:buFontTx/>
              <a:buChar char="-"/>
            </a:pPr>
            <a:r>
              <a:rPr lang="cs-CZ" sz="2600" dirty="0"/>
              <a:t>ukazatele a hodnoty přípustného znečištění stanoveny nařízením  vlády </a:t>
            </a:r>
          </a:p>
          <a:p>
            <a:pPr algn="just"/>
            <a:r>
              <a:rPr lang="cs-CZ" sz="2600" dirty="0"/>
              <a:t> Podpora života ryb </a:t>
            </a:r>
          </a:p>
          <a:p>
            <a:pPr marL="0" indent="0" algn="just">
              <a:buNone/>
            </a:pPr>
            <a:r>
              <a:rPr lang="cs-CZ" sz="2600" dirty="0"/>
              <a:t>nařízením vlády - povrchové vody, které jsou nebo se mají stát trvale vhodnými pro život a reprodukci původních druhů ryb a dalších vodních živočichů, s rozdělením na vody lososové a kaprové, ukazatele a hodnoty přípustného znečištění těchto vod, způsob zjišťování a hodnocení stavu jakosti těchto vod a program snížení znečištění těchto vod k dosažení hodnot přípustného znečištění těchto vod</a:t>
            </a:r>
          </a:p>
          <a:p>
            <a:endParaRPr lang="cs-CZ" dirty="0"/>
          </a:p>
        </p:txBody>
      </p:sp>
    </p:spTree>
    <p:extLst>
      <p:ext uri="{BB962C8B-B14F-4D97-AF65-F5344CB8AC3E}">
        <p14:creationId xmlns:p14="http://schemas.microsoft.com/office/powerpoint/2010/main" val="2455775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DF90FE-C6FB-45E7-8D3E-D82328770869}"/>
              </a:ext>
            </a:extLst>
          </p:cNvPr>
          <p:cNvSpPr>
            <a:spLocks noGrp="1"/>
          </p:cNvSpPr>
          <p:nvPr>
            <p:ph type="title"/>
          </p:nvPr>
        </p:nvSpPr>
        <p:spPr/>
        <p:txBody>
          <a:bodyPr>
            <a:normAutofit/>
          </a:bodyPr>
          <a:lstStyle/>
          <a:p>
            <a:r>
              <a:rPr lang="cs-CZ" sz="4400" dirty="0"/>
              <a:t>Ochrana jakosti vod</a:t>
            </a:r>
          </a:p>
        </p:txBody>
      </p:sp>
      <p:sp>
        <p:nvSpPr>
          <p:cNvPr id="3" name="Zástupný obsah 2">
            <a:extLst>
              <a:ext uri="{FF2B5EF4-FFF2-40B4-BE49-F238E27FC236}">
                <a16:creationId xmlns:a16="http://schemas.microsoft.com/office/drawing/2014/main" id="{DC974DA0-4C9E-432A-BFD8-7DA162F3DF6A}"/>
              </a:ext>
            </a:extLst>
          </p:cNvPr>
          <p:cNvSpPr>
            <a:spLocks noGrp="1"/>
          </p:cNvSpPr>
          <p:nvPr>
            <p:ph idx="1"/>
          </p:nvPr>
        </p:nvSpPr>
        <p:spPr/>
        <p:txBody>
          <a:bodyPr>
            <a:normAutofit fontScale="62500" lnSpcReduction="20000"/>
          </a:bodyPr>
          <a:lstStyle/>
          <a:p>
            <a:pPr marL="0" indent="0">
              <a:buNone/>
            </a:pPr>
            <a:endParaRPr lang="cs-CZ" dirty="0"/>
          </a:p>
          <a:p>
            <a:pPr marL="0" indent="0">
              <a:buNone/>
            </a:pPr>
            <a:r>
              <a:rPr lang="cs-CZ" sz="3200" dirty="0"/>
              <a:t>Odpadní vody = </a:t>
            </a:r>
          </a:p>
          <a:p>
            <a:pPr algn="just"/>
            <a:r>
              <a:rPr lang="cs-CZ" sz="3200" dirty="0"/>
              <a:t>vody použité ve stavbách, zařízeních nebo dopravních prostředcích, pokud mají po použití změněnou jakost (složení nebo teplotu) </a:t>
            </a:r>
          </a:p>
          <a:p>
            <a:pPr algn="just"/>
            <a:r>
              <a:rPr lang="cs-CZ" sz="3200" dirty="0"/>
              <a:t> jejich směsi se srážkovými vodami</a:t>
            </a:r>
          </a:p>
          <a:p>
            <a:pPr algn="just"/>
            <a:r>
              <a:rPr lang="cs-CZ" sz="3200" dirty="0"/>
              <a:t>jiné vody ze staveb, zařízení nebo dopravních prostředků odtékající, pokud mohou ohrozit jakost povrchových nebo podzemních vod</a:t>
            </a:r>
          </a:p>
          <a:p>
            <a:pPr algn="just"/>
            <a:r>
              <a:rPr lang="cs-CZ" sz="3200" dirty="0"/>
              <a:t>průsakové vody vznikající při provozování skládek a odkališť nebo během následné péče o ně z odkališť, s výjimkou vod, které jsou zpětně využívány pro vlastní potřebu organizace, a vod, které odtékají do vod důlních</a:t>
            </a:r>
          </a:p>
          <a:p>
            <a:endParaRPr lang="cs-CZ" dirty="0"/>
          </a:p>
        </p:txBody>
      </p:sp>
    </p:spTree>
    <p:extLst>
      <p:ext uri="{BB962C8B-B14F-4D97-AF65-F5344CB8AC3E}">
        <p14:creationId xmlns:p14="http://schemas.microsoft.com/office/powerpoint/2010/main" val="11936358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95E977-E595-4C21-88C6-7B3AED1C19A6}"/>
              </a:ext>
            </a:extLst>
          </p:cNvPr>
          <p:cNvSpPr>
            <a:spLocks noGrp="1"/>
          </p:cNvSpPr>
          <p:nvPr>
            <p:ph type="title"/>
          </p:nvPr>
        </p:nvSpPr>
        <p:spPr/>
        <p:txBody>
          <a:bodyPr>
            <a:normAutofit/>
          </a:bodyPr>
          <a:lstStyle/>
          <a:p>
            <a:r>
              <a:rPr lang="cs-CZ" sz="4400" dirty="0"/>
              <a:t>Zneškodňování odpadních vod</a:t>
            </a:r>
          </a:p>
        </p:txBody>
      </p:sp>
      <p:sp>
        <p:nvSpPr>
          <p:cNvPr id="3" name="Zástupný obsah 2">
            <a:extLst>
              <a:ext uri="{FF2B5EF4-FFF2-40B4-BE49-F238E27FC236}">
                <a16:creationId xmlns:a16="http://schemas.microsoft.com/office/drawing/2014/main" id="{EE5860EB-579B-4028-BCDF-1B0C1BCB04BB}"/>
              </a:ext>
            </a:extLst>
          </p:cNvPr>
          <p:cNvSpPr>
            <a:spLocks noGrp="1"/>
          </p:cNvSpPr>
          <p:nvPr>
            <p:ph idx="1"/>
          </p:nvPr>
        </p:nvSpPr>
        <p:spPr/>
        <p:txBody>
          <a:bodyPr/>
          <a:lstStyle/>
          <a:p>
            <a:pPr marL="0" indent="0" algn="just">
              <a:buNone/>
            </a:pPr>
            <a:r>
              <a:rPr lang="cs-CZ" sz="2000" dirty="0"/>
              <a:t>zneškodňování odpadních vod  = </a:t>
            </a:r>
          </a:p>
          <a:p>
            <a:pPr algn="just"/>
            <a:r>
              <a:rPr lang="cs-CZ" sz="2000" dirty="0"/>
              <a:t>jejich vypouštění do vod povrchových nebo podzemních nebo akumulace v bezodtokové jímce s jejich následným odvozem do čistírny odpadních vod</a:t>
            </a:r>
          </a:p>
          <a:p>
            <a:pPr marL="0" indent="0" algn="just">
              <a:buNone/>
            </a:pPr>
            <a:r>
              <a:rPr lang="cs-CZ" sz="2000" dirty="0"/>
              <a:t>Vypouštění do vod povrchových nebo podzemních a  vypouštění odpadních vod, u nichž lze mít důvodně za to, že mohou obsahovat jednu nebo více zvlášť nebezpečných závadných látek nebo prioritních nebezpečných látek, do kanalizace – je nutné mít povolení vodoprávního úřadu</a:t>
            </a:r>
          </a:p>
          <a:p>
            <a:r>
              <a:rPr lang="cs-CZ" sz="2000" dirty="0"/>
              <a:t>Přímé vypouštění odpadních vod do podzemních vod je zakázáno!</a:t>
            </a:r>
          </a:p>
        </p:txBody>
      </p:sp>
    </p:spTree>
    <p:extLst>
      <p:ext uri="{BB962C8B-B14F-4D97-AF65-F5344CB8AC3E}">
        <p14:creationId xmlns:p14="http://schemas.microsoft.com/office/powerpoint/2010/main" val="1311743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400" dirty="0"/>
              <a:t>Právní rámec</a:t>
            </a:r>
          </a:p>
        </p:txBody>
      </p:sp>
      <p:sp>
        <p:nvSpPr>
          <p:cNvPr id="3" name="Zástupný symbol pro obsah 2"/>
          <p:cNvSpPr>
            <a:spLocks noGrp="1"/>
          </p:cNvSpPr>
          <p:nvPr>
            <p:ph idx="1"/>
          </p:nvPr>
        </p:nvSpPr>
        <p:spPr/>
        <p:txBody>
          <a:bodyPr>
            <a:noAutofit/>
          </a:bodyPr>
          <a:lstStyle/>
          <a:p>
            <a:pPr>
              <a:buFontTx/>
              <a:buChar char="-"/>
            </a:pPr>
            <a:r>
              <a:rPr lang="cs-CZ" sz="3200" dirty="0"/>
              <a:t>zákon č. 254/2001 Sb., vodní zákon</a:t>
            </a:r>
          </a:p>
          <a:p>
            <a:pPr>
              <a:buFontTx/>
              <a:buChar char="-"/>
            </a:pPr>
            <a:r>
              <a:rPr lang="cs-CZ" sz="3200" dirty="0"/>
              <a:t>zákon č. 274/2001 Sb., o vodovodech a kanalizacích</a:t>
            </a:r>
          </a:p>
          <a:p>
            <a:pPr>
              <a:buFontTx/>
              <a:buChar char="-"/>
            </a:pPr>
            <a:r>
              <a:rPr lang="cs-CZ" sz="3200" dirty="0"/>
              <a:t>prováděcí předpisy</a:t>
            </a:r>
          </a:p>
          <a:p>
            <a:endParaRPr lang="cs-CZ" sz="3200" dirty="0"/>
          </a:p>
        </p:txBody>
      </p:sp>
    </p:spTree>
    <p:extLst>
      <p:ext uri="{BB962C8B-B14F-4D97-AF65-F5344CB8AC3E}">
        <p14:creationId xmlns:p14="http://schemas.microsoft.com/office/powerpoint/2010/main" val="16892897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1FD5C5-06BD-4F3F-BBD8-D1ECE5AD97CB}"/>
              </a:ext>
            </a:extLst>
          </p:cNvPr>
          <p:cNvSpPr>
            <a:spLocks noGrp="1"/>
          </p:cNvSpPr>
          <p:nvPr>
            <p:ph type="title"/>
          </p:nvPr>
        </p:nvSpPr>
        <p:spPr/>
        <p:txBody>
          <a:bodyPr>
            <a:normAutofit/>
          </a:bodyPr>
          <a:lstStyle/>
          <a:p>
            <a:r>
              <a:rPr lang="cs-CZ" sz="4400" dirty="0"/>
              <a:t>Povinnosti při havárii</a:t>
            </a:r>
          </a:p>
        </p:txBody>
      </p:sp>
      <p:sp>
        <p:nvSpPr>
          <p:cNvPr id="3" name="Zástupný obsah 2">
            <a:extLst>
              <a:ext uri="{FF2B5EF4-FFF2-40B4-BE49-F238E27FC236}">
                <a16:creationId xmlns:a16="http://schemas.microsoft.com/office/drawing/2014/main" id="{C344DDE9-4969-4961-B70E-8CACC032CB05}"/>
              </a:ext>
            </a:extLst>
          </p:cNvPr>
          <p:cNvSpPr>
            <a:spLocks noGrp="1"/>
          </p:cNvSpPr>
          <p:nvPr>
            <p:ph idx="1"/>
          </p:nvPr>
        </p:nvSpPr>
        <p:spPr/>
        <p:txBody>
          <a:bodyPr>
            <a:normAutofit lnSpcReduction="10000"/>
          </a:bodyPr>
          <a:lstStyle/>
          <a:p>
            <a:pPr marL="0" indent="0" algn="just">
              <a:buNone/>
            </a:pPr>
            <a:r>
              <a:rPr lang="cs-CZ" sz="2000" dirty="0"/>
              <a:t>havárie = mimořádné závažné zhoršení nebo mimořádné závažné ohrožení jakosti povrchových nebo podzemních vod a dále případy technických poruch a závad zařízení k nakládání s nebezpečnými látkami (ropnými, zvlášť nebezpečnými závadnými, radioaktivními aj.)</a:t>
            </a:r>
          </a:p>
          <a:p>
            <a:pPr marL="0" lvl="0" indent="0" algn="just">
              <a:buNone/>
            </a:pPr>
            <a:r>
              <a:rPr lang="cs-CZ" sz="2000" dirty="0"/>
              <a:t>- původce  havárie je povinen činit bezprostřední opatření k odstraňování příčin a následků havárie (havarijní plán, příp.  pokyny vodoprávního úřadu a ČIŽP – úvahy o přenosu kompetencí po havárii na řece Bečvě…)</a:t>
            </a:r>
          </a:p>
          <a:p>
            <a:pPr marL="0" lvl="0" indent="0" algn="just">
              <a:buNone/>
            </a:pPr>
            <a:r>
              <a:rPr lang="cs-CZ" sz="2000" dirty="0"/>
              <a:t>- kdo způsobí nebo zjistí havárii, je povinen ji neprodleně hlásit Hasičskému záchrannému sboru České republiky nebo jednotkám požární ochrany nebo Policii České republiky, případně správci povodí, kteří neprodleně informují vodoprávní úřad a ČIŽP</a:t>
            </a:r>
          </a:p>
          <a:p>
            <a:endParaRPr lang="cs-CZ" dirty="0"/>
          </a:p>
        </p:txBody>
      </p:sp>
    </p:spTree>
    <p:extLst>
      <p:ext uri="{BB962C8B-B14F-4D97-AF65-F5344CB8AC3E}">
        <p14:creationId xmlns:p14="http://schemas.microsoft.com/office/powerpoint/2010/main" val="31783001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8CF7F9-ACFB-49EE-ABBA-48B771FE40B4}"/>
              </a:ext>
            </a:extLst>
          </p:cNvPr>
          <p:cNvSpPr>
            <a:spLocks noGrp="1"/>
          </p:cNvSpPr>
          <p:nvPr>
            <p:ph type="title"/>
          </p:nvPr>
        </p:nvSpPr>
        <p:spPr/>
        <p:txBody>
          <a:bodyPr>
            <a:normAutofit/>
          </a:bodyPr>
          <a:lstStyle/>
          <a:p>
            <a:r>
              <a:rPr lang="cs-CZ" sz="4400" dirty="0"/>
              <a:t>Koryta vodních toků</a:t>
            </a:r>
          </a:p>
        </p:txBody>
      </p:sp>
      <p:sp>
        <p:nvSpPr>
          <p:cNvPr id="3" name="Zástupný obsah 2">
            <a:extLst>
              <a:ext uri="{FF2B5EF4-FFF2-40B4-BE49-F238E27FC236}">
                <a16:creationId xmlns:a16="http://schemas.microsoft.com/office/drawing/2014/main" id="{61E00DAB-35FB-4563-B856-4730BB06E87E}"/>
              </a:ext>
            </a:extLst>
          </p:cNvPr>
          <p:cNvSpPr>
            <a:spLocks noGrp="1"/>
          </p:cNvSpPr>
          <p:nvPr>
            <p:ph idx="1"/>
          </p:nvPr>
        </p:nvSpPr>
        <p:spPr/>
        <p:txBody>
          <a:bodyPr>
            <a:normAutofit lnSpcReduction="10000"/>
          </a:bodyPr>
          <a:lstStyle/>
          <a:p>
            <a:pPr algn="just"/>
            <a:r>
              <a:rPr lang="cs-CZ" sz="2000" dirty="0"/>
              <a:t>Přirozeným korytem vodního toku = koryto nebo jeho část, které vzniklo přirozeným působením tekoucích povrchových vod a dalších přírodních faktorů nebo provedením opatření k nápravě zásahů způsobených lidskou činností nebo odstraněním vodního díla za účelem obnovy přirozeného koryta drobného vodního toku a které může měnit svůj směr, podélný sklon a příčný profil</a:t>
            </a:r>
          </a:p>
          <a:p>
            <a:pPr algn="just"/>
            <a:r>
              <a:rPr lang="cs-CZ" sz="2000" dirty="0"/>
              <a:t>V KN se eviduje jako vodní plocha; pokud ne, je jím dno a břehy koryta až po břehovou čáru určenou hladinou vody, která zpravidla stačí protékat tímto korytem, aniž se vylévá do přilehlého území</a:t>
            </a:r>
          </a:p>
          <a:p>
            <a:pPr marL="0" indent="0">
              <a:buNone/>
            </a:pPr>
            <a:r>
              <a:rPr lang="cs-CZ" sz="2000" dirty="0"/>
              <a:t>Naplaveniny a strž (občanský zákoník)</a:t>
            </a:r>
          </a:p>
          <a:p>
            <a:pPr marL="0" indent="0">
              <a:buNone/>
            </a:pPr>
            <a:r>
              <a:rPr lang="cs-CZ" sz="2000" dirty="0"/>
              <a:t>- zemina naplavená poznenáhla na břeh náleží vlastníkovi pobřežního pozemku</a:t>
            </a:r>
          </a:p>
          <a:p>
            <a:endParaRPr lang="cs-CZ" sz="2000" dirty="0"/>
          </a:p>
        </p:txBody>
      </p:sp>
    </p:spTree>
    <p:extLst>
      <p:ext uri="{BB962C8B-B14F-4D97-AF65-F5344CB8AC3E}">
        <p14:creationId xmlns:p14="http://schemas.microsoft.com/office/powerpoint/2010/main" val="8396261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B441B8-AE3B-47FA-8894-ACD16851A113}"/>
              </a:ext>
            </a:extLst>
          </p:cNvPr>
          <p:cNvSpPr>
            <a:spLocks noGrp="1"/>
          </p:cNvSpPr>
          <p:nvPr>
            <p:ph type="title"/>
          </p:nvPr>
        </p:nvSpPr>
        <p:spPr/>
        <p:txBody>
          <a:bodyPr>
            <a:normAutofit/>
          </a:bodyPr>
          <a:lstStyle/>
          <a:p>
            <a:r>
              <a:rPr lang="cs-CZ" sz="4400" dirty="0"/>
              <a:t>Správa vodních toků</a:t>
            </a:r>
          </a:p>
        </p:txBody>
      </p:sp>
      <p:sp>
        <p:nvSpPr>
          <p:cNvPr id="3" name="Zástupný obsah 2">
            <a:extLst>
              <a:ext uri="{FF2B5EF4-FFF2-40B4-BE49-F238E27FC236}">
                <a16:creationId xmlns:a16="http://schemas.microsoft.com/office/drawing/2014/main" id="{03078DE1-EA41-45DA-8062-08CCE149DA63}"/>
              </a:ext>
            </a:extLst>
          </p:cNvPr>
          <p:cNvSpPr>
            <a:spLocks noGrp="1"/>
          </p:cNvSpPr>
          <p:nvPr>
            <p:ph idx="1"/>
          </p:nvPr>
        </p:nvSpPr>
        <p:spPr/>
        <p:txBody>
          <a:bodyPr>
            <a:normAutofit fontScale="92500" lnSpcReduction="20000"/>
          </a:bodyPr>
          <a:lstStyle/>
          <a:p>
            <a:pPr algn="just"/>
            <a:r>
              <a:rPr lang="cs-CZ" sz="2200" dirty="0"/>
              <a:t>sledovat stav koryt vodních toků (významných a drobných) a pobřežních pozemků z hlediska funkcí toků</a:t>
            </a:r>
          </a:p>
          <a:p>
            <a:pPr algn="just"/>
            <a:r>
              <a:rPr lang="cs-CZ" sz="2200" dirty="0"/>
              <a:t>  pečovat o koryta vodních toků, udržovat břehové porosty na pozemcích koryt vodních toků nebo na pozemcích s nimi sousedících, aby se nestaly překážkou při povodni </a:t>
            </a:r>
          </a:p>
          <a:p>
            <a:pPr algn="just"/>
            <a:r>
              <a:rPr lang="cs-CZ" sz="2200" dirty="0"/>
              <a:t>provozovat a udržovat v řádném stavu vodní díla v korytech vodních toků</a:t>
            </a:r>
          </a:p>
          <a:p>
            <a:pPr algn="just"/>
            <a:r>
              <a:rPr lang="cs-CZ" sz="2200" dirty="0"/>
              <a:t>zajišťovat úpravy koryt vodních toků, </a:t>
            </a:r>
          </a:p>
          <a:p>
            <a:pPr algn="just"/>
            <a:r>
              <a:rPr lang="cs-CZ" sz="2200" dirty="0"/>
              <a:t>obnovovat přirozená koryta drobných vodních toků odstraněním vodních děl, jimiž byla před r. 2002 upravena, změněna nebo zřízena úprava koryt drobných vodních toků</a:t>
            </a:r>
          </a:p>
          <a:p>
            <a:pPr algn="just"/>
            <a:r>
              <a:rPr lang="cs-CZ" sz="2200" dirty="0"/>
              <a:t>spolupracovat při zneškodňování havárií na vodních tocích, </a:t>
            </a:r>
          </a:p>
          <a:p>
            <a:endParaRPr lang="cs-CZ" dirty="0"/>
          </a:p>
        </p:txBody>
      </p:sp>
    </p:spTree>
    <p:extLst>
      <p:ext uri="{BB962C8B-B14F-4D97-AF65-F5344CB8AC3E}">
        <p14:creationId xmlns:p14="http://schemas.microsoft.com/office/powerpoint/2010/main" val="22196891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E92F60-2C41-4CD9-96A5-4B50BDBC0E25}"/>
              </a:ext>
            </a:extLst>
          </p:cNvPr>
          <p:cNvSpPr>
            <a:spLocks noGrp="1"/>
          </p:cNvSpPr>
          <p:nvPr>
            <p:ph type="title"/>
          </p:nvPr>
        </p:nvSpPr>
        <p:spPr/>
        <p:txBody>
          <a:bodyPr>
            <a:normAutofit fontScale="90000"/>
          </a:bodyPr>
          <a:lstStyle/>
          <a:p>
            <a:r>
              <a:rPr lang="cs-CZ" sz="4400" dirty="0"/>
              <a:t>Oprávnění správců vodních toků</a:t>
            </a:r>
          </a:p>
        </p:txBody>
      </p:sp>
      <p:sp>
        <p:nvSpPr>
          <p:cNvPr id="3" name="Zástupný obsah 2">
            <a:extLst>
              <a:ext uri="{FF2B5EF4-FFF2-40B4-BE49-F238E27FC236}">
                <a16:creationId xmlns:a16="http://schemas.microsoft.com/office/drawing/2014/main" id="{4DF5E995-C877-49CB-8F16-19A0D69F6DED}"/>
              </a:ext>
            </a:extLst>
          </p:cNvPr>
          <p:cNvSpPr>
            <a:spLocks noGrp="1"/>
          </p:cNvSpPr>
          <p:nvPr>
            <p:ph idx="1"/>
          </p:nvPr>
        </p:nvSpPr>
        <p:spPr/>
        <p:txBody>
          <a:bodyPr/>
          <a:lstStyle/>
          <a:p>
            <a:pPr algn="just"/>
            <a:r>
              <a:rPr lang="cs-CZ" dirty="0"/>
              <a:t> </a:t>
            </a:r>
            <a:r>
              <a:rPr lang="cs-CZ" sz="2000" dirty="0"/>
              <a:t>vstupovat a vjíždět v nezbytném rozsahu na cizí pozemky a stavby, pokud k tomu není třeba povolení podle zvláštních právních předpisů,</a:t>
            </a:r>
          </a:p>
          <a:p>
            <a:pPr algn="just"/>
            <a:r>
              <a:rPr lang="cs-CZ" sz="2000" dirty="0"/>
              <a:t> z důvodu péče o koryta vodních toků a po projednání s vlastníky pozemků odstraňovat nebo nově vysazovat stromy a keře na pobřežních pozemcích</a:t>
            </a:r>
          </a:p>
          <a:p>
            <a:pPr algn="just"/>
            <a:r>
              <a:rPr lang="cs-CZ" sz="2000" dirty="0"/>
              <a:t>požadovat předložení povolení/souhlasu vodoprávního úřadu týkající se vodního toku a zjišťovat, zda jsou rozhodnutí dodržována</a:t>
            </a:r>
          </a:p>
          <a:p>
            <a:pPr marL="0" indent="0" algn="just">
              <a:buNone/>
            </a:pPr>
            <a:r>
              <a:rPr lang="cs-CZ" sz="2000" dirty="0"/>
              <a:t>Výkonem uvedených oprávnění nejsou dotčeny zvláštní právní předpisy týkající se ochrany přírody a krajiny.</a:t>
            </a:r>
          </a:p>
          <a:p>
            <a:endParaRPr lang="cs-CZ" dirty="0"/>
          </a:p>
        </p:txBody>
      </p:sp>
    </p:spTree>
    <p:extLst>
      <p:ext uri="{BB962C8B-B14F-4D97-AF65-F5344CB8AC3E}">
        <p14:creationId xmlns:p14="http://schemas.microsoft.com/office/powerpoint/2010/main" val="18428750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5B004F-5BC0-484F-A02D-3A7BFB755591}"/>
              </a:ext>
            </a:extLst>
          </p:cNvPr>
          <p:cNvSpPr>
            <a:spLocks noGrp="1"/>
          </p:cNvSpPr>
          <p:nvPr>
            <p:ph type="title"/>
          </p:nvPr>
        </p:nvSpPr>
        <p:spPr/>
        <p:txBody>
          <a:bodyPr>
            <a:normAutofit/>
          </a:bodyPr>
          <a:lstStyle/>
          <a:p>
            <a:r>
              <a:rPr lang="cs-CZ" sz="4400" dirty="0"/>
              <a:t>Správci vodních toků</a:t>
            </a:r>
          </a:p>
        </p:txBody>
      </p:sp>
      <p:sp>
        <p:nvSpPr>
          <p:cNvPr id="3" name="Zástupný obsah 2">
            <a:extLst>
              <a:ext uri="{FF2B5EF4-FFF2-40B4-BE49-F238E27FC236}">
                <a16:creationId xmlns:a16="http://schemas.microsoft.com/office/drawing/2014/main" id="{07B5DEE0-F142-461C-98B0-EAE7CAC70BD0}"/>
              </a:ext>
            </a:extLst>
          </p:cNvPr>
          <p:cNvSpPr>
            <a:spLocks noGrp="1"/>
          </p:cNvSpPr>
          <p:nvPr>
            <p:ph idx="1"/>
          </p:nvPr>
        </p:nvSpPr>
        <p:spPr/>
        <p:txBody>
          <a:bodyPr>
            <a:normAutofit/>
          </a:bodyPr>
          <a:lstStyle/>
          <a:p>
            <a:pPr algn="just"/>
            <a:r>
              <a:rPr lang="cs-CZ" sz="2000" dirty="0"/>
              <a:t>Významné vodní toky  = právnické osoby zřízené podle zvláštního zákona (státní podniky Povodí)</a:t>
            </a:r>
          </a:p>
          <a:p>
            <a:pPr algn="just"/>
            <a:r>
              <a:rPr lang="cs-CZ" sz="2000" dirty="0"/>
              <a:t>Drobné vodní toky = obce, jejichž územím drobné vodní toky protékají, nebo fyzické nebo právnické osoby, popřípadě organizační složky státu, jimž drobné vodní toky slouží nebo s jejichž činností souvisejí, nebo státní podniky na základě určení Ministerstvem zemědělství</a:t>
            </a:r>
          </a:p>
          <a:p>
            <a:pPr algn="just"/>
            <a:r>
              <a:rPr lang="cs-CZ" sz="2000" dirty="0"/>
              <a:t>Na území vojenských újezdů zajišťuje správu drobných vodních toků Ministerstvo obrany, na území národních parků zajišťují správu drobných vodních toků Správy národních parků. </a:t>
            </a:r>
          </a:p>
          <a:p>
            <a:pPr algn="just"/>
            <a:endParaRPr lang="cs-CZ" sz="2000" dirty="0"/>
          </a:p>
        </p:txBody>
      </p:sp>
    </p:spTree>
    <p:extLst>
      <p:ext uri="{BB962C8B-B14F-4D97-AF65-F5344CB8AC3E}">
        <p14:creationId xmlns:p14="http://schemas.microsoft.com/office/powerpoint/2010/main" val="5209161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EF45AA-8797-4129-B68D-1C7B65C8FCF4}"/>
              </a:ext>
            </a:extLst>
          </p:cNvPr>
          <p:cNvSpPr>
            <a:spLocks noGrp="1"/>
          </p:cNvSpPr>
          <p:nvPr>
            <p:ph type="title"/>
          </p:nvPr>
        </p:nvSpPr>
        <p:spPr/>
        <p:txBody>
          <a:bodyPr>
            <a:normAutofit/>
          </a:bodyPr>
          <a:lstStyle/>
          <a:p>
            <a:r>
              <a:rPr lang="cs-CZ" sz="4400" dirty="0"/>
              <a:t>Povinnosti vlastníků pozemků</a:t>
            </a:r>
          </a:p>
        </p:txBody>
      </p:sp>
      <p:sp>
        <p:nvSpPr>
          <p:cNvPr id="3" name="Zástupný obsah 2">
            <a:extLst>
              <a:ext uri="{FF2B5EF4-FFF2-40B4-BE49-F238E27FC236}">
                <a16:creationId xmlns:a16="http://schemas.microsoft.com/office/drawing/2014/main" id="{464645E4-F7AC-442B-8C09-45E3EDDD92E6}"/>
              </a:ext>
            </a:extLst>
          </p:cNvPr>
          <p:cNvSpPr>
            <a:spLocks noGrp="1"/>
          </p:cNvSpPr>
          <p:nvPr>
            <p:ph idx="1"/>
          </p:nvPr>
        </p:nvSpPr>
        <p:spPr/>
        <p:txBody>
          <a:bodyPr>
            <a:normAutofit fontScale="92500" lnSpcReduction="20000"/>
          </a:bodyPr>
          <a:lstStyle/>
          <a:p>
            <a:pPr algn="just"/>
            <a:r>
              <a:rPr lang="cs-CZ" sz="2200" dirty="0"/>
              <a:t>strpět na svém pozemku břehové porosty, jakož i obecné nakládání s vodami ve vodním toku, umístění zařízení ke sledování stavu povrchových a podzemních vod a ekologických funkcí vodního toku</a:t>
            </a:r>
          </a:p>
          <a:p>
            <a:pPr algn="just"/>
            <a:r>
              <a:rPr lang="cs-CZ" sz="2200" dirty="0"/>
              <a:t>udržovat břehy koryta vodního toku ve stavu potřebném k zajištění neškodného odtoku vody, odstraňovat překážky a cizorodé předměty ve vodním toku (s výjimkou nánosů…)</a:t>
            </a:r>
          </a:p>
          <a:p>
            <a:pPr algn="just"/>
            <a:r>
              <a:rPr lang="cs-CZ" sz="2200" dirty="0"/>
              <a:t>strpět na svém pozemku bez náhrady umístění zařízení ke sledování stavu povrchových a podzemních vod a ekologických funkcí vodního toku, umístění plavebních znaků apod.</a:t>
            </a:r>
          </a:p>
          <a:p>
            <a:pPr algn="just"/>
            <a:r>
              <a:rPr lang="cs-CZ" sz="2200" dirty="0"/>
              <a:t>strpět na svém pozemku přirozené koryto vodního toku</a:t>
            </a:r>
          </a:p>
          <a:p>
            <a:pPr algn="just"/>
            <a:r>
              <a:rPr lang="cs-CZ" sz="2200" dirty="0"/>
              <a:t>umožnit průchod oprávněných osob (…)</a:t>
            </a:r>
          </a:p>
          <a:p>
            <a:endParaRPr lang="cs-CZ" dirty="0"/>
          </a:p>
        </p:txBody>
      </p:sp>
    </p:spTree>
    <p:extLst>
      <p:ext uri="{BB962C8B-B14F-4D97-AF65-F5344CB8AC3E}">
        <p14:creationId xmlns:p14="http://schemas.microsoft.com/office/powerpoint/2010/main" val="38665985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52FF94-76E4-417E-9807-B8AC579DF87F}"/>
              </a:ext>
            </a:extLst>
          </p:cNvPr>
          <p:cNvSpPr>
            <a:spLocks noGrp="1"/>
          </p:cNvSpPr>
          <p:nvPr>
            <p:ph type="title"/>
          </p:nvPr>
        </p:nvSpPr>
        <p:spPr/>
        <p:txBody>
          <a:bodyPr>
            <a:normAutofit/>
          </a:bodyPr>
          <a:lstStyle/>
          <a:p>
            <a:r>
              <a:rPr lang="cs-CZ" sz="4400" dirty="0"/>
              <a:t>Povinnosti stavebníků</a:t>
            </a:r>
          </a:p>
        </p:txBody>
      </p:sp>
      <p:sp>
        <p:nvSpPr>
          <p:cNvPr id="3" name="Zástupný obsah 2">
            <a:extLst>
              <a:ext uri="{FF2B5EF4-FFF2-40B4-BE49-F238E27FC236}">
                <a16:creationId xmlns:a16="http://schemas.microsoft.com/office/drawing/2014/main" id="{411A7FC5-2A0A-4EDA-8220-12C22C158050}"/>
              </a:ext>
            </a:extLst>
          </p:cNvPr>
          <p:cNvSpPr>
            <a:spLocks noGrp="1"/>
          </p:cNvSpPr>
          <p:nvPr>
            <p:ph idx="1"/>
          </p:nvPr>
        </p:nvSpPr>
        <p:spPr/>
        <p:txBody>
          <a:bodyPr>
            <a:noAutofit/>
          </a:bodyPr>
          <a:lstStyle/>
          <a:p>
            <a:pPr algn="just"/>
            <a:r>
              <a:rPr lang="cs-CZ" sz="2000" dirty="0"/>
              <a:t>Při provádění staveb nebo jejich změn je stavebník povinen dle charakteru a účelu užívání těchto staveb je zabezpečit zásobováním vodou a odváděním odpadních vod kanalizací k tomu určenou. Není-li kanalizace v místě k dispozici, odpadní vody se zneškodňují přímým čištěním s následným vypouštěním do vod povrchových nebo podzemních. V případě technické neproveditelnosti uvedeného lze odpadní vody akumulovat v nepropustní jímce (žumpě) s následným vyvážením do zařízení schváleného pro jejich zneškodnění.</a:t>
            </a:r>
          </a:p>
          <a:p>
            <a:pPr algn="just"/>
            <a:r>
              <a:rPr lang="cs-CZ" sz="2000" dirty="0"/>
              <a:t>Stavebník je povinen zabezpečit omezení odtoku srážkových vod akumulací a následným využitím/vsakováním na pozemku/výparem/zadržováním/řízeným odváděním; jde o zákonnou podmínku pro povolení (užívání) stavby, změny stavby před dokončením, a to i dodatečné.</a:t>
            </a:r>
          </a:p>
        </p:txBody>
      </p:sp>
    </p:spTree>
    <p:extLst>
      <p:ext uri="{BB962C8B-B14F-4D97-AF65-F5344CB8AC3E}">
        <p14:creationId xmlns:p14="http://schemas.microsoft.com/office/powerpoint/2010/main" val="20376485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22CC50-2DB9-460A-85F8-BFCB9A6DC5DB}"/>
              </a:ext>
            </a:extLst>
          </p:cNvPr>
          <p:cNvSpPr>
            <a:spLocks noGrp="1"/>
          </p:cNvSpPr>
          <p:nvPr>
            <p:ph type="title"/>
          </p:nvPr>
        </p:nvSpPr>
        <p:spPr/>
        <p:txBody>
          <a:bodyPr>
            <a:normAutofit/>
          </a:bodyPr>
          <a:lstStyle/>
          <a:p>
            <a:r>
              <a:rPr lang="cs-CZ" sz="4400" dirty="0"/>
              <a:t>Povodí</a:t>
            </a:r>
          </a:p>
        </p:txBody>
      </p:sp>
      <p:sp>
        <p:nvSpPr>
          <p:cNvPr id="3" name="Zástupný obsah 2">
            <a:extLst>
              <a:ext uri="{FF2B5EF4-FFF2-40B4-BE49-F238E27FC236}">
                <a16:creationId xmlns:a16="http://schemas.microsoft.com/office/drawing/2014/main" id="{8475E6B6-C5AF-45D4-8407-31E29BD1C90C}"/>
              </a:ext>
            </a:extLst>
          </p:cNvPr>
          <p:cNvSpPr>
            <a:spLocks noGrp="1"/>
          </p:cNvSpPr>
          <p:nvPr>
            <p:ph idx="1"/>
          </p:nvPr>
        </p:nvSpPr>
        <p:spPr/>
        <p:txBody>
          <a:bodyPr>
            <a:normAutofit fontScale="85000" lnSpcReduction="10000"/>
          </a:bodyPr>
          <a:lstStyle/>
          <a:p>
            <a:pPr marL="0" indent="0" algn="just">
              <a:buNone/>
            </a:pPr>
            <a:r>
              <a:rPr lang="cs-CZ" dirty="0"/>
              <a:t>=  </a:t>
            </a:r>
            <a:r>
              <a:rPr lang="cs-CZ" sz="2200" dirty="0"/>
              <a:t>území, ze kterého veškerý povrchový odtok odtéká sítí vodních toků a případně i jezer do moře v jediném vyústění, ústí nebo deltě vodního toku</a:t>
            </a:r>
          </a:p>
          <a:p>
            <a:pPr algn="just"/>
            <a:r>
              <a:rPr lang="cs-CZ" sz="2200" dirty="0"/>
              <a:t>území České republiky náleží do mezinárodních oblastí povodí:</a:t>
            </a:r>
          </a:p>
          <a:p>
            <a:pPr marL="0" indent="0" algn="just">
              <a:buNone/>
            </a:pPr>
            <a:r>
              <a:rPr lang="cs-CZ" sz="2200" dirty="0"/>
              <a:t>	- Labe</a:t>
            </a:r>
          </a:p>
          <a:p>
            <a:pPr marL="0" indent="0" algn="just">
              <a:buNone/>
            </a:pPr>
            <a:r>
              <a:rPr lang="cs-CZ" sz="2200" dirty="0"/>
              <a:t>	- Dunaj</a:t>
            </a:r>
          </a:p>
          <a:p>
            <a:pPr marL="0" indent="0" algn="just">
              <a:buNone/>
            </a:pPr>
            <a:r>
              <a:rPr lang="cs-CZ" sz="2200" dirty="0"/>
              <a:t>	- Odra</a:t>
            </a:r>
          </a:p>
          <a:p>
            <a:pPr marL="0" indent="0" algn="just">
              <a:buNone/>
            </a:pPr>
            <a:r>
              <a:rPr lang="cs-CZ" sz="2200" dirty="0"/>
              <a:t>Správa povodí = správa významných vodních toků, některé činnosti spojené se zjišťováním a hodnocením stavu povrchových a podzemních vod v dané oblasti povodí a další činnosti</a:t>
            </a:r>
          </a:p>
          <a:p>
            <a:pPr marL="0" indent="0" algn="just">
              <a:buNone/>
            </a:pPr>
            <a:r>
              <a:rPr lang="cs-CZ" sz="2200" dirty="0"/>
              <a:t>Správci povodí: právnické osoby zřízené podle zvláštního zákona (státní podniky Povodí)</a:t>
            </a:r>
          </a:p>
          <a:p>
            <a:endParaRPr lang="cs-CZ" dirty="0"/>
          </a:p>
        </p:txBody>
      </p:sp>
    </p:spTree>
    <p:extLst>
      <p:ext uri="{BB962C8B-B14F-4D97-AF65-F5344CB8AC3E}">
        <p14:creationId xmlns:p14="http://schemas.microsoft.com/office/powerpoint/2010/main" val="2631886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39297F-C269-49BE-8D78-1F2FC41B42B0}"/>
              </a:ext>
            </a:extLst>
          </p:cNvPr>
          <p:cNvSpPr>
            <a:spLocks noGrp="1"/>
          </p:cNvSpPr>
          <p:nvPr>
            <p:ph type="title"/>
          </p:nvPr>
        </p:nvSpPr>
        <p:spPr/>
        <p:txBody>
          <a:bodyPr>
            <a:normAutofit/>
          </a:bodyPr>
          <a:lstStyle/>
          <a:p>
            <a:r>
              <a:rPr lang="cs-CZ" sz="4400" dirty="0"/>
              <a:t>Vodovody a kanalizace</a:t>
            </a:r>
          </a:p>
        </p:txBody>
      </p:sp>
      <p:sp>
        <p:nvSpPr>
          <p:cNvPr id="3" name="Zástupný obsah 2">
            <a:extLst>
              <a:ext uri="{FF2B5EF4-FFF2-40B4-BE49-F238E27FC236}">
                <a16:creationId xmlns:a16="http://schemas.microsoft.com/office/drawing/2014/main" id="{27521BE7-DF25-4770-8F01-AC63015DDE6D}"/>
              </a:ext>
            </a:extLst>
          </p:cNvPr>
          <p:cNvSpPr>
            <a:spLocks noGrp="1"/>
          </p:cNvSpPr>
          <p:nvPr>
            <p:ph idx="1"/>
          </p:nvPr>
        </p:nvSpPr>
        <p:spPr/>
        <p:txBody>
          <a:bodyPr>
            <a:normAutofit fontScale="92500" lnSpcReduction="10000"/>
          </a:bodyPr>
          <a:lstStyle/>
          <a:p>
            <a:pPr algn="just"/>
            <a:r>
              <a:rPr lang="cs-CZ" sz="2400" dirty="0"/>
              <a:t>Vodovod = provozně samostatný soubor staveb a zařízení zahrnující vodovodní řady a vodárenské objekty, zejména stavby pro jímání a odběr povrchové nebo podzemní vody, její úpravu a shromažďování. Vodovod je vodním dílem.</a:t>
            </a:r>
          </a:p>
          <a:p>
            <a:pPr algn="just"/>
            <a:r>
              <a:rPr lang="cs-CZ" sz="2400" dirty="0"/>
              <a:t>Kanalizace = provozně samostatný soubor staveb a zařízení zahrnující kanalizační stoky k odvádění odpadních vod a srážkových vod společně (jednotná kanalizace) nebo odpadních vod samostatně a srážkových vod samostatně (oddílná kanalizace), kanalizační objekty, čistírny odpadních vod, jakož i stavby k čištění odpadních vod před jejich vypouštěním do kanalizace. Kanalizace je vodním dílem.</a:t>
            </a:r>
          </a:p>
          <a:p>
            <a:endParaRPr lang="cs-CZ" dirty="0"/>
          </a:p>
        </p:txBody>
      </p:sp>
    </p:spTree>
    <p:extLst>
      <p:ext uri="{BB962C8B-B14F-4D97-AF65-F5344CB8AC3E}">
        <p14:creationId xmlns:p14="http://schemas.microsoft.com/office/powerpoint/2010/main" val="32607186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96FD41-C7CC-42B6-A034-A41AEEBF627C}"/>
              </a:ext>
            </a:extLst>
          </p:cNvPr>
          <p:cNvSpPr>
            <a:spLocks noGrp="1"/>
          </p:cNvSpPr>
          <p:nvPr>
            <p:ph type="title"/>
          </p:nvPr>
        </p:nvSpPr>
        <p:spPr/>
        <p:txBody>
          <a:bodyPr>
            <a:normAutofit/>
          </a:bodyPr>
          <a:lstStyle/>
          <a:p>
            <a:r>
              <a:rPr lang="cs-CZ" sz="4400" dirty="0"/>
              <a:t>Přípojky</a:t>
            </a:r>
          </a:p>
        </p:txBody>
      </p:sp>
      <p:sp>
        <p:nvSpPr>
          <p:cNvPr id="3" name="Zástupný obsah 2">
            <a:extLst>
              <a:ext uri="{FF2B5EF4-FFF2-40B4-BE49-F238E27FC236}">
                <a16:creationId xmlns:a16="http://schemas.microsoft.com/office/drawing/2014/main" id="{0A2583D1-FC0B-43EA-8AF4-C704EB022938}"/>
              </a:ext>
            </a:extLst>
          </p:cNvPr>
          <p:cNvSpPr>
            <a:spLocks noGrp="1"/>
          </p:cNvSpPr>
          <p:nvPr>
            <p:ph idx="1"/>
          </p:nvPr>
        </p:nvSpPr>
        <p:spPr/>
        <p:txBody>
          <a:bodyPr>
            <a:normAutofit/>
          </a:bodyPr>
          <a:lstStyle/>
          <a:p>
            <a:pPr algn="just"/>
            <a:r>
              <a:rPr lang="cs-CZ" sz="2000" dirty="0"/>
              <a:t>Vodovodní přípojka = samostatná stavba tvořená úsekem potrubí od odbočení z vodovodního řadu k vodoměru, a není-li vodoměr, pak k vnitřnímu uzávěru připojeného pozemku nebo stavby. Odbočení s uzávěrem je součástí vodovodu. Vodovodní přípojka není vodním dílem</a:t>
            </a:r>
          </a:p>
          <a:p>
            <a:pPr algn="just"/>
            <a:r>
              <a:rPr lang="cs-CZ" sz="2000" dirty="0"/>
              <a:t>Kanalizační přípojka  = samostatná stavba tvořená úsekem potrubí od vyústění vnitřní kanalizace stavby nebo odvodnění pozemku k zaústění do stokové sítě. Kanalizační přípojka není vodním dílem</a:t>
            </a:r>
          </a:p>
          <a:p>
            <a:pPr algn="just"/>
            <a:r>
              <a:rPr lang="cs-CZ" sz="2000" dirty="0"/>
              <a:t>Vlastníkem vodovodní přípojky nebo kanalizační přípojky je vlastník pozemku nebo stavby připojené na vodovod nebo kanalizaci, neprokáže-li se opak (zpravidla odběratel)</a:t>
            </a:r>
          </a:p>
        </p:txBody>
      </p:sp>
    </p:spTree>
    <p:extLst>
      <p:ext uri="{BB962C8B-B14F-4D97-AF65-F5344CB8AC3E}">
        <p14:creationId xmlns:p14="http://schemas.microsoft.com/office/powerpoint/2010/main" val="2242175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752B21-80A2-4673-8E4D-C52290AE75B4}"/>
              </a:ext>
            </a:extLst>
          </p:cNvPr>
          <p:cNvSpPr>
            <a:spLocks noGrp="1"/>
          </p:cNvSpPr>
          <p:nvPr>
            <p:ph type="title"/>
          </p:nvPr>
        </p:nvSpPr>
        <p:spPr/>
        <p:txBody>
          <a:bodyPr>
            <a:normAutofit/>
          </a:bodyPr>
          <a:lstStyle/>
          <a:p>
            <a:r>
              <a:rPr lang="cs-CZ" sz="4400" dirty="0"/>
              <a:t>Správní orgány</a:t>
            </a:r>
          </a:p>
        </p:txBody>
      </p:sp>
      <p:sp>
        <p:nvSpPr>
          <p:cNvPr id="3" name="Zástupný obsah 2">
            <a:extLst>
              <a:ext uri="{FF2B5EF4-FFF2-40B4-BE49-F238E27FC236}">
                <a16:creationId xmlns:a16="http://schemas.microsoft.com/office/drawing/2014/main" id="{AC957CFE-BDCB-4E30-A3D9-C21E0AE58284}"/>
              </a:ext>
            </a:extLst>
          </p:cNvPr>
          <p:cNvSpPr>
            <a:spLocks noGrp="1"/>
          </p:cNvSpPr>
          <p:nvPr>
            <p:ph sz="half" idx="1"/>
          </p:nvPr>
        </p:nvSpPr>
        <p:spPr/>
        <p:txBody>
          <a:bodyPr/>
          <a:lstStyle/>
          <a:p>
            <a:pPr marL="0" indent="0">
              <a:buNone/>
            </a:pPr>
            <a:r>
              <a:rPr lang="cs-CZ" dirty="0"/>
              <a:t> </a:t>
            </a:r>
            <a:r>
              <a:rPr lang="cs-CZ" sz="2000" i="1" dirty="0"/>
              <a:t>vodoprávní úřady</a:t>
            </a:r>
            <a:r>
              <a:rPr lang="cs-CZ" sz="2000" dirty="0"/>
              <a:t>:</a:t>
            </a:r>
          </a:p>
          <a:p>
            <a:pPr marL="0" indent="0">
              <a:buNone/>
            </a:pPr>
            <a:r>
              <a:rPr lang="cs-CZ" sz="2000" dirty="0"/>
              <a:t>- obecní úřady,</a:t>
            </a:r>
          </a:p>
          <a:p>
            <a:pPr marL="0" indent="0">
              <a:buNone/>
            </a:pPr>
            <a:r>
              <a:rPr lang="cs-CZ" sz="2000" dirty="0"/>
              <a:t>- újezdní úřady na území vojenských újezdů,</a:t>
            </a:r>
          </a:p>
          <a:p>
            <a:pPr marL="0" indent="0">
              <a:buNone/>
            </a:pPr>
            <a:r>
              <a:rPr lang="cs-CZ" sz="2000" dirty="0"/>
              <a:t>- obecní úřady ORP</a:t>
            </a:r>
          </a:p>
          <a:p>
            <a:pPr marL="0" indent="0">
              <a:buNone/>
            </a:pPr>
            <a:r>
              <a:rPr lang="cs-CZ" sz="2000" dirty="0"/>
              <a:t>- krajské úřady,</a:t>
            </a:r>
          </a:p>
          <a:p>
            <a:pPr marL="0" indent="0" algn="just">
              <a:buNone/>
            </a:pPr>
            <a:r>
              <a:rPr lang="cs-CZ" sz="2000" dirty="0"/>
              <a:t>- Ministerstvo zemědělství, Ministerstvo dopravy, Ministerstvo obrany a Ministerstvo životního prostředí</a:t>
            </a:r>
          </a:p>
          <a:p>
            <a:endParaRPr lang="cs-CZ" dirty="0"/>
          </a:p>
        </p:txBody>
      </p:sp>
      <p:sp>
        <p:nvSpPr>
          <p:cNvPr id="4" name="Zástupný obsah 3">
            <a:extLst>
              <a:ext uri="{FF2B5EF4-FFF2-40B4-BE49-F238E27FC236}">
                <a16:creationId xmlns:a16="http://schemas.microsoft.com/office/drawing/2014/main" id="{C6648B23-C6FC-4B59-B1CB-8BCF01FEAABD}"/>
              </a:ext>
            </a:extLst>
          </p:cNvPr>
          <p:cNvSpPr>
            <a:spLocks noGrp="1"/>
          </p:cNvSpPr>
          <p:nvPr>
            <p:ph sz="half" idx="2"/>
          </p:nvPr>
        </p:nvSpPr>
        <p:spPr/>
        <p:txBody>
          <a:bodyPr/>
          <a:lstStyle/>
          <a:p>
            <a:pPr marL="0" indent="0">
              <a:buNone/>
            </a:pPr>
            <a:r>
              <a:rPr lang="cs-CZ" dirty="0"/>
              <a:t> </a:t>
            </a:r>
            <a:r>
              <a:rPr lang="cs-CZ" sz="2000" i="1" dirty="0"/>
              <a:t>povodňové orgány:</a:t>
            </a:r>
          </a:p>
          <a:p>
            <a:pPr>
              <a:buFontTx/>
              <a:buChar char="-"/>
            </a:pPr>
            <a:r>
              <a:rPr lang="cs-CZ" sz="2000" dirty="0"/>
              <a:t>obcí</a:t>
            </a:r>
          </a:p>
          <a:p>
            <a:pPr>
              <a:buFontTx/>
              <a:buChar char="-"/>
            </a:pPr>
            <a:r>
              <a:rPr lang="cs-CZ" sz="2000" dirty="0"/>
              <a:t>ORP</a:t>
            </a:r>
          </a:p>
          <a:p>
            <a:pPr>
              <a:buFontTx/>
              <a:buChar char="-"/>
            </a:pPr>
            <a:r>
              <a:rPr lang="cs-CZ" sz="2000" dirty="0"/>
              <a:t>krajů</a:t>
            </a:r>
          </a:p>
          <a:p>
            <a:pPr algn="just">
              <a:buFontTx/>
              <a:buChar char="-"/>
            </a:pPr>
            <a:r>
              <a:rPr lang="cs-CZ" sz="2000" dirty="0"/>
              <a:t>ústřední povodňový orgán (MŽP a MV při přípravě záchranných prací)</a:t>
            </a:r>
          </a:p>
          <a:p>
            <a:pPr marL="0" indent="0">
              <a:buNone/>
            </a:pPr>
            <a:r>
              <a:rPr lang="cs-CZ" sz="2000" dirty="0"/>
              <a:t> </a:t>
            </a:r>
            <a:r>
              <a:rPr lang="cs-CZ" sz="2000" i="1" dirty="0"/>
              <a:t>Česká inspekce životního prostředí</a:t>
            </a:r>
          </a:p>
          <a:p>
            <a:pPr marL="0" indent="0">
              <a:buNone/>
            </a:pPr>
            <a:endParaRPr lang="cs-CZ" dirty="0"/>
          </a:p>
        </p:txBody>
      </p:sp>
    </p:spTree>
    <p:extLst>
      <p:ext uri="{BB962C8B-B14F-4D97-AF65-F5344CB8AC3E}">
        <p14:creationId xmlns:p14="http://schemas.microsoft.com/office/powerpoint/2010/main" val="38527253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A696E4-614A-44D0-BF68-824F76DD9710}"/>
              </a:ext>
            </a:extLst>
          </p:cNvPr>
          <p:cNvSpPr>
            <a:spLocks noGrp="1"/>
          </p:cNvSpPr>
          <p:nvPr>
            <p:ph type="title"/>
          </p:nvPr>
        </p:nvSpPr>
        <p:spPr/>
        <p:txBody>
          <a:bodyPr>
            <a:normAutofit/>
          </a:bodyPr>
          <a:lstStyle/>
          <a:p>
            <a:r>
              <a:rPr lang="cs-CZ" sz="4400" dirty="0"/>
              <a:t>Ochrana před povodněmi</a:t>
            </a:r>
          </a:p>
        </p:txBody>
      </p:sp>
      <p:sp>
        <p:nvSpPr>
          <p:cNvPr id="3" name="Zástupný obsah 2">
            <a:extLst>
              <a:ext uri="{FF2B5EF4-FFF2-40B4-BE49-F238E27FC236}">
                <a16:creationId xmlns:a16="http://schemas.microsoft.com/office/drawing/2014/main" id="{114C7F39-0A4D-4E05-88CF-D868811EE414}"/>
              </a:ext>
            </a:extLst>
          </p:cNvPr>
          <p:cNvSpPr>
            <a:spLocks noGrp="1"/>
          </p:cNvSpPr>
          <p:nvPr>
            <p:ph idx="1"/>
          </p:nvPr>
        </p:nvSpPr>
        <p:spPr/>
        <p:txBody>
          <a:bodyPr>
            <a:normAutofit fontScale="25000" lnSpcReduction="20000"/>
          </a:bodyPr>
          <a:lstStyle/>
          <a:p>
            <a:pPr algn="just"/>
            <a:r>
              <a:rPr lang="cs-CZ" sz="7400" dirty="0"/>
              <a:t>Povodeň = přechodné výrazné zvýšení hladiny vodních toků nebo jiných povrchových vod, při kterém voda již zaplavuje území mimo koryto vodního toku a může způsobit škody nebo</a:t>
            </a:r>
          </a:p>
          <a:p>
            <a:pPr algn="just">
              <a:buFontTx/>
              <a:buChar char="-"/>
            </a:pPr>
            <a:r>
              <a:rPr lang="cs-CZ" sz="7400" dirty="0"/>
              <a:t>stav, kdy voda může způsobit škody tím, že z určitého území nemůže dočasně přirozeným způsobem odtékat nebo její odtok je nedostatečný </a:t>
            </a:r>
          </a:p>
          <a:p>
            <a:pPr algn="just">
              <a:buFontTx/>
              <a:buChar char="-"/>
            </a:pPr>
            <a:r>
              <a:rPr lang="cs-CZ" sz="7400" dirty="0"/>
              <a:t>zaplavení území při soustředěném odtoku srážkových vod a možné způsobení škod</a:t>
            </a:r>
          </a:p>
          <a:p>
            <a:pPr marL="0" indent="0" algn="just">
              <a:buNone/>
            </a:pPr>
            <a:r>
              <a:rPr lang="cs-CZ" sz="7400" dirty="0"/>
              <a:t>Stupně povodňové aktivity </a:t>
            </a:r>
          </a:p>
          <a:p>
            <a:pPr marL="0" indent="0" algn="just">
              <a:buNone/>
            </a:pPr>
            <a:r>
              <a:rPr lang="cs-CZ" sz="7400" dirty="0"/>
              <a:t>=  míra povodňového nebezpečí vázaná na směrodatné limity, jimiž jsou zpravidla vodní stavy nebo průtoky v hlásných profilech na vodních tocích</a:t>
            </a:r>
          </a:p>
          <a:p>
            <a:pPr marL="0" indent="0" algn="just">
              <a:buNone/>
            </a:pPr>
            <a:r>
              <a:rPr lang="cs-CZ" sz="7400" dirty="0"/>
              <a:t>I. stav bdělosti/ II. stav pohotovosti / III. stav ohrožení = ohrožení životů a majetku</a:t>
            </a:r>
          </a:p>
          <a:p>
            <a:pPr algn="just">
              <a:buFontTx/>
              <a:buChar char="-"/>
            </a:pPr>
            <a:endParaRPr lang="cs-CZ" sz="2000" dirty="0"/>
          </a:p>
          <a:p>
            <a:pPr marL="0" indent="0" algn="just">
              <a:buNone/>
            </a:pPr>
            <a:endParaRPr lang="cs-CZ" sz="2000" dirty="0"/>
          </a:p>
          <a:p>
            <a:pPr marL="0" indent="0" algn="just">
              <a:buNone/>
            </a:pPr>
            <a:endParaRPr lang="cs-CZ" sz="2000" dirty="0"/>
          </a:p>
          <a:p>
            <a:endParaRPr lang="cs-CZ" dirty="0"/>
          </a:p>
        </p:txBody>
      </p:sp>
    </p:spTree>
    <p:extLst>
      <p:ext uri="{BB962C8B-B14F-4D97-AF65-F5344CB8AC3E}">
        <p14:creationId xmlns:p14="http://schemas.microsoft.com/office/powerpoint/2010/main" val="15205826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12E037-DF33-499C-8589-2F82ECF12AD3}"/>
              </a:ext>
            </a:extLst>
          </p:cNvPr>
          <p:cNvSpPr>
            <a:spLocks noGrp="1"/>
          </p:cNvSpPr>
          <p:nvPr>
            <p:ph type="title"/>
          </p:nvPr>
        </p:nvSpPr>
        <p:spPr/>
        <p:txBody>
          <a:bodyPr>
            <a:normAutofit/>
          </a:bodyPr>
          <a:lstStyle/>
          <a:p>
            <a:r>
              <a:rPr lang="cs-CZ" sz="4400" dirty="0"/>
              <a:t>Sucho</a:t>
            </a:r>
          </a:p>
        </p:txBody>
      </p:sp>
      <p:sp>
        <p:nvSpPr>
          <p:cNvPr id="3" name="Zástupný obsah 2">
            <a:extLst>
              <a:ext uri="{FF2B5EF4-FFF2-40B4-BE49-F238E27FC236}">
                <a16:creationId xmlns:a16="http://schemas.microsoft.com/office/drawing/2014/main" id="{9F0FEE2A-5D6D-4606-A33A-10978D2D4623}"/>
              </a:ext>
            </a:extLst>
          </p:cNvPr>
          <p:cNvSpPr>
            <a:spLocks noGrp="1"/>
          </p:cNvSpPr>
          <p:nvPr>
            <p:ph idx="1"/>
          </p:nvPr>
        </p:nvSpPr>
        <p:spPr/>
        <p:txBody>
          <a:bodyPr>
            <a:normAutofit lnSpcReduction="10000"/>
          </a:bodyPr>
          <a:lstStyle/>
          <a:p>
            <a:pPr algn="just"/>
            <a:r>
              <a:rPr lang="cs-CZ" sz="2000" dirty="0"/>
              <a:t>Sucho = hydrologické sucho jako výkyv hydrologického cyklu, který vzniká zejména v důsledku deficitu srážek a projevuje se poklesem průtoků ve vodních tocích a hladiny podzemních vod</a:t>
            </a:r>
          </a:p>
          <a:p>
            <a:pPr algn="just"/>
            <a:r>
              <a:rPr lang="cs-CZ" sz="2000" dirty="0"/>
              <a:t>stav nedostatku vody = dočasný stav s možným dopadem na základní lidské potřeby, hospodářskou činnost a životní prostředí, kdy v důsledku sucha požadavky na užívání vod převyšují dostupné zdroje vod, a je nezbytné omezovat hospodaření s vodou a provádět další opatření </a:t>
            </a:r>
          </a:p>
          <a:p>
            <a:pPr algn="just"/>
            <a:r>
              <a:rPr lang="cs-CZ" sz="2000" dirty="0" err="1"/>
              <a:t>MZe</a:t>
            </a:r>
            <a:r>
              <a:rPr lang="cs-CZ" sz="2000" dirty="0"/>
              <a:t> a MŽP společně pořizují plán pro sucho pro zvládání sucha a stavu nedostatku vody v ČR (zahrnuje popis vodních zdrojů, zásobování vodou, seznam významných uživatelů vody, směrodatné limity, návrh postupů…)</a:t>
            </a:r>
          </a:p>
        </p:txBody>
      </p:sp>
    </p:spTree>
    <p:extLst>
      <p:ext uri="{BB962C8B-B14F-4D97-AF65-F5344CB8AC3E}">
        <p14:creationId xmlns:p14="http://schemas.microsoft.com/office/powerpoint/2010/main" val="1128249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65BCF4-CAB2-45B3-8780-A3B43C7D2A8F}"/>
              </a:ext>
            </a:extLst>
          </p:cNvPr>
          <p:cNvSpPr>
            <a:spLocks noGrp="1"/>
          </p:cNvSpPr>
          <p:nvPr>
            <p:ph type="title"/>
          </p:nvPr>
        </p:nvSpPr>
        <p:spPr/>
        <p:txBody>
          <a:bodyPr>
            <a:normAutofit/>
          </a:bodyPr>
          <a:lstStyle/>
          <a:p>
            <a:r>
              <a:rPr lang="cs-CZ" sz="4400" dirty="0"/>
              <a:t>Účel vodního zákona</a:t>
            </a:r>
          </a:p>
        </p:txBody>
      </p:sp>
      <p:sp>
        <p:nvSpPr>
          <p:cNvPr id="3" name="Zástupný obsah 2">
            <a:extLst>
              <a:ext uri="{FF2B5EF4-FFF2-40B4-BE49-F238E27FC236}">
                <a16:creationId xmlns:a16="http://schemas.microsoft.com/office/drawing/2014/main" id="{3B85119D-BE51-484D-ABC6-252C797544BC}"/>
              </a:ext>
            </a:extLst>
          </p:cNvPr>
          <p:cNvSpPr>
            <a:spLocks noGrp="1"/>
          </p:cNvSpPr>
          <p:nvPr>
            <p:ph idx="1"/>
          </p:nvPr>
        </p:nvSpPr>
        <p:spPr/>
        <p:txBody>
          <a:bodyPr/>
          <a:lstStyle/>
          <a:p>
            <a:pPr algn="just"/>
            <a:r>
              <a:rPr lang="cs-CZ" sz="2400" dirty="0"/>
              <a:t>ochrana povrchových a podzemních vod jako ohrožených a nenahraditelných složek životního prostředí a přírodních zdrojů (odběr, odpadní vody….)</a:t>
            </a:r>
          </a:p>
          <a:p>
            <a:r>
              <a:rPr lang="cs-CZ" sz="2400" dirty="0"/>
              <a:t>snižování nepříznivých účinků povodní a sucha </a:t>
            </a:r>
          </a:p>
          <a:p>
            <a:r>
              <a:rPr lang="cs-CZ" sz="2400" dirty="0"/>
              <a:t> zajištění bezpečnosti vodních děl</a:t>
            </a:r>
          </a:p>
          <a:p>
            <a:r>
              <a:rPr lang="cs-CZ" sz="2400" dirty="0"/>
              <a:t>zajištění zásobování obyvatelstva pitnou vodou</a:t>
            </a:r>
          </a:p>
          <a:p>
            <a:r>
              <a:rPr lang="cs-CZ" sz="2400" dirty="0"/>
              <a:t>ochrana vodních ekosystémů a na nich přímo závisejících suchozemských ekosystémů</a:t>
            </a:r>
          </a:p>
          <a:p>
            <a:endParaRPr lang="cs-CZ" dirty="0"/>
          </a:p>
        </p:txBody>
      </p:sp>
    </p:spTree>
    <p:extLst>
      <p:ext uri="{BB962C8B-B14F-4D97-AF65-F5344CB8AC3E}">
        <p14:creationId xmlns:p14="http://schemas.microsoft.com/office/powerpoint/2010/main" val="853225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63C920-FF1C-46FE-BF8F-A6F99DD1900A}"/>
              </a:ext>
            </a:extLst>
          </p:cNvPr>
          <p:cNvSpPr>
            <a:spLocks noGrp="1"/>
          </p:cNvSpPr>
          <p:nvPr>
            <p:ph type="title"/>
          </p:nvPr>
        </p:nvSpPr>
        <p:spPr/>
        <p:txBody>
          <a:bodyPr>
            <a:normAutofit/>
          </a:bodyPr>
          <a:lstStyle/>
          <a:p>
            <a:r>
              <a:rPr lang="cs-CZ" sz="4400" dirty="0"/>
              <a:t>Základní pojmy</a:t>
            </a:r>
          </a:p>
        </p:txBody>
      </p:sp>
      <p:sp>
        <p:nvSpPr>
          <p:cNvPr id="3" name="Zástupný obsah 2">
            <a:extLst>
              <a:ext uri="{FF2B5EF4-FFF2-40B4-BE49-F238E27FC236}">
                <a16:creationId xmlns:a16="http://schemas.microsoft.com/office/drawing/2014/main" id="{7214B575-5A47-4ACD-87D5-0FB0C224434D}"/>
              </a:ext>
            </a:extLst>
          </p:cNvPr>
          <p:cNvSpPr>
            <a:spLocks noGrp="1"/>
          </p:cNvSpPr>
          <p:nvPr>
            <p:ph idx="1"/>
          </p:nvPr>
        </p:nvSpPr>
        <p:spPr/>
        <p:txBody>
          <a:bodyPr>
            <a:normAutofit/>
          </a:bodyPr>
          <a:lstStyle/>
          <a:p>
            <a:pPr algn="just"/>
            <a:r>
              <a:rPr lang="cs-CZ" sz="2000" i="1" dirty="0"/>
              <a:t>Povrchové vody </a:t>
            </a:r>
            <a:r>
              <a:rPr lang="cs-CZ" sz="2000" dirty="0"/>
              <a:t>= vody přirozeně se vyskytující na zemském povrchu; tento charakter neztrácejí, protékají-li přechodně zakrytými úseky, přirozenými dutinami pod zemským povrchem nebo v nadzemních vedeních</a:t>
            </a:r>
          </a:p>
          <a:p>
            <a:pPr algn="just"/>
            <a:r>
              <a:rPr lang="cs-CZ" sz="2000" i="1" dirty="0"/>
              <a:t>Podzemní vody = </a:t>
            </a:r>
            <a:r>
              <a:rPr lang="cs-CZ" sz="2000" dirty="0"/>
              <a:t>vody přirozeně se vyskytující pod zemským povrchem v pásmu nasycení v přímém styku s horninami; za podzemní vody se považují též vody protékající podzemními drenážními systémy a vody ve studních</a:t>
            </a:r>
          </a:p>
          <a:p>
            <a:pPr algn="just"/>
            <a:r>
              <a:rPr lang="cs-CZ" sz="2000" i="1" dirty="0"/>
              <a:t>Vodním zdrojem</a:t>
            </a:r>
            <a:r>
              <a:rPr lang="cs-CZ" sz="2000" dirty="0"/>
              <a:t> jsou povrchové nebo podzemní vody, které jsou využívány nebo které mohou být využívány pro uspokojení potřeb člověka, zejména pro pitné účely</a:t>
            </a:r>
            <a:endParaRPr lang="cs-CZ" sz="2000" i="1" dirty="0"/>
          </a:p>
          <a:p>
            <a:endParaRPr lang="cs-CZ" sz="2000" i="1" dirty="0"/>
          </a:p>
        </p:txBody>
      </p:sp>
    </p:spTree>
    <p:extLst>
      <p:ext uri="{BB962C8B-B14F-4D97-AF65-F5344CB8AC3E}">
        <p14:creationId xmlns:p14="http://schemas.microsoft.com/office/powerpoint/2010/main" val="1452655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643BDE-D2C6-4D5A-9858-BB85866C0522}"/>
              </a:ext>
            </a:extLst>
          </p:cNvPr>
          <p:cNvSpPr>
            <a:spLocks noGrp="1"/>
          </p:cNvSpPr>
          <p:nvPr>
            <p:ph type="title"/>
          </p:nvPr>
        </p:nvSpPr>
        <p:spPr/>
        <p:txBody>
          <a:bodyPr>
            <a:normAutofit/>
          </a:bodyPr>
          <a:lstStyle/>
          <a:p>
            <a:r>
              <a:rPr lang="cs-CZ" sz="4400" dirty="0"/>
              <a:t>Vodní toky a vodní linie</a:t>
            </a:r>
          </a:p>
        </p:txBody>
      </p:sp>
      <p:sp>
        <p:nvSpPr>
          <p:cNvPr id="3" name="Zástupný obsah 2">
            <a:extLst>
              <a:ext uri="{FF2B5EF4-FFF2-40B4-BE49-F238E27FC236}">
                <a16:creationId xmlns:a16="http://schemas.microsoft.com/office/drawing/2014/main" id="{3C0FB39A-7FD7-4C76-857D-5C52CE11BB6C}"/>
              </a:ext>
            </a:extLst>
          </p:cNvPr>
          <p:cNvSpPr>
            <a:spLocks noGrp="1"/>
          </p:cNvSpPr>
          <p:nvPr>
            <p:ph idx="1"/>
          </p:nvPr>
        </p:nvSpPr>
        <p:spPr/>
        <p:txBody>
          <a:bodyPr>
            <a:normAutofit/>
          </a:bodyPr>
          <a:lstStyle/>
          <a:p>
            <a:pPr algn="just"/>
            <a:r>
              <a:rPr lang="cs-CZ" sz="2000" i="1" dirty="0"/>
              <a:t>Vodní toky = </a:t>
            </a:r>
            <a:r>
              <a:rPr lang="cs-CZ" sz="2000" dirty="0"/>
              <a:t>povrchové vody tekoucí vlastním spádem v korytě trvale nebo po převažující část roku, a to včetně vod v nich uměle vzdutých. Jejich součástí jsou i vody ve slepých ramenech a v úsecích přechodně tekoucích přirozenými dutinami pod zemským povrchem nebo zakrytými úseky (pozor, dle ZOPK i koryto a břehy!)</a:t>
            </a:r>
          </a:p>
          <a:p>
            <a:pPr algn="just"/>
            <a:r>
              <a:rPr lang="cs-CZ" sz="2000" i="1" dirty="0"/>
              <a:t>Vodní linie = </a:t>
            </a:r>
            <a:r>
              <a:rPr lang="cs-CZ" sz="2000" dirty="0"/>
              <a:t>kontinuálně propojená síť vodních toků a ostatních vodních linií, včetně částí vzdutých vodním dílem a přechodně zakrytých úseků, přerušená pouze místy, kde dochází k přirozenému vsakování </a:t>
            </a:r>
            <a:endParaRPr lang="cs-CZ" sz="2000" i="1" dirty="0"/>
          </a:p>
          <a:p>
            <a:pPr algn="just"/>
            <a:r>
              <a:rPr lang="cs-CZ" sz="2000" i="1" dirty="0"/>
              <a:t>Ostatní vodní linií </a:t>
            </a:r>
            <a:r>
              <a:rPr lang="cs-CZ" sz="2000" dirty="0"/>
              <a:t>je tekoucí povrchová nebo podzemní voda neodpovídající definici vodního toku</a:t>
            </a:r>
          </a:p>
        </p:txBody>
      </p:sp>
    </p:spTree>
    <p:extLst>
      <p:ext uri="{BB962C8B-B14F-4D97-AF65-F5344CB8AC3E}">
        <p14:creationId xmlns:p14="http://schemas.microsoft.com/office/powerpoint/2010/main" val="1099118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FC9DA8-B677-4650-9941-31CF613DC22C}"/>
              </a:ext>
            </a:extLst>
          </p:cNvPr>
          <p:cNvSpPr>
            <a:spLocks noGrp="1"/>
          </p:cNvSpPr>
          <p:nvPr>
            <p:ph type="title"/>
          </p:nvPr>
        </p:nvSpPr>
        <p:spPr/>
        <p:txBody>
          <a:bodyPr>
            <a:normAutofit/>
          </a:bodyPr>
          <a:lstStyle/>
          <a:p>
            <a:r>
              <a:rPr lang="cs-CZ" sz="4400" dirty="0"/>
              <a:t>Vodní díla</a:t>
            </a:r>
          </a:p>
        </p:txBody>
      </p:sp>
      <p:sp>
        <p:nvSpPr>
          <p:cNvPr id="3" name="Zástupný obsah 2">
            <a:extLst>
              <a:ext uri="{FF2B5EF4-FFF2-40B4-BE49-F238E27FC236}">
                <a16:creationId xmlns:a16="http://schemas.microsoft.com/office/drawing/2014/main" id="{E0D6B84C-CA1D-4D6F-9B39-89284201C6F5}"/>
              </a:ext>
            </a:extLst>
          </p:cNvPr>
          <p:cNvSpPr>
            <a:spLocks noGrp="1"/>
          </p:cNvSpPr>
          <p:nvPr>
            <p:ph idx="1"/>
          </p:nvPr>
        </p:nvSpPr>
        <p:spPr/>
        <p:txBody>
          <a:bodyPr>
            <a:normAutofit fontScale="92500" lnSpcReduction="10000"/>
          </a:bodyPr>
          <a:lstStyle/>
          <a:p>
            <a:pPr marL="0" indent="0" algn="just">
              <a:buNone/>
            </a:pPr>
            <a:r>
              <a:rPr lang="cs-CZ" sz="2400" dirty="0"/>
              <a:t>= </a:t>
            </a:r>
            <a:r>
              <a:rPr lang="cs-CZ" sz="2400" i="1" dirty="0"/>
              <a:t>stavby</a:t>
            </a:r>
            <a:r>
              <a:rPr lang="cs-CZ" sz="2400" dirty="0"/>
              <a:t>, které slouží ke vzdouvání a zadržování vod, umělému usměrňování odtokového režimu povrchových vod, k ochraně a užívání vod, k nakládání s vodami, ochraně před škodlivými účinky vod, k úpravě vodních poměrů nebo k jiným účelům sledovaným tímto zákonem, a to zejména:</a:t>
            </a:r>
          </a:p>
          <a:p>
            <a:pPr algn="just"/>
            <a:r>
              <a:rPr lang="cs-CZ" sz="2400" dirty="0"/>
              <a:t>přehrady, hráze, vodní nádrže, jezy a zdrže; stavby upravující koryta vodních toků; stavby vodovodních řadů a vodárenských objektů (ČOV, kanalizace..); stavby na ochranu před povodněmi; stavby k vodohospodářským melioracím, zavlažování a odvodňování; stavby k využití vodní energie; studny (…)</a:t>
            </a:r>
          </a:p>
          <a:p>
            <a:pPr marL="0" indent="0">
              <a:buNone/>
            </a:pPr>
            <a:endParaRPr lang="cs-CZ" sz="2000" dirty="0"/>
          </a:p>
        </p:txBody>
      </p:sp>
    </p:spTree>
    <p:extLst>
      <p:ext uri="{BB962C8B-B14F-4D97-AF65-F5344CB8AC3E}">
        <p14:creationId xmlns:p14="http://schemas.microsoft.com/office/powerpoint/2010/main" val="351934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988C8E-5840-4F53-9ED3-636D91BD6684}"/>
              </a:ext>
            </a:extLst>
          </p:cNvPr>
          <p:cNvSpPr>
            <a:spLocks noGrp="1"/>
          </p:cNvSpPr>
          <p:nvPr>
            <p:ph type="title"/>
          </p:nvPr>
        </p:nvSpPr>
        <p:spPr/>
        <p:txBody>
          <a:bodyPr>
            <a:normAutofit/>
          </a:bodyPr>
          <a:lstStyle/>
          <a:p>
            <a:r>
              <a:rPr lang="cs-CZ" sz="4400" dirty="0"/>
              <a:t>Právní povaha vod </a:t>
            </a:r>
            <a:r>
              <a:rPr lang="cs-CZ" sz="2000" i="1" dirty="0"/>
              <a:t>Trautenberk se mýlil? </a:t>
            </a:r>
            <a:r>
              <a:rPr lang="cs-CZ" sz="2000" i="1" dirty="0">
                <a:sym typeface="Wingdings" panose="05000000000000000000" pitchFamily="2" charset="2"/>
              </a:rPr>
              <a:t></a:t>
            </a:r>
            <a:endParaRPr lang="cs-CZ" sz="4400" dirty="0"/>
          </a:p>
        </p:txBody>
      </p:sp>
      <p:sp>
        <p:nvSpPr>
          <p:cNvPr id="3" name="Zástupný obsah 2">
            <a:extLst>
              <a:ext uri="{FF2B5EF4-FFF2-40B4-BE49-F238E27FC236}">
                <a16:creationId xmlns:a16="http://schemas.microsoft.com/office/drawing/2014/main" id="{323E5198-34BC-4DBC-A0BD-C501ED15DBA6}"/>
              </a:ext>
            </a:extLst>
          </p:cNvPr>
          <p:cNvSpPr>
            <a:spLocks noGrp="1"/>
          </p:cNvSpPr>
          <p:nvPr>
            <p:ph idx="1"/>
          </p:nvPr>
        </p:nvSpPr>
        <p:spPr/>
        <p:txBody>
          <a:bodyPr>
            <a:normAutofit/>
          </a:bodyPr>
          <a:lstStyle/>
          <a:p>
            <a:pPr algn="just"/>
            <a:r>
              <a:rPr lang="cs-CZ" sz="2400" dirty="0"/>
              <a:t>povrchové a podzemní vody nejsou předmětem vlastnictví a nejsou součástí ani příslušenstvím pozemku, na němž nebo pod nímž se vyskytují</a:t>
            </a:r>
          </a:p>
          <a:p>
            <a:pPr algn="just"/>
            <a:r>
              <a:rPr lang="cs-CZ" sz="2400" dirty="0"/>
              <a:t>vlastnictví k vodě se nabývá okamžikem odběru, kdy voda přestává být povrchovou nebo podzemní</a:t>
            </a:r>
          </a:p>
          <a:p>
            <a:pPr algn="just"/>
            <a:r>
              <a:rPr lang="cs-CZ" sz="2400" dirty="0"/>
              <a:t>služebnosti (dle občanského zákoníku)</a:t>
            </a:r>
          </a:p>
          <a:p>
            <a:pPr marL="0" indent="0" algn="just">
              <a:buNone/>
            </a:pPr>
            <a:r>
              <a:rPr lang="cs-CZ" sz="2400" dirty="0"/>
              <a:t>	- služebnost okapu</a:t>
            </a:r>
          </a:p>
          <a:p>
            <a:pPr marL="0" indent="0" algn="just">
              <a:buNone/>
            </a:pPr>
            <a:r>
              <a:rPr lang="cs-CZ" sz="2400" dirty="0"/>
              <a:t>	- služebnost rozlivu</a:t>
            </a:r>
          </a:p>
          <a:p>
            <a:endParaRPr lang="cs-CZ" dirty="0"/>
          </a:p>
        </p:txBody>
      </p:sp>
    </p:spTree>
    <p:extLst>
      <p:ext uri="{BB962C8B-B14F-4D97-AF65-F5344CB8AC3E}">
        <p14:creationId xmlns:p14="http://schemas.microsoft.com/office/powerpoint/2010/main" val="2374014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1103F6-7D6B-4FA1-A6AD-9753D8983262}"/>
              </a:ext>
            </a:extLst>
          </p:cNvPr>
          <p:cNvSpPr>
            <a:spLocks noGrp="1"/>
          </p:cNvSpPr>
          <p:nvPr>
            <p:ph type="title"/>
          </p:nvPr>
        </p:nvSpPr>
        <p:spPr/>
        <p:txBody>
          <a:bodyPr>
            <a:normAutofit/>
          </a:bodyPr>
          <a:lstStyle/>
          <a:p>
            <a:r>
              <a:rPr lang="cs-CZ" sz="4400" dirty="0"/>
              <a:t>Obecná ochrana vod</a:t>
            </a:r>
          </a:p>
        </p:txBody>
      </p:sp>
      <p:sp>
        <p:nvSpPr>
          <p:cNvPr id="3" name="Zástupný obsah 2">
            <a:extLst>
              <a:ext uri="{FF2B5EF4-FFF2-40B4-BE49-F238E27FC236}">
                <a16:creationId xmlns:a16="http://schemas.microsoft.com/office/drawing/2014/main" id="{0C3FEF7E-5A54-4946-B901-43E37EAF4FCE}"/>
              </a:ext>
            </a:extLst>
          </p:cNvPr>
          <p:cNvSpPr>
            <a:spLocks noGrp="1"/>
          </p:cNvSpPr>
          <p:nvPr>
            <p:ph idx="1"/>
          </p:nvPr>
        </p:nvSpPr>
        <p:spPr/>
        <p:txBody>
          <a:bodyPr>
            <a:normAutofit fontScale="92500" lnSpcReduction="10000"/>
          </a:bodyPr>
          <a:lstStyle/>
          <a:p>
            <a:pPr algn="just"/>
            <a:r>
              <a:rPr lang="cs-CZ" sz="2400" dirty="0"/>
              <a:t>při nakládání s vodami:</a:t>
            </a:r>
          </a:p>
          <a:p>
            <a:pPr marL="0" indent="0" algn="just">
              <a:buNone/>
            </a:pPr>
            <a:r>
              <a:rPr lang="cs-CZ" sz="2400" dirty="0"/>
              <a:t>	- obecné nakládání (§ 6)</a:t>
            </a:r>
          </a:p>
          <a:p>
            <a:pPr marL="0" indent="0" algn="just">
              <a:buNone/>
            </a:pPr>
            <a:r>
              <a:rPr lang="cs-CZ" sz="2400" dirty="0"/>
              <a:t>	- plavba (§ 7)</a:t>
            </a:r>
          </a:p>
          <a:p>
            <a:pPr marL="0" indent="0" algn="just">
              <a:buNone/>
            </a:pPr>
            <a:r>
              <a:rPr lang="cs-CZ" sz="2400" dirty="0"/>
              <a:t>	- nakládání podléhající povolení vodoprávního úřadu (§ 8)</a:t>
            </a:r>
          </a:p>
          <a:p>
            <a:pPr algn="just"/>
            <a:r>
              <a:rPr lang="cs-CZ" sz="2400" dirty="0"/>
              <a:t> při ostatních činnostech</a:t>
            </a:r>
          </a:p>
          <a:p>
            <a:pPr marL="0" indent="0" algn="just">
              <a:buNone/>
            </a:pPr>
            <a:r>
              <a:rPr lang="cs-CZ" sz="2400" dirty="0"/>
              <a:t>	- péče o pozemky (§ 27)</a:t>
            </a:r>
          </a:p>
          <a:p>
            <a:pPr marL="0" indent="0" algn="just">
              <a:buNone/>
            </a:pPr>
            <a:r>
              <a:rPr lang="cs-CZ" sz="2400" dirty="0"/>
              <a:t>		- činnosti, k nimž je třeba souhlasu vodoprávního úřadu (§ 17)</a:t>
            </a:r>
          </a:p>
          <a:p>
            <a:pPr algn="just"/>
            <a:r>
              <a:rPr lang="cs-CZ" sz="2400" dirty="0"/>
              <a:t>při stavbách vodních děl (§ 15 a násl.)</a:t>
            </a:r>
          </a:p>
          <a:p>
            <a:endParaRPr lang="cs-CZ" dirty="0"/>
          </a:p>
        </p:txBody>
      </p:sp>
    </p:spTree>
    <p:extLst>
      <p:ext uri="{BB962C8B-B14F-4D97-AF65-F5344CB8AC3E}">
        <p14:creationId xmlns:p14="http://schemas.microsoft.com/office/powerpoint/2010/main" val="976151127"/>
      </p:ext>
    </p:extLst>
  </p:cSld>
  <p:clrMapOvr>
    <a:masterClrMapping/>
  </p:clrMapOvr>
</p:sld>
</file>

<file path=ppt/theme/theme1.xml><?xml version="1.0" encoding="utf-8"?>
<a:theme xmlns:a="http://schemas.openxmlformats.org/drawingml/2006/main" name="Stébla">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1532</TotalTime>
  <Words>2643</Words>
  <Application>Microsoft Office PowerPoint</Application>
  <PresentationFormat>Širokoúhlá obrazovka</PresentationFormat>
  <Paragraphs>169</Paragraphs>
  <Slides>31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31</vt:i4>
      </vt:variant>
    </vt:vector>
  </HeadingPairs>
  <TitlesOfParts>
    <vt:vector size="35" baseType="lpstr">
      <vt:lpstr>Arial</vt:lpstr>
      <vt:lpstr>Century Gothic</vt:lpstr>
      <vt:lpstr>Wingdings 3</vt:lpstr>
      <vt:lpstr>Stébla</vt:lpstr>
      <vt:lpstr>Ochrana vod(5)</vt:lpstr>
      <vt:lpstr>Právní rámec</vt:lpstr>
      <vt:lpstr>Správní orgány</vt:lpstr>
      <vt:lpstr>Účel vodního zákona</vt:lpstr>
      <vt:lpstr>Základní pojmy</vt:lpstr>
      <vt:lpstr>Vodní toky a vodní linie</vt:lpstr>
      <vt:lpstr>Vodní díla</vt:lpstr>
      <vt:lpstr>Právní povaha vod Trautenberk se mýlil? </vt:lpstr>
      <vt:lpstr>Obecná ochrana vod</vt:lpstr>
      <vt:lpstr>Obecné nakládání s vodami</vt:lpstr>
      <vt:lpstr>Povolení k nakládání s povrchovými nebo podzemními vodami</vt:lpstr>
      <vt:lpstr>Ochrana území</vt:lpstr>
      <vt:lpstr>Ochrana území</vt:lpstr>
      <vt:lpstr>Ochrana území</vt:lpstr>
      <vt:lpstr>Ochrana území</vt:lpstr>
      <vt:lpstr>Ochrana množství vod</vt:lpstr>
      <vt:lpstr>Ochrana jakosti vod</vt:lpstr>
      <vt:lpstr>Ochrana jakosti vod</vt:lpstr>
      <vt:lpstr>Zneškodňování odpadních vod</vt:lpstr>
      <vt:lpstr>Povinnosti při havárii</vt:lpstr>
      <vt:lpstr>Koryta vodních toků</vt:lpstr>
      <vt:lpstr>Správa vodních toků</vt:lpstr>
      <vt:lpstr>Oprávnění správců vodních toků</vt:lpstr>
      <vt:lpstr>Správci vodních toků</vt:lpstr>
      <vt:lpstr>Povinnosti vlastníků pozemků</vt:lpstr>
      <vt:lpstr>Povinnosti stavebníků</vt:lpstr>
      <vt:lpstr>Povodí</vt:lpstr>
      <vt:lpstr>Vodovody a kanalizace</vt:lpstr>
      <vt:lpstr>Přípojky</vt:lpstr>
      <vt:lpstr>Ochrana před povodněmi</vt:lpstr>
      <vt:lpstr>Sucho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Stát a právo (1)</dc:title>
  <dc:creator>Svobodová Olga</dc:creator>
  <cp:lastModifiedBy>Svoboda Arnost</cp:lastModifiedBy>
  <cp:revision>162</cp:revision>
  <dcterms:created xsi:type="dcterms:W3CDTF">2017-06-20T12:02:26Z</dcterms:created>
  <dcterms:modified xsi:type="dcterms:W3CDTF">2023-07-28T20:09:47Z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90ebb53-23a2-471a-9c6e-17bd0d11311e_Enabled">
    <vt:lpwstr>True</vt:lpwstr>
  </property>
  <property fmtid="{D5CDD505-2E9C-101B-9397-08002B2CF9AE}" pid="3" name="MSIP_Label_690ebb53-23a2-471a-9c6e-17bd0d11311e_SiteId">
    <vt:lpwstr>418bc066-1b00-4aad-ad98-9ead95bb26a9</vt:lpwstr>
  </property>
  <property fmtid="{D5CDD505-2E9C-101B-9397-08002B2CF9AE}" pid="4" name="MSIP_Label_690ebb53-23a2-471a-9c6e-17bd0d11311e_Owner">
    <vt:lpwstr>svobodova.olga@kr-jihomoravsky.cz</vt:lpwstr>
  </property>
  <property fmtid="{D5CDD505-2E9C-101B-9397-08002B2CF9AE}" pid="5" name="MSIP_Label_690ebb53-23a2-471a-9c6e-17bd0d11311e_SetDate">
    <vt:lpwstr>2021-06-16T07:11:35.8924164Z</vt:lpwstr>
  </property>
  <property fmtid="{D5CDD505-2E9C-101B-9397-08002B2CF9AE}" pid="6" name="MSIP_Label_690ebb53-23a2-471a-9c6e-17bd0d11311e_Name">
    <vt:lpwstr>Verejne</vt:lpwstr>
  </property>
  <property fmtid="{D5CDD505-2E9C-101B-9397-08002B2CF9AE}" pid="7" name="MSIP_Label_690ebb53-23a2-471a-9c6e-17bd0d11311e_Application">
    <vt:lpwstr>Microsoft Azure Information Protection</vt:lpwstr>
  </property>
  <property fmtid="{D5CDD505-2E9C-101B-9397-08002B2CF9AE}" pid="8" name="MSIP_Label_690ebb53-23a2-471a-9c6e-17bd0d11311e_Extended_MSFT_Method">
    <vt:lpwstr>Automatic</vt:lpwstr>
  </property>
  <property fmtid="{D5CDD505-2E9C-101B-9397-08002B2CF9AE}" pid="9" name="Sensitivity">
    <vt:lpwstr>Verejne</vt:lpwstr>
  </property>
</Properties>
</file>