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Ochrana přírody a krajiny(6)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MUNI 2023</a:t>
            </a:r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208A0-4023-4403-9400-F1C933F3A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Národní park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BC8C88-D86A-4F64-AB9B-5D99E0B58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= </a:t>
            </a:r>
            <a:r>
              <a:rPr lang="cs-CZ" sz="2000" dirty="0"/>
              <a:t>rozsáhlá území s typickým reliéfem a geologickou stavbou a převažujícím výskytem přirozených nebo člověkem málo pozměněných ekosystémů, jedinečná a významná v národním či mezinárodním měřítku z hlediska ekologického, vědeckého, vzdělávacího nebo osvětového -  v ČR čtyři NP</a:t>
            </a:r>
          </a:p>
          <a:p>
            <a:pPr algn="just">
              <a:buFontTx/>
              <a:buChar char="-"/>
            </a:pPr>
            <a:r>
              <a:rPr lang="cs-CZ" sz="2000" dirty="0"/>
              <a:t>vyhlašují se zákonem (ZOPK), státní správa – správy NP</a:t>
            </a:r>
          </a:p>
          <a:p>
            <a:pPr algn="just">
              <a:buFontTx/>
              <a:buChar char="-"/>
            </a:pPr>
            <a:r>
              <a:rPr lang="cs-CZ" sz="2000" dirty="0"/>
              <a:t>základní ochranné podmínky, bližší ochranné podmínky, klidová území, 4 zóny ochrany přírody (přírodní, přírodě blízká, soustředěné péče o přírodu, kulturní krajina)</a:t>
            </a:r>
          </a:p>
          <a:p>
            <a:pPr algn="just">
              <a:buFontTx/>
              <a:buChar char="-"/>
            </a:pPr>
            <a:r>
              <a:rPr lang="cs-CZ" sz="2000" dirty="0"/>
              <a:t>lesy v NP nejsou lesy hospodářskými, právo myslivosti a rybářství je omezeno</a:t>
            </a:r>
          </a:p>
          <a:p>
            <a:pPr algn="just">
              <a:buFontTx/>
              <a:buChar char="-"/>
            </a:pPr>
            <a:r>
              <a:rPr lang="cs-CZ" sz="2000" dirty="0"/>
              <a:t>na území NP nelze zcizit pozemky, které jsou ve vlastnictví státu</a:t>
            </a:r>
          </a:p>
        </p:txBody>
      </p:sp>
    </p:spTree>
    <p:extLst>
      <p:ext uri="{BB962C8B-B14F-4D97-AF65-F5344CB8AC3E}">
        <p14:creationId xmlns:p14="http://schemas.microsoft.com/office/powerpoint/2010/main" val="3276052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E737B-CD54-4059-867B-12BA45876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Chráněná krajinná oblast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10BE-516E-4029-81C2-57629C0F1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= </a:t>
            </a:r>
            <a:r>
              <a:rPr lang="cs-CZ" sz="2400" dirty="0"/>
              <a:t>rozsáhlá území s harmonicky utvářenou krajinou, charakteristicky vyvinutým reliéfem, významným podílem přirozených ekosystémů lesních a trvalých travních porostů, s hojným zastoupením dřevin, popřípadě s dochovanými památkami historického osídlení</a:t>
            </a:r>
          </a:p>
          <a:p>
            <a:pPr algn="just">
              <a:buFontTx/>
              <a:buChar char="-"/>
            </a:pPr>
            <a:r>
              <a:rPr lang="cs-CZ" sz="2400" dirty="0"/>
              <a:t>vyhlašuje se nařízením vlády, státní správa – AOPK ČR</a:t>
            </a:r>
          </a:p>
          <a:p>
            <a:pPr algn="just">
              <a:buFontTx/>
              <a:buChar char="-"/>
            </a:pPr>
            <a:r>
              <a:rPr lang="cs-CZ" sz="2400" dirty="0"/>
              <a:t>hospodaření dle 3 -4 zón ochrany</a:t>
            </a:r>
          </a:p>
          <a:p>
            <a:pPr algn="just">
              <a:buFontTx/>
              <a:buChar char="-"/>
            </a:pPr>
            <a:r>
              <a:rPr lang="cs-CZ" sz="2400" dirty="0"/>
              <a:t>zákazy jsou zde mírnější než v NP, rekreační využívání nesmí poškozovat přírodní hodnoty CHKO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4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950E4-01D1-4C91-BD9B-43A838938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Maloplošná zvláště chráněná území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3F0EA3-7D20-4D43-8487-BEBD814B4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NPR: menší území mimořádných přírodních hodnot, kde jsou na přirozený reliéf s typickou geologickou stavbou vázány ekosystémy významné a jedinečné v národním či mezinárodním měřítku (vyhlašuje se vyhláškou MŽP, státní správa – AOPK ČR)</a:t>
            </a:r>
          </a:p>
          <a:p>
            <a:pPr algn="just"/>
            <a:r>
              <a:rPr lang="cs-CZ" sz="2000" dirty="0"/>
              <a:t>NPP: přírodní útvar menší rozlohy, zejména geologický či geomorfologický útvar, naleziště nerostů nebo vzácných či ohrožených druhů ve fragmentech ekosystémů, s národním nebo mezinárodním ekologickým, vědeckým či estetickým významem, a to i takový, který vedle přírody formoval svou činností člověk (vyhlašuje se vyhláškou MŽP, státní správa – AOPK ČR)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648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6F493-3039-4983-88E4-AB488AA06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Maloplošná zvláště chráněná území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3CFB4-E53D-4598-9591-0FEA0BAAB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PR: menší území soustředěných přírodních hodnot se zastoupením ekosystémů typických a významných pro příslušnou geografickou oblast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PP:  přírodní útvar menší rozlohy, zejména geologický či geomorfologický útvar, naleziště vzácných nerostů nebo ohrožených druhů ve fragmentech ekosystémů, s regionálním ekologickým, vědeckým či estetickým významem, a to i takový, který vedle přírody formoval svou činností člověk,</a:t>
            </a:r>
          </a:p>
          <a:p>
            <a:pPr marL="0" indent="0" algn="just">
              <a:buNone/>
            </a:pPr>
            <a:r>
              <a:rPr lang="cs-CZ" sz="2000" dirty="0"/>
              <a:t>PR a PP se zřizují nařízením kraje, státní správu zde vykonává místně příslušný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628165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BBB49-E18B-4F05-A203-24E70736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Režim zvláště chráněných území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B1807-015B-4A1E-B1EA-3B7DEC4EB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Lze k nim vyhlásit ochranné pásmo (není povinné)</a:t>
            </a:r>
          </a:p>
          <a:p>
            <a:pPr algn="just"/>
            <a:r>
              <a:rPr lang="cs-CZ" sz="2000" dirty="0"/>
              <a:t>Péče se provádí podle odborných koncepčních dokumentů, které slouží i jako podklad k rozhodování OOP (plány péče, zásady péče o NP)</a:t>
            </a:r>
          </a:p>
          <a:p>
            <a:pPr algn="just"/>
            <a:r>
              <a:rPr lang="cs-CZ" sz="2000" dirty="0"/>
              <a:t>Ze zákazů lze  udělovat výjimky, a to rozhodnutím či opatřením obecné povahy v případě, kdy jiný veřejný zájem převažuje nad zájmem ochrany přírody, nebo v zájmu ochrany přírody anebo tehdy, pokud povolovaná činnost významně neovlivní zachování stavu předmětu ochrany zvláště chráněného území</a:t>
            </a:r>
          </a:p>
          <a:p>
            <a:pPr algn="just"/>
            <a:r>
              <a:rPr lang="cs-CZ" sz="2000" dirty="0"/>
              <a:t>Režim ZCHÚ lze dočasně též zpřísnit (př. omezení vstupu kvůli hnízdění sokolů v CHKO opatřením obecné povahy)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646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49229-883D-423A-9BAD-F539C8AF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Natura 2000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FD114-33BA-4EE1-ACE7-C4948F23C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 = </a:t>
            </a:r>
            <a:r>
              <a:rPr lang="cs-CZ" sz="2000" dirty="0"/>
              <a:t>soustava chráněných území, která vytvářejí na svém území podle jednotných principů všechny státy Evropské unie</a:t>
            </a:r>
          </a:p>
          <a:p>
            <a:pPr algn="just">
              <a:buFontTx/>
              <a:buChar char="-"/>
            </a:pPr>
            <a:r>
              <a:rPr lang="cs-CZ" sz="2000" dirty="0"/>
              <a:t>cíl - zabezpečit ochranu těch druhů živočichů, rostlin a typů přírodních stanovišť, které jsou z evropského pohledu nejcennější, nejvíce ohrožené, vzácné či omezené svým výskytem jen na určitou oblast </a:t>
            </a:r>
          </a:p>
          <a:p>
            <a:pPr algn="just">
              <a:buFontTx/>
              <a:buChar char="-"/>
            </a:pPr>
            <a:r>
              <a:rPr lang="cs-CZ" sz="2000" dirty="0"/>
              <a:t> ČR – evropsky významné lokality a ptačí oblasti</a:t>
            </a:r>
          </a:p>
          <a:p>
            <a:pPr algn="just">
              <a:buFontTx/>
              <a:buChar char="-"/>
            </a:pPr>
            <a:r>
              <a:rPr lang="cs-CZ" sz="2000" dirty="0"/>
              <a:t>vychází z evropských směrnic:</a:t>
            </a:r>
          </a:p>
          <a:p>
            <a:pPr marL="0" indent="0" algn="just">
              <a:buNone/>
            </a:pPr>
            <a:r>
              <a:rPr lang="cs-CZ" sz="2000" dirty="0"/>
              <a:t>	- 2009/147/ES, o ochraně volně žijících ptáků</a:t>
            </a:r>
          </a:p>
          <a:p>
            <a:pPr marL="0" indent="0" algn="just">
              <a:buNone/>
            </a:pPr>
            <a:r>
              <a:rPr lang="cs-CZ" sz="2000" dirty="0"/>
              <a:t>	- 92/43/EHS, o ochraně přírodních stanovišť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887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808D3B-E876-4B06-90B4-DD281F8A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Evropsky významné lokality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D776A-6052-43D2-8B90-CC2B1CA0D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EVL lokalita v národním seznamu – nařízení vlády č. 318/2013 Sb., o stanovení národního seznamu EVL</a:t>
            </a:r>
          </a:p>
          <a:p>
            <a:pPr algn="just"/>
            <a:r>
              <a:rPr lang="cs-CZ" sz="2400" dirty="0"/>
              <a:t>EVL jsou chráněny před poškozováním a ničením, péče probíhá dle souhrnů doporučeních opatření zpracovaných MŽP</a:t>
            </a:r>
          </a:p>
          <a:p>
            <a:pPr algn="just"/>
            <a:r>
              <a:rPr lang="cs-CZ" sz="2400" dirty="0"/>
              <a:t>V praxi dochází poměrně často k překryvům EVL s dříve vyhlášenými zvláště chráněnými územími</a:t>
            </a:r>
          </a:p>
        </p:txBody>
      </p:sp>
    </p:spTree>
    <p:extLst>
      <p:ext uri="{BB962C8B-B14F-4D97-AF65-F5344CB8AC3E}">
        <p14:creationId xmlns:p14="http://schemas.microsoft.com/office/powerpoint/2010/main" val="2525049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39B0D-2BE3-46CF-B1D2-4CD53DC30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Ptačí oblasti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9DFEE-116E-47DE-984D-53E6609AD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PO jsou území nejvhodnější pro ochranu z hlediska výskytu, stavu a početnosti populací druhů ptáků dle   nařízení vlády č. 51/2005 Sb., kterým se stanoví druhy a počet ptáků, pro které se vymezují ptačí oblasti → jednotlivá nařízení vlády stanovující konkrétní oblasti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306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C9CB5-3A80-44D0-9688-EBE557055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Památné stromy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6EA0DA-DA3A-490A-9E34-18960E2ED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Mimořádně významné stromy, jejich skupiny a stromořadí lze vyhlásit rozhodnutím OOP za památné stromy</a:t>
            </a:r>
          </a:p>
          <a:p>
            <a:pPr algn="just"/>
            <a:r>
              <a:rPr lang="cs-CZ" sz="2000" dirty="0"/>
              <a:t>Památné stromy je zakázáno poškozovat, ničit a rušit v přirozeném vývoji; jejich ošetřování je prováděno se souhlasem orgánu, který ochranu vyhlásil. Lze vymezit též ochranné pásmo </a:t>
            </a:r>
          </a:p>
          <a:p>
            <a:pPr algn="just"/>
            <a:r>
              <a:rPr lang="cs-CZ" sz="2000" dirty="0"/>
              <a:t>Zrušit ochranu památného stromu může OOP jen z důvodu, pro který lze udělit zákonnou výjimku z ochrany zvláště chráněných druhů</a:t>
            </a:r>
          </a:p>
        </p:txBody>
      </p:sp>
    </p:spTree>
    <p:extLst>
      <p:ext uri="{BB962C8B-B14F-4D97-AF65-F5344CB8AC3E}">
        <p14:creationId xmlns:p14="http://schemas.microsoft.com/office/powerpoint/2010/main" val="1738009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9FC27-A47C-42CB-AC47-AE0C5712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Zvláště chráněné druhy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B2BBDE-E31A-4EBB-80BE-D51D0014D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 = druhy rostlin a živočichů, které jsou ohrožené nebo vzácné, vědecky či kulturně velmi významné</a:t>
            </a:r>
          </a:p>
          <a:p>
            <a:pPr algn="just"/>
            <a:r>
              <a:rPr lang="cs-CZ" sz="2000" dirty="0"/>
              <a:t>Chráněn je každý jedinec ve všech částech i vývojových stádiích</a:t>
            </a:r>
          </a:p>
          <a:p>
            <a:pPr algn="just"/>
            <a:r>
              <a:rPr lang="cs-CZ" sz="2000" dirty="0"/>
              <a:t>Dle stupně ohrožení se člení na kriticky ohrožené, silně ohrožené a ohrožené</a:t>
            </a:r>
          </a:p>
          <a:p>
            <a:pPr algn="just"/>
            <a:r>
              <a:rPr lang="cs-CZ" sz="2000" dirty="0"/>
              <a:t>Pro některé platí povinnost prokázání původu (úmluva CITES) či povinnost opatřit si zákonnou výjimku ze základních podmínek jejich ochrany</a:t>
            </a:r>
          </a:p>
          <a:p>
            <a:pPr algn="just"/>
            <a:r>
              <a:rPr lang="cs-CZ" sz="2000" dirty="0"/>
              <a:t>Druhy nerostů, které jsou vzácné nebo vědecky či kulturně hodnotné, lze vyhlásit za zvláště chráněné (seznam vyhláškou MŽP nebyl dosud vydán)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5768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zákon č. 114/1992 Sb., o ochraně přírody a krajiny („ZOPK“)</a:t>
            </a:r>
          </a:p>
          <a:p>
            <a:pPr algn="just">
              <a:buFontTx/>
              <a:buChar char="-"/>
            </a:pPr>
            <a:r>
              <a:rPr lang="cs-CZ" sz="2400" dirty="0"/>
              <a:t>zákon č. 100/2004 Sb., o obchodování s ohroženými druhy +  nařízení Rady (ES) č. 338/97 o ochraně druhů volně žijících živočichů a   planě rostoucích rostlin regulováním obchodu s nimi</a:t>
            </a:r>
          </a:p>
          <a:p>
            <a:pPr algn="just">
              <a:buFontTx/>
              <a:buChar char="-"/>
            </a:pPr>
            <a:r>
              <a:rPr lang="cs-CZ" sz="2400" dirty="0"/>
              <a:t>zákon č. 115/2000 Sb., o poskytování náhrad škod způsobených vybranými zvláště chráněnými živočichy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89289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3558B-1586-4D94-8F52-F3EEF44D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Přístup do krajiny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C649F6-DE38-40EA-902A-893D5FEA6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Mimo zastavěné území lze veřejně přístupné účelové komunikace, stezky a pěšiny zřizovat nebo rušit se souhlasem OOP</a:t>
            </a:r>
          </a:p>
          <a:p>
            <a:pPr algn="just"/>
            <a:r>
              <a:rPr lang="cs-CZ" dirty="0"/>
              <a:t>volný průchod přes pozemky ve vlastnictví či nájmu státu, obce nebo jiné právnické osoby za určitých podmínek nezasahujících do práv ostatních</a:t>
            </a:r>
          </a:p>
          <a:p>
            <a:pPr marL="0" indent="0" algn="just">
              <a:buNone/>
            </a:pPr>
            <a:r>
              <a:rPr lang="cs-CZ" dirty="0"/>
              <a:t>(mimo  zastavěné či stavební pozemky, dvory, zahrady, sady, vinice, chmelnice a pozemky určené k faremním chovům zvířat)</a:t>
            </a:r>
          </a:p>
          <a:p>
            <a:pPr algn="just"/>
            <a:r>
              <a:rPr lang="cs-CZ" dirty="0"/>
              <a:t>oplocené pozemky nevyloučené z práva volného průchodu -  umožnění průchodu vhodným technickým aj. opatřením </a:t>
            </a:r>
          </a:p>
          <a:p>
            <a:pPr algn="just"/>
            <a:r>
              <a:rPr lang="cs-CZ" dirty="0"/>
              <a:t>Při pohybu na cizích pozemcích je každý povinen dbát své osobní bezpečnosti (a osob svěřených) a přizpůsobit se stavu přírodního prostředí a nebezpečím v přírodě obvyklým. Vlastníci neodpovídají za škodu způsobenou působením vis maior nebo vlastním zaviněním těchto osob!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80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F26D6-26CC-47F3-91A8-7CB2C97B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Náhrada škod způsobených ZCHD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53DA3E-96F8-4305-A757-B121198C2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zákon č. 115/2000 Sb., o poskytování náhrad škod způsobených vybranými zvláště chráněnými živočichy</a:t>
            </a:r>
          </a:p>
          <a:p>
            <a:pPr marL="0" indent="0" algn="just">
              <a:buNone/>
            </a:pPr>
            <a:r>
              <a:rPr lang="cs-CZ" sz="2000" dirty="0"/>
              <a:t>-  bobr evropský, vydra říční,  los evropský,  medvěd hnědý,  rys ostrovid,  vlk </a:t>
            </a:r>
          </a:p>
          <a:p>
            <a:pPr algn="just">
              <a:buFontTx/>
              <a:buChar char="-"/>
            </a:pPr>
            <a:r>
              <a:rPr lang="cs-CZ" sz="2000" dirty="0"/>
              <a:t>náhrada škody způsobená vybraným živočichem, který byl v době, kdy ke škodě došlo, živočichem zvláště chráněným podle zvláštního právního předpisu (vyhláška č. 395/1992 Sb.)</a:t>
            </a:r>
          </a:p>
          <a:p>
            <a:pPr algn="just">
              <a:buFontTx/>
              <a:buChar char="-"/>
            </a:pPr>
            <a:r>
              <a:rPr lang="cs-CZ" sz="2000" dirty="0"/>
              <a:t>škoda na životě nebo zdraví fyzické osoby nebo majetku</a:t>
            </a:r>
          </a:p>
          <a:p>
            <a:pPr algn="just">
              <a:buFontTx/>
              <a:buChar char="-"/>
            </a:pPr>
            <a:r>
              <a:rPr lang="cs-CZ" sz="2000" dirty="0"/>
              <a:t>hradí stát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2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050815-4D85-414E-9081-8C89AFDB3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Orgány ochrany přírody - ZOPK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B54D30-8322-41E6-9A01-22C3FB961E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 dirty="0"/>
              <a:t>Obecní úřady</a:t>
            </a:r>
          </a:p>
          <a:p>
            <a:r>
              <a:rPr lang="cs-CZ" sz="2400" dirty="0"/>
              <a:t>Pověřené OÚ</a:t>
            </a:r>
          </a:p>
          <a:p>
            <a:r>
              <a:rPr lang="cs-CZ" sz="2400" dirty="0"/>
              <a:t>OÚ obcí s rozšířenou působností</a:t>
            </a:r>
          </a:p>
          <a:p>
            <a:r>
              <a:rPr lang="cs-CZ" sz="2400" dirty="0"/>
              <a:t>Krajské úřady</a:t>
            </a:r>
          </a:p>
          <a:p>
            <a:r>
              <a:rPr lang="cs-CZ" sz="2400" dirty="0"/>
              <a:t>Agentura ochrany přírody a krajiny ČR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941D45-9D27-4BB0-B5C4-9A6E74292E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Správy národních parků</a:t>
            </a:r>
          </a:p>
          <a:p>
            <a:r>
              <a:rPr lang="cs-CZ" sz="2400" dirty="0"/>
              <a:t>Česká inspekce životního prostředí</a:t>
            </a:r>
          </a:p>
          <a:p>
            <a:r>
              <a:rPr lang="cs-CZ" sz="2400" dirty="0"/>
              <a:t>Ministerstvo životního prostředí</a:t>
            </a:r>
          </a:p>
          <a:p>
            <a:r>
              <a:rPr lang="cs-CZ" sz="2400" dirty="0"/>
              <a:t>Újezdní úřady, Ministerstvo obrany</a:t>
            </a:r>
          </a:p>
          <a:p>
            <a:pPr marL="0" indent="0">
              <a:buNone/>
            </a:pPr>
            <a:r>
              <a:rPr lang="cs-CZ" sz="2400" dirty="0"/>
              <a:t>(a stráž přírody, je-li zřízena)</a:t>
            </a:r>
          </a:p>
        </p:txBody>
      </p:sp>
    </p:spTree>
    <p:extLst>
      <p:ext uri="{BB962C8B-B14F-4D97-AF65-F5344CB8AC3E}">
        <p14:creationId xmlns:p14="http://schemas.microsoft.com/office/powerpoint/2010/main" val="104111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744416-0F03-4BC8-A92B-20484BB3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Pojem ochrany přírody a krajiny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3DDAED-8D46-4B34-930D-663C9E00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Ochrana přírody a krajiny je veřejným zájmem a každý je povinen při užívání přírody a krajiny strpět omezení vyplývající ze zákona (ZOPK)</a:t>
            </a:r>
          </a:p>
          <a:p>
            <a:pPr algn="just"/>
            <a:r>
              <a:rPr lang="cs-CZ" sz="2000" dirty="0"/>
              <a:t>Účelem ZOPK je za účasti příslušných krajů, obcí, vlastníků a správců pozemků přispět k udržení a obnově přírodní rovnováhy v krajině, k ochraně rozmanitostí forem života, přírodních hodnot a krás, k šetrnému hospodaření s přírodními zdroji a vytvořit v souladu s právem EU soustavu Natura  2000. Přitom je nutno zohlednit hospodářské, sociální a kulturní potřeby obyvatel a regionální a místní poměry. </a:t>
            </a:r>
          </a:p>
        </p:txBody>
      </p:sp>
    </p:spTree>
    <p:extLst>
      <p:ext uri="{BB962C8B-B14F-4D97-AF65-F5344CB8AC3E}">
        <p14:creationId xmlns:p14="http://schemas.microsoft.com/office/powerpoint/2010/main" val="258178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CF003-0131-407B-AE97-FD1475FF4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Nástroje ochrany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E9CD6-7150-4842-AE40-895106309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Stát, FO i PO mají pečovat o volně žijící živočichy, planě rostoucí rostliny a jejich společenstva, o nerosty, horniny, paleontologické nálezy a geologické celky, o ekologické systémy a krajinné celky, o vzhled a přístupnost krajiny, a to pomocí:</a:t>
            </a:r>
          </a:p>
          <a:p>
            <a:pPr algn="just"/>
            <a:r>
              <a:rPr lang="cs-CZ" sz="2000" dirty="0"/>
              <a:t>ochrany území,</a:t>
            </a:r>
          </a:p>
          <a:p>
            <a:pPr algn="just"/>
            <a:r>
              <a:rPr lang="cs-CZ" sz="2000" dirty="0"/>
              <a:t>ochrany druhů (speciální je úprava ochrany dřevin),</a:t>
            </a:r>
          </a:p>
          <a:p>
            <a:pPr algn="just"/>
            <a:r>
              <a:rPr lang="cs-CZ" sz="2000" dirty="0"/>
              <a:t>ochrany neživé přírody, </a:t>
            </a:r>
          </a:p>
          <a:p>
            <a:pPr algn="just"/>
            <a:r>
              <a:rPr lang="cs-CZ" sz="2000" dirty="0"/>
              <a:t>zajišťování ekologického lesního hospodaření a ochrany půdy, vody, ekosystémů…</a:t>
            </a:r>
          </a:p>
          <a:p>
            <a:pPr algn="just"/>
            <a:r>
              <a:rPr lang="cs-CZ" sz="2000" dirty="0"/>
              <a:t>Rozlišujeme ochranu obecnou a ochranu zvláštní</a:t>
            </a:r>
          </a:p>
        </p:txBody>
      </p:sp>
    </p:spTree>
    <p:extLst>
      <p:ext uri="{BB962C8B-B14F-4D97-AF65-F5344CB8AC3E}">
        <p14:creationId xmlns:p14="http://schemas.microsoft.com/office/powerpoint/2010/main" val="140722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8832A-0AE7-492D-8117-EF45DBC84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Obecná ochrana -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E78ED7-242E-40D4-BB64-A9B56DB96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i="1" dirty="0"/>
              <a:t>Územní systém ekologické stability </a:t>
            </a:r>
            <a:r>
              <a:rPr lang="cs-CZ" sz="2000" dirty="0"/>
              <a:t>= vzájemně propojený soubor přirozených i pozměněných, avšak přírodě blízkých ekosystémů, které udržují přírodní rovnováhu; rozlišujeme místní, regionální a nadregionální. </a:t>
            </a:r>
          </a:p>
          <a:p>
            <a:pPr algn="just"/>
            <a:r>
              <a:rPr lang="cs-CZ" sz="2000" i="1" dirty="0"/>
              <a:t>Významné krajinné prvky </a:t>
            </a:r>
            <a:r>
              <a:rPr lang="cs-CZ" sz="2000" dirty="0"/>
              <a:t>= ekologicky, geomorfologicky nebo esteticky hodnotná část krajiny utvářející její typický vzhled/přispívající k udržení její stability (lesy, rašeliniště, vodní toky, rybníky, jezera, údolní nivy + OOP mohou zaregistrovat další, např. mokřady, stepní trávníky, naleziště nerostů a zkamenělin, historické zahrady a parky apod.)</a:t>
            </a:r>
          </a:p>
        </p:txBody>
      </p:sp>
    </p:spTree>
    <p:extLst>
      <p:ext uri="{BB962C8B-B14F-4D97-AF65-F5344CB8AC3E}">
        <p14:creationId xmlns:p14="http://schemas.microsoft.com/office/powerpoint/2010/main" val="3464463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4F5FF-F16C-442D-83EA-AE0718E5C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Obecná ochrana -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4EA0A-BD81-434D-8D54-17CCA65BC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i="1" dirty="0"/>
              <a:t>Krajinný ráz</a:t>
            </a:r>
            <a:r>
              <a:rPr lang="cs-CZ" sz="2000" dirty="0"/>
              <a:t> = přírodní, kulturní a historická charakteristika určitého místa či oblasti, je chráněn před činností snižující jeho estetickou a přírodní hodnotu. Zásahy do krajinného rázu, zejména umisťování a povolování staveb, mohou být prováděny pouze s ohledem na zachování významných krajinných prvků, zvláště chráněných území, kulturních dominant krajiny, harmonické měřítko a vztahy v krajině. K činnostem, které by mohly snížit nebo změnit krajinný ráz, je nezbytný souhlas OOP. </a:t>
            </a:r>
          </a:p>
          <a:p>
            <a:pPr algn="just"/>
            <a:r>
              <a:rPr lang="cs-CZ" sz="2000" i="1" dirty="0"/>
              <a:t>Přírodní park</a:t>
            </a:r>
            <a:r>
              <a:rPr lang="cs-CZ" sz="2000" dirty="0"/>
              <a:t> = k ochraně krajinného rázu s významnými soustředěnými estetickými a přírodními hodnotami jej může zřídit nařízením kraj a stanovit při tom omezení využití území tak, aby nebylo poškozováno.</a:t>
            </a:r>
          </a:p>
          <a:p>
            <a:pPr algn="just"/>
            <a:r>
              <a:rPr lang="cs-CZ" sz="2000" i="1" dirty="0"/>
              <a:t>Přechodně chráněná plocha </a:t>
            </a:r>
            <a:r>
              <a:rPr lang="cs-CZ" sz="2000" dirty="0"/>
              <a:t>= území s dočasným/nepředvídaným výskytem významných druhů, nerostů či paleontologických nálezů.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61218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B8BA7-61F6-4DDF-AF74-DBEBC22C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Obecná ochrana druhů a neživé přírody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73C2E-12EC-47C1-A477-7451C4D8C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Chrání se volně žijící </a:t>
            </a:r>
            <a:r>
              <a:rPr lang="cs-CZ" sz="2000" i="1" dirty="0"/>
              <a:t>živočichové</a:t>
            </a:r>
            <a:r>
              <a:rPr lang="cs-CZ" sz="2000" dirty="0"/>
              <a:t> a planě rostoucí </a:t>
            </a:r>
            <a:r>
              <a:rPr lang="cs-CZ" sz="2000" i="1" dirty="0"/>
              <a:t>rostliny</a:t>
            </a:r>
            <a:r>
              <a:rPr lang="cs-CZ" sz="2000" dirty="0"/>
              <a:t>, a to před zničením, poškozováním, sběrem či odchytem, který vede nebo by mohl vést k ohrožení těchto druhů na bytí nebo k jejich degeneraci, k narušení rozmnožovacích schopností druhů, zániku populace druhů nebo zničení ekosystému, jehož jsou součástí</a:t>
            </a:r>
          </a:p>
          <a:p>
            <a:pPr algn="just"/>
            <a:r>
              <a:rPr lang="cs-CZ" sz="2000" dirty="0"/>
              <a:t>Zdůrazněna je ochrana </a:t>
            </a:r>
            <a:r>
              <a:rPr lang="cs-CZ" sz="2000" i="1" dirty="0"/>
              <a:t>ptáků</a:t>
            </a:r>
            <a:r>
              <a:rPr lang="cs-CZ" sz="2000" dirty="0"/>
              <a:t> (historicko-politické důvody)</a:t>
            </a:r>
          </a:p>
          <a:p>
            <a:pPr algn="just"/>
            <a:r>
              <a:rPr lang="cs-CZ" sz="2000" dirty="0"/>
              <a:t>Zvlášť je zákonem upravena ochrana </a:t>
            </a:r>
            <a:r>
              <a:rPr lang="cs-CZ" sz="2000" i="1" dirty="0"/>
              <a:t>dřevin</a:t>
            </a:r>
            <a:r>
              <a:rPr lang="cs-CZ" sz="2000" dirty="0"/>
              <a:t> rostoucích mimo les, podmínky jejich kácení, náhradních výsadeb atd.</a:t>
            </a:r>
          </a:p>
          <a:p>
            <a:pPr algn="just"/>
            <a:r>
              <a:rPr lang="cs-CZ" sz="2000" dirty="0"/>
              <a:t>Chrání se také </a:t>
            </a:r>
            <a:r>
              <a:rPr lang="cs-CZ" sz="2000" i="1" dirty="0"/>
              <a:t>jeskyně </a:t>
            </a:r>
            <a:r>
              <a:rPr lang="cs-CZ" sz="2000" dirty="0"/>
              <a:t>(nejsou součástí pozemku; předkupní právo státu)</a:t>
            </a:r>
          </a:p>
          <a:p>
            <a:pPr algn="just"/>
            <a:r>
              <a:rPr lang="cs-CZ" sz="2000" dirty="0"/>
              <a:t>Chrání se i </a:t>
            </a:r>
            <a:r>
              <a:rPr lang="cs-CZ" sz="2000" i="1" dirty="0"/>
              <a:t>paleontologické nálezy</a:t>
            </a:r>
          </a:p>
        </p:txBody>
      </p:sp>
    </p:spTree>
    <p:extLst>
      <p:ext uri="{BB962C8B-B14F-4D97-AF65-F5344CB8AC3E}">
        <p14:creationId xmlns:p14="http://schemas.microsoft.com/office/powerpoint/2010/main" val="3792117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FA65B-2A98-49F1-97C3-6EA95518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Zvláštní ochrana - nástroje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97282-841E-4C40-A67F-90EB7CD55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i="1" dirty="0"/>
              <a:t>Zvláště chráněná území</a:t>
            </a:r>
            <a:r>
              <a:rPr lang="cs-CZ" sz="2800" dirty="0"/>
              <a:t>: národní parky (NP), chráněné krajinné oblasti (CHKO), národní přírodní rezervace (NPR) a národní přírodní památky (NPP), přírodní rezervace (PR)a přírodní památky (PP), soustava Natura 2000</a:t>
            </a:r>
          </a:p>
          <a:p>
            <a:pPr algn="just"/>
            <a:r>
              <a:rPr lang="cs-CZ" sz="2800" i="1" dirty="0"/>
              <a:t>Zvláštní ochrana rostlin a živočichů</a:t>
            </a:r>
          </a:p>
          <a:p>
            <a:pPr algn="just"/>
            <a:r>
              <a:rPr lang="cs-CZ" sz="2800" i="1" dirty="0"/>
              <a:t>Zvláštní ochrana nerostů</a:t>
            </a:r>
          </a:p>
        </p:txBody>
      </p:sp>
    </p:spTree>
    <p:extLst>
      <p:ext uri="{BB962C8B-B14F-4D97-AF65-F5344CB8AC3E}">
        <p14:creationId xmlns:p14="http://schemas.microsoft.com/office/powerpoint/2010/main" val="170023689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1143</TotalTime>
  <Words>1701</Words>
  <Application>Microsoft Office PowerPoint</Application>
  <PresentationFormat>Širokoúhlá obrazovka</PresentationFormat>
  <Paragraphs>103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Stébla</vt:lpstr>
      <vt:lpstr>Ochrana přírody a krajiny(6)</vt:lpstr>
      <vt:lpstr>Právní rámec</vt:lpstr>
      <vt:lpstr>Orgány ochrany přírody - ZOPK</vt:lpstr>
      <vt:lpstr>Pojem ochrany přírody a krajiny</vt:lpstr>
      <vt:lpstr>Nástroje ochrany</vt:lpstr>
      <vt:lpstr>Obecná ochrana - nástroje</vt:lpstr>
      <vt:lpstr>Obecná ochrana - nástroje</vt:lpstr>
      <vt:lpstr>Obecná ochrana druhů a neživé přírody</vt:lpstr>
      <vt:lpstr>Zvláštní ochrana - nástroje</vt:lpstr>
      <vt:lpstr>Národní park</vt:lpstr>
      <vt:lpstr>Chráněná krajinná oblast</vt:lpstr>
      <vt:lpstr>Maloplošná zvláště chráněná území</vt:lpstr>
      <vt:lpstr>Maloplošná zvláště chráněná území</vt:lpstr>
      <vt:lpstr>Režim zvláště chráněných území</vt:lpstr>
      <vt:lpstr>Natura 2000</vt:lpstr>
      <vt:lpstr>Evropsky významné lokality </vt:lpstr>
      <vt:lpstr>Ptačí oblasti</vt:lpstr>
      <vt:lpstr>Památné stromy</vt:lpstr>
      <vt:lpstr>Zvláště chráněné druhy</vt:lpstr>
      <vt:lpstr>Přístup do krajiny</vt:lpstr>
      <vt:lpstr>Náhrada škod způsobených ZCHD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113</cp:revision>
  <dcterms:created xsi:type="dcterms:W3CDTF">2017-06-20T12:02:26Z</dcterms:created>
  <dcterms:modified xsi:type="dcterms:W3CDTF">2023-07-29T08:18:58Z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