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Lesnictví, myslivost, rybářství (7)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0B4E2-01D4-45EF-8184-BF2DD0BE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Co je v lese zakázáno?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D7852-0360-4919-A7BF-0D63AFBCEA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Rušit klid a ticho </a:t>
            </a:r>
          </a:p>
          <a:p>
            <a:r>
              <a:rPr lang="cs-CZ" sz="2000" dirty="0"/>
              <a:t>Terénní úpravy-plot, chodník...</a:t>
            </a:r>
          </a:p>
          <a:p>
            <a:r>
              <a:rPr lang="cs-CZ" sz="2000" dirty="0"/>
              <a:t>Vyzvedávat semenáčky</a:t>
            </a:r>
          </a:p>
          <a:p>
            <a:r>
              <a:rPr lang="cs-CZ" sz="2000" dirty="0"/>
              <a:t>Těžit/poškozovat dřeviny</a:t>
            </a:r>
          </a:p>
          <a:p>
            <a:r>
              <a:rPr lang="cs-CZ" sz="2000" dirty="0"/>
              <a:t>Sbírat semena dřevin i jmelí</a:t>
            </a:r>
          </a:p>
          <a:p>
            <a:r>
              <a:rPr lang="cs-CZ" sz="2000" dirty="0"/>
              <a:t>Sběr plodů poškozujícím způsobem</a:t>
            </a:r>
          </a:p>
          <a:p>
            <a:r>
              <a:rPr lang="cs-CZ" sz="2000" dirty="0"/>
              <a:t>Jezdit a stát s motorovými vozidly</a:t>
            </a:r>
          </a:p>
          <a:p>
            <a:r>
              <a:rPr lang="cs-CZ" sz="2000" dirty="0"/>
              <a:t>Vstupovat do zákazů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598179-5692-4021-A402-9116BCA5C6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/>
              <a:t>Vstupovat do porostů těžby aj.</a:t>
            </a:r>
          </a:p>
          <a:p>
            <a:r>
              <a:rPr lang="cs-CZ" sz="8000" dirty="0"/>
              <a:t>Jezdit na kole, koni, lyžích, saních mimo cesty a vyznačené trasy</a:t>
            </a:r>
          </a:p>
          <a:p>
            <a:r>
              <a:rPr lang="cs-CZ" sz="8000" dirty="0"/>
              <a:t>Kouření a otevřený oheň a táboření mimo vyhrazená místa</a:t>
            </a:r>
          </a:p>
          <a:p>
            <a:r>
              <a:rPr lang="cs-CZ" sz="8000" dirty="0"/>
              <a:t>Odhazovat hořící/doutnající předměty</a:t>
            </a:r>
          </a:p>
          <a:p>
            <a:r>
              <a:rPr lang="cs-CZ" sz="8000" dirty="0"/>
              <a:t>Narušovat vodní režim, hrabat stelivo</a:t>
            </a:r>
          </a:p>
          <a:p>
            <a:r>
              <a:rPr lang="cs-CZ" sz="8000" dirty="0"/>
              <a:t>Pastva a průhon hospodář. zvířat </a:t>
            </a:r>
          </a:p>
          <a:p>
            <a:r>
              <a:rPr lang="cs-CZ" sz="8000" dirty="0"/>
              <a:t>Znečišťovat les odpady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28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9FFF1-4563-442F-92CB-257C6A7CC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Hospodaření v lesích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36A32F-14A8-4816-B529-013F8494B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hospodaření = obnova, ochrana, výchova a těžba lesních porostů a ostatní činnosti zabezpečující plnění funkcí lesa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Nástroje:</a:t>
            </a:r>
          </a:p>
          <a:p>
            <a:pPr marL="514350" indent="-514350">
              <a:buAutoNum type="alphaLcParenR"/>
            </a:pPr>
            <a:r>
              <a:rPr lang="cs-CZ" sz="2000" dirty="0"/>
              <a:t>Plánování (LHP, LHO)</a:t>
            </a:r>
          </a:p>
          <a:p>
            <a:pPr marL="514350" indent="-514350">
              <a:buAutoNum type="alphaLcParenR"/>
            </a:pPr>
            <a:r>
              <a:rPr lang="cs-CZ" sz="2000" dirty="0"/>
              <a:t>regulace hospodaření (obnova a výchova porostů, těžba, meliorace a hrazení bystřin)</a:t>
            </a:r>
          </a:p>
          <a:p>
            <a:pPr marL="514350" indent="-514350">
              <a:buAutoNum type="alphaLcParenR"/>
            </a:pPr>
            <a:r>
              <a:rPr lang="cs-CZ" sz="2000" dirty="0"/>
              <a:t>odborný lesní hospodář (nutná licence od OSSL)</a:t>
            </a:r>
          </a:p>
          <a:p>
            <a:pPr marL="514350" indent="-514350">
              <a:buAutoNum type="alphaLcParenR"/>
            </a:pPr>
            <a:r>
              <a:rPr lang="cs-CZ" sz="2000" dirty="0"/>
              <a:t>lesní hospodářská evidence (k plnění LHP, 1x ročně odevzdá OSSL)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4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C52E1-8DD4-4022-862F-E0891B86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Lesní stráž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27FF8-DABB-4B2D-9F4D-B905EE38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zajišťuje ochrannou službu v lesích při obecném užívání</a:t>
            </a:r>
          </a:p>
          <a:p>
            <a:pPr algn="just">
              <a:buFontTx/>
              <a:buChar char="-"/>
            </a:pPr>
            <a:r>
              <a:rPr lang="cs-CZ" sz="2000" dirty="0"/>
              <a:t>jmenována na návrh vlastníka lesa nebo z vlastního podnětu správního orgánu</a:t>
            </a:r>
          </a:p>
          <a:p>
            <a:pPr algn="just">
              <a:buFontTx/>
              <a:buChar char="-"/>
            </a:pPr>
            <a:r>
              <a:rPr lang="cs-CZ" sz="2000" dirty="0"/>
              <a:t>povinnosti: prokázat se průkazem, nosit odznak, oznamovací povinnost, dohlížet na dodržování povinností spojených s obecným užíváním lesů </a:t>
            </a:r>
          </a:p>
          <a:p>
            <a:pPr algn="just">
              <a:buFontTx/>
              <a:buChar char="-"/>
            </a:pPr>
            <a:r>
              <a:rPr lang="cs-CZ" sz="2000" dirty="0"/>
              <a:t>oprávnění: zjišťovat totožnost, </a:t>
            </a:r>
            <a:r>
              <a:rPr lang="pl-PL" sz="2000" dirty="0"/>
              <a:t>projednat příkazem na místě přestupky, předvést bezodkladně policejnímu orgánu osobu, kterou přistihne při přestupku, nelze-li jinak zjistit její totožnost, požadovat požadovat pomoc nebo součinnost policie (pravomoci posíleny novelou ZOPK)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1497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A7D02-CC4B-4EEB-B430-0A7F9006F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 o myslivosti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367078-E988-47B0-ADBA-F760E83E7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Myslivost =  soubor činností prováděných v přírodě ve vztahu k volně žijící zvěři jako součásti ekosystému a spolková činnost směřující k udržení a rozvíjení mysliveckých tradic a zvyků jako součásti českého národního kulturního dědictví, zejména:</a:t>
            </a:r>
          </a:p>
          <a:p>
            <a:pPr lvl="0" algn="just"/>
            <a:r>
              <a:rPr lang="cs-CZ" sz="2000" dirty="0"/>
              <a:t>chov a zachování druhů zvěře volně žijící na území ČR</a:t>
            </a:r>
          </a:p>
          <a:p>
            <a:pPr lvl="0" algn="just"/>
            <a:r>
              <a:rPr lang="cs-CZ" sz="2000" dirty="0"/>
              <a:t>tvorba a využití honiteb</a:t>
            </a:r>
          </a:p>
          <a:p>
            <a:pPr lvl="0" algn="just"/>
            <a:r>
              <a:rPr lang="cs-CZ" sz="2000" dirty="0"/>
              <a:t>postavení a právní poměry honebních společenstev</a:t>
            </a:r>
          </a:p>
          <a:p>
            <a:pPr lvl="0" algn="just"/>
            <a:r>
              <a:rPr lang="cs-CZ" sz="2000" dirty="0"/>
              <a:t>provádění lovu zvěře, regulace stavů zvěře </a:t>
            </a:r>
          </a:p>
          <a:p>
            <a:pPr marL="0" indent="0" algn="just">
              <a:buNone/>
            </a:pPr>
            <a:r>
              <a:rPr lang="cs-CZ" sz="2000" dirty="0"/>
              <a:t>- zákon o myslivosti se nevztahuje na uznané farmové chovy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053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4402E-AA0F-4E75-875E-5E6CB1BD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 myslivosti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6A10B-38F9-42E8-89A4-B4AC7109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= souhrn práv a povinností zvěř chránit, cílevědomě chovat, lovit, přivlastňovat si ulovenou nebo nalezenou uhynulou zvěř, její vývojová stadia a shozy paroží, jakož i užívat k tomu v nezbytné míře honebních pozemků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Tx/>
              <a:buChar char="-"/>
            </a:pPr>
            <a:r>
              <a:rPr lang="cs-CZ" sz="2000" dirty="0"/>
              <a:t>lze vykonávat na cizím pozemku → služebnost </a:t>
            </a:r>
          </a:p>
          <a:p>
            <a:pPr algn="just">
              <a:buFontTx/>
              <a:buChar char="-"/>
            </a:pPr>
            <a:r>
              <a:rPr lang="cs-CZ" sz="2000" dirty="0"/>
              <a:t>modifikace práva myslivosti dle ZOPK v NP (s ohledem na ekosystémy NP a jejich přirozené ekologické </a:t>
            </a:r>
            <a:r>
              <a:rPr lang="cs-CZ" sz="2000" dirty="0" err="1"/>
              <a:t>fce</a:t>
            </a:r>
            <a:r>
              <a:rPr lang="cs-CZ" sz="2000" dirty="0"/>
              <a:t>), v NPR (jen se souhlasem OOP), v PR (OOP může právo myslivosti omezit, je-li v rozporu s podmínkami ochrany území PR)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43341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464F3-9F32-47F0-90EF-8C1E43EA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Zvěř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6EFF2B-9507-44BD-8F77-117821015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obnovitelné přírodní bohatství představované populacemi druhů volně žijících živočichů:</a:t>
            </a:r>
          </a:p>
          <a:p>
            <a:pPr marL="0" lvl="0" indent="0" algn="just">
              <a:buNone/>
            </a:pPr>
            <a:r>
              <a:rPr lang="cs-CZ" sz="2000" dirty="0"/>
              <a:t>a) druhy zvěře, které nelze lovit – např. bobr evropský, kočka divoká, los evropský, medvěd hnědý, rys ostrovid, vlk euroasijský, havran polní, káně lesní, kormorán velký…</a:t>
            </a:r>
          </a:p>
          <a:p>
            <a:pPr marL="0" lvl="0" indent="0" algn="just">
              <a:buNone/>
            </a:pPr>
            <a:r>
              <a:rPr lang="cs-CZ" sz="2000" dirty="0"/>
              <a:t>b) druhy zvěře, kterou lze obhospodařovat lovem - např.  jelen evropský, jezevec lesní, kuna lesní, liška obecná, muflon, králík divoký, ondatra pižmová,  bažant obecný, hrdlička zahradní, husa velká, straka obecná</a:t>
            </a:r>
          </a:p>
          <a:p>
            <a:pPr algn="just"/>
            <a:r>
              <a:rPr lang="cs-CZ" sz="2000" dirty="0"/>
              <a:t>Zvěř = věc ničí (res </a:t>
            </a:r>
            <a:r>
              <a:rPr lang="cs-CZ" sz="2000" dirty="0" err="1"/>
              <a:t>nullius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4915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48F2B-0AAF-416B-99FD-69037E26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Ochrana myslivosti a zvěře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533DE-6FFC-4BEB-B11F-9A1E8E6DF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 před nepříznivými vlivy prostředí, před nakažlivými nemocemi, před škodlivými zásahy lidí a před volně pobíhajícími domácími zvířaty:</a:t>
            </a:r>
          </a:p>
          <a:p>
            <a:pPr marL="0" lvl="0" indent="0" algn="just">
              <a:buNone/>
            </a:pPr>
            <a:r>
              <a:rPr lang="cs-CZ" sz="2000" dirty="0"/>
              <a:t>	- zákaz plašení, zákaz rušení zvěře při hnízdění a kladení mláďat,</a:t>
            </a:r>
          </a:p>
          <a:p>
            <a:pPr marL="0" lvl="0" indent="0" algn="just">
              <a:buNone/>
            </a:pPr>
            <a:r>
              <a:rPr lang="cs-CZ" sz="2000" dirty="0"/>
              <a:t>	- zákaz poškozování napajedel a poškozování zařízení pro 	přikrmování…</a:t>
            </a:r>
          </a:p>
          <a:p>
            <a:pPr marL="0" lvl="0" indent="0" algn="just">
              <a:buNone/>
            </a:pPr>
            <a:r>
              <a:rPr lang="cs-CZ" sz="2000" dirty="0"/>
              <a:t>	- omezení 	vstupu do honitby</a:t>
            </a:r>
          </a:p>
          <a:p>
            <a:pPr marL="0" lvl="0" indent="0" algn="just">
              <a:buNone/>
            </a:pPr>
            <a:r>
              <a:rPr lang="cs-CZ" sz="2000" dirty="0"/>
              <a:t>	- zákaz volného pobíhání domácích zvířat v honitbě mimo vliv 	svého majitele nebo vedoucího</a:t>
            </a:r>
          </a:p>
          <a:p>
            <a:pPr marL="0" lvl="0" indent="0" algn="just">
              <a:buNone/>
            </a:pPr>
            <a:r>
              <a:rPr lang="cs-CZ" sz="2000" dirty="0"/>
              <a:t> 	- opatření: zakládání remízků, přikrmování</a:t>
            </a:r>
          </a:p>
          <a:p>
            <a:pPr marL="0" lvl="0" indent="0" algn="just">
              <a:buNone/>
            </a:pPr>
            <a:r>
              <a:rPr lang="cs-CZ" sz="2000" dirty="0"/>
              <a:t>	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3181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50415-170C-4646-8888-E4ABD4B0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Honitba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9FFD4E-1AAF-4F60-80D3-6786779D4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Honitba = soubor souvislých honebních pozemků jednoho nebo více vlastníků, v němž lze provádět právo myslivosti</a:t>
            </a:r>
          </a:p>
          <a:p>
            <a:pPr algn="just">
              <a:buFontTx/>
              <a:buChar char="-"/>
            </a:pPr>
            <a:r>
              <a:rPr lang="cs-CZ" sz="2000" dirty="0"/>
              <a:t>prohlašuje orgán státní správy myslivosti na návrh vlastníka pozemku; hranice mají být přírodní, např. vodoteče, cesty, silnice (tj. nesouvisí s katastrálními)  </a:t>
            </a:r>
          </a:p>
          <a:p>
            <a:pPr algn="just"/>
            <a:r>
              <a:rPr lang="cs-CZ" sz="2000" dirty="0"/>
              <a:t> Nehonební pozemky = pozemky uvnitř hranice současně zastavěného území obce, jako náměstí, návsi, tržiště, ulice, nádvoří, cesty, hřiště a parky, pokud nejde o zemědělské nebo lesní pozemky mimo toto území, dále pozemky zastavěné, sady, zahrady a školky řádně ohrazené, oplocené pozemky sloužící k farmovému chovu zvěře, obvod dráhy, dálnice, silnice, letiště se zpevněnými plochami, veřejná a neveřejná pohřebiště a dále pozemky, které byly za nehonební prohlášeny rozhodnutím orgánu státní správy myslivosti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453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316EB-8DCC-4E49-AD62-F4D3F714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Druhy honiteb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79EFD-6E8B-422A-AE65-A55104B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obora =  druh honitby s podmínkami pro intenzivní chov zvěře s obvodem trvale a dokonale ohrazeným nebo jinak uzpůsobeným tak, že chovaná zvěř z obory nemůže volně vybíhat, min. výměra 50 ha </a:t>
            </a:r>
          </a:p>
          <a:p>
            <a:pPr algn="just"/>
            <a:r>
              <a:rPr lang="cs-CZ" sz="2000" dirty="0"/>
              <a:t>bažantnice = část honitby, v níž jsou vhodné podmínky pro intenzivní chov bažantů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oblast chovu zvěře = souvislé území tvořené souborem honiteb s přibližně stejnými vhodnými přírodními podmínkami pro zvěř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39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E19D4-1CA9-4105-B12E-121FE8B6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Vznik a zánik honitby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049CC-1B21-492C-B55A-972C1A36F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200" dirty="0"/>
              <a:t>Vznik = uznáním vlastníků (jednotlivců či honebního společenstva), pozemky dalších vlastníků lze přičleňovat</a:t>
            </a:r>
          </a:p>
          <a:p>
            <a:pPr algn="just"/>
            <a:r>
              <a:rPr lang="cs-CZ" sz="2200" dirty="0"/>
              <a:t>Zánik = zrušením, sloučením nebo rozdělením honitby (rozhodnutím)</a:t>
            </a:r>
          </a:p>
          <a:p>
            <a:pPr marL="0" indent="0" algn="just">
              <a:buNone/>
            </a:pPr>
            <a:r>
              <a:rPr lang="cs-CZ" sz="2200" dirty="0"/>
              <a:t> =  zrušením honebního společenstva,</a:t>
            </a:r>
          </a:p>
          <a:p>
            <a:pPr marL="0" indent="0" algn="just">
              <a:buNone/>
            </a:pPr>
            <a:r>
              <a:rPr lang="cs-CZ" sz="2200" dirty="0"/>
              <a:t> = poklesne-li výměra honitby pod minimální výměru v důsledku změny vlastnického práva k honebním pozemkům</a:t>
            </a:r>
          </a:p>
          <a:p>
            <a:pPr marL="0" indent="0" algn="just">
              <a:buNone/>
            </a:pPr>
            <a:r>
              <a:rPr lang="cs-CZ" sz="2200" dirty="0"/>
              <a:t> = prohlásí-li orgán státní správy myslivosti v honitbě více než 10 % pozemků pod stanovenou minimální výměru za nehonební </a:t>
            </a:r>
          </a:p>
          <a:p>
            <a:pPr marL="0" indent="0" algn="just">
              <a:buNone/>
            </a:pPr>
            <a:r>
              <a:rPr lang="cs-CZ" sz="2200" dirty="0"/>
              <a:t> =  rozhodnutím orgánu státní správy myslivosti, není-li ohrazení obory funkční a nezjedná-li držitel honitby v přiměřené lhůtě stanovené orgánem státní správy myslivosti nápravu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883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Zákon č. 289/1995 Sb., lesní zákon</a:t>
            </a:r>
          </a:p>
          <a:p>
            <a:pPr algn="just"/>
            <a:r>
              <a:rPr lang="cs-CZ" sz="2400" dirty="0"/>
              <a:t>Zákon č. 282/1991 Sb., o České inspekci životního prostředí a její působnosti v ochraně lesa</a:t>
            </a:r>
          </a:p>
          <a:p>
            <a:pPr algn="just"/>
            <a:r>
              <a:rPr lang="cs-CZ" sz="2400" dirty="0"/>
              <a:t>Zákon č. 449/2001 Sb., o myslivosti</a:t>
            </a:r>
          </a:p>
          <a:p>
            <a:pPr algn="just"/>
            <a:r>
              <a:rPr lang="cs-CZ" sz="2400" dirty="0"/>
              <a:t>Zákon č. 99/2004 Sb., o rybářství</a:t>
            </a:r>
          </a:p>
          <a:p>
            <a:pPr algn="just"/>
            <a:r>
              <a:rPr lang="cs-CZ" sz="2400" dirty="0"/>
              <a:t>prováděcí předpisy</a:t>
            </a:r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41B8A-A034-46EE-A0FB-98B97E7B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Užívání honitby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9C842-2F49-44A4-AD45-DED717AF1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 držitel</a:t>
            </a:r>
          </a:p>
          <a:p>
            <a:pPr algn="just"/>
            <a:r>
              <a:rPr lang="cs-CZ" sz="2000" dirty="0"/>
              <a:t> uživatel  -  pouze:</a:t>
            </a:r>
          </a:p>
          <a:p>
            <a:pPr marL="0" indent="0" algn="just">
              <a:buNone/>
            </a:pPr>
            <a:r>
              <a:rPr lang="cs-CZ" sz="2000" dirty="0"/>
              <a:t>	-česká FO s platným českým loveckým lístkem</a:t>
            </a:r>
          </a:p>
          <a:p>
            <a:pPr marL="0" indent="0" algn="just">
              <a:buNone/>
            </a:pPr>
            <a:r>
              <a:rPr lang="cs-CZ" sz="2000" dirty="0"/>
              <a:t>	- myslivecké sdružení (spolek)</a:t>
            </a:r>
          </a:p>
          <a:p>
            <a:pPr marL="0" indent="0" algn="just">
              <a:buNone/>
            </a:pPr>
            <a:r>
              <a:rPr lang="cs-CZ" sz="2000" dirty="0"/>
              <a:t>	- česká PO, která hospodaří, má myslivost zapsanou v předmětu 	činnosti, a statutár má lovecký lístek </a:t>
            </a:r>
          </a:p>
          <a:p>
            <a:pPr marL="0" indent="0" algn="just">
              <a:buNone/>
            </a:pPr>
            <a:r>
              <a:rPr lang="cs-CZ" sz="2000" dirty="0"/>
              <a:t> - Smlouva o nájmu honitby musí být písemná na 10 let, honitbu lze pronajmout jen jako celek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433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B8CC7-049F-451E-8993-951B94C6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Myslivecký hospodář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205BC-367A-4E70-95A7-8F4BCC14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FontTx/>
              <a:buChar char="-"/>
            </a:pPr>
            <a:r>
              <a:rPr lang="cs-CZ" sz="2200" dirty="0"/>
              <a:t>fyzická osoba</a:t>
            </a:r>
          </a:p>
          <a:p>
            <a:pPr lvl="0" algn="just">
              <a:buFontTx/>
              <a:buChar char="-"/>
            </a:pPr>
            <a:r>
              <a:rPr lang="cs-CZ" sz="2200" dirty="0"/>
              <a:t>navrhuje ji uživatel honitby, ustanovuje ji orgán státní správy myslivosti</a:t>
            </a:r>
          </a:p>
          <a:p>
            <a:pPr lvl="0" algn="just">
              <a:buFontTx/>
              <a:buChar char="-"/>
            </a:pPr>
            <a:r>
              <a:rPr lang="cs-CZ" sz="2200" dirty="0"/>
              <a:t>zabezpečuje uživateli odbornou úroveň mysliveckého hospodaření </a:t>
            </a:r>
          </a:p>
          <a:p>
            <a:pPr lvl="0" algn="just">
              <a:buFontTx/>
              <a:buChar char="-"/>
            </a:pPr>
            <a:r>
              <a:rPr lang="cs-CZ" sz="2200" dirty="0"/>
              <a:t>kvalifikační předpoklady (min. věk 21 let, lovecký lísek, zbrojní průkaz, pojištění, zkoušky)</a:t>
            </a:r>
          </a:p>
          <a:p>
            <a:pPr lvl="0" algn="just">
              <a:buFontTx/>
              <a:buChar char="-"/>
            </a:pPr>
            <a:r>
              <a:rPr lang="cs-CZ" sz="2200" dirty="0"/>
              <a:t>oprávnění (kontrola ulovené zvěře, dohledávky poraněné, kontrola dokladů lovců, usmrcování toulavých psů a koček aj., vedení společných lovů)</a:t>
            </a:r>
          </a:p>
          <a:p>
            <a:pPr lvl="0" algn="just">
              <a:buFontTx/>
              <a:buChar char="-"/>
            </a:pPr>
            <a:r>
              <a:rPr lang="cs-CZ" sz="2200" dirty="0"/>
              <a:t>povinnosti (odpovědnost za hospodaření a záznamy, vykazování osob pod vlivem toxických látek a děti do 15 let z lovu, dohledávky po skončení honů…)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5400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C2D46-205F-407D-8316-C16F03ECA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Myslivecká stráž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792385-E141-4741-8D7C-CC795B7BE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cs-CZ" sz="2000" dirty="0"/>
              <a:t>dohlíží nad dodržováním povinností spojených s ochranou myslivosti</a:t>
            </a:r>
          </a:p>
          <a:p>
            <a:pPr algn="just">
              <a:buFontTx/>
              <a:buChar char="-"/>
            </a:pPr>
            <a:r>
              <a:rPr lang="cs-CZ" sz="2000" dirty="0"/>
              <a:t>její ustanovení navrhuje uživatel honitby pro každých započatých 500 ha honitby, ustanovuje se na 10 let</a:t>
            </a:r>
          </a:p>
          <a:p>
            <a:pPr marL="0" indent="0" algn="just">
              <a:buNone/>
            </a:pPr>
            <a:r>
              <a:rPr lang="cs-CZ" sz="2000" dirty="0"/>
              <a:t>- kvalifikační předpoklady (min. 21 let, zdravotní způsobilost, zkouška, slib, lovecký lístek, zbrojní průkaz, pojištění …)</a:t>
            </a:r>
          </a:p>
          <a:p>
            <a:pPr algn="just">
              <a:buFontTx/>
              <a:buChar char="-"/>
            </a:pPr>
            <a:r>
              <a:rPr lang="cs-CZ" sz="2000" dirty="0"/>
              <a:t>oprávnění (zejm. kontrola osob v honitbě vč. prohlídek vozidel; pokuty příkazem na místě)</a:t>
            </a:r>
          </a:p>
          <a:p>
            <a:pPr algn="just">
              <a:buFontTx/>
              <a:buChar char="-"/>
            </a:pPr>
            <a:r>
              <a:rPr lang="cs-CZ" sz="2000" dirty="0"/>
              <a:t>povinnosti (zejm. dodržování podmínek ochrany myslivosti )</a:t>
            </a:r>
          </a:p>
          <a:p>
            <a:pPr algn="just">
              <a:buFontTx/>
              <a:buChar char="-"/>
            </a:pPr>
            <a:r>
              <a:rPr lang="cs-CZ" sz="2000" dirty="0"/>
              <a:t>oznamovací povinnost vůči uživateli honitby, ustavujícímu orgánu či policii</a:t>
            </a:r>
          </a:p>
        </p:txBody>
      </p:sp>
    </p:spTree>
    <p:extLst>
      <p:ext uri="{BB962C8B-B14F-4D97-AF65-F5344CB8AC3E}">
        <p14:creationId xmlns:p14="http://schemas.microsoft.com/office/powerpoint/2010/main" val="1938466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C26DE-E56A-4C18-95F1-85247CA0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44A9F-DB44-4B99-B04E-520B64B1C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2200" dirty="0"/>
              <a:t>činnost směřující k vyhledání a následnému odchytu nebo odstřelu zvěře,</a:t>
            </a:r>
          </a:p>
          <a:p>
            <a:pPr marL="0" indent="0" algn="just">
              <a:buNone/>
            </a:pPr>
            <a:r>
              <a:rPr lang="cs-CZ" sz="2200" dirty="0"/>
              <a:t>-  dohledávka ≠ lov; jde o sledování poraněné zvěře, která přeběhne či přeletí do cizí honitby či na nehonební pozemky (za event. použití loveckého psa)</a:t>
            </a:r>
          </a:p>
          <a:p>
            <a:pPr marL="0" indent="0" algn="just">
              <a:buNone/>
            </a:pPr>
            <a:r>
              <a:rPr lang="cs-CZ" sz="2200" dirty="0"/>
              <a:t>Lovit lze pouze:</a:t>
            </a:r>
          </a:p>
          <a:p>
            <a:pPr marL="0" indent="0" algn="just">
              <a:buNone/>
            </a:pPr>
            <a:r>
              <a:rPr lang="cs-CZ" sz="2200" dirty="0"/>
              <a:t>- zvěř, která není hájena (tj. výčet zvěře výše)</a:t>
            </a:r>
          </a:p>
          <a:p>
            <a:pPr algn="just">
              <a:buFontTx/>
              <a:buChar char="-"/>
            </a:pPr>
            <a:r>
              <a:rPr lang="cs-CZ" sz="2200" dirty="0"/>
              <a:t>v době stanovené právním předpisem – vyhláška </a:t>
            </a:r>
          </a:p>
          <a:p>
            <a:pPr algn="just">
              <a:buFontTx/>
              <a:buChar char="-"/>
            </a:pPr>
            <a:r>
              <a:rPr lang="cs-CZ" sz="2200" dirty="0"/>
              <a:t>způsobem, který není zakázán (tj. dle mysliveckých zásad, zásad ochrany přírody a ochrany zvířat proti týrání) </a:t>
            </a:r>
          </a:p>
          <a:p>
            <a:pPr algn="just">
              <a:buFontTx/>
              <a:buChar char="-"/>
            </a:pPr>
            <a:r>
              <a:rPr lang="cs-CZ" sz="2200" dirty="0"/>
              <a:t> s loveckým lístkem či povolenkou k lovu</a:t>
            </a:r>
          </a:p>
          <a:p>
            <a:pPr algn="just">
              <a:buFontTx/>
              <a:buChar char="-"/>
            </a:pPr>
            <a:r>
              <a:rPr lang="cs-CZ" sz="2200" dirty="0"/>
              <a:t>Výjimkou: lov ve zvláštních případech (např. při přemnožení zvěře, specifika lovu „živočichů vyžadujících regulaci“)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223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5353-3558-40B5-8747-3052C38D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Rybářství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BFAF6-FD5D-47EC-9488-048FD9361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dirty="0"/>
              <a:t> </a:t>
            </a:r>
            <a:r>
              <a:rPr lang="cs-CZ" sz="8000" dirty="0"/>
              <a:t>= chov, zušlechťování, ochrana a lov ryb, popřípadě vodních organismů v rybníkářství nebo při výkonu rybářského práva, a to:</a:t>
            </a:r>
          </a:p>
          <a:p>
            <a:pPr algn="just"/>
            <a:r>
              <a:rPr lang="cs-CZ" sz="8000" dirty="0"/>
              <a:t>v rybníkářství  = chov a lov ryb, popř. vodních organismů v rybníce nebo ve zvláštním rybochovném zařízení, uskutečňovaný k zajištění produkce ryb a rybího masa, popř. produkce vodních organismů nebo produkce rybí násady pro rybníky anebo zarybňování rybářských revírů</a:t>
            </a:r>
          </a:p>
          <a:p>
            <a:pPr algn="just"/>
            <a:r>
              <a:rPr lang="cs-CZ" sz="8000" dirty="0"/>
              <a:t>při výkonu rybářského práva = činnost v rybářském revíru povolená PO či FO orgánem státní správy rybářství spočívající v plánovitém chovu, ochraně, lovu a přisvojování si ryb, popř. vodních organismů, jakož i v užívání pobřežních pozemků v nezbytném rozsahu </a:t>
            </a:r>
          </a:p>
          <a:p>
            <a:pPr mar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6364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D2BA8-A46C-44AE-925B-1651ED3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Rybník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FCDB41-88E1-4B79-9CAF-CE0F14A99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 </a:t>
            </a:r>
            <a:r>
              <a:rPr lang="cs-CZ" sz="2000" dirty="0"/>
              <a:t>rybník = vodní dílo, které je vodní nádrží určenou především k chovu ryb, ve kterém lze regulovat vodní hladinu, včetně možnosti jeho vypouštění a </a:t>
            </a:r>
            <a:r>
              <a:rPr lang="cs-CZ" sz="2000" dirty="0" err="1"/>
              <a:t>slovení</a:t>
            </a:r>
            <a:r>
              <a:rPr lang="cs-CZ" sz="2000" dirty="0"/>
              <a:t>; rybník je tvořen hrází, nádrží a dalšími technickými zařízeními</a:t>
            </a:r>
          </a:p>
          <a:p>
            <a:pPr lvl="0" algn="just">
              <a:buFontTx/>
              <a:buChar char="-"/>
            </a:pPr>
            <a:r>
              <a:rPr lang="cs-CZ" sz="2000" dirty="0"/>
              <a:t>k provádění je oprávněn vlastník rybníka nebo vlastník zvláštního rybochovného zařízení, popřípadě jejich nájemce (pachtýř) </a:t>
            </a:r>
          </a:p>
          <a:p>
            <a:pPr lvl="0" algn="just">
              <a:buFontTx/>
              <a:buChar char="-"/>
            </a:pPr>
            <a:r>
              <a:rPr lang="cs-CZ" sz="2000" dirty="0"/>
              <a:t>lov se provádí hromadně účinnou metodou lovu (sítě…) nebo na udici </a:t>
            </a:r>
          </a:p>
          <a:p>
            <a:pPr marL="0" lvl="0" indent="0" algn="just">
              <a:buNone/>
            </a:pPr>
            <a:r>
              <a:rPr lang="cs-CZ" sz="2000" dirty="0"/>
              <a:t>→ lov na udici může provádět rybníkář, popřípadě jím pověřené osoby.</a:t>
            </a:r>
          </a:p>
          <a:p>
            <a:pPr marL="0" lvl="0" indent="0" algn="just">
              <a:buNone/>
            </a:pPr>
            <a:r>
              <a:rPr lang="cs-CZ" sz="2000" dirty="0"/>
              <a:t>- ryby v rybníkářství patří rybníkáři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290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85CD2-B269-4384-905A-8188F924E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Rybářský revír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0771DD-9DAA-4465-9CD7-F02787414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 = část vodního útvaru povrchových vod o výměře nejméně 500 m2 souvislé vodní plochy, umožňující život rybí obsádky a vodních organismů</a:t>
            </a:r>
          </a:p>
          <a:p>
            <a:pPr algn="just">
              <a:buFontTx/>
              <a:buChar char="-"/>
            </a:pPr>
            <a:r>
              <a:rPr lang="cs-CZ" sz="2000" dirty="0"/>
              <a:t>vodní útvar povrchových vod (dle zákona o vodách)</a:t>
            </a:r>
          </a:p>
          <a:p>
            <a:pPr algn="just">
              <a:buFontTx/>
              <a:buChar char="-"/>
            </a:pPr>
            <a:r>
              <a:rPr lang="cs-CZ" sz="2000" dirty="0"/>
              <a:t>R. r. se vyhlašuje na vodním toku, na rybníce nebo na uzavřené vodě rozhodnutím územně příslušného rybářského orgánu</a:t>
            </a:r>
          </a:p>
          <a:p>
            <a:pPr algn="just">
              <a:buFontTx/>
              <a:buChar char="-"/>
            </a:pPr>
            <a:r>
              <a:rPr lang="cs-CZ" sz="2000" dirty="0"/>
              <a:t>ryby v rybářském revíru nejsou ničí (res </a:t>
            </a:r>
            <a:r>
              <a:rPr lang="cs-CZ" sz="2000" dirty="0" err="1"/>
              <a:t>nullius</a:t>
            </a:r>
            <a:r>
              <a:rPr lang="cs-CZ" sz="2000" dirty="0"/>
              <a:t>)</a:t>
            </a:r>
          </a:p>
          <a:p>
            <a:pPr algn="just">
              <a:buFontTx/>
              <a:buChar char="-"/>
            </a:pPr>
            <a:r>
              <a:rPr lang="cs-CZ" sz="2000" dirty="0"/>
              <a:t>vyhlašuje rozhodnutím příslušný orgán státní správy rybářství –  stanovení povinností osobě, jíž byl výkon rybářského práva povolen →  rybářské právo lze vykonávat jen v rybářském revíru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723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158DD-25D6-4AB2-B6A2-C04189D4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Vyhlášení rybářského revíru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18F32-194A-4819-87E7-D94BB1AE7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/>
              <a:t>Vyhlašuje se </a:t>
            </a:r>
          </a:p>
          <a:p>
            <a:pPr marL="514350" indent="-514350" algn="just">
              <a:buAutoNum type="alphaLcParenR"/>
            </a:pPr>
            <a:r>
              <a:rPr lang="cs-CZ" sz="2000" dirty="0"/>
              <a:t>na žádost vlastníka rybníka</a:t>
            </a:r>
          </a:p>
          <a:p>
            <a:pPr marL="514350" indent="-514350" algn="just">
              <a:buAutoNum type="alphaLcParenR"/>
            </a:pPr>
            <a:r>
              <a:rPr lang="cs-CZ" sz="2000" dirty="0"/>
              <a:t>na žádost vlastníka (všichni spoluvlastníci)  pozemku, na němž se nachází uzavřená voda (např. mrtvé rameno toku) nebo jeho nájemce</a:t>
            </a:r>
          </a:p>
          <a:p>
            <a:pPr marL="514350" indent="-514350" algn="just">
              <a:buAutoNum type="alphaLcParenR"/>
            </a:pPr>
            <a:r>
              <a:rPr lang="cs-CZ" sz="2000" dirty="0"/>
              <a:t>z vlastního podnětu příslušného rybářského orgánu na vodním toku nebo na uzavřené vodě nalézající se na pozemku vlastníků nebo spoluvlastníků v případě, že se vlastníci nebo spoluvlastníci nedohodli na podání žádosti o vyhlášení rybářského revíru ani do 30 dnů od doručení výzvy příslušného rybářského orgánu k uzavření takové dohody;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453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6F2B3-99E0-4DB8-BC61-AE4EABD4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Povolení výkonu rybářského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AE0F2-44F9-48A0-A716-C1C59465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Osoba oprávněná podat žádost:</a:t>
            </a:r>
          </a:p>
          <a:p>
            <a:pPr marL="0" indent="0" algn="just">
              <a:buNone/>
            </a:pPr>
            <a:r>
              <a:rPr lang="cs-CZ" sz="2000" dirty="0"/>
              <a:t>1. vlastník rybníka, nebo nájemce</a:t>
            </a:r>
          </a:p>
          <a:p>
            <a:pPr marL="0" indent="0" algn="just">
              <a:buNone/>
            </a:pPr>
            <a:r>
              <a:rPr lang="cs-CZ" sz="2000" dirty="0"/>
              <a:t>2. vlastník pozemku, na němž se nachází uzavřená voda, nebo nájemce</a:t>
            </a:r>
          </a:p>
          <a:p>
            <a:pPr marL="0" indent="0" algn="just">
              <a:buNone/>
            </a:pPr>
            <a:r>
              <a:rPr lang="cs-CZ" sz="2000" dirty="0"/>
              <a:t>3. osoba pověřená všemi vlastníky nebo všemi spoluvlastníky pozemků, na nichž se nachází uzavřená voda </a:t>
            </a:r>
          </a:p>
          <a:p>
            <a:pPr marL="0" indent="0" algn="just">
              <a:buNone/>
            </a:pPr>
            <a:r>
              <a:rPr lang="cs-CZ" sz="2000" dirty="0"/>
              <a:t>4. V rybářském revíru vyhlášeném na vodním toku nebo na uzavřené vodě, pokud se (spolu)vlastníci nedohodli na pověření určité osoby -  občan ČR nebo fyzická osoba s trvalým pobytem v ČR, česká právnická osoba, občan EU nebo PO, která je usazena v EU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815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7DF5B-60FE-4ADC-AB5D-2D9DBF98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Chráněná rybí oblast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4A51B-2A8B-4B6D-8BAD-4446C7A63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vymezená část rybářského revíru, v níž je výkon rybářského práva omezen, popřípadě vyloučen za účelem vytvoření podmínek pro chov a ochranu ryb nebo pěstování a reprodukci vodních organizmů,</a:t>
            </a:r>
          </a:p>
          <a:p>
            <a:pPr lvl="0" algn="just">
              <a:buFontTx/>
              <a:buChar char="-"/>
            </a:pPr>
            <a:r>
              <a:rPr lang="cs-CZ" sz="2000" dirty="0"/>
              <a:t>vymezena rybářským orgánem </a:t>
            </a:r>
          </a:p>
          <a:p>
            <a:pPr lvl="0" algn="just">
              <a:buFontTx/>
              <a:buChar char="-"/>
            </a:pPr>
            <a:r>
              <a:rPr lang="cs-CZ" sz="2000" dirty="0"/>
              <a:t>lov ryb nebo vodních organizmů může být omezen nebo zakázán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69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DBE87-19D5-463B-B90F-AD1917A7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0CFF1-D7E8-44AE-BE6B-031A1B78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Obecní úřady ORP</a:t>
            </a:r>
          </a:p>
          <a:p>
            <a:r>
              <a:rPr lang="cs-CZ" sz="2000" dirty="0"/>
              <a:t>Krajské úřady</a:t>
            </a:r>
          </a:p>
          <a:p>
            <a:r>
              <a:rPr lang="cs-CZ" sz="2000" dirty="0"/>
              <a:t>Ministerstvo zemědělství, Ministerstvo obrany, Vojenský lesní úřad, Ministerstvo životního prostředí</a:t>
            </a:r>
          </a:p>
          <a:p>
            <a:r>
              <a:rPr lang="cs-CZ" sz="2000" dirty="0"/>
              <a:t>Celní úřady</a:t>
            </a:r>
          </a:p>
          <a:p>
            <a:r>
              <a:rPr lang="cs-CZ" sz="2000" dirty="0"/>
              <a:t>Lesní stráž, myslivecká stráž, rybářská stráž</a:t>
            </a:r>
          </a:p>
          <a:p>
            <a:r>
              <a:rPr lang="cs-CZ" sz="2000" dirty="0"/>
              <a:t>Česká inspekce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286466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9F4AB-CFD7-443D-978C-0561ABD9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Hospodaření v rybářském revíru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51F38-9535-45DD-8371-9AB9AA21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000" dirty="0"/>
              <a:t>Konkrétní způsob stanoven v rozhodnutí o uznání rybářského revíru:</a:t>
            </a:r>
          </a:p>
          <a:p>
            <a:pPr lvl="0" algn="just">
              <a:buFontTx/>
              <a:buChar char="-"/>
            </a:pPr>
            <a:r>
              <a:rPr lang="cs-CZ" sz="2000" dirty="0"/>
              <a:t>zachování a rozvoj původní rybí obsádky → zarybňování</a:t>
            </a:r>
          </a:p>
          <a:p>
            <a:pPr lvl="0" algn="just">
              <a:buFontTx/>
              <a:buChar char="-"/>
            </a:pPr>
            <a:r>
              <a:rPr lang="cs-CZ" sz="2000" dirty="0"/>
              <a:t>maximální počty vydávaných povolenek k lovu</a:t>
            </a:r>
          </a:p>
          <a:p>
            <a:pPr lvl="0" algn="just">
              <a:buFontTx/>
              <a:buChar char="-"/>
            </a:pPr>
            <a:r>
              <a:rPr lang="cs-CZ" sz="2000" dirty="0"/>
              <a:t>ustanovení rybářského hospodáře:</a:t>
            </a:r>
          </a:p>
          <a:p>
            <a:pPr marL="0" indent="0" algn="just">
              <a:buNone/>
            </a:pPr>
            <a:r>
              <a:rPr lang="cs-CZ" sz="2000" dirty="0"/>
              <a:t>	- zabezpečuje uživateli odbornou úroveň  rybářského 	hospodaření </a:t>
            </a:r>
          </a:p>
          <a:p>
            <a:pPr marL="0" indent="0" algn="just">
              <a:buNone/>
            </a:pPr>
            <a:r>
              <a:rPr lang="cs-CZ" sz="2000" dirty="0"/>
              <a:t>	- fyzická osoba</a:t>
            </a:r>
          </a:p>
          <a:p>
            <a:pPr marL="0" indent="0" algn="just">
              <a:buNone/>
            </a:pPr>
            <a:r>
              <a:rPr lang="cs-CZ" sz="2000" dirty="0"/>
              <a:t>	- kvalifikační předpoklady stanoveny vyhláškou</a:t>
            </a:r>
          </a:p>
          <a:p>
            <a:pPr marL="0" lvl="0" indent="0" algn="just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05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7EEA7-EC90-4495-A0DB-668EFA09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Rybářská stráž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A7704-39DE-436B-BA0C-3ABDF1E96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sz="2000" dirty="0"/>
              <a:t>zajišťuje ochranu řádného výkonu rybářského práva a chovu ryb v rybnících</a:t>
            </a:r>
          </a:p>
          <a:p>
            <a:pPr algn="just">
              <a:buFontTx/>
              <a:buChar char="-"/>
            </a:pPr>
            <a:r>
              <a:rPr lang="cs-CZ" sz="2000" dirty="0"/>
              <a:t>její ustanovení navrhuje uživatel rybářského revíru </a:t>
            </a:r>
          </a:p>
          <a:p>
            <a:pPr algn="just">
              <a:buFontTx/>
              <a:buChar char="-"/>
            </a:pPr>
            <a:r>
              <a:rPr lang="cs-CZ" sz="2000" dirty="0"/>
              <a:t> kvalifikační předpoklady (min. 21 let, zdravotní způsobilost, zkouška, slib…)</a:t>
            </a:r>
          </a:p>
          <a:p>
            <a:pPr algn="just">
              <a:buFontTx/>
              <a:buChar char="-"/>
            </a:pPr>
            <a:r>
              <a:rPr lang="cs-CZ" sz="2000" dirty="0"/>
              <a:t>oprávnění (zejm. kontrola dokumentů a vybavení lovců; pokuty příkazem na místě)</a:t>
            </a:r>
          </a:p>
          <a:p>
            <a:pPr algn="just">
              <a:buFontTx/>
              <a:buChar char="-"/>
            </a:pPr>
            <a:r>
              <a:rPr lang="cs-CZ" sz="2000" dirty="0"/>
              <a:t>povinnosti (zejm. kontrola zákonných povinností, nosit odznak a průkaz)</a:t>
            </a:r>
          </a:p>
          <a:p>
            <a:pPr algn="just">
              <a:buFontTx/>
              <a:buChar char="-"/>
            </a:pPr>
            <a:r>
              <a:rPr lang="cs-CZ" sz="2000" dirty="0"/>
              <a:t>oznamovací povinnost vůči uživateli r. r., úřadu ORP, event. policii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655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EC1B1-D520-4833-A9D2-0B0DD09A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DFB3A-0DBB-4E24-97BD-52D0D179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cs-CZ" sz="7200" dirty="0"/>
              <a:t>= činnost směřující k ulovení ryby nebo vodního organizmu</a:t>
            </a:r>
          </a:p>
          <a:p>
            <a:pPr marL="0" indent="0" algn="just">
              <a:buNone/>
            </a:pPr>
            <a:r>
              <a:rPr lang="cs-CZ" sz="7200" dirty="0"/>
              <a:t>Lovit lze jen:</a:t>
            </a:r>
          </a:p>
          <a:p>
            <a:pPr marL="0" lvl="0" indent="0" algn="just">
              <a:buNone/>
            </a:pPr>
            <a:r>
              <a:rPr lang="cs-CZ" sz="7200" dirty="0"/>
              <a:t>- v rybářském revíru/rybníkářství a způsobem, který není zakázán (ne výbušné, otravné či omamné látky, bodce, střelba, oka …)</a:t>
            </a:r>
          </a:p>
          <a:p>
            <a:pPr algn="just">
              <a:buFontTx/>
              <a:buChar char="-"/>
            </a:pPr>
            <a:r>
              <a:rPr lang="cs-CZ" sz="7200" dirty="0"/>
              <a:t> příp. s dokladem o udělení výjimky z některých výše uvedených zákazů</a:t>
            </a:r>
          </a:p>
          <a:p>
            <a:pPr marL="0" indent="0" algn="just">
              <a:buNone/>
            </a:pPr>
            <a:r>
              <a:rPr lang="cs-CZ" sz="7200" dirty="0"/>
              <a:t>V rybářském revíru:</a:t>
            </a:r>
          </a:p>
          <a:p>
            <a:pPr algn="just">
              <a:buFontTx/>
              <a:buChar char="-"/>
            </a:pPr>
            <a:r>
              <a:rPr lang="cs-CZ" sz="7200" dirty="0"/>
              <a:t>mimo dobu hájení (liší se dle druhů ryb – dle vyhlášky) </a:t>
            </a:r>
          </a:p>
          <a:p>
            <a:pPr algn="just">
              <a:buFontTx/>
              <a:buChar char="-"/>
            </a:pPr>
            <a:r>
              <a:rPr lang="cs-CZ" sz="7200" dirty="0"/>
              <a:t>ryby, které dosáhly nejmenší lovné míry (liší se dle druhů ryb – dle vyhlášky)</a:t>
            </a:r>
          </a:p>
          <a:p>
            <a:pPr marL="0" lvl="0" indent="0" algn="just">
              <a:buNone/>
            </a:pPr>
            <a:r>
              <a:rPr lang="cs-CZ" sz="7200" dirty="0"/>
              <a:t>- s rybářským lístkem (vydává pověřený OÚ za správní poplatek)</a:t>
            </a:r>
          </a:p>
          <a:p>
            <a:pPr marL="0" lvl="0" indent="0" algn="just">
              <a:buNone/>
            </a:pPr>
            <a:r>
              <a:rPr lang="cs-CZ" sz="7200" dirty="0"/>
              <a:t>- s povolenkou k lovu (vydávají uživatelé rybářských revírů zpravidla za úplatu, lovec poté vyznačuje data + úlovky)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38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0B9E1-D90B-46D0-BDFB-BA606893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K čemu slouží lesní zákon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4753F3-621C-4A53-BDA4-79674105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 stanovuje předpoklady pro zachování lesa, péči o les a obnovu lesa jako národního bohatství, tvořícího nenahraditelnou složku životního prostředí, pro plnění všech jeho funkcí a pro podporu trvale udržitelného hospodaření v něm →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 upravuje pravidla péče o les včetně jeho obnovy</a:t>
            </a:r>
          </a:p>
          <a:p>
            <a:pPr algn="just"/>
            <a:r>
              <a:rPr lang="cs-CZ" sz="2000" dirty="0"/>
              <a:t>účelem je zachování lesa a všech jeho funkcí při trvale udržitelném hospodaření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20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715CD-FDCE-4C74-B7BC-2690CCF9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C06E9-B1B5-4AE7-BC91-B46098AA1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 </a:t>
            </a:r>
            <a:r>
              <a:rPr lang="cs-CZ" sz="2400" i="1" dirty="0"/>
              <a:t>les </a:t>
            </a:r>
            <a:r>
              <a:rPr lang="cs-CZ" sz="2400" dirty="0"/>
              <a:t>= lesní porosty s jejich prostředím a pozemky určené k plnění funkcí lesa </a:t>
            </a:r>
          </a:p>
          <a:p>
            <a:pPr marL="0" lvl="0" indent="0" algn="just">
              <a:buNone/>
            </a:pPr>
            <a:r>
              <a:rPr lang="cs-CZ" sz="2400" i="1" dirty="0"/>
              <a:t>lesní porosty </a:t>
            </a:r>
            <a:r>
              <a:rPr lang="cs-CZ" sz="2400" dirty="0"/>
              <a:t>- stromy a keře lesních dřevin, které v daných podmínkách plní funkce lesa (produkční, tzn. hospodářské a mimoprodukční, tzn. zejm. ekologické – produkce kyslíku, zachycování škodlivin, vody…? a rekreace)</a:t>
            </a:r>
          </a:p>
          <a:p>
            <a:pPr marL="0" lvl="0" indent="0" algn="just">
              <a:buNone/>
            </a:pPr>
            <a:r>
              <a:rPr lang="cs-CZ" sz="2400" i="1" dirty="0"/>
              <a:t>porost</a:t>
            </a:r>
            <a:r>
              <a:rPr lang="cs-CZ" sz="2400" dirty="0"/>
              <a:t> - základní jednotka prostorového rozdělení lesa identifikovatelná v terénu a zobrazená na lesnické mapě</a:t>
            </a:r>
          </a:p>
          <a:p>
            <a:pPr marL="0" lv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148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4C894-31E5-4749-B6C5-AA7C19A5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Pozemky určené k plnění funkcí lesa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A666EC-2873-4B7C-B0BB-4499C17F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i="1" dirty="0"/>
              <a:t>lesní pozemky </a:t>
            </a:r>
            <a:r>
              <a:rPr lang="cs-CZ" sz="2000" dirty="0"/>
              <a:t>= pozemky s lesními porosty a plochy, na nichž byly lesní porosty odstraněny za účelem obnovy, lesní průseky a nezpevněné lesní cesty, nejsou-li širší než 4 m, a pozemky, na nichž byly lesní porosty dočasně odstraněny na základě rozhodnutí orgánu státní správy lesů  </a:t>
            </a:r>
          </a:p>
          <a:p>
            <a:pPr algn="just"/>
            <a:r>
              <a:rPr lang="cs-CZ" sz="2000" i="1" dirty="0"/>
              <a:t>jiné pozemky </a:t>
            </a:r>
            <a:r>
              <a:rPr lang="cs-CZ" sz="2000" dirty="0"/>
              <a:t>= zpevněné lesní cesty, drobné vodní plochy, ostatní plochy, pozemky nad horní hranicí dřevinné vegetace (hole), s výjimkou pozemků zastavěných a jejich příjezdních komunikací, a lesní pastviny a políčka pro zvěř, pokud nejsou součástí zemědělského půdního fondu a jestliže s lesem souvisejí nebo slouží lesnímu hospodářství (zkratka – „PUPFL“)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3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1152B-26AD-438B-912D-849FFA89C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Kategorizace lesů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E2F83-5533-4681-87C4-F3B183AE7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200" i="1" dirty="0"/>
              <a:t>Lesy ochranné </a:t>
            </a:r>
            <a:r>
              <a:rPr lang="cs-CZ" sz="2200" dirty="0"/>
              <a:t>= lesy na mimořádně nepříznivých stanovištích (sutě, kamenná moře, prudké svahy, strže, nestabilizované náplavy a písky, rašeliniště, odvaly a výsypky …), vysokohorské lesy pod hranicí stromové vegetace chránící níže položené lesy a lesy na exponovaných hřebenech, lesy v klečovém lesním vegetačním stupni</a:t>
            </a:r>
          </a:p>
          <a:p>
            <a:pPr algn="just"/>
            <a:r>
              <a:rPr lang="cs-CZ" sz="2200" i="1" dirty="0"/>
              <a:t>Lesy zvláštního určení </a:t>
            </a:r>
            <a:r>
              <a:rPr lang="cs-CZ" sz="2200" dirty="0"/>
              <a:t> = v pásmech hygienické ochrany vodních zdrojů I. stupně, v ochranných pásmech zdrojů přírodních minerálních vod, na území NP a NPR a dále lesy, u kterých veřejný zájem  (zejm. na zlepšení a ochraně životního prostředí)je nadřazen funkcím produkčním (např. lesy v prvních zónách CHKO, v NPP, PR a PP, lázeňské, příměstské se zvýšenou rekreační </a:t>
            </a:r>
            <a:r>
              <a:rPr lang="cs-CZ" sz="2200" dirty="0" err="1"/>
              <a:t>fcí</a:t>
            </a:r>
            <a:r>
              <a:rPr lang="cs-CZ" sz="2200" dirty="0"/>
              <a:t>, sloužící lesnické výuce a výzkumu, s </a:t>
            </a:r>
            <a:r>
              <a:rPr lang="cs-CZ" sz="2200" dirty="0" err="1"/>
              <a:t>fcí</a:t>
            </a:r>
            <a:r>
              <a:rPr lang="cs-CZ" sz="2200" dirty="0"/>
              <a:t> </a:t>
            </a:r>
            <a:r>
              <a:rPr lang="cs-CZ" sz="2200" dirty="0" err="1"/>
              <a:t>půdoochrannou</a:t>
            </a:r>
            <a:r>
              <a:rPr lang="cs-CZ" sz="2200" dirty="0"/>
              <a:t>, krajinotvornou…)</a:t>
            </a:r>
          </a:p>
          <a:p>
            <a:pPr algn="just"/>
            <a:r>
              <a:rPr lang="cs-CZ" sz="2200" i="1" dirty="0"/>
              <a:t>Lesy hospodářské = </a:t>
            </a:r>
            <a:r>
              <a:rPr lang="cs-CZ" sz="2200" dirty="0"/>
              <a:t>všechny ostatní </a:t>
            </a:r>
          </a:p>
          <a:p>
            <a:pPr algn="just"/>
            <a:r>
              <a:rPr lang="cs-CZ" sz="2200" dirty="0"/>
              <a:t>Lesy pod vlivem imisí – napříč kategoriemi; dle prováděcí vyhlášky</a:t>
            </a:r>
          </a:p>
          <a:p>
            <a:pPr algn="just"/>
            <a:endParaRPr lang="cs-CZ" sz="2000" dirty="0"/>
          </a:p>
          <a:p>
            <a:pPr algn="just"/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406324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2FFAE-ED2E-4B75-97DA-AD3854541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Výkon vlastnických práv v lesích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3BE61-8DC2-4D06-852E-4D7CFC6DB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Státní lesy: jménem vlastníka vystupuje správce  = Lesy ČR, s. p. </a:t>
            </a:r>
          </a:p>
          <a:p>
            <a:pPr marL="0" indent="0" algn="just">
              <a:buNone/>
            </a:pPr>
            <a:r>
              <a:rPr lang="cs-CZ" sz="2000" dirty="0"/>
              <a:t>Ve státních lesích je zakázán nájem a podnájem za účelem výkonu práva hospodaření v lesích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Práva a povinnosti vlastníka lesa má podle lesního zákona nájemce, popřípadě podnájemce lesa, pokud smlouva mezi vlastníkem a nájemcem nebo smlouva mezi nájemcem a podnájemcem výslovně nestanoví jinak (pachtýř, vypůjčitel).</a:t>
            </a:r>
          </a:p>
        </p:txBody>
      </p:sp>
    </p:spTree>
    <p:extLst>
      <p:ext uri="{BB962C8B-B14F-4D97-AF65-F5344CB8AC3E}">
        <p14:creationId xmlns:p14="http://schemas.microsoft.com/office/powerpoint/2010/main" val="2209771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D5404-C97D-4789-92C9-F2834EA0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Obecné užívání lesa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B8970-D9E0-44C6-9FFB-2600AFD3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i="1" dirty="0"/>
              <a:t>Každý má právo </a:t>
            </a:r>
            <a:r>
              <a:rPr lang="cs-CZ" sz="2000" dirty="0"/>
              <a:t>vstupovat do lesa na vlastní nebezpečí (a dbát své osobní bezpečnosti či bezpečnosti svěřených osob), sbírat tam pro vlastní potřebu lesní plody a suchou na zemi ležící klest. Při tom je povinen les nepoškozovat, nenarušovat lesní prostředí a dbát pokynů vlastníka, popř. nájemce lesa a jeho zaměstnanců; Vlastník lesa neodpovídá za škody na majetku, zdraví nebo životě vzniklé při využití uvedených práv, ledaže by škodu způsobil úmyslně (!)</a:t>
            </a:r>
          </a:p>
          <a:p>
            <a:pPr algn="just"/>
            <a:r>
              <a:rPr lang="cs-CZ" sz="2000" dirty="0"/>
              <a:t>Dočasné omezení či vyloučení vstupu do lesa – správa lesů vydá OOP s platností na nejdéle 3 měsíce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319108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1740</TotalTime>
  <Words>2702</Words>
  <Application>Microsoft Office PowerPoint</Application>
  <PresentationFormat>Širokoúhlá obrazovka</PresentationFormat>
  <Paragraphs>201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Wingdings 3</vt:lpstr>
      <vt:lpstr>Stébla</vt:lpstr>
      <vt:lpstr>Lesnictví, myslivost, rybářství (7)</vt:lpstr>
      <vt:lpstr>Právní rámec</vt:lpstr>
      <vt:lpstr>Orgány státní správy</vt:lpstr>
      <vt:lpstr>K čemu slouží lesní zákon</vt:lpstr>
      <vt:lpstr>Les </vt:lpstr>
      <vt:lpstr>Pozemky určené k plnění funkcí lesa</vt:lpstr>
      <vt:lpstr>Kategorizace lesů</vt:lpstr>
      <vt:lpstr>Výkon vlastnických práv v lesích</vt:lpstr>
      <vt:lpstr>Obecné užívání lesa</vt:lpstr>
      <vt:lpstr>Co je v lese zakázáno?</vt:lpstr>
      <vt:lpstr>Hospodaření v lesích</vt:lpstr>
      <vt:lpstr>Lesní stráž</vt:lpstr>
      <vt:lpstr>Zákon o myslivosti</vt:lpstr>
      <vt:lpstr>Právo myslivosti</vt:lpstr>
      <vt:lpstr>Zvěř</vt:lpstr>
      <vt:lpstr>Ochrana myslivosti a zvěře</vt:lpstr>
      <vt:lpstr>Honitba</vt:lpstr>
      <vt:lpstr>Druhy honiteb</vt:lpstr>
      <vt:lpstr>Vznik a zánik honitby</vt:lpstr>
      <vt:lpstr>Užívání honitby</vt:lpstr>
      <vt:lpstr>Myslivecký hospodář</vt:lpstr>
      <vt:lpstr>Myslivecká stráž</vt:lpstr>
      <vt:lpstr>Lov</vt:lpstr>
      <vt:lpstr>Rybářství</vt:lpstr>
      <vt:lpstr>Rybník</vt:lpstr>
      <vt:lpstr>Rybářský revír</vt:lpstr>
      <vt:lpstr>Vyhlášení rybářského revíru</vt:lpstr>
      <vt:lpstr>Povolení výkonu rybářského práva</vt:lpstr>
      <vt:lpstr>Chráněná rybí oblast</vt:lpstr>
      <vt:lpstr>Hospodaření v rybářském revíru</vt:lpstr>
      <vt:lpstr>Rybářská stráž</vt:lpstr>
      <vt:lpstr>Lov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165</cp:revision>
  <dcterms:created xsi:type="dcterms:W3CDTF">2017-06-20T12:02:26Z</dcterms:created>
  <dcterms:modified xsi:type="dcterms:W3CDTF">2023-07-30T08:43:37Z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