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logy.cz/extranet/sg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000" dirty="0"/>
              <a:t>ZPF, hornictví, geologie (8)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Právo životního prostředí, </a:t>
            </a:r>
            <a:r>
              <a:rPr lang="cs-CZ" sz="3200"/>
              <a:t>MUNI 2023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5157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05609-4D52-4B7F-9867-D62D273A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Odvody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186AF-1CF5-4696-A17C-9BCA225D2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osoba, které svědčí oprávnění k záměru, pro který byl vydán souhlas s odnětím zemědělské půdy ze ZPF, je povinna za odňatou zemědělskou půdu zaplatit odvod ve výši stanovené podle přílohy k zákonu o ZPF</a:t>
            </a:r>
          </a:p>
          <a:p>
            <a:pPr marL="0" indent="0" algn="just">
              <a:buNone/>
            </a:pPr>
            <a:r>
              <a:rPr lang="cs-CZ" sz="2000" dirty="0"/>
              <a:t>- orientační  výše odvodu je stanovena v souhlasu s odnětím půdy ze ZPF, konečná výše v rozhodnutí o odvodech</a:t>
            </a:r>
          </a:p>
          <a:p>
            <a:pPr algn="just">
              <a:buFontTx/>
              <a:buChar char="-"/>
            </a:pPr>
            <a:r>
              <a:rPr lang="cs-CZ" sz="2000" dirty="0"/>
              <a:t>o výši odvodu se rozhoduje po zahájení realizace záměru</a:t>
            </a:r>
          </a:p>
          <a:p>
            <a:pPr algn="just">
              <a:buFontTx/>
              <a:buChar char="-"/>
            </a:pPr>
            <a:r>
              <a:rPr lang="cs-CZ" sz="2000" dirty="0"/>
              <a:t>výjimky z povinnosti platit odvody (např. pro stavby veřejné dopravní infrastruktury, stavby zemědělské prvovýroby, stavby ČOV)</a:t>
            </a:r>
          </a:p>
          <a:p>
            <a:pPr algn="just">
              <a:buFontTx/>
              <a:buChar char="-"/>
            </a:pPr>
            <a:r>
              <a:rPr lang="cs-CZ" sz="2000" dirty="0"/>
              <a:t>platba jednorázová  x každoroční, proces dle daňového řádu</a:t>
            </a:r>
          </a:p>
          <a:p>
            <a:pPr algn="just">
              <a:buFontTx/>
              <a:buChar char="-"/>
            </a:pPr>
            <a:r>
              <a:rPr lang="cs-CZ" sz="2000" dirty="0"/>
              <a:t>evidence odnětí ze ZPF vede MŽP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898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CC267-48DB-430D-85BA-CFDACDAA2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Pozemkové úpravy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AB84D-B3AB-48D7-945F-C11832DAB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Zákon č. 229/1991 Sb., o úpravě vlastnických vztahů k půdě a jinému zemědělskému majetku (zákon o půdě)</a:t>
            </a:r>
          </a:p>
          <a:p>
            <a:pPr marL="0" indent="0" algn="just">
              <a:buNone/>
            </a:pPr>
            <a:r>
              <a:rPr lang="cs-CZ" sz="2000" dirty="0"/>
              <a:t>→ účelem zmírnění následků některých majetkových křivd, k nimž došlo vůči vlastníkům zemědělského a lesního majetku v období let 1948 až 1989 (pozn. - půda byla po válce scelována do širých lánů…), dosáhnutí zlepšení péče o zemědělskou a lesní půdu obnovením původních vlastnických vztahů k půdě a úprava vlastnických vztahů k půdě v souladu se zájmy hospodářského rozvoje venkova i v souladu s požadavky na tvorbu krajiny a životního prostředí</a:t>
            </a:r>
          </a:p>
          <a:p>
            <a:pPr algn="just"/>
            <a:r>
              <a:rPr lang="cs-CZ" sz="2000" dirty="0"/>
              <a:t>důsledkem vydávání odňatých nemovitostí oprávněným osobám/nahrazování vydání převodem jiných pozemků ovšem též neuspořádanost poměrů v území</a:t>
            </a:r>
          </a:p>
        </p:txBody>
      </p:sp>
    </p:spTree>
    <p:extLst>
      <p:ext uri="{BB962C8B-B14F-4D97-AF65-F5344CB8AC3E}">
        <p14:creationId xmlns:p14="http://schemas.microsoft.com/office/powerpoint/2010/main" val="4113849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80647-0BAA-4A73-AAFE-15E2E2BD6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Pozemkové úpravy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C3AEE-21C1-4659-9FA8-CE0218602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ve veřejném zájmu se  prostorově a funkčně uspořádávají pozemky, scelují se nebo dělí a zabezpečuje se jimi přístupnost a využití pozemků a vyrovnání jejich hranic tak, aby se vytvořily podmínky pro racionální hospodaření vlastníků půdy</a:t>
            </a:r>
          </a:p>
          <a:p>
            <a:pPr algn="just"/>
            <a:r>
              <a:rPr lang="cs-CZ" sz="2000" dirty="0"/>
              <a:t>původní pozemky zanikají a zároveň se vytvářejí pozemky nové, k nimž se uspořádávají vlastnická práva a s nimi související věcná břemena</a:t>
            </a:r>
          </a:p>
          <a:p>
            <a:pPr algn="just"/>
            <a:r>
              <a:rPr lang="cs-CZ" sz="2000" dirty="0"/>
              <a:t>zajišťují podmínky pro zlepšení kvality života ve venkovských oblastech včetně napomáhání diverzifikace hospodářské činnosti a zlepšování konkurenceschopnosti zemědělství, zlepšení životního prostředí, ochranu a zúrodnění půdního fondu, lesní hospodářství a vodní hospodářství zejména v oblasti snižování nepříznivých účinků povodní a sucha, řešení odtokových poměrů v krajině a zvýšení ekologické stability krajiny 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19818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8D68B8-E3C3-4326-BD61-4BC65D10B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Formy pozemkových úprav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B3989F-6412-4418-BE21-9F2F81051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i="1" dirty="0"/>
              <a:t>jednoduché</a:t>
            </a:r>
            <a:r>
              <a:rPr lang="cs-CZ" sz="2400" dirty="0"/>
              <a:t> pozemkové úpravy = týkají se jen části katastrálního území; řeší pouze některé hospodářské nebo ekologické potřeby v krajině</a:t>
            </a:r>
          </a:p>
          <a:p>
            <a:pPr algn="just"/>
            <a:r>
              <a:rPr lang="cs-CZ" sz="2400" i="1" dirty="0"/>
              <a:t>komplexní </a:t>
            </a:r>
            <a:r>
              <a:rPr lang="cs-CZ" sz="2400" dirty="0"/>
              <a:t>pozemkové úpravy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4324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24399-C415-4731-922C-A419B9596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4400" dirty="0"/>
              <a:t>Řízení o pozemkových úpravách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3F5B2E-3E5C-4640-88F6-0A8EEEDC8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sz="2200" dirty="0"/>
              <a:t>zahajuje se z moci úřední s přihlédnutím k požadavkům na provedení pozemkových úprav</a:t>
            </a:r>
          </a:p>
          <a:p>
            <a:pPr marL="0" indent="0" algn="just">
              <a:buNone/>
            </a:pPr>
            <a:r>
              <a:rPr lang="cs-CZ" sz="2200" dirty="0"/>
              <a:t>- úvodní jednání s vlastníky</a:t>
            </a:r>
          </a:p>
          <a:p>
            <a:pPr algn="just">
              <a:buFontTx/>
              <a:buChar char="-"/>
            </a:pPr>
            <a:r>
              <a:rPr lang="cs-CZ" sz="2200" dirty="0"/>
              <a:t>soupis a ocenění nároků vlastníků </a:t>
            </a:r>
          </a:p>
          <a:p>
            <a:pPr algn="just">
              <a:buFontTx/>
              <a:buChar char="-"/>
            </a:pPr>
            <a:r>
              <a:rPr lang="cs-CZ" sz="2200" dirty="0"/>
              <a:t> plán společných zařízení ( = opatření sloužící ke zpřístupnění pozemků, protierozní opatření pro ochranu půdního fondu, vodohospodářská opatření sloužící k neškodnému odvedení povrchových vod a ochraně území před záplavami, opatření k ochraně a tvorbě životního prostředí, zvýšení ekologické stability) - schvaluje zastupitelstvo obce</a:t>
            </a:r>
          </a:p>
          <a:p>
            <a:pPr marL="0" indent="0" algn="just">
              <a:buNone/>
            </a:pPr>
            <a:r>
              <a:rPr lang="cs-CZ" sz="2200" dirty="0"/>
              <a:t>- návrh pozemkových úprav ) (i např. stavba cest, meliorace…)</a:t>
            </a:r>
          </a:p>
          <a:p>
            <a:pPr marL="0" indent="0" algn="just">
              <a:buNone/>
            </a:pPr>
            <a:r>
              <a:rPr lang="cs-CZ" sz="2200" dirty="0"/>
              <a:t>-  rozhodnutí o pozemkových úpravách -  návrh lze schválit, pokud souhlasí min. 60 % vlastníků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337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C302BF-C3BF-4DB8-B1C1-5D84988A3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Právní úprava hornictví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7DC7E5-CA2F-41A7-9293-A047C7A5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cs-CZ" sz="2000" dirty="0"/>
              <a:t>Horní zákon: </a:t>
            </a:r>
          </a:p>
          <a:p>
            <a:pPr marL="0" lvl="0" indent="0" algn="just">
              <a:buNone/>
            </a:pPr>
            <a:r>
              <a:rPr lang="cs-CZ" sz="2000" dirty="0"/>
              <a:t>-  stanoví  zásady ochrany a hospodárného využívání nerostného bohatství</a:t>
            </a:r>
          </a:p>
          <a:p>
            <a:pPr marL="0" lvl="0" indent="0" algn="just">
              <a:buNone/>
            </a:pPr>
            <a:r>
              <a:rPr lang="cs-CZ" sz="2000" dirty="0"/>
              <a:t>Zákon o hornické činnosti: </a:t>
            </a:r>
          </a:p>
          <a:p>
            <a:pPr marL="0" lvl="0" indent="0" algn="just">
              <a:buNone/>
            </a:pPr>
            <a:r>
              <a:rPr lang="cs-CZ" sz="2000" dirty="0"/>
              <a:t>- podmínky provádění hornické činnosti a činnosti prováděné hornickým způsobem, nakládání s výbušninami a s výbušnými předměty, bezpečné provozování podzemních objektů,  </a:t>
            </a:r>
          </a:p>
          <a:p>
            <a:pPr marL="0" indent="0" algn="just">
              <a:buNone/>
            </a:pPr>
            <a:r>
              <a:rPr lang="cs-CZ" sz="2000" dirty="0"/>
              <a:t>- podmínky pro bezpečnost a ochranu zdraví osob, bezpečnost provozu a ochranu pracovního prostředí při výše uvedených činnostech </a:t>
            </a:r>
          </a:p>
          <a:p>
            <a:pPr marL="0" indent="0" algn="just">
              <a:buNone/>
            </a:pPr>
            <a:r>
              <a:rPr lang="cs-CZ" sz="2000" dirty="0"/>
              <a:t>- organizace a působnost orgánů státní báňské správy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7336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DB692A-A4F9-425D-B979-BF1E6BFAF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Nerosty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971432-86FE-4FB7-BA0C-A39ED5CBC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= tuhé, kapalné a plynné části zemské kůry;</a:t>
            </a:r>
          </a:p>
          <a:p>
            <a:pPr algn="just"/>
            <a:r>
              <a:rPr lang="cs-CZ" sz="2000" dirty="0"/>
              <a:t> za nerosty se nepovažují:</a:t>
            </a:r>
          </a:p>
          <a:p>
            <a:pPr marL="0" indent="0" algn="just">
              <a:buNone/>
            </a:pPr>
            <a:r>
              <a:rPr lang="cs-CZ" sz="2000" dirty="0"/>
              <a:t>- vody s výjimkou mineralizovaných vod, z nichž se mohou průmyslově získávat vyhrazené nerosty,</a:t>
            </a:r>
          </a:p>
          <a:p>
            <a:pPr marL="0" indent="0" algn="just">
              <a:buNone/>
            </a:pPr>
            <a:r>
              <a:rPr lang="cs-CZ" sz="2000" dirty="0"/>
              <a:t>- přírodní léčivé vody a přírodní stolní minerální vody</a:t>
            </a:r>
          </a:p>
          <a:p>
            <a:pPr marL="0" indent="0" algn="just">
              <a:buNone/>
            </a:pPr>
            <a:r>
              <a:rPr lang="cs-CZ" sz="2000" dirty="0"/>
              <a:t>- léčivá bahna a ostatní produkty přírodních léčivých zdrojů</a:t>
            </a:r>
          </a:p>
          <a:p>
            <a:pPr marL="0" indent="0" algn="just">
              <a:buNone/>
            </a:pPr>
            <a:r>
              <a:rPr lang="cs-CZ" sz="2000" dirty="0"/>
              <a:t>- rašelina</a:t>
            </a:r>
          </a:p>
          <a:p>
            <a:pPr marL="0" indent="0" algn="just">
              <a:buNone/>
            </a:pPr>
            <a:r>
              <a:rPr lang="cs-CZ" sz="2000" dirty="0"/>
              <a:t>- bahno, písek, štěrk a valouny v korytech vodních toků, pokud neobsahují vyhrazené nerosty v dobyvatelném množství,</a:t>
            </a:r>
          </a:p>
          <a:p>
            <a:pPr marL="0" indent="0" algn="just">
              <a:buNone/>
            </a:pPr>
            <a:r>
              <a:rPr lang="cs-CZ" sz="2000" dirty="0"/>
              <a:t> - kulturní vrstva půdy, která je vegetačním prostředím rostlinstva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971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5D0B8-7BAD-4A88-B54C-41F05F0A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Rozdělení nerostů – vyhrazené: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1ED38-9699-446F-B134-668632D0A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  </a:t>
            </a:r>
            <a:r>
              <a:rPr lang="cs-CZ" sz="2200" dirty="0"/>
              <a:t>radioaktivní nerosty,</a:t>
            </a:r>
          </a:p>
          <a:p>
            <a:pPr algn="just"/>
            <a:r>
              <a:rPr lang="cs-CZ" sz="2200" dirty="0"/>
              <a:t>  ropa a hořlavý zemní plyn, uhlí a bituminosní horniny,</a:t>
            </a:r>
          </a:p>
          <a:p>
            <a:pPr algn="just"/>
            <a:r>
              <a:rPr lang="cs-CZ" sz="2200" dirty="0"/>
              <a:t>  nerosty, z nichž je možno průmyslově vyrábět kovy,</a:t>
            </a:r>
          </a:p>
          <a:p>
            <a:pPr algn="just"/>
            <a:r>
              <a:rPr lang="cs-CZ" sz="2200" dirty="0"/>
              <a:t>  magnezit,</a:t>
            </a:r>
          </a:p>
          <a:p>
            <a:pPr algn="just"/>
            <a:r>
              <a:rPr lang="cs-CZ" sz="2200" dirty="0"/>
              <a:t>  nerosty, z nichž je možno průmyslově vyrábět fosfor, síru a fluór nebo jejich sloučeniny,</a:t>
            </a:r>
          </a:p>
          <a:p>
            <a:pPr algn="just"/>
            <a:r>
              <a:rPr lang="cs-CZ" sz="2200" dirty="0"/>
              <a:t> kamenná sůl, draselné, borové, bromové a jodové soli,</a:t>
            </a:r>
          </a:p>
          <a:p>
            <a:pPr algn="just"/>
            <a:r>
              <a:rPr lang="cs-CZ" sz="2200" dirty="0"/>
              <a:t> tuha, baryt, azbest, slída, mastek, diatomit, sklářský a slévárenský písek, minerální barviva, bentonit,</a:t>
            </a:r>
          </a:p>
          <a:p>
            <a:pPr algn="just"/>
            <a:r>
              <a:rPr lang="cs-CZ" sz="2200" dirty="0"/>
              <a:t>  nerosty, z nichž je možno průmyslově vyrábět prvky vzácných zemin a prvky s vlastnostmi polovodičů,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673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0CEDC-B12D-4DA1-9E3B-3D7C6C58E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Rozdělení nerostů – vyhrazené: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5F3BE5-5277-4A96-A2B0-3766816C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000" dirty="0"/>
              <a:t> granit, granodiorit, diorit, gabro, diabas, hadec, dolomit a vápenec, pokud jsou blokově dobyvatelné a leštitelné, a travertin,</a:t>
            </a:r>
          </a:p>
          <a:p>
            <a:pPr algn="just"/>
            <a:r>
              <a:rPr lang="cs-CZ" sz="2000" dirty="0"/>
              <a:t>technicky využitelné krystaly nerostů a drahé kameny,</a:t>
            </a:r>
          </a:p>
          <a:p>
            <a:pPr algn="just"/>
            <a:r>
              <a:rPr lang="cs-CZ" sz="2000" dirty="0"/>
              <a:t>  </a:t>
            </a:r>
            <a:r>
              <a:rPr lang="cs-CZ" sz="2000" dirty="0" err="1"/>
              <a:t>halloyzit</a:t>
            </a:r>
            <a:r>
              <a:rPr lang="cs-CZ" sz="2000" dirty="0"/>
              <a:t>, kaolin, keramické a žáruvzdorné jíly a jílovce, sádrovec, anhydrit, živce, perlit a zeolit,</a:t>
            </a:r>
          </a:p>
          <a:p>
            <a:pPr algn="just"/>
            <a:r>
              <a:rPr lang="cs-CZ" sz="2000" dirty="0"/>
              <a:t>křemen, křemenec, vápenec, dolomit, slín, čedič, znělec, trachyt, pokud tyto nerosty jsou vhodné k chemicko-technologickému zpracování nebo zpracování tavením,</a:t>
            </a:r>
          </a:p>
          <a:p>
            <a:pPr algn="just"/>
            <a:r>
              <a:rPr lang="cs-CZ" sz="2000" dirty="0"/>
              <a:t>  mineralizované vody, z nichž se mohou průmyslově získávat vyhrazené nerosty,</a:t>
            </a:r>
          </a:p>
          <a:p>
            <a:pPr algn="just"/>
            <a:r>
              <a:rPr lang="cs-CZ" sz="2000" dirty="0"/>
              <a:t>  technicky využitelné přírodní plyny.</a:t>
            </a:r>
          </a:p>
          <a:p>
            <a:pPr algn="just"/>
            <a:r>
              <a:rPr lang="cs-CZ" sz="2000" i="1" dirty="0"/>
              <a:t>Ostatní nerosty </a:t>
            </a:r>
            <a:r>
              <a:rPr lang="cs-CZ" sz="2000" dirty="0"/>
              <a:t>= nerosty </a:t>
            </a:r>
            <a:r>
              <a:rPr lang="cs-CZ" sz="2000" i="1" dirty="0"/>
              <a:t>nevyhrazené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674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A3085-5C86-44D4-9A92-6336ECB5C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Ložiska nerostů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BA9E0C-E19F-482B-A7AB-B792527E9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= </a:t>
            </a:r>
            <a:r>
              <a:rPr lang="cs-CZ" sz="2000" dirty="0"/>
              <a:t>přírodní nahromadění nerostů, jakož i základka v hlubinném dole, opuštěný odval, výsypka nebo odkaliště, které vznikly hornickou činností  a obsahují nerosty</a:t>
            </a:r>
          </a:p>
          <a:p>
            <a:pPr marL="0" indent="0" algn="just">
              <a:buNone/>
            </a:pPr>
            <a:r>
              <a:rPr lang="cs-CZ" sz="2000" dirty="0"/>
              <a:t>Výhradní ložisko (nerost v množství a jakosti vzbuzující důvodné očekávání o jeho nahromadění):</a:t>
            </a:r>
          </a:p>
          <a:p>
            <a:pPr marL="514350" indent="-514350" algn="just">
              <a:buAutoNum type="alphaLcParenR"/>
            </a:pPr>
            <a:r>
              <a:rPr lang="cs-CZ" sz="2000" dirty="0"/>
              <a:t>ložisko vyhrazených nerostů </a:t>
            </a:r>
          </a:p>
          <a:p>
            <a:pPr marL="457200" indent="-457200" algn="just">
              <a:buAutoNum type="alphaLcParenR" startAt="2"/>
            </a:pPr>
            <a:r>
              <a:rPr lang="cs-CZ" sz="2000" dirty="0"/>
              <a:t>výhradní ložisko nevyhrazených nerostů, o nichž bylo před 20.12.1991 rozhodnuto příslušnými orgány státní správy, že jsou vhodná pro potřeby a rozvoj národního hospodářství </a:t>
            </a:r>
          </a:p>
          <a:p>
            <a:pPr algn="just"/>
            <a:r>
              <a:rPr lang="cs-CZ" sz="2000" dirty="0"/>
              <a:t>ložiska vyhrazených nerostů = nerostné bohatství</a:t>
            </a:r>
          </a:p>
          <a:p>
            <a:pPr algn="just">
              <a:buFontTx/>
              <a:buChar char="-"/>
            </a:pPr>
            <a:r>
              <a:rPr lang="cs-CZ" sz="2000" dirty="0"/>
              <a:t>je vlastnictvím státu,  MŽP vydává osvědčení o jeho existenci</a:t>
            </a:r>
          </a:p>
          <a:p>
            <a:pPr algn="just"/>
            <a:r>
              <a:rPr lang="cs-CZ" sz="2000" dirty="0"/>
              <a:t>ložisko nevyhrazených nerostů je součástí pozemku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40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/>
              <a:t> zákon č. 334/1992 Sb., o ochraně zemědělského půdního fondu</a:t>
            </a:r>
          </a:p>
          <a:p>
            <a:pPr algn="just"/>
            <a:r>
              <a:rPr lang="cs-CZ" sz="2000" dirty="0"/>
              <a:t>zákon č. 139/2002 Sb., o pozemkových úpravách a pozemkových úřadech a o změně zákona č. 229/1991 Sb., o úpravě vlastnických vztahů k půdě a jinému zemědělskému majetku, ve znění pozdějších předpisů </a:t>
            </a:r>
          </a:p>
          <a:p>
            <a:pPr algn="just"/>
            <a:r>
              <a:rPr lang="cs-CZ" sz="2000" dirty="0"/>
              <a:t>zákon č. 44/1988 Sb., o ochraně a využití nerostného bohatství (horní zákon)</a:t>
            </a:r>
          </a:p>
          <a:p>
            <a:pPr algn="just"/>
            <a:r>
              <a:rPr lang="cs-CZ" sz="2000" dirty="0"/>
              <a:t>zákon č. 61/1988 Sb., o hornické činnosti, výbušninách a o státní báňské správě</a:t>
            </a:r>
          </a:p>
          <a:p>
            <a:pPr algn="just"/>
            <a:r>
              <a:rPr lang="cs-CZ" sz="2000" dirty="0"/>
              <a:t>zákon č. 62/1988 Sb., o geologických pracích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9289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4A60D-9CCB-4F2B-91C9-2EE5CCEF4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Ochrana nerostného bohatství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3DA1F7-0AE3-4780-B44D-75ADA0D55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při územně plánovací činnosti:</a:t>
            </a:r>
          </a:p>
          <a:p>
            <a:pPr algn="just">
              <a:buFontTx/>
              <a:buChar char="-"/>
            </a:pPr>
            <a:r>
              <a:rPr lang="cs-CZ" sz="2000" dirty="0"/>
              <a:t>povinnost při vycházet z podkladů o zjištěných a předpokládaných výhradních ložiskách </a:t>
            </a:r>
          </a:p>
          <a:p>
            <a:pPr algn="just">
              <a:buFontTx/>
              <a:buChar char="-"/>
            </a:pPr>
            <a:r>
              <a:rPr lang="cs-CZ" sz="2000" dirty="0"/>
              <a:t>stanoviska MŽP, MPO a ČBÚ k Politice územního rozvoje a ZÚR</a:t>
            </a:r>
          </a:p>
          <a:p>
            <a:pPr algn="just"/>
            <a:r>
              <a:rPr lang="cs-CZ" sz="2000" dirty="0"/>
              <a:t>stanovení chráněného ložiskového území (stanoví MŽP)</a:t>
            </a:r>
          </a:p>
          <a:p>
            <a:pPr marL="0" indent="0" algn="just">
              <a:buNone/>
            </a:pPr>
            <a:r>
              <a:rPr lang="cs-CZ" sz="2000" dirty="0"/>
              <a:t>= území, na kterém by stavby a zařízení, které nesouvisí s dobýváním výhradního ložiska, mohly znemožnit nebo ztížit dobývání výhradního ložiska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85482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BA05F-F729-46E1-A0F9-EC3714D66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Hornická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68A5B3-C11B-4F4A-AEC1-3F4C1B706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sz="2200" dirty="0"/>
              <a:t>vyhledávání a průzkum výhradních ložisek</a:t>
            </a:r>
          </a:p>
          <a:p>
            <a:pPr algn="just"/>
            <a:r>
              <a:rPr lang="cs-CZ" sz="2200" dirty="0"/>
              <a:t>otvírka, příprava a dobývání výhradních ložisek,</a:t>
            </a:r>
          </a:p>
          <a:p>
            <a:pPr algn="just"/>
            <a:r>
              <a:rPr lang="cs-CZ" sz="2200" dirty="0"/>
              <a:t>  zřizování, zajišťování a likvidace důlních děl a lomů,</a:t>
            </a:r>
          </a:p>
          <a:p>
            <a:pPr algn="just"/>
            <a:r>
              <a:rPr lang="cs-CZ" sz="2200" dirty="0"/>
              <a:t>  úprava a zušlechťování nerostů prováděné v souvislosti s jejich dobýváním,</a:t>
            </a:r>
          </a:p>
          <a:p>
            <a:pPr algn="just"/>
            <a:r>
              <a:rPr lang="cs-CZ" sz="2200" dirty="0"/>
              <a:t>  zřizování a provozování odvalů, výsypek a odkališť při výše uvedených činnostech</a:t>
            </a:r>
          </a:p>
          <a:p>
            <a:pPr algn="just"/>
            <a:r>
              <a:rPr lang="cs-CZ" sz="2200" dirty="0"/>
              <a:t> zvláštní zásahy do zemské kůry</a:t>
            </a:r>
          </a:p>
          <a:p>
            <a:pPr algn="just"/>
            <a:r>
              <a:rPr lang="cs-CZ" sz="2200" dirty="0"/>
              <a:t>  zajišťování a likvidace starých důlních děl</a:t>
            </a:r>
          </a:p>
          <a:p>
            <a:pPr algn="just"/>
            <a:r>
              <a:rPr lang="cs-CZ" sz="2200" dirty="0"/>
              <a:t>  báňská záchranná služba,</a:t>
            </a:r>
          </a:p>
          <a:p>
            <a:pPr algn="just"/>
            <a:r>
              <a:rPr lang="cs-CZ" sz="2200" dirty="0"/>
              <a:t> důlně měřická činnost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048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153C7-9BA6-4A61-AC1B-AC67065F5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Činnost prováděná hornickým způsobem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FED6DA-3658-4F76-9DE6-1274ACA02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dobývání ložisek nevyhrazených nerostů, včetně úpravy a zušlechťování nerostů prováděných v souvislosti s jejich dobýváním, a vyhledávání a průzkum ložisek nevyhrazených nerostů prováděné k tomu účelu,</a:t>
            </a:r>
          </a:p>
          <a:p>
            <a:pPr algn="just"/>
            <a:r>
              <a:rPr lang="cs-CZ" dirty="0"/>
              <a:t>  těžba písků v korytech vodních toků a štěrkopísků plovoucími stroji, včetně úpravy a zušlechťování těchto surovin prováděných v souvislosti s jejich těžbou, s výjimkou odstraňování nánosů při údržbě vodních toků,</a:t>
            </a:r>
          </a:p>
          <a:p>
            <a:pPr algn="just"/>
            <a:r>
              <a:rPr lang="cs-CZ" dirty="0"/>
              <a:t>  práce k zajištění stability podzemních prostorů (podzemní sanační práce),</a:t>
            </a:r>
          </a:p>
          <a:p>
            <a:pPr algn="just"/>
            <a:r>
              <a:rPr lang="cs-CZ" dirty="0"/>
              <a:t>  práce na zpřístupňování jeskyní a práce na jejich udržování v bezpečném stavu,</a:t>
            </a:r>
          </a:p>
          <a:p>
            <a:pPr algn="just"/>
            <a:r>
              <a:rPr lang="cs-CZ" dirty="0"/>
              <a:t> jímání přírodních léčivých a stolních minerálních vod v důlním díle v podzemí, a další, zejm. podzemní práce  (...)</a:t>
            </a:r>
          </a:p>
        </p:txBody>
      </p:sp>
    </p:spTree>
    <p:extLst>
      <p:ext uri="{BB962C8B-B14F-4D97-AF65-F5344CB8AC3E}">
        <p14:creationId xmlns:p14="http://schemas.microsoft.com/office/powerpoint/2010/main" val="1795485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BDBE0-DB54-4DE6-B80F-3872EBD0B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Nakládání s nerosty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FF2A27-5E0C-4357-B7B7-93ACF64FC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 ložiskový průzkum </a:t>
            </a:r>
          </a:p>
          <a:p>
            <a:pPr algn="just"/>
            <a:r>
              <a:rPr lang="cs-CZ" sz="2400" dirty="0"/>
              <a:t> výstavba dolů a lomů </a:t>
            </a:r>
          </a:p>
          <a:p>
            <a:pPr algn="just"/>
            <a:r>
              <a:rPr lang="cs-CZ" sz="2400" dirty="0"/>
              <a:t> dobývání výhradních ložisek </a:t>
            </a:r>
          </a:p>
          <a:p>
            <a:pPr algn="just"/>
            <a:r>
              <a:rPr lang="cs-CZ" sz="2400" dirty="0"/>
              <a:t> jiné zásahy do zemské kůry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103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6D204-B262-467C-839E-C847BE01A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Geologické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9F2CD1-798E-44E0-8605-02D65FDF7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200" dirty="0"/>
              <a:t>Geologické práce </a:t>
            </a:r>
          </a:p>
          <a:p>
            <a:pPr marL="0" indent="0" algn="just">
              <a:buNone/>
            </a:pPr>
            <a:r>
              <a:rPr lang="cs-CZ" sz="2200" dirty="0"/>
              <a:t>= geologický výzkum a geologický průzkum na území ČR:</a:t>
            </a:r>
          </a:p>
          <a:p>
            <a:pPr marL="0" lvl="0" indent="0" algn="just">
              <a:buNone/>
            </a:pPr>
            <a:r>
              <a:rPr lang="cs-CZ" sz="2200" i="1" dirty="0"/>
              <a:t>Geologický výzkum   </a:t>
            </a:r>
          </a:p>
          <a:p>
            <a:pPr marL="0" lvl="0" indent="0" algn="just">
              <a:buNone/>
            </a:pPr>
            <a:r>
              <a:rPr lang="cs-CZ" sz="2200" dirty="0"/>
              <a:t>= soubor prací, jimiž se:  zkoumá vznik a působení geologických 					procesů/ zkoumá, hodnotí a dokumentuje geologická 				   stavba území, její prvky a zákonitosti</a:t>
            </a:r>
          </a:p>
          <a:p>
            <a:pPr marL="0" lvl="0" indent="0" algn="just">
              <a:buNone/>
            </a:pPr>
            <a:r>
              <a:rPr lang="cs-CZ" sz="2200" i="1" dirty="0"/>
              <a:t>Geologický průzkum  </a:t>
            </a:r>
          </a:p>
          <a:p>
            <a:pPr marL="0" lvl="0" indent="0" algn="just">
              <a:buNone/>
            </a:pPr>
            <a:r>
              <a:rPr lang="cs-CZ" sz="2200" dirty="0"/>
              <a:t>=  účelově zaměřené geologické práce, jimiž se zkoumá území v podrobnostech přesahujících geologický výzkum: ložiskový, pro zvláštní zásahy do zemské kůry, hydrogeologický, inženýrskogeologický, geologických činitelů ovlivňujících životní prostředí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1555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D8CD8-F655-4384-9023-ADAA7F75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Ložiskový průzkum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94C2E0-BF24-4F23-9C9F-621764044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Výhradní  ložiska:</a:t>
            </a:r>
          </a:p>
          <a:p>
            <a:pPr algn="just">
              <a:buFontTx/>
              <a:buChar char="-"/>
            </a:pPr>
            <a:r>
              <a:rPr lang="cs-CZ" sz="2000" dirty="0"/>
              <a:t>stanovení průzkumného území za účelem vyhledávání a průzkumu výhradního ložiska</a:t>
            </a:r>
          </a:p>
          <a:p>
            <a:pPr marL="0" indent="0" algn="just">
              <a:buNone/>
            </a:pPr>
            <a:r>
              <a:rPr lang="cs-CZ" sz="2000" dirty="0"/>
              <a:t> -stanovuje MŽP rozhodnutím právnické osobě nebo fyzické osobě, která má oprávnění k hornické činnosti </a:t>
            </a:r>
          </a:p>
          <a:p>
            <a:pPr algn="just">
              <a:buFontTx/>
              <a:buChar char="-"/>
            </a:pPr>
            <a:r>
              <a:rPr lang="cs-CZ" sz="2000" dirty="0"/>
              <a:t>na výhradní ložisko může být stanoveno jenom jedno průzkumné území</a:t>
            </a:r>
          </a:p>
          <a:p>
            <a:pPr algn="just"/>
            <a:r>
              <a:rPr lang="cs-CZ" sz="2000" dirty="0"/>
              <a:t>Ložiska nevyhrazených nerostů:</a:t>
            </a:r>
          </a:p>
          <a:p>
            <a:pPr marL="0" indent="0" algn="just">
              <a:buNone/>
            </a:pPr>
            <a:r>
              <a:rPr lang="cs-CZ" sz="2000" dirty="0"/>
              <a:t>- lze provádět jen na základě dohody s vlastníkem pozemku, pokud zvláštní předpis (horní zákon) nestanoví jinak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9004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73851-50CD-45FE-AF99-839700983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Realizace geologických prací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BB3818-0438-4F64-8961-F5725300C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projektování </a:t>
            </a:r>
          </a:p>
          <a:p>
            <a:pPr algn="just"/>
            <a:r>
              <a:rPr lang="cs-CZ" sz="2400" dirty="0"/>
              <a:t>evidence </a:t>
            </a:r>
          </a:p>
          <a:p>
            <a:pPr algn="just"/>
            <a:r>
              <a:rPr lang="cs-CZ" sz="2400" dirty="0"/>
              <a:t>provádění (odborně, racionálně a bezpečně dle projektu)</a:t>
            </a:r>
          </a:p>
          <a:p>
            <a:pPr algn="just"/>
            <a:r>
              <a:rPr lang="cs-CZ" sz="2400" dirty="0"/>
              <a:t>vyhodnocení (vč. nových geologických poznatků nesouvisejících přímo s cílem projektu, zejm. ložiska nerostů a zdroje podzemních vod)</a:t>
            </a:r>
          </a:p>
          <a:p>
            <a:pPr algn="just"/>
            <a:r>
              <a:rPr lang="cs-CZ" sz="2400" dirty="0"/>
              <a:t>nově se při úpravě území dotčeného těžbou prověřují možnosti rekultivace území přírodě blízkou obnovou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961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64108C-44B7-44F7-B249-D73127EAF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Státní geologická služba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1C80F-E907-42E7-BBD8-EE9EDB5C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shromažďování a poskytování údajů o geologickém složení území, ochraně a využití přírodních nerostných zdrojů a zdrojů podzemních vod a o geologických rizicích</a:t>
            </a:r>
          </a:p>
          <a:p>
            <a:pPr marL="0" indent="0" algn="just">
              <a:buNone/>
            </a:pPr>
            <a:r>
              <a:rPr lang="cs-CZ" sz="2000" dirty="0"/>
              <a:t>- pro výkon státní geologické služby zřídilo MŽP Českou geologickou službu, příspěvkovou organizaci</a:t>
            </a:r>
          </a:p>
          <a:p>
            <a:pPr marL="0" indent="0" algn="just">
              <a:buNone/>
            </a:pPr>
            <a:r>
              <a:rPr lang="cs-CZ" sz="2000" dirty="0"/>
              <a:t> </a:t>
            </a:r>
          </a:p>
          <a:p>
            <a:pPr marL="0" indent="0" algn="just">
              <a:buNone/>
            </a:pPr>
            <a:r>
              <a:rPr lang="cs-CZ" sz="2000" dirty="0">
                <a:hlinkClick r:id="rId2"/>
              </a:rPr>
              <a:t>http://www.geology.cz/extranet/sgs</a:t>
            </a:r>
            <a:r>
              <a:rPr lang="cs-CZ" sz="2000" dirty="0"/>
              <a:t> 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6964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DBE87-19D5-463B-B90F-AD1917A79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Orgány státní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60CFF1-D7E8-44AE-BE6B-031A1B78C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Obecní úřady ORP</a:t>
            </a:r>
          </a:p>
          <a:p>
            <a:r>
              <a:rPr lang="cs-CZ" sz="2000" dirty="0"/>
              <a:t>Krajské úřady</a:t>
            </a:r>
          </a:p>
          <a:p>
            <a:r>
              <a:rPr lang="cs-CZ" sz="2000" dirty="0"/>
              <a:t>Správy NP</a:t>
            </a:r>
          </a:p>
          <a:p>
            <a:r>
              <a:rPr lang="cs-CZ" sz="2000" dirty="0"/>
              <a:t>Újezdní úřady</a:t>
            </a:r>
          </a:p>
          <a:p>
            <a:r>
              <a:rPr lang="cs-CZ" sz="2000" dirty="0"/>
              <a:t>Státní pozemkový úřad (ústředí + krajské)</a:t>
            </a:r>
          </a:p>
          <a:p>
            <a:r>
              <a:rPr lang="cs-CZ" sz="2000" dirty="0"/>
              <a:t>Český báňský úřad</a:t>
            </a:r>
          </a:p>
          <a:p>
            <a:r>
              <a:rPr lang="cs-CZ" sz="2000" dirty="0"/>
              <a:t>Ministerstvo životního prostředí, Ministerstvo průmyslu a obchodu</a:t>
            </a:r>
          </a:p>
          <a:p>
            <a:r>
              <a:rPr lang="cs-CZ" sz="2000" dirty="0"/>
              <a:t>ČIŽP a u ochrany ZPF nově i stavební úřad (!)</a:t>
            </a:r>
          </a:p>
        </p:txBody>
      </p:sp>
    </p:spTree>
    <p:extLst>
      <p:ext uri="{BB962C8B-B14F-4D97-AF65-F5344CB8AC3E}">
        <p14:creationId xmlns:p14="http://schemas.microsoft.com/office/powerpoint/2010/main" val="128646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E057DD-146F-4EE0-A95E-18B869D9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Ochrana ZPF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6481EF-E10F-43F5-BDAF-BD981B7DE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Zemědělský půdní fond je základním přírodním bohatstvím naší země, nenahraditelným výrobním prostředkem umožňujícím zemědělskou výrobu a je jednou z hlavních složek životního prostředí </a:t>
            </a:r>
          </a:p>
          <a:p>
            <a:pPr algn="just"/>
            <a:r>
              <a:rPr lang="cs-CZ" sz="2000" dirty="0"/>
              <a:t>Ochrana ZPF, jeho zvelebování a racionální využívání jsou činnosti, kterými je také zajišťována ochrana a zlepšování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122115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C5D62-F2CD-49DB-A71F-0D937C89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Zemědělský půdní fond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B74BD-3934-49DA-8EA1-0D0DFF9BB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 zemědělská půda – pozemky zemědělsky obhospodařované: orná 				     půda, chmelnice, vinice, zahrady, ovocné sady, 				      trvalé travní porosty</a:t>
            </a:r>
          </a:p>
          <a:p>
            <a:pPr marL="0" indent="0" algn="just">
              <a:buNone/>
            </a:pPr>
            <a:r>
              <a:rPr lang="cs-CZ" sz="2000" dirty="0"/>
              <a:t>			     - půda, která byla a má být nadále zemědělsky 				       obhospodařována, ale dočasně obdělávána není</a:t>
            </a:r>
          </a:p>
          <a:p>
            <a:pPr algn="just"/>
            <a:r>
              <a:rPr lang="cs-CZ" sz="2000" dirty="0"/>
              <a:t> rybníky s chovem ryb nebo vodní drůbeže </a:t>
            </a:r>
          </a:p>
          <a:p>
            <a:pPr algn="just"/>
            <a:r>
              <a:rPr lang="cs-CZ" sz="2000" dirty="0"/>
              <a:t> nezemědělská půda potřebná k zajišťování zemědělské výroby (tzn. polní cesty, závlahové vodní nádrže, odvodňovací příkopy aj.)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- trvalý travní porost lze změnit na ornou půdu jen se souhlasem orgánu ochrany ZPF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23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A4163-F9EF-4F03-8B00-AFA0201E6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Třídy ochrany zemědělské půdy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F86D2A-93FC-4C1D-A02F-C2F0AD580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zemědělská půda se dělí podle kvality do 5 tříd ochrany  -  stanovují se pomocí bonitovaných půdně ekologických jednotek, které jsou přiřazeny  jednotlivým třídám dle přílohy  č. 1 - 5 k vyhlášce </a:t>
            </a:r>
          </a:p>
          <a:p>
            <a:pPr algn="just">
              <a:buFontTx/>
              <a:buChar char="-"/>
            </a:pPr>
            <a:r>
              <a:rPr lang="cs-CZ" sz="2000" dirty="0"/>
              <a:t>BPEJ  je charakterizována klimatickým regionem, hlavní půdní jednotkou, sklonitostí a expozicí, </a:t>
            </a:r>
            <a:r>
              <a:rPr lang="cs-CZ" sz="2000" dirty="0" err="1"/>
              <a:t>skeletovitostí</a:t>
            </a:r>
            <a:r>
              <a:rPr lang="cs-CZ" sz="2000" dirty="0"/>
              <a:t> a hloubkou půdy, jež specifikují hlavní půdní a klimatické podmínky hodnoceného pozemku </a:t>
            </a:r>
          </a:p>
          <a:p>
            <a:pPr algn="just">
              <a:buFontTx/>
              <a:buChar char="-"/>
            </a:pPr>
            <a:r>
              <a:rPr lang="cs-CZ" sz="2000" dirty="0"/>
              <a:t>pětimístný číselný kód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649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A2F5F-4B3D-475D-A825-850904AE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BPEJ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045482-4C56-408E-BBD6-CA912EFB0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0"/>
              <a:t>Číselný kód:</a:t>
            </a:r>
          </a:p>
          <a:p>
            <a:pPr algn="just">
              <a:buFontTx/>
              <a:buChar char="-"/>
            </a:pPr>
            <a:r>
              <a:rPr lang="cs-CZ" sz="2000" dirty="0"/>
              <a:t>klimatický region – první číslice</a:t>
            </a:r>
          </a:p>
          <a:p>
            <a:pPr algn="just">
              <a:buFontTx/>
              <a:buChar char="-"/>
            </a:pPr>
            <a:r>
              <a:rPr lang="cs-CZ" sz="2000" dirty="0"/>
              <a:t>hlavní půdní jednotka – druhá a třetí číslice</a:t>
            </a:r>
          </a:p>
          <a:p>
            <a:pPr algn="just">
              <a:buFontTx/>
              <a:buChar char="-"/>
            </a:pPr>
            <a:r>
              <a:rPr lang="cs-CZ" sz="2000" dirty="0"/>
              <a:t>sklonitost a expozice – čtvrtá číslice</a:t>
            </a:r>
          </a:p>
          <a:p>
            <a:pPr algn="just">
              <a:buFontTx/>
              <a:buChar char="-"/>
            </a:pPr>
            <a:r>
              <a:rPr lang="cs-CZ" sz="2000" dirty="0" err="1"/>
              <a:t>skeletovitost</a:t>
            </a:r>
            <a:r>
              <a:rPr lang="cs-CZ" sz="2000" dirty="0"/>
              <a:t> a hloubka půdy – pátá číslice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BPEJ = základ pro ocenění zemědělského pozemku (dle zákona o  pozemkových úpravách)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7742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DD4BC-7A91-43B1-A6FD-6103C6163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Zásady ochrany zemědělské půdy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058030-35B8-423A-96EF-483F521AC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zakázáno: znečišťovat, ohrožovat erozí, užívat k nezemědělským účelům, poškozovat zhutňováním, zamokřováním, vysoušením, překrýváním nebo narušováním erozí, používat upravené kaly nebo sedimenty (pokud došlo k překročení preventivních hodnot)</a:t>
            </a:r>
          </a:p>
          <a:p>
            <a:pPr algn="just"/>
            <a:r>
              <a:rPr lang="cs-CZ" dirty="0"/>
              <a:t>nutno: užívat nebo udržovat půdu v souladu s charakteristikou druhu pozemku (nejde-li např. o výjimku – dočasné odnětí ze ZPF aj.)</a:t>
            </a:r>
          </a:p>
          <a:p>
            <a:pPr algn="just"/>
            <a:r>
              <a:rPr lang="cs-CZ" dirty="0"/>
              <a:t>podmínky pro plantáže dřevin (max. doba, rekultivace, třída ochrany)</a:t>
            </a:r>
          </a:p>
          <a:p>
            <a:pPr algn="just"/>
            <a:r>
              <a:rPr lang="cs-CZ" dirty="0"/>
              <a:t>pro nezemědělské účely je nutno použít především nezemědělskou půdu </a:t>
            </a:r>
          </a:p>
          <a:p>
            <a:pPr algn="just"/>
            <a:r>
              <a:rPr lang="cs-CZ" dirty="0"/>
              <a:t>zemědělskou půdu I. a II. třídy ochrany lze odejmout pouze v případech, kdy jiný veřejný zájem výrazně převažuje nad veřejným zájmem ochrany zemědělského půdního fondu </a:t>
            </a:r>
          </a:p>
          <a:p>
            <a:pPr algn="just"/>
            <a:r>
              <a:rPr lang="cs-CZ" dirty="0"/>
              <a:t>orgány ZPF se vyjadřují ke stavebním, průmyslovým, těžebním aj. činnostem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0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FE0D5B-681D-4F75-AC18-2394495A5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Odnětí půdy ze ZPF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F5584E-957A-4B61-9392-D901FA424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000" dirty="0"/>
              <a:t>k odnětí je třeba souhlasu orgánu ochrany ZPF – závazné stanovisko (je součástí navazujícího rozhodnutí)/rozhodnutí – omezená platnost) </a:t>
            </a:r>
          </a:p>
          <a:p>
            <a:pPr algn="just">
              <a:buFontTx/>
              <a:buChar char="-"/>
            </a:pPr>
            <a:r>
              <a:rPr lang="cs-CZ" sz="2000" dirty="0"/>
              <a:t> odejmout bez souhlasu lze ve vyjmenovaných případech (př. stavby o výměře /vč. souvisejících ploch/ do 25 m2, geodetické značky a stožáry mobilních sítí na plochách do 30 m2, pro obnovu koryt vodních toků, pro registrovaný VKP … )</a:t>
            </a:r>
          </a:p>
          <a:p>
            <a:pPr algn="just">
              <a:buFontTx/>
              <a:buChar char="-"/>
            </a:pPr>
            <a:r>
              <a:rPr lang="cs-CZ" sz="2000" dirty="0"/>
              <a:t>trvale  x dočasně (podmínkou dočasného odnětí ze ZPF je rekultivace)</a:t>
            </a:r>
          </a:p>
          <a:p>
            <a:pPr algn="just">
              <a:buFontTx/>
              <a:buChar char="-"/>
            </a:pPr>
            <a:r>
              <a:rPr lang="cs-CZ" sz="2000" dirty="0"/>
              <a:t> zásady – přednostně na zastavitelných plochách, méně kvalitní půdu ..</a:t>
            </a:r>
          </a:p>
          <a:p>
            <a:pPr algn="just">
              <a:buFontTx/>
              <a:buChar char="-"/>
            </a:pPr>
            <a:r>
              <a:rPr lang="cs-CZ" sz="2000" dirty="0"/>
              <a:t>odnětí I.  a II. třídy jen ve veřejném zájmu: ten je ze zákona dán mj. u staveb veřejné dopravní infrastruktury, na zastavitelné ploše dle ÚP …</a:t>
            </a:r>
          </a:p>
          <a:p>
            <a:pPr algn="just">
              <a:buFontTx/>
              <a:buChar char="-"/>
            </a:pPr>
            <a:r>
              <a:rPr lang="cs-CZ" sz="2000" dirty="0"/>
              <a:t>půda se odkládá na určená místa</a:t>
            </a:r>
          </a:p>
          <a:p>
            <a:pPr algn="just">
              <a:buFontTx/>
              <a:buChar char="-"/>
            </a:pPr>
            <a:r>
              <a:rPr lang="cs-CZ" sz="2000" dirty="0"/>
              <a:t>postupování žádosti (§ 18 odst. 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26852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2081</TotalTime>
  <Words>2148</Words>
  <Application>Microsoft Office PowerPoint</Application>
  <PresentationFormat>Širokoúhlá obrazovka</PresentationFormat>
  <Paragraphs>172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Wingdings 3</vt:lpstr>
      <vt:lpstr>Stébla</vt:lpstr>
      <vt:lpstr>ZPF, hornictví, geologie (8)</vt:lpstr>
      <vt:lpstr>Právní rámec</vt:lpstr>
      <vt:lpstr>Orgány státní správy</vt:lpstr>
      <vt:lpstr>Ochrana ZPF</vt:lpstr>
      <vt:lpstr>Zemědělský půdní fond</vt:lpstr>
      <vt:lpstr>Třídy ochrany zemědělské půdy</vt:lpstr>
      <vt:lpstr>BPEJ</vt:lpstr>
      <vt:lpstr>Zásady ochrany zemědělské půdy</vt:lpstr>
      <vt:lpstr>Odnětí půdy ze ZPF</vt:lpstr>
      <vt:lpstr>Odvody </vt:lpstr>
      <vt:lpstr>Pozemkové úpravy</vt:lpstr>
      <vt:lpstr>Pozemkové úpravy</vt:lpstr>
      <vt:lpstr>Formy pozemkových úprav</vt:lpstr>
      <vt:lpstr>Řízení o pozemkových úpravách</vt:lpstr>
      <vt:lpstr>Právní úprava hornictví</vt:lpstr>
      <vt:lpstr>Nerosty</vt:lpstr>
      <vt:lpstr>Rozdělení nerostů – vyhrazené:</vt:lpstr>
      <vt:lpstr>Rozdělení nerostů – vyhrazené:</vt:lpstr>
      <vt:lpstr>Ložiska nerostů</vt:lpstr>
      <vt:lpstr>Ochrana nerostného bohatství</vt:lpstr>
      <vt:lpstr>Hornická činnost</vt:lpstr>
      <vt:lpstr>Činnost prováděná hornickým způsobem</vt:lpstr>
      <vt:lpstr>Nakládání s nerosty</vt:lpstr>
      <vt:lpstr>Geologické práce</vt:lpstr>
      <vt:lpstr>Ložiskový průzkum</vt:lpstr>
      <vt:lpstr>Realizace geologických prací</vt:lpstr>
      <vt:lpstr>Státní geologická služba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 a právo (1)</dc:title>
  <dc:creator>Svobodová Olga</dc:creator>
  <cp:lastModifiedBy>Svoboda Arnost</cp:lastModifiedBy>
  <cp:revision>194</cp:revision>
  <dcterms:created xsi:type="dcterms:W3CDTF">2017-06-20T12:02:26Z</dcterms:created>
  <dcterms:modified xsi:type="dcterms:W3CDTF">2023-07-31T19:47:33Z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Owner">
    <vt:lpwstr>svobodova.olga@kr-jihomoravsky.cz</vt:lpwstr>
  </property>
  <property fmtid="{D5CDD505-2E9C-101B-9397-08002B2CF9AE}" pid="5" name="MSIP_Label_690ebb53-23a2-471a-9c6e-17bd0d11311e_SetDate">
    <vt:lpwstr>2021-06-16T07:11:35.8924164Z</vt:lpwstr>
  </property>
  <property fmtid="{D5CDD505-2E9C-101B-9397-08002B2CF9AE}" pid="6" name="MSIP_Label_690ebb53-23a2-471a-9c6e-17bd0d11311e_Name">
    <vt:lpwstr>Verejne</vt:lpwstr>
  </property>
  <property fmtid="{D5CDD505-2E9C-101B-9397-08002B2CF9AE}" pid="7" name="MSIP_Label_690ebb53-23a2-471a-9c6e-17bd0d11311e_Application">
    <vt:lpwstr>Microsoft Azure Information Protection</vt:lpwstr>
  </property>
  <property fmtid="{D5CDD505-2E9C-101B-9397-08002B2CF9AE}" pid="8" name="MSIP_Label_690ebb53-23a2-471a-9c6e-17bd0d11311e_Extended_MSFT_Method">
    <vt:lpwstr>Automatic</vt:lpwstr>
  </property>
  <property fmtid="{D5CDD505-2E9C-101B-9397-08002B2CF9AE}" pid="9" name="Sensitivity">
    <vt:lpwstr>Verejne</vt:lpwstr>
  </property>
</Properties>
</file>