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chmi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p.cz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/>
              <a:t>Odpady,ovzduší (9)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</a:t>
            </a:r>
            <a:r>
              <a:rPr lang="cs-CZ" sz="3200"/>
              <a:t>MUNI 2023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1068C-9AB7-42D9-86C4-DAC732BE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Původce odpadu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62BB2-445B-400A-8824-0C6CDBDBD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= každý, při jehož činnosti vzniká odpad</a:t>
            </a:r>
          </a:p>
          <a:p>
            <a:pPr algn="just"/>
            <a:r>
              <a:rPr lang="cs-CZ" sz="2000" dirty="0"/>
              <a:t>= PO nebo podnikající FO, která prování úpravu odpadů nebo jiné činnosti, jejichž výsledkem je změna povahy nebo složení odpadu nebo</a:t>
            </a:r>
          </a:p>
          <a:p>
            <a:pPr algn="just"/>
            <a:r>
              <a:rPr lang="cs-CZ" sz="2000" dirty="0"/>
              <a:t>= obec od okamžiku, kdy osoba odloží odpad na místo obcí k tomuto účelu určenému (u komunálního odpadu od nepodnikajících FO je nutné odděleně soustřeďovat recyklovatelné složky)</a:t>
            </a:r>
          </a:p>
          <a:p>
            <a:pPr algn="just"/>
            <a:r>
              <a:rPr lang="cs-CZ" sz="2000" dirty="0"/>
              <a:t>možné smluvní odchylky (původcem je např. osoba provádějící činnosti ze smlouvy…)</a:t>
            </a:r>
          </a:p>
        </p:txBody>
      </p:sp>
    </p:spTree>
    <p:extLst>
      <p:ext uri="{BB962C8B-B14F-4D97-AF65-F5344CB8AC3E}">
        <p14:creationId xmlns:p14="http://schemas.microsoft.com/office/powerpoint/2010/main" val="591107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259B1-6E0F-490A-A224-93C704745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Předcházení vzniku odpadu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B0DBF-96CB-4757-ABC8-FEC68DB54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Každý je povinen při své činnosti předcházet vzniku odpadu, omezovat jeho množství a nebezpečné vlastnosti</a:t>
            </a:r>
          </a:p>
          <a:p>
            <a:pPr algn="just"/>
            <a:r>
              <a:rPr lang="cs-CZ" sz="2000" dirty="0"/>
              <a:t>PO nebo podnikající FO, která vyrábí výrobky, má povinnost omezit vznik odpadů, popř. zabezpečit co nejvyšší míru využití odpadů v souladu s hierarchií odpadového hospodářství</a:t>
            </a:r>
          </a:p>
          <a:p>
            <a:pPr algn="just"/>
            <a:r>
              <a:rPr lang="cs-CZ" sz="2000" dirty="0"/>
              <a:t>Podpora kompostování</a:t>
            </a:r>
          </a:p>
          <a:p>
            <a:pPr algn="just"/>
            <a:r>
              <a:rPr lang="cs-CZ" sz="2000" dirty="0"/>
              <a:t>Movitá věc, kterou je možné v souladu s předpisy používat k původnímu účelu, se nestává odpadem, pokud ji tato osoba předá k opětovnému použití </a:t>
            </a:r>
          </a:p>
          <a:p>
            <a:pPr algn="just"/>
            <a:r>
              <a:rPr lang="cs-CZ" sz="2000" dirty="0"/>
              <a:t>Movitá věc, kterou osoba předala na místo určené obcí a kterou je možné v souladu s jinými předpisy používat k původnímu účelu, se nestala odpadem, pokud byla předána k opětovnému použití</a:t>
            </a:r>
          </a:p>
        </p:txBody>
      </p:sp>
    </p:spTree>
    <p:extLst>
      <p:ext uri="{BB962C8B-B14F-4D97-AF65-F5344CB8AC3E}">
        <p14:creationId xmlns:p14="http://schemas.microsoft.com/office/powerpoint/2010/main" val="4059460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2DFBB5-7547-4647-9C2E-700F4705B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Nakládání s odpady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04E40E-FF7D-4971-AECA-D4142EC35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Každý je povinen nakládat s odpadem pouze zákonným způsobem (druh a kategorie odpadu, limity znečišťování, oddělené soustřeďování odpadů v zařízeních k tomu určených, zabezpečení odpadu s před odcizením, únikem, znehodnocením v rozporu s hierarchií odpadového hospodářství)</a:t>
            </a:r>
          </a:p>
          <a:p>
            <a:pPr algn="just"/>
            <a:r>
              <a:rPr lang="cs-CZ" dirty="0"/>
              <a:t>Nezákonně soustředěný odpad:</a:t>
            </a:r>
          </a:p>
          <a:p>
            <a:pPr marL="0" indent="0" algn="just">
              <a:buNone/>
            </a:pPr>
            <a:r>
              <a:rPr lang="cs-CZ" dirty="0"/>
              <a:t>vlastník je povinen jej předat do zařízení určeného pro nakládání  s odpady, popř. do dopravního prostředku provozovatele zařízení nebo obchodníkovi disponujícímu povolením</a:t>
            </a:r>
          </a:p>
          <a:p>
            <a:pPr algn="just"/>
            <a:r>
              <a:rPr lang="cs-CZ" dirty="0"/>
              <a:t>Pokud se vlastník pozemku dozví o nezákonně soustředěném odpadu, je povinen toto bezodkladně oznámit OÚ ORP, v jehož správním obvodu je odpad soustředěn. Pokud odpad neodklidí jeho vlastník, vyzve k tomu ORP vlastníka pozemku v určené lhůtě, může nabídnout součinnost. Odpad je nutné alespoň zabezpečit proti dalšímu návozu a úniku škodlivin…</a:t>
            </a:r>
          </a:p>
        </p:txBody>
      </p:sp>
    </p:spTree>
    <p:extLst>
      <p:ext uri="{BB962C8B-B14F-4D97-AF65-F5344CB8AC3E}">
        <p14:creationId xmlns:p14="http://schemas.microsoft.com/office/powerpoint/2010/main" val="133686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CA36A-6ABF-44C6-8387-B90E5D41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Způsoby nakládání s odpady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E509DC-7595-4089-9158-FA1A5B1CD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i="1" dirty="0"/>
              <a:t>Soustřeďování odpadu</a:t>
            </a:r>
            <a:r>
              <a:rPr lang="cs-CZ" dirty="0"/>
              <a:t>: pouze za technických podmínek zajišťujících ochranu životního prostředí a zdraví lidí (zpravidla se soustřeďuje odděleně)</a:t>
            </a:r>
          </a:p>
          <a:p>
            <a:pPr algn="just"/>
            <a:r>
              <a:rPr lang="cs-CZ" i="1" dirty="0"/>
              <a:t>Skladování odpadu</a:t>
            </a:r>
            <a:r>
              <a:rPr lang="cs-CZ" dirty="0"/>
              <a:t>: pouze na pozemku stanoveném v procesu dle stavebního zákona a v souladu s technickými podmínkami (ochrana ŽP, zdraví)</a:t>
            </a:r>
          </a:p>
          <a:p>
            <a:pPr algn="just"/>
            <a:r>
              <a:rPr lang="cs-CZ" i="1" dirty="0"/>
              <a:t>Sběr odpadu</a:t>
            </a:r>
            <a:r>
              <a:rPr lang="cs-CZ" dirty="0"/>
              <a:t>: pouze na pozemku stanoveném v procesu dle stavebního zákona a v souladu s technickými podmínkami …max. na dobu 9 měsíců (u biologického odpadu max. 48 hodin)</a:t>
            </a:r>
          </a:p>
          <a:p>
            <a:pPr algn="just"/>
            <a:r>
              <a:rPr lang="cs-CZ" i="1" dirty="0"/>
              <a:t>Využití odpadu: </a:t>
            </a:r>
            <a:r>
              <a:rPr lang="cs-CZ" dirty="0"/>
              <a:t>energetické využití (palivo) – komunální odpad (kromě odděleně soustřeďovaného papíru, skla, plastů…k recyklaci)</a:t>
            </a:r>
          </a:p>
          <a:p>
            <a:pPr algn="just"/>
            <a:r>
              <a:rPr lang="cs-CZ" i="1" dirty="0"/>
              <a:t>Odstranění odpadu skládkováním:</a:t>
            </a:r>
            <a:r>
              <a:rPr lang="cs-CZ" dirty="0"/>
              <a:t> v KN ostatní plocha; řízené uložení, uzavírání a rekultivace skládky, následná péče  o skládku (min. 30 let)</a:t>
            </a:r>
            <a:endParaRPr lang="cs-CZ" i="1" dirty="0"/>
          </a:p>
          <a:p>
            <a:pPr marL="0" indent="0" algn="just">
              <a:buNone/>
            </a:pPr>
            <a:endParaRPr lang="cs-CZ" i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144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2E683E-EF2B-400C-958C-D09A7486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Komunální odpad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DF598-8377-43B7-82F8-986446615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Obec je povinna přebrat veškerý komunální odpad vznikající na jejím území při činnosti nepodnikajících FO. Pokud obec zavedla poplatek za odkládání komunálního odpadu z nemovité věci na základě kapacity soustřeďovacích prostředků podle zákona o místních poplatcích, je povinna přebírat směsný komunální odpad vznikající na jejím území při činnosti nepodnikajících FO v množství odpovídajícím kapacitě soustřeďovacích prostředků</a:t>
            </a:r>
          </a:p>
          <a:p>
            <a:pPr algn="just"/>
            <a:r>
              <a:rPr lang="cs-CZ" sz="2000" dirty="0"/>
              <a:t>Obec je povinna určit místa pro oddělené soustřeďování k. o., a to alespoň nebezpečného odpadu, papíru, plastů, skla, kovů, biologického odpadu, jedlých olejů a tuků a od 1. 1. 2025 rovněž textilu …</a:t>
            </a:r>
          </a:p>
        </p:txBody>
      </p:sp>
    </p:spTree>
    <p:extLst>
      <p:ext uri="{BB962C8B-B14F-4D97-AF65-F5344CB8AC3E}">
        <p14:creationId xmlns:p14="http://schemas.microsoft.com/office/powerpoint/2010/main" val="1671544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80947-EC46-457E-A854-6BA4B0FD1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Poplatky za komunální odpad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D4538-6F7C-4DD3-8374-75AE23FF8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o místních poplatcích (lze mírně modifikovat v OZV obce):</a:t>
            </a:r>
          </a:p>
          <a:p>
            <a:pPr marL="0" indent="0" algn="just">
              <a:buNone/>
            </a:pPr>
            <a:r>
              <a:rPr lang="cs-CZ" dirty="0"/>
              <a:t> Poplatky za komunální odpad jsou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marL="0" indent="0" algn="just">
              <a:buNone/>
            </a:pPr>
            <a:r>
              <a:rPr lang="cs-CZ" dirty="0"/>
              <a:t>a) poplatek za obecní systém odpadového hospodářství (poplatníkem FO přihlášená v obci nebo vlastník nemovitosti na území obce, v níž není nikdo přihlášen; jde o poplatek za provoz systému) a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marL="0" indent="0" algn="just">
              <a:buNone/>
            </a:pPr>
            <a:r>
              <a:rPr lang="cs-CZ" dirty="0"/>
              <a:t>b) poplatek za odkládání komunálního odpadu z nemovité věci (vlastník či ten, kdo zde bydlí; odvíjí se od množství odpadu)</a:t>
            </a:r>
          </a:p>
          <a:p>
            <a:pPr marL="0" indent="0" algn="just">
              <a:buNone/>
            </a:pPr>
            <a:r>
              <a:rPr lang="cs-CZ" dirty="0"/>
              <a:t> </a:t>
            </a:r>
          </a:p>
          <a:p>
            <a:pPr marL="0" indent="0" algn="just">
              <a:buNone/>
            </a:pPr>
            <a:r>
              <a:rPr lang="cs-CZ" dirty="0"/>
              <a:t> Obec může zavést pro poplatkové období pouze jeden z těchto  poplatků</a:t>
            </a:r>
          </a:p>
        </p:txBody>
      </p:sp>
    </p:spTree>
    <p:extLst>
      <p:ext uri="{BB962C8B-B14F-4D97-AF65-F5344CB8AC3E}">
        <p14:creationId xmlns:p14="http://schemas.microsoft.com/office/powerpoint/2010/main" val="828631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350E5-D5A5-4EBE-8DA7-8041BBBAC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4400" dirty="0"/>
              <a:t>Plány odpadového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97B94-1180-4DDD-8349-FAD398AF1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Za účelem vytváření podmínek pro předcházení vzniku odpadu a nakládání s ním dle zákona o odpadech zpracovávají MŽP a kraje Plán odpadového hospodářství ČR, který poté schvaluje vláda </a:t>
            </a:r>
          </a:p>
          <a:p>
            <a:pPr algn="just"/>
            <a:r>
              <a:rPr lang="cs-CZ" sz="2000" dirty="0"/>
              <a:t>Část analytická: vyhodnocení stavu – druhy, množství, zdroje odpadů, vč. přeshraničního toku odpadů, vyhodnocení sítě zařízení</a:t>
            </a:r>
          </a:p>
          <a:p>
            <a:pPr algn="just"/>
            <a:r>
              <a:rPr lang="cs-CZ" sz="2000" dirty="0"/>
              <a:t>Část závazná: stanoví cíle, zásady, preferované způsoby nakládání s odpady dle druhů</a:t>
            </a:r>
          </a:p>
          <a:p>
            <a:pPr algn="just"/>
            <a:r>
              <a:rPr lang="cs-CZ" sz="2000" dirty="0"/>
              <a:t>Část směrná: výčet nástrojů kritéria hodnocení změn podmínek, na jejich základě byl Plán zpracován …</a:t>
            </a:r>
          </a:p>
          <a:p>
            <a:pPr algn="just"/>
            <a:r>
              <a:rPr lang="cs-CZ" sz="2000" dirty="0"/>
              <a:t>Plán se zpracovává na dobu nejméně 10 let (reaguje se ale na změny podmínek), slouží jako podklad pro zpracovávání ÚPD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168599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39E5B2-5205-4552-B494-74643049D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Ochrana ovzduší -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BD87D5-BB20-42BB-8D84-86E82C4C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ochrana ovzduší</a:t>
            </a:r>
          </a:p>
          <a:p>
            <a:pPr marL="0" indent="0" algn="just">
              <a:buNone/>
            </a:pPr>
            <a:r>
              <a:rPr lang="cs-CZ" sz="2000" dirty="0"/>
              <a:t>→ zákon upravuje:</a:t>
            </a:r>
          </a:p>
          <a:p>
            <a:pPr marL="0" indent="0" algn="just">
              <a:buNone/>
            </a:pPr>
            <a:r>
              <a:rPr lang="cs-CZ" sz="2000" dirty="0"/>
              <a:t>-  přípustné úrovně znečištění a znečišťování ovzduší</a:t>
            </a:r>
          </a:p>
          <a:p>
            <a:pPr marL="0" indent="0" algn="just">
              <a:buNone/>
            </a:pPr>
            <a:r>
              <a:rPr lang="cs-CZ" sz="2000" dirty="0"/>
              <a:t>- způsob posuzování přípustné úrovně znečištění a znečišťování ovzduší a jejich vyhodnocení</a:t>
            </a:r>
          </a:p>
          <a:p>
            <a:pPr marL="0" indent="0" algn="just">
              <a:buNone/>
            </a:pPr>
            <a:r>
              <a:rPr lang="cs-CZ" sz="2000" dirty="0"/>
              <a:t>- nástroje ke snižování znečištění a znečišťování ovzduší</a:t>
            </a:r>
          </a:p>
          <a:p>
            <a:pPr marL="0" indent="0" algn="just">
              <a:buNone/>
            </a:pPr>
            <a:r>
              <a:rPr lang="cs-CZ" sz="2000" dirty="0"/>
              <a:t>- povinnosti osob 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259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DBC63-61A5-4244-AD4C-B6433C7D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Ovzduší a jeho ochrana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DF0B0-80E6-4F8F-87EF-9E358E205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ovzduší = vnější ovzduší v troposféře</a:t>
            </a:r>
          </a:p>
          <a:p>
            <a:pPr marL="0" indent="0" algn="just">
              <a:buNone/>
            </a:pPr>
            <a:r>
              <a:rPr lang="cs-CZ" sz="2000" dirty="0"/>
              <a:t>Ochrana ovzduší =</a:t>
            </a:r>
          </a:p>
          <a:p>
            <a:pPr marL="514350" indent="-514350" algn="just">
              <a:buAutoNum type="arabicPeriod"/>
            </a:pPr>
            <a:r>
              <a:rPr lang="cs-CZ" sz="2000" dirty="0"/>
              <a:t>předcházení znečišťování ovzduší </a:t>
            </a:r>
          </a:p>
          <a:p>
            <a:pPr marL="514350" indent="-514350" algn="just">
              <a:buAutoNum type="arabicPeriod"/>
            </a:pPr>
            <a:r>
              <a:rPr lang="cs-CZ" sz="2000" dirty="0"/>
              <a:t>snižování úrovně znečišťování tak, aby byla omezena rizika pro lidské zdraví způsobená znečištěním ovzduší, snížení zátěže životního prostředí látkami vnášenými do ovzduší a poškozujícími ekosystémy </a:t>
            </a:r>
          </a:p>
          <a:p>
            <a:pPr marL="514350" indent="-514350" algn="just">
              <a:buAutoNum type="arabicPeriod"/>
            </a:pPr>
            <a:r>
              <a:rPr lang="cs-CZ" sz="2000" dirty="0"/>
              <a:t>vytvoření předpokladů pro regeneraci složek životního prostředí postižených v důsledku znečištění ovzduší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058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068DA-2F8F-4DFA-BDCA-BF7ACB23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Znečištění ovzduší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387130-A76E-4FB5-9EE5-C64A1200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stav ovzduší</a:t>
            </a:r>
          </a:p>
          <a:p>
            <a:pPr marL="0" indent="0" algn="just">
              <a:buNone/>
            </a:pPr>
            <a:r>
              <a:rPr lang="cs-CZ" sz="2000" dirty="0"/>
              <a:t>- úroveň znečištění  =  hmotnostní koncentrace znečišťující látky v ovzduší (imise) nebo její depozice na zemský povrch za jednotku času</a:t>
            </a:r>
          </a:p>
          <a:p>
            <a:pPr marL="0" indent="0" algn="just">
              <a:buNone/>
            </a:pPr>
            <a:r>
              <a:rPr lang="cs-CZ" sz="2000" dirty="0"/>
              <a:t>- znečišťující látka = každá látka, která svou přítomností v ovzduší má nebo může mít škodlivé účinky na lidské zdraví nebo životní prostředí anebo obtěžuje zápachem</a:t>
            </a:r>
          </a:p>
          <a:p>
            <a:pPr marL="0" indent="0" algn="just">
              <a:buNone/>
            </a:pPr>
            <a:r>
              <a:rPr lang="cs-CZ" sz="2000" dirty="0"/>
              <a:t>Nejvýše přípustná úroveň znečištění stanovená zákonem:</a:t>
            </a:r>
            <a:r>
              <a:rPr lang="cs-CZ" sz="2000" u="sng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= imisní limit</a:t>
            </a:r>
          </a:p>
          <a:p>
            <a:pPr marL="0" indent="0" algn="just">
              <a:buNone/>
            </a:pPr>
            <a:r>
              <a:rPr lang="cs-CZ" sz="2000" dirty="0"/>
              <a:t>- imisní limity a přípustné četnosti jejich překročení jsou uvedeny v příloze č. 1 k zákonu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39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000" dirty="0"/>
              <a:t> zákon č. 541/2020 Sb., o odpadech</a:t>
            </a:r>
          </a:p>
          <a:p>
            <a:pPr algn="just"/>
            <a:r>
              <a:rPr lang="cs-CZ" sz="2000" dirty="0"/>
              <a:t>zákon č. 477/2001 Sb., o obalech</a:t>
            </a:r>
          </a:p>
          <a:p>
            <a:pPr algn="just"/>
            <a:r>
              <a:rPr lang="cs-CZ" sz="2000" dirty="0"/>
              <a:t>zákon č. 244/2022 Sb., o omezení dopadu vybraných plastových výrobků na životní prostředí</a:t>
            </a:r>
          </a:p>
          <a:p>
            <a:pPr algn="just"/>
            <a:r>
              <a:rPr lang="cs-CZ" sz="2000" dirty="0"/>
              <a:t>zákon o místních poplatcích č. 565/1990 Sb.</a:t>
            </a:r>
          </a:p>
          <a:p>
            <a:pPr algn="just"/>
            <a:r>
              <a:rPr lang="cs-CZ" sz="2000" dirty="0"/>
              <a:t>zákon č. 201/2012 Sb., o ochraně ovzduší</a:t>
            </a:r>
          </a:p>
          <a:p>
            <a:pPr algn="just"/>
            <a:r>
              <a:rPr lang="cs-CZ" sz="2000" dirty="0"/>
              <a:t>zákon č. 383/2012 Sb., o podmínkách obchodování s povolenkami na emise skleníkových plynů</a:t>
            </a:r>
          </a:p>
          <a:p>
            <a:pPr algn="just"/>
            <a:r>
              <a:rPr lang="cs-CZ" sz="2000" dirty="0"/>
              <a:t>prováděcí předpisy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9289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EC4B5-7421-4BEA-B32F-1620FBB85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Infosystém kvality ovzduší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D27254-A989-45A5-8D13-10132D75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200" dirty="0"/>
              <a:t>MŽP za účelem stacionárního měření stanoví státní síť imisního monitoringu a tuto síť provozuje → pověřen ČHMÚ</a:t>
            </a:r>
          </a:p>
          <a:p>
            <a:pPr marL="0" indent="0" algn="just">
              <a:buNone/>
            </a:pPr>
            <a:r>
              <a:rPr lang="cs-CZ" sz="2200" dirty="0"/>
              <a:t>- pro vyhodnocení úrovně znečištění se použijí i výsledky měření úrovně znečištění prováděné osobou, které bylo vydáno rozhodnutí o autorizaci</a:t>
            </a:r>
          </a:p>
          <a:p>
            <a:pPr marL="0" indent="0" algn="just">
              <a:buNone/>
            </a:pPr>
            <a:r>
              <a:rPr lang="cs-CZ" sz="2200" dirty="0"/>
              <a:t>- součástí Infosystému je registr emisí a stacionárních zdrojů, ve kterém jsou vedeny údaje o stacionárních zdrojích a množství znečišťujících látek, které jsou vnášeny do ovzduší ze stacionárních a mobilních zdrojů</a:t>
            </a:r>
          </a:p>
          <a:p>
            <a:pPr marL="0" indent="0" algn="just">
              <a:buNone/>
            </a:pPr>
            <a:r>
              <a:rPr lang="cs-CZ" sz="2200" dirty="0"/>
              <a:t>-provozuje ČHMÚ </a:t>
            </a:r>
          </a:p>
          <a:p>
            <a:pPr marL="0" indent="0" algn="just">
              <a:buNone/>
            </a:pPr>
            <a:r>
              <a:rPr lang="cs-CZ" sz="2200" dirty="0">
                <a:hlinkClick r:id="rId2"/>
              </a:rPr>
              <a:t>http://portal.chmi.cz/</a:t>
            </a:r>
            <a:r>
              <a:rPr lang="cs-CZ" sz="2200" dirty="0"/>
              <a:t>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805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BD9E2-F974-4A25-827D-8387EEC3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Přípustná úroveň znečišťování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5D2E08-BE76-4A4C-BC57-3D65DC6EB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vnášení jedné nebo více znečišťujících látek do ovzduší = emise</a:t>
            </a:r>
          </a:p>
          <a:p>
            <a:pPr marL="0" indent="0" algn="just">
              <a:buNone/>
            </a:pPr>
            <a:r>
              <a:rPr lang="cs-CZ" sz="2000" dirty="0"/>
              <a:t> </a:t>
            </a:r>
          </a:p>
          <a:p>
            <a:pPr marL="0" indent="0" algn="just">
              <a:buNone/>
            </a:pPr>
            <a:r>
              <a:rPr lang="cs-CZ" sz="2000" dirty="0"/>
              <a:t>Přípustná úroveň znečišťování je určena:</a:t>
            </a:r>
          </a:p>
          <a:p>
            <a:pPr marL="0" indent="0" algn="just">
              <a:buNone/>
            </a:pPr>
            <a:r>
              <a:rPr lang="cs-CZ" sz="2000" dirty="0"/>
              <a:t>- emisními limity (nejvýše přípustné množství znečišťující látky ze stacionárního zdroje)</a:t>
            </a:r>
          </a:p>
          <a:p>
            <a:pPr marL="0" indent="0" algn="just">
              <a:buNone/>
            </a:pPr>
            <a:r>
              <a:rPr lang="cs-CZ" sz="2000" dirty="0"/>
              <a:t>- emisními stropy (nejvýše přípustné množství znečišťující látky vnesené do ovzduší za kalendářní rok)</a:t>
            </a:r>
          </a:p>
          <a:p>
            <a:pPr marL="0" indent="0" algn="just">
              <a:buNone/>
            </a:pPr>
            <a:r>
              <a:rPr lang="cs-CZ" sz="2000" dirty="0"/>
              <a:t>- technickými podmínkami provozu </a:t>
            </a:r>
          </a:p>
          <a:p>
            <a:pPr marL="0" indent="0" algn="just">
              <a:buNone/>
            </a:pPr>
            <a:r>
              <a:rPr lang="cs-CZ" sz="2000" dirty="0"/>
              <a:t>- přípustnou tmavostí kouře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243439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86FF14-87DB-456F-81C1-298A73D9C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Zjišťování úrovně znečišťování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1DFA77-29E5-4BC6-91D4-75F58A41E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měřením</a:t>
            </a:r>
          </a:p>
          <a:p>
            <a:pPr algn="just"/>
            <a:r>
              <a:rPr lang="cs-CZ" sz="2000" dirty="0"/>
              <a:t> výpočtem</a:t>
            </a:r>
          </a:p>
          <a:p>
            <a:pPr marL="0" indent="0" algn="just">
              <a:buNone/>
            </a:pPr>
            <a:r>
              <a:rPr lang="cs-CZ" sz="2000" dirty="0"/>
              <a:t> – nelze-li, s ohledem na dostupné technické prostředky, měřením zjistit skutečnou úroveň znečišťování, nebo v případě vybraných stacionárních zdrojů vnášejících do ovzduší těkavé organické látky a v dalších vybraných případech (o možnosti zjišťovat úroveň znečišťování výpočtem rozhoduje na žádost provozovatele krajský úřad)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9989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E92B4-7A41-449F-A9E8-1041CACA4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Nástroje ke snižování znečištění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C20C7-AF3B-4414-A730-D0DD804E1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Národní program snižování emisí České republiky</a:t>
            </a:r>
          </a:p>
          <a:p>
            <a:pPr algn="just">
              <a:buFontTx/>
              <a:buChar char="-"/>
            </a:pPr>
            <a:r>
              <a:rPr lang="cs-CZ" sz="2000" dirty="0"/>
              <a:t>programy zlepšování kvality ovzduší</a:t>
            </a:r>
          </a:p>
          <a:p>
            <a:pPr algn="just">
              <a:buFontTx/>
              <a:buChar char="-"/>
            </a:pPr>
            <a:r>
              <a:rPr lang="cs-CZ" sz="2000" dirty="0"/>
              <a:t>opatření při smogové situaci</a:t>
            </a:r>
          </a:p>
          <a:p>
            <a:pPr algn="just">
              <a:buFontTx/>
              <a:buChar char="-"/>
            </a:pPr>
            <a:r>
              <a:rPr lang="cs-CZ" sz="2000" dirty="0"/>
              <a:t>individuální správní akty orgánů ochrany ovzduší</a:t>
            </a:r>
          </a:p>
          <a:p>
            <a:pPr algn="just">
              <a:buFontTx/>
              <a:buChar char="-"/>
            </a:pPr>
            <a:r>
              <a:rPr lang="cs-CZ" sz="2000" dirty="0"/>
              <a:t>nízkoemisní zóny</a:t>
            </a:r>
          </a:p>
          <a:p>
            <a:pPr algn="just">
              <a:buFontTx/>
              <a:buChar char="-"/>
            </a:pPr>
            <a:r>
              <a:rPr lang="cs-CZ" sz="2000" dirty="0"/>
              <a:t>poplatky za znečišťování</a:t>
            </a:r>
          </a:p>
          <a:p>
            <a:pPr algn="just">
              <a:buFontTx/>
              <a:buChar char="-"/>
            </a:pPr>
            <a:r>
              <a:rPr lang="cs-CZ" sz="2000" dirty="0"/>
              <a:t>stanovení podmínek pro spalování suchého rostlinného materiálu</a:t>
            </a:r>
          </a:p>
          <a:p>
            <a:pPr algn="just">
              <a:buFontTx/>
              <a:buChar char="-"/>
            </a:pPr>
            <a:r>
              <a:rPr lang="cs-CZ" sz="2000" dirty="0"/>
              <a:t>opatření k nápravě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70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078E4-05BE-452C-BD51-E0ED703C0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Národní program snižování emisí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F980AD-A5DD-4E1B-82AE-C6B206FD1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sz="2000" dirty="0"/>
              <a:t>základní koncepční materiál v oblasti zlepšování kvality ovzduší a snižování emisí ze zdrojů znečišťování ovzduší </a:t>
            </a:r>
          </a:p>
          <a:p>
            <a:pPr algn="just">
              <a:buFontTx/>
              <a:buChar char="-"/>
            </a:pPr>
            <a:r>
              <a:rPr lang="cs-CZ" sz="2000" dirty="0"/>
              <a:t>obsahuje analytickou část, scénáře vývoje znečištění a znečišťování, cíle, opatření, lhůty…</a:t>
            </a:r>
          </a:p>
          <a:p>
            <a:pPr lvl="0" algn="just"/>
            <a:r>
              <a:rPr lang="cs-CZ" sz="2000" dirty="0"/>
              <a:t>zpracovává MŽP, schvaluje vláda</a:t>
            </a:r>
          </a:p>
          <a:p>
            <a:pPr lvl="0" algn="just"/>
            <a:r>
              <a:rPr lang="cs-CZ" sz="2000" u="sng" dirty="0">
                <a:hlinkClick r:id="rId2"/>
              </a:rPr>
              <a:t>www.mzp.cz</a:t>
            </a: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29389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BF3143-A3EA-42CE-B585-C9EA0582B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4400" dirty="0"/>
              <a:t>Programy ke zlepšování kvality ovzduší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74BF2-15EE-4018-844D-F7602A155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pro oblasti (zóny, aglomerace), v nichž byl překročen imisní limit</a:t>
            </a:r>
          </a:p>
          <a:p>
            <a:pPr marL="0" lvl="0" indent="0" algn="just">
              <a:buNone/>
            </a:pPr>
            <a:r>
              <a:rPr lang="cs-CZ" sz="2000" dirty="0"/>
              <a:t>- obsahuje informace o zájmovém území (poloha, rozloha, klimatické údaje a topografické údaje…), analýzu situace (úroveň znečištění, celkové množství emisí…), opatření ke zlepšení minulá, stávající i budoucí</a:t>
            </a:r>
          </a:p>
          <a:p>
            <a:pPr marL="0" lvl="0" indent="0" algn="just">
              <a:buNone/>
            </a:pPr>
            <a:r>
              <a:rPr lang="cs-CZ" sz="2000" dirty="0"/>
              <a:t>- schvaluje MŽP a vyhlašuje ho ve Věstníku Ministerstva životního prostředí</a:t>
            </a:r>
          </a:p>
          <a:p>
            <a:pPr marL="0" lvl="0" indent="0" algn="just">
              <a:buNone/>
            </a:pPr>
            <a:r>
              <a:rPr lang="cs-CZ" sz="2000" dirty="0"/>
              <a:t>- obec a kraj provádějí opatření, která jim byla uložena v příslušném programu zlepšování kvality ovzduší, v rámci svých možností tak, aby bylo imisního limitu dosaženo co nejdříve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594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328A8B-C282-4CFD-B009-7C05D0F81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Řešení smogové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476E43-8659-4E7A-ACD7-D484DA37C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000" dirty="0"/>
              <a:t>Smogová situace = stav mimořádně znečištěného ovzduší, kdy úroveň znečištění oxidem siřičitým, oxidem dusičitým, částicemi PM10 nebo troposférickým ozonem překročí některou z prahových hodnot uvedených v příloze č. 6 k zákonu o ochraně ovzduší za podmínek uvedených v této příloze</a:t>
            </a:r>
          </a:p>
          <a:p>
            <a:pPr marL="0" lvl="0" indent="0" algn="just">
              <a:buNone/>
            </a:pPr>
            <a:r>
              <a:rPr lang="cs-CZ" sz="2000" dirty="0"/>
              <a:t>- vznik a ukončení vyhlašuje MŽP neprodleně ve veřejně přístupném informačním systému a v médiích</a:t>
            </a:r>
          </a:p>
          <a:p>
            <a:pPr marL="0" lvl="0" indent="0" algn="just">
              <a:buNone/>
            </a:pPr>
            <a:r>
              <a:rPr lang="cs-CZ" sz="2000" dirty="0"/>
              <a:t>Opatření: </a:t>
            </a:r>
          </a:p>
          <a:p>
            <a:pPr marL="0" indent="0" algn="just">
              <a:buNone/>
            </a:pPr>
            <a:r>
              <a:rPr lang="cs-CZ" sz="2000" dirty="0"/>
              <a:t>-aktivace zvláštních podmínek provozu stacionárních zdrojů, které v dané lokalitě významně přispívají k úrovni znečištění,  stanovených v povolení k provozu</a:t>
            </a:r>
          </a:p>
          <a:p>
            <a:pPr marL="0" indent="0" algn="just">
              <a:buNone/>
            </a:pPr>
            <a:r>
              <a:rPr lang="cs-CZ" sz="2000" dirty="0"/>
              <a:t>-regulační řád obce = omezení provozu silničních motorových vozidel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7496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1AFC1B-05FE-4D48-AB63-B3DDBC5E8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Individuální správní akty OOO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A9B9A-73DD-4C12-B3E3-4D70EBE2B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stanoviska, závazná stanoviska a rozhodnutí orgánu ochrany ovzduší</a:t>
            </a:r>
          </a:p>
          <a:p>
            <a:pPr marL="0" lvl="0" indent="0" algn="just">
              <a:buNone/>
            </a:pPr>
            <a:r>
              <a:rPr lang="cs-CZ" sz="2000" dirty="0"/>
              <a:t>- stanoviska – k územně plánovací dokumentaci a jiným významným koncepčním dokumentům…</a:t>
            </a:r>
          </a:p>
          <a:p>
            <a:pPr marL="0" lvl="0" indent="0" algn="just">
              <a:buNone/>
            </a:pPr>
            <a:r>
              <a:rPr lang="cs-CZ" sz="2000" dirty="0"/>
              <a:t>- závazná stanoviska – k umisťování a provádění  staveb stacionárních zdrojů…</a:t>
            </a:r>
          </a:p>
          <a:p>
            <a:pPr marL="0" lvl="0" indent="0" algn="just">
              <a:buNone/>
            </a:pPr>
            <a:r>
              <a:rPr lang="cs-CZ" sz="2000" dirty="0"/>
              <a:t>- rozhodnutí – povolení k provozu vyjmenovaného stacionárního zdroje…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689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1D6FE-5594-41FD-9883-9D863566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Nízkoemisní zóny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E92624-EAA8-4728-BFB5-8A71300EB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= </a:t>
            </a:r>
            <a:r>
              <a:rPr lang="cs-CZ" sz="2000" dirty="0"/>
              <a:t>zóna s omezením provozu motorových silničních vozidel (emisní kategorie vozidel, které mají dovolen vjezd do této zóny)</a:t>
            </a:r>
          </a:p>
          <a:p>
            <a:pPr marL="0" indent="0" algn="just">
              <a:buNone/>
            </a:pPr>
            <a:r>
              <a:rPr lang="cs-CZ" sz="2000" dirty="0"/>
              <a:t>- stanovuje  rada obce opatřením obecné povahy za účelem omezení znečištění ovzduší z dopravy na svém území nebo jeho části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683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2F127-B48C-46C0-B7FD-DAE88BBAE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Poplatek za znečišťování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10B3E-ACF6-4613-8CFE-1D566C74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200" dirty="0"/>
              <a:t>platí provozovatel vyjmenovaného stacionárního zdroje (př. spalovny, kompostárny, ČOV, výroba koksu, oceli…)</a:t>
            </a:r>
          </a:p>
          <a:p>
            <a:pPr lvl="0" algn="just">
              <a:buFontTx/>
              <a:buChar char="-"/>
            </a:pPr>
            <a:r>
              <a:rPr lang="cs-CZ" sz="2200" dirty="0"/>
              <a:t>předmětem poplatku za znečišťování jsou znečišťující látky, které jsou vypouštěné stacionárním zdrojem nebo zdroji a pro které má provozovatel povinnost zjišťovat úroveň znečišťování </a:t>
            </a:r>
          </a:p>
          <a:p>
            <a:pPr lvl="0" algn="just">
              <a:buFontTx/>
              <a:buChar char="-"/>
            </a:pPr>
            <a:r>
              <a:rPr lang="cs-CZ" sz="2200" dirty="0"/>
              <a:t>základem poplatku za znečišťování je množství emisí ze stacionárního zdroje nebo zdrojů v tunách</a:t>
            </a:r>
          </a:p>
          <a:p>
            <a:pPr lvl="0" algn="just">
              <a:buFontTx/>
              <a:buChar char="-"/>
            </a:pPr>
            <a:r>
              <a:rPr lang="cs-CZ" sz="2200" dirty="0"/>
              <a:t>poplatkovým obdobím je kalendářní rok</a:t>
            </a:r>
          </a:p>
          <a:p>
            <a:pPr lvl="0" algn="just">
              <a:buFontTx/>
              <a:buChar char="-"/>
            </a:pPr>
            <a:r>
              <a:rPr lang="cs-CZ" sz="2200" dirty="0"/>
              <a:t>správu poplatku vykonávají krajské úřady místně příslušné dle umístění jednotlivých stacionárních zdrojů; správu placení vykonávají celní úřady</a:t>
            </a:r>
          </a:p>
          <a:p>
            <a:pPr marL="0" indent="0" algn="just">
              <a:buNone/>
            </a:pPr>
            <a:r>
              <a:rPr lang="cs-CZ" sz="2200" dirty="0"/>
              <a:t> 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228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1F170-0F16-4519-A802-3C1B97356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Výkon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8FCBB-B17B-47D2-B8A9-1E1A1752C4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dirty="0"/>
              <a:t>MŽP, MPO, </a:t>
            </a:r>
            <a:r>
              <a:rPr lang="cs-CZ" dirty="0" err="1"/>
              <a:t>MZe</a:t>
            </a:r>
            <a:r>
              <a:rPr lang="cs-CZ" dirty="0"/>
              <a:t>, </a:t>
            </a:r>
            <a:r>
              <a:rPr lang="cs-CZ" dirty="0" err="1"/>
              <a:t>MZd</a:t>
            </a:r>
            <a:endParaRPr lang="cs-CZ" dirty="0"/>
          </a:p>
          <a:p>
            <a:r>
              <a:rPr lang="cs-CZ" dirty="0"/>
              <a:t>Ústřední kontrolní a zkušební ústav zemědělský</a:t>
            </a:r>
          </a:p>
          <a:p>
            <a:r>
              <a:rPr lang="cs-CZ" dirty="0"/>
              <a:t>KHS</a:t>
            </a:r>
          </a:p>
          <a:p>
            <a:r>
              <a:rPr lang="cs-CZ" dirty="0"/>
              <a:t>ČIŽP</a:t>
            </a:r>
          </a:p>
          <a:p>
            <a:r>
              <a:rPr lang="cs-CZ" dirty="0"/>
              <a:t>Celní úřady a GŘC</a:t>
            </a:r>
          </a:p>
          <a:p>
            <a:r>
              <a:rPr lang="cs-CZ" dirty="0"/>
              <a:t>Policie ČR</a:t>
            </a:r>
          </a:p>
          <a:p>
            <a:r>
              <a:rPr lang="cs-CZ" dirty="0" err="1"/>
              <a:t>KrÚ</a:t>
            </a:r>
            <a:r>
              <a:rPr lang="cs-CZ" dirty="0"/>
              <a:t>, OÚ,OÚ ORP</a:t>
            </a:r>
          </a:p>
          <a:p>
            <a:r>
              <a:rPr lang="cs-CZ" dirty="0"/>
              <a:t>Újezdní úřady</a:t>
            </a:r>
          </a:p>
          <a:p>
            <a:r>
              <a:rPr lang="cs-CZ" dirty="0"/>
              <a:t>SFŽP ČR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EDCB18-E67E-44AE-83DB-4D53B7E474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MŽP, </a:t>
            </a:r>
            <a:r>
              <a:rPr lang="cs-CZ" dirty="0" err="1"/>
              <a:t>MZd</a:t>
            </a:r>
            <a:r>
              <a:rPr lang="cs-CZ" dirty="0"/>
              <a:t>, </a:t>
            </a:r>
            <a:r>
              <a:rPr lang="cs-CZ" dirty="0" err="1"/>
              <a:t>MZe</a:t>
            </a:r>
            <a:r>
              <a:rPr lang="cs-CZ" dirty="0"/>
              <a:t> </a:t>
            </a:r>
          </a:p>
          <a:p>
            <a:r>
              <a:rPr lang="cs-CZ" dirty="0"/>
              <a:t>ČIŽP, ČOI</a:t>
            </a:r>
          </a:p>
          <a:p>
            <a:r>
              <a:rPr lang="cs-CZ" dirty="0" err="1"/>
              <a:t>KrÚ</a:t>
            </a:r>
            <a:r>
              <a:rPr lang="cs-CZ" dirty="0"/>
              <a:t>, OÚ, OÚ ORP</a:t>
            </a:r>
          </a:p>
          <a:p>
            <a:r>
              <a:rPr lang="cs-CZ" dirty="0"/>
              <a:t>Celní úřady</a:t>
            </a:r>
          </a:p>
          <a:p>
            <a:r>
              <a:rPr lang="cs-CZ" dirty="0"/>
              <a:t>Újezdní úřady a Min. obrany </a:t>
            </a:r>
          </a:p>
          <a:p>
            <a:r>
              <a:rPr lang="cs-CZ" dirty="0"/>
              <a:t>Stavební úřady</a:t>
            </a:r>
          </a:p>
        </p:txBody>
      </p:sp>
    </p:spTree>
    <p:extLst>
      <p:ext uri="{BB962C8B-B14F-4D97-AF65-F5344CB8AC3E}">
        <p14:creationId xmlns:p14="http://schemas.microsoft.com/office/powerpoint/2010/main" val="3273723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B0F1FC-0D59-4694-873C-200CD951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cs-CZ" sz="4400" dirty="0"/>
              <a:t>Spalování rostlinného materiálu na otevřeném ohništi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25C87A-8BAF-4C86-9895-CA4F0D833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sz="2000" dirty="0"/>
              <a:t>podmínky stanovuje obec obecně závaznou vyhláškou </a:t>
            </a:r>
          </a:p>
          <a:p>
            <a:pPr algn="just">
              <a:buFontTx/>
              <a:buChar char="-"/>
            </a:pPr>
            <a:r>
              <a:rPr lang="cs-CZ" sz="2000" dirty="0"/>
              <a:t>v otevřeném ohništi lze spalovat jen suché rostlinné materiály neznečištěné chemickými látkami</a:t>
            </a:r>
          </a:p>
          <a:p>
            <a:pPr algn="just">
              <a:buFontTx/>
              <a:buChar char="-"/>
            </a:pPr>
            <a:r>
              <a:rPr lang="cs-CZ" sz="2000" dirty="0"/>
              <a:t>spalování lze zakázat, pokud obec zajistí jiný způsob pro odstranění podle jiného právního předpisu</a:t>
            </a:r>
          </a:p>
          <a:p>
            <a:pPr algn="just">
              <a:buFontTx/>
              <a:buChar char="-"/>
            </a:pPr>
            <a:r>
              <a:rPr lang="cs-CZ" sz="2000" dirty="0"/>
              <a:t>při stanovení podmínek nebo zákazu obec přihlíží zejména ke klimatickým podmínkám, úrovni znečištění ve svém územním obvodu, vegetačnímu období a hustotě zástavby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45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C1E25-C542-4C79-9A01-A4D9D19B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 o odpadech - účel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F5136A-FE80-4B76-B3DC-A0F349D78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= zajistit vysokou úroveň ochrany životního prostředí a zdraví lidí a trvale udržitelné využívání přírodních zdrojů předcházením vzniku odpadů a nakládáním s nimi v souladu s hierarchií odpadového hospodářství za současné sociální únosnosti a ekonomické přijatelnosti tak, aby bylo dosaženo </a:t>
            </a:r>
            <a:r>
              <a:rPr lang="cs-CZ" sz="2000" i="1" dirty="0"/>
              <a:t>cílů</a:t>
            </a:r>
            <a:r>
              <a:rPr lang="cs-CZ" sz="2000" dirty="0"/>
              <a:t> odpadového hospodářství stanovených v příloze č. 1 zákona a umožněn přechod k oběhovému hospodářství</a:t>
            </a:r>
          </a:p>
          <a:p>
            <a:pPr algn="just"/>
            <a:r>
              <a:rPr lang="cs-CZ" sz="2000" i="1" dirty="0"/>
              <a:t>Cíle</a:t>
            </a:r>
            <a:r>
              <a:rPr lang="cs-CZ" sz="2000" dirty="0"/>
              <a:t>: zvýšit úroveň recyklace komunálních odpadů v ČR; odstraňovat uložením na skládku nejvýše 10 %  z celkové hmotnosti komunálních odpadů vyprodukovaných na území ČR; energeticky využívat nejvýše 25 % z celkové hmotnosti komunálních odpadů vyprodukovaných v ČR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347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4F3C5-FE48-4E4E-AACB-DC10CACE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Působnost zákona o odpadech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24D2E5-30FE-4519-B0C4-8E3CEDADB9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zákon se NEVZTAHUJE na:</a:t>
            </a:r>
          </a:p>
          <a:p>
            <a:r>
              <a:rPr lang="cs-CZ" dirty="0"/>
              <a:t>Emise látek znečišťujících ovzduší</a:t>
            </a:r>
          </a:p>
          <a:p>
            <a:r>
              <a:rPr lang="cs-CZ" dirty="0"/>
              <a:t>Radioaktivní odpady</a:t>
            </a:r>
          </a:p>
          <a:p>
            <a:r>
              <a:rPr lang="cs-CZ" dirty="0"/>
              <a:t>Výbušniny, střelivo a munici</a:t>
            </a:r>
          </a:p>
          <a:p>
            <a:r>
              <a:rPr lang="cs-CZ" dirty="0"/>
              <a:t>Exkrementy, slámu aj. přírodní látky (neobsahují-li nebezpečné)</a:t>
            </a:r>
          </a:p>
          <a:p>
            <a:r>
              <a:rPr lang="cs-CZ" dirty="0"/>
              <a:t>Nekontaminovanou zeminu aj. vytěžený přírodní materiál, půdu in </a:t>
            </a:r>
            <a:r>
              <a:rPr lang="cs-CZ" dirty="0" err="1"/>
              <a:t>situ</a:t>
            </a:r>
            <a:endParaRPr lang="cs-CZ" dirty="0"/>
          </a:p>
          <a:p>
            <a:r>
              <a:rPr lang="cs-CZ" dirty="0"/>
              <a:t>Sedimenty přemísťované v rámci povrchových vod při správě vod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A2C10F4-8FA0-48DA-8D3A-FE3B775B3E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Odpadní vody</a:t>
            </a:r>
          </a:p>
          <a:p>
            <a:r>
              <a:rPr lang="cs-CZ" dirty="0"/>
              <a:t>Těžební odpad</a:t>
            </a:r>
          </a:p>
          <a:p>
            <a:r>
              <a:rPr lang="cs-CZ" dirty="0"/>
              <a:t>Léčiva, návykové látky a prekursory</a:t>
            </a:r>
          </a:p>
          <a:p>
            <a:r>
              <a:rPr lang="cs-CZ" dirty="0"/>
              <a:t>Mrtvá těla uhynulých zvířat</a:t>
            </a:r>
          </a:p>
          <a:p>
            <a:r>
              <a:rPr lang="cs-CZ" dirty="0"/>
              <a:t>Vedlejší produkty živočišného původu</a:t>
            </a:r>
          </a:p>
          <a:p>
            <a:r>
              <a:rPr lang="cs-CZ" dirty="0"/>
              <a:t>Krmné suroviny</a:t>
            </a:r>
          </a:p>
          <a:p>
            <a:r>
              <a:rPr lang="cs-CZ" dirty="0"/>
              <a:t>Výrobky s ukončenou životností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5801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C00AB-074C-4E90-9D9B-2F8CB46B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Odpad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3241E3-0D55-4C97-96BE-63FC2524F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= každá movitá věc, které se osoba zbavuje, má úmysl nebo povinnost se jí zbavit</a:t>
            </a:r>
          </a:p>
          <a:p>
            <a:pPr algn="just"/>
            <a:r>
              <a:rPr lang="cs-CZ" sz="2000" dirty="0"/>
              <a:t>Má se za to, že osoba má úmysl zbavit se movité věci, pokud tuto věc není možné používat k původnímu účelu</a:t>
            </a:r>
          </a:p>
          <a:p>
            <a:pPr algn="just"/>
            <a:r>
              <a:rPr lang="cs-CZ" sz="2000" dirty="0"/>
              <a:t>Osoba má povinnost zbavit se movité věci, jestliže ji nepoužívá/není možné ji používat k původnímu účelu a věc současně ohrožuje životní prostředí, byla vyřazena nebo stažena dle jiného předpisu či vznikla při výrobě, jejímž nebyla cílem, ale není vedlejším produktem</a:t>
            </a:r>
          </a:p>
          <a:p>
            <a:pPr algn="just"/>
            <a:r>
              <a:rPr lang="cs-CZ" sz="2000" dirty="0"/>
              <a:t>V pochybnostech, zda je movitá věc odpadem, rozhoduje </a:t>
            </a:r>
            <a:r>
              <a:rPr lang="cs-CZ" sz="2000" dirty="0" err="1"/>
              <a:t>KrÚ</a:t>
            </a:r>
            <a:r>
              <a:rPr lang="cs-CZ" sz="2000" dirty="0"/>
              <a:t> na žádost vlastníka či osoby, která prokáže právní zájem, nebo z moci úřední</a:t>
            </a:r>
          </a:p>
        </p:txBody>
      </p:sp>
    </p:spTree>
    <p:extLst>
      <p:ext uri="{BB962C8B-B14F-4D97-AF65-F5344CB8AC3E}">
        <p14:creationId xmlns:p14="http://schemas.microsoft.com/office/powerpoint/2010/main" val="304026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C0A25-6E14-41F6-AB07-F0CA8ACD3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Vedlejší produkt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E2D18D-401A-44ED-BA8E-D0F09F073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= movitá věc, která vznikla při výrobě, jejímž prvotním cílem není výroba nebo získání této věci, vzniká-li jako nedílná součásti výroby; je-li zajištěno její další využití a je možné bez dalšího zpracování způsobem jiným než běžnou výrobní praxí a nepovede k nepříznivým dopadům na životní prostředí nebo zdraví lidí</a:t>
            </a:r>
          </a:p>
        </p:txBody>
      </p:sp>
    </p:spTree>
    <p:extLst>
      <p:ext uri="{BB962C8B-B14F-4D97-AF65-F5344CB8AC3E}">
        <p14:creationId xmlns:p14="http://schemas.microsoft.com/office/powerpoint/2010/main" val="433288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8F295-A7F2-45B0-BA39-88664C361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Hierarchie odpadového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CF52C1-17D3-4F3F-8DEE-CF4959748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Odpadové hospodářství je založeno na hierarchii odpadového hospodářství, podle níž je prioritou předcházení vzniku odpadu, a nelze-li vzniku odpadu předejít, pak v následujícím pořadí jeho příprava k opětovnému použití, recyklace, jiné využití, včetně energetického využití, a není-li možné ani to, jeho odstranění </a:t>
            </a:r>
          </a:p>
          <a:p>
            <a:pPr algn="just"/>
            <a:r>
              <a:rPr lang="cs-CZ" sz="2000" dirty="0"/>
              <a:t>Zohlední se: celý životní cyklus výrobků a materiálů, zejm. s ohledem na snižování vlivů nakládání s odpady na životní prostředí a zdraví lidí, zásada předběžné opatrnosti a udržitelnosti, technická proveditelnost a hospodářská udržitelnost, ochrana zdrojů, životního prostředí, zdraví lidí a hospodářské a sociální dopady a cíle, zásady a opatření Plánu odpadového hospodářství ČR</a:t>
            </a:r>
          </a:p>
        </p:txBody>
      </p:sp>
    </p:spTree>
    <p:extLst>
      <p:ext uri="{BB962C8B-B14F-4D97-AF65-F5344CB8AC3E}">
        <p14:creationId xmlns:p14="http://schemas.microsoft.com/office/powerpoint/2010/main" val="374824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54552-B950-4EA8-81AF-D20D68BD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400" dirty="0"/>
              <a:t>Zařazování odpadu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68D66A-056E-4921-96F9-4D5145311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/>
              <a:t>1. kategorie odpadu: </a:t>
            </a:r>
          </a:p>
          <a:p>
            <a:pPr marL="0" indent="0" algn="just">
              <a:buNone/>
            </a:pPr>
            <a:r>
              <a:rPr lang="cs-CZ" sz="2000" i="1" dirty="0"/>
              <a:t>nebezpečný odpad </a:t>
            </a:r>
            <a:r>
              <a:rPr lang="cs-CZ" sz="2000" dirty="0"/>
              <a:t>(vykazuje nebezpečné vlastnosti dle nařízení EU)</a:t>
            </a:r>
          </a:p>
          <a:p>
            <a:pPr marL="0" indent="0" algn="just">
              <a:buNone/>
            </a:pPr>
            <a:r>
              <a:rPr lang="cs-CZ" sz="2000" dirty="0"/>
              <a:t>nebo </a:t>
            </a:r>
            <a:r>
              <a:rPr lang="cs-CZ" sz="2000" i="1" dirty="0"/>
              <a:t>ostatní odpad</a:t>
            </a:r>
          </a:p>
          <a:p>
            <a:pPr algn="just"/>
            <a:r>
              <a:rPr lang="cs-CZ" sz="2000" dirty="0"/>
              <a:t>2. druhy odpadu:</a:t>
            </a:r>
          </a:p>
          <a:p>
            <a:pPr marL="0" indent="0" algn="just">
              <a:buNone/>
            </a:pPr>
            <a:r>
              <a:rPr lang="cs-CZ" sz="2000" dirty="0"/>
              <a:t> vymezené v Katalogu odpadů stanoveného vyhláškou MŽP (skupiny odpadů dle odvětví, oboru nebo technologického procesu, v němž odpad vzniká)</a:t>
            </a:r>
          </a:p>
        </p:txBody>
      </p:sp>
    </p:spTree>
    <p:extLst>
      <p:ext uri="{BB962C8B-B14F-4D97-AF65-F5344CB8AC3E}">
        <p14:creationId xmlns:p14="http://schemas.microsoft.com/office/powerpoint/2010/main" val="108621546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2576</TotalTime>
  <Words>2295</Words>
  <Application>Microsoft Office PowerPoint</Application>
  <PresentationFormat>Širokoúhlá obrazovka</PresentationFormat>
  <Paragraphs>185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Century Gothic</vt:lpstr>
      <vt:lpstr>Wingdings 3</vt:lpstr>
      <vt:lpstr>Stébla</vt:lpstr>
      <vt:lpstr>Odpady,ovzduší (9)</vt:lpstr>
      <vt:lpstr>Právní rámec</vt:lpstr>
      <vt:lpstr>Výkon státní správy</vt:lpstr>
      <vt:lpstr>Zákon o odpadech - účel</vt:lpstr>
      <vt:lpstr>Působnost zákona o odpadech</vt:lpstr>
      <vt:lpstr>Odpad</vt:lpstr>
      <vt:lpstr>Vedlejší produkt</vt:lpstr>
      <vt:lpstr>Hierarchie odpadového hospodářství</vt:lpstr>
      <vt:lpstr>Zařazování odpadu</vt:lpstr>
      <vt:lpstr>Původce odpadu</vt:lpstr>
      <vt:lpstr>Předcházení vzniku odpadu</vt:lpstr>
      <vt:lpstr>Nakládání s odpady</vt:lpstr>
      <vt:lpstr>Způsoby nakládání s odpady</vt:lpstr>
      <vt:lpstr>Komunální odpad</vt:lpstr>
      <vt:lpstr>Poplatky za komunální odpad</vt:lpstr>
      <vt:lpstr>Plány odpadového hospodářství</vt:lpstr>
      <vt:lpstr>Ochrana ovzduší - cíle</vt:lpstr>
      <vt:lpstr>Ovzduší a jeho ochrana</vt:lpstr>
      <vt:lpstr>Znečištění ovzduší</vt:lpstr>
      <vt:lpstr>Infosystém kvality ovzduší</vt:lpstr>
      <vt:lpstr>Přípustná úroveň znečišťování</vt:lpstr>
      <vt:lpstr>Zjišťování úrovně znečišťování</vt:lpstr>
      <vt:lpstr>Nástroje ke snižování znečištění</vt:lpstr>
      <vt:lpstr>Národní program snižování emisí</vt:lpstr>
      <vt:lpstr>Programy ke zlepšování kvality ovzduší</vt:lpstr>
      <vt:lpstr>Řešení smogové situace</vt:lpstr>
      <vt:lpstr>Individuální správní akty OOO</vt:lpstr>
      <vt:lpstr>Nízkoemisní zóny</vt:lpstr>
      <vt:lpstr>Poplatek za znečišťování</vt:lpstr>
      <vt:lpstr>Spalování rostlinného materiálu na otevřeném ohništi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236</cp:revision>
  <dcterms:created xsi:type="dcterms:W3CDTF">2017-06-20T12:02:26Z</dcterms:created>
  <dcterms:modified xsi:type="dcterms:W3CDTF">2023-08-01T09:16:22Z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2021-06-16T07:11:35.8924164Z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