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F5EEF1-126F-4AA5-A957-FFC2FB5DDBF6}">
  <a:tblStyle styleId="{67F5EEF1-126F-4AA5-A957-FFC2FB5DDB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e176402b2_0_1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e176402b2_0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e176402b2_0_1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e176402b2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54379ae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54379ae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54379ae3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54379ae3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54379ae3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54379ae3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e176402b2_0_1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e176402b2_0_1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e176402b2_0_1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e176402b2_0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e176402b2_0_1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e176402b2_0_1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e176402b2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e176402b2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e176402b2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e176402b2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e176402b2_0_1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e176402b2_0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e176402b2_0_1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e176402b2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e176402b2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e176402b2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e176402b2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e176402b2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e176402b2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e176402b2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e176402b2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e176402b2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e176402b2_0_1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e176402b2_0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dg-data.cz/data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db.czso.cz/vdbvo2/faces/cs/index.jsf?page=vystup-objekt&amp;z=T&amp;f=TABULKA&amp;skupId=2301&amp;katalog=30840&amp;pvo=ZEM03B&amp;pvo=ZEM03B&amp;evo=v362_!_ZEM03B-2023_1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vo8MgQBUAq5M8qBU6cTStXe77Uz-QY0AYIY35ePDOM8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unstats.un.org/sdgs/dataportal" TargetMode="External"/><Relationship Id="rId4" Type="http://schemas.openxmlformats.org/officeDocument/2006/relationships/hyperlink" Target="https://documents-dds-ny.un.org/doc/UNDOC/GEN/N15/291/89/PDF/N1529189.pdf?OpenElement" TargetMode="External"/><Relationship Id="rId5" Type="http://schemas.openxmlformats.org/officeDocument/2006/relationships/hyperlink" Target="https://sustainabledevelopment.un.org/content/documents/733FutureWeWant.pdf" TargetMode="External"/><Relationship Id="rId6" Type="http://schemas.openxmlformats.org/officeDocument/2006/relationships/hyperlink" Target="https://www.mzp.cz/cz/ceska_republika_2030" TargetMode="External"/><Relationship Id="rId7" Type="http://schemas.openxmlformats.org/officeDocument/2006/relationships/hyperlink" Target="https://www.sdg-data.cz/#cr203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nstats.un.org/sdgs/report/2023/progress-chart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nstats.un.org/sdgs/dataportal/countryprofiles/YEM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nstats.un.org/sdgs/dataportal/analytics/CompareTrendsOneSeries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sk" sz="140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Martina Szórádová-</a:t>
            </a:r>
            <a:endParaRPr sz="140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-Z8105 Mapové zdroje-</a:t>
            </a:r>
            <a:endParaRPr sz="1400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38" y="1324975"/>
            <a:ext cx="8323135" cy="13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132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Kritika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43314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Arturo Escobar: </a:t>
            </a:r>
            <a:r>
              <a:rPr i="1" lang="sk">
                <a:latin typeface="Nunito"/>
                <a:ea typeface="Nunito"/>
                <a:cs typeface="Nunito"/>
                <a:sym typeface="Nunito"/>
              </a:rPr>
              <a:t>„Before </a:t>
            </a:r>
            <a:r>
              <a:rPr i="1" lang="sk" u="sng">
                <a:latin typeface="Nunito"/>
                <a:ea typeface="Nunito"/>
                <a:cs typeface="Nunito"/>
                <a:sym typeface="Nunito"/>
              </a:rPr>
              <a:t>development experts</a:t>
            </a:r>
            <a:r>
              <a:rPr i="1" lang="sk">
                <a:latin typeface="Nunito"/>
                <a:ea typeface="Nunito"/>
                <a:cs typeface="Nunito"/>
                <a:sym typeface="Nunito"/>
              </a:rPr>
              <a:t> came to Colombia, there was </a:t>
            </a:r>
            <a:r>
              <a:rPr i="1" lang="sk" u="sng">
                <a:latin typeface="Nunito"/>
                <a:ea typeface="Nunito"/>
                <a:cs typeface="Nunito"/>
                <a:sym typeface="Nunito"/>
              </a:rPr>
              <a:t>no such thing as poverty</a:t>
            </a:r>
            <a:r>
              <a:rPr i="1" lang="sk">
                <a:latin typeface="Nunito"/>
                <a:ea typeface="Nunito"/>
                <a:cs typeface="Nunito"/>
                <a:sym typeface="Nunito"/>
              </a:rPr>
              <a:t> and no need for development.“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24" y="2571750"/>
            <a:ext cx="3700493" cy="24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75" y="2521725"/>
            <a:ext cx="3758650" cy="24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3825" y="445020"/>
            <a:ext cx="3333700" cy="170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2"/>
          <p:cNvCxnSpPr/>
          <p:nvPr/>
        </p:nvCxnSpPr>
        <p:spPr>
          <a:xfrm>
            <a:off x="228000" y="2442850"/>
            <a:ext cx="8688000" cy="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Vize: Jaká má být Česká republika v roce 2030?</a:t>
            </a:r>
            <a:endParaRPr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Česká republika je v roce 2030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demokratickým, právním státem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založeným na respektu k občanským, politickým, hospodářským a sociálním právům svých obyvatel a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rozvíjejícím svou kulturně danou identitu.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Zajišťuje vysokou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kvalitu života populace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a současně respektuje přírodní a územní limity a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chrání biologickou rozmanitost.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sk">
                <a:latin typeface="Nunito"/>
                <a:ea typeface="Nunito"/>
                <a:cs typeface="Nunito"/>
                <a:sym typeface="Nunito"/>
              </a:rPr>
              <a:t>Cíleně také napomáhá dosažení těchto hodnot jinde ve světě.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Udržitelný rozvoj České republiky je poměřován zvyšováním kvality života každého jednotlivce i společnosti jako celku. Naplňuje potřeby přítomných generací, aniž by ohrozil schopnost budoucích generací naplňovat ty své. Česká republika je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soudržnou, aktivní a podnikavou společností rovných příležitostí a minimalizuje strukturální a sociální nerovnosti.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Společnost a struktury rozhodování jsou odolné a pružné, schopné včas rozpoznat možná vývojová rizika a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racionálně reagovat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na neočekávané změny a měnící se dynamiku globálního vývoje. Odolnost společenských vazeb a struktur a věcné řešení problémů jsou </a:t>
            </a:r>
            <a:r>
              <a:rPr b="1" lang="sk" u="sng">
                <a:latin typeface="Nunito"/>
                <a:ea typeface="Nunito"/>
                <a:cs typeface="Nunito"/>
                <a:sym typeface="Nunito"/>
              </a:rPr>
              <a:t>posilovány diskusí a dohodou.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4806000"/>
            <a:ext cx="85206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https://www.sdg-data.cz/data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4">
            <a:alphaModFix/>
          </a:blip>
          <a:srcRect b="0" l="0" r="0" t="16043"/>
          <a:stretch/>
        </p:blipFill>
        <p:spPr>
          <a:xfrm>
            <a:off x="135375" y="370325"/>
            <a:ext cx="8873249" cy="44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Zistite podiel ornej pôdy v ČR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4677600"/>
            <a:ext cx="8520600" cy="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https://vdb.czso.cz/vdbvo2/faces/cs/index.jsf?page=vystup-objekt&amp;z=T&amp;f=TABULKA&amp;skupId=2301&amp;katalog=30840&amp;pvo=ZEM03B&amp;pvo=ZEM03B&amp;evo=v362_!_ZEM03B-2023_1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088" y="0"/>
            <a:ext cx="6615834" cy="467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Zadanie:</a:t>
            </a:r>
            <a:endParaRPr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na základe </a:t>
            </a:r>
            <a:r>
              <a:rPr lang="sk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tabuľky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SDGs si vyberte jeden z cieľov.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k príslušnému cieľu zistite indikátory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vyberte 4 indikátory a nájdite k nim mapový zdroj: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jeden indikátor  = jeden mapový zdroj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1 svetový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1 európsky (EÚ)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1 pre krajinu mimo EÚ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1 národný = 1 štát (pre </a:t>
            </a:r>
            <a:r>
              <a:rPr i="1" lang="sk">
                <a:latin typeface="Nunito"/>
                <a:ea typeface="Nunito"/>
                <a:cs typeface="Nunito"/>
                <a:sym typeface="Nunito"/>
              </a:rPr>
              <a:t>Life below water (SDG 14)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 krajina čo má more/oceán)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odovzdajte protokol, ktorý bude obsahovať: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popis cieľa (nie ctrl+c, ctrl+v)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popis </a:t>
            </a:r>
            <a:r>
              <a:rPr lang="sk">
                <a:latin typeface="Nunito"/>
                <a:ea typeface="Nunito"/>
                <a:cs typeface="Nunito"/>
                <a:sym typeface="Nunito"/>
              </a:rPr>
              <a:t>vybraných indikátorov k nim zdroje (funkčné odkazy, screenshoty a ich popis)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latin typeface="Nunito"/>
                <a:ea typeface="Nunito"/>
                <a:cs typeface="Nunito"/>
                <a:sym typeface="Nunito"/>
              </a:rPr>
              <a:t>odovzdanie do: ut 14.11.2023 (23:59)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0" name="Google Shape;160;p28"/>
          <p:cNvGraphicFramePr/>
          <p:nvPr/>
        </p:nvGraphicFramePr>
        <p:xfrm>
          <a:off x="1100138" y="41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{67F5EEF1-126F-4AA5-A957-FFC2FB5DDBF6}</a:tableStyleId>
              </a:tblPr>
              <a:tblGrid>
                <a:gridCol w="2971800"/>
                <a:gridCol w="1304925"/>
                <a:gridCol w="1362075"/>
                <a:gridCol w="13049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k" sz="1000"/>
                        <a:t>Goal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k" sz="1000"/>
                        <a:t>Študent 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k" sz="1000"/>
                        <a:t>Študent 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k" sz="1000"/>
                        <a:t>Študent 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No poverty (SDG 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Zero hunger (SDG 2)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Good health and well-being (SDG 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Quality education (SDG 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Gender equality (SDG 5)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Clean water and sanitation (SDG 6)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Affordable and clean energy (SDG 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Decent work and economic growth (SDG 8)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Industry, innovation and infrastructure (SDG 9)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Reduced inequalities (SDG 10)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Sustainable cities and communities (SDG 11)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Responsible consumption and production (SDG 12)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Climate action (SDG 13)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Life below water (SDG 14)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-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Life on land (SDG 15)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Peace, justice, and strong institutions (SDG 16)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000"/>
                        <a:t>Partnerships for the goals (SDG 17)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Useful links: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</a:t>
            </a: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4"/>
              </a:rPr>
              <a:t>https://documents-dds-ny.un.org/doc/UNDOC/GEN/N15/291/89/PDF/N1529189.pdf?OpenElement</a:t>
            </a: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5"/>
              </a:rPr>
              <a:t>https://sustainabledevelopment.un.org/content/documents/733FutureWeWant.pdf</a:t>
            </a: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https://www.mzp.cz/cz/ceska_republika_2030</a:t>
            </a:r>
            <a:r>
              <a:rPr lang="sk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https://www.sdg-data.cz/#cr2030</a:t>
            </a:r>
            <a:r>
              <a:rPr lang="sk"/>
              <a:t> 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18790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Ďakujem za pozornosť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521" y="4376875"/>
            <a:ext cx="3296949" cy="5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2030 Agenda pre udržateľný rozvoj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členské štáty UN (2015)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15-ročný plán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3 piliere: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ekonomický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sociálny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Nunito"/>
              <a:buChar char="○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environmentálny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2017 * globálny indikátorový rámec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unito"/>
              <a:buChar char="●"/>
            </a:pPr>
            <a:r>
              <a:rPr lang="sk">
                <a:solidFill>
                  <a:srgbClr val="4D4D4D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2019 v ČR zbieranie dát</a:t>
            </a:r>
            <a:endParaRPr>
              <a:solidFill>
                <a:srgbClr val="4D4D4D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425" y="1152475"/>
            <a:ext cx="3840875" cy="38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Agenda 2030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275" y="1152474"/>
            <a:ext cx="9143998" cy="353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Progres k roku 2023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325" y="1017725"/>
            <a:ext cx="6229349" cy="39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4854900"/>
            <a:ext cx="85206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sk" sz="102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https://unstats.un.org/sdgs/report/2023/progress-chart/</a:t>
            </a:r>
            <a:r>
              <a:rPr lang="sk" sz="1020">
                <a:latin typeface="Nunito"/>
                <a:ea typeface="Nunito"/>
                <a:cs typeface="Nunito"/>
                <a:sym typeface="Nunito"/>
              </a:rPr>
              <a:t> </a:t>
            </a:r>
            <a:endParaRPr sz="102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00" y="0"/>
            <a:ext cx="7486051" cy="49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Profil krajiny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4505175"/>
            <a:ext cx="8520600" cy="6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https://unstats.un.org/sdgs/dataportal/countryprofiles/YEM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6181"/>
            <a:ext cx="9144002" cy="328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Analýzy dát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60975" y="4684325"/>
            <a:ext cx="85206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https://unstats.un.org/sdgs/dataportal/analytics/CompareTrendsOneSeries</a:t>
            </a:r>
            <a:r>
              <a:rPr lang="sk" sz="1000"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513" y="1170125"/>
            <a:ext cx="5436985" cy="33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Úloha: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4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Zistite aký je </a:t>
            </a:r>
            <a:r>
              <a:rPr b="1" i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Cieľ Mesiaca (Goal of the Month)</a:t>
            </a:r>
            <a:endParaRPr b="1" i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00" y="1630975"/>
            <a:ext cx="3164051" cy="31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311700" y="2363100"/>
            <a:ext cx="4572000" cy="16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sk" sz="1200">
                <a:latin typeface="Nunito"/>
                <a:ea typeface="Nunito"/>
                <a:cs typeface="Nunito"/>
                <a:sym typeface="Nunito"/>
              </a:rPr>
              <a:t>The October edition of Goal of the Month editorial looks at Goal 7 – Affordable and Clean Energy. Energy is at the heart of the climate challenge – and key to the solution. The world is making great strides towards sustainable energy, but we must pick up the pace.  “Together, we must accelerate a just and equitable transition away from fossil fuels, particularly coal, towards clean renewable energy, while ensuring that no one is left behind.” – UN Secretary-General António Guterres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009EDB"/>
                </a:solidFill>
                <a:latin typeface="Nunito"/>
                <a:ea typeface="Nunito"/>
                <a:cs typeface="Nunito"/>
                <a:sym typeface="Nunito"/>
              </a:rPr>
              <a:t>Prevalencia podvýživy 2020–2022 priemer [%]</a:t>
            </a:r>
            <a:endParaRPr b="1">
              <a:solidFill>
                <a:srgbClr val="009ED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63" y="1017725"/>
            <a:ext cx="7382675" cy="40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