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3" r:id="rId7"/>
    <p:sldId id="273" r:id="rId8"/>
    <p:sldId id="269" r:id="rId9"/>
    <p:sldId id="262" r:id="rId10"/>
    <p:sldId id="274" r:id="rId11"/>
    <p:sldId id="264" r:id="rId12"/>
    <p:sldId id="272" r:id="rId13"/>
    <p:sldId id="275" r:id="rId14"/>
    <p:sldId id="265" r:id="rId15"/>
    <p:sldId id="266" r:id="rId16"/>
    <p:sldId id="267" r:id="rId17"/>
    <p:sldId id="271" r:id="rId18"/>
    <p:sldId id="268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213F-8081-F201-535D-883952E7C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1CD90-7155-1A48-43D5-1B7B1739E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FDDA4-2D52-55A7-48B2-67FE863A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3C1B3-D926-23A0-964F-2DCAC6E0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06E7E-DE05-D9C9-0949-6D3C20EC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97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DE2B-FE01-C418-D4D4-41D625C6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B3C2A-B655-55F5-B2AB-3E43C966B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5FCB6-B7FC-F0E6-9F86-78BFB4AF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0CEB5-45D6-B3EF-A9DE-AF59FB8F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6277AB-F649-A53D-A106-02FF791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020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1C6A4-AD2D-961F-EA12-DCE2FBA1EC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C3B9B9-C242-784B-04D4-94BE598DB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68B0-2F53-E286-1BBF-E84C8B6D5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504B-4AB6-F411-961B-B7764A4A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5B1AA-6497-BB85-19AF-7EB9C3ED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492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D585-B7AD-89C0-5B7C-B97159A3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B058-76EF-6CE5-E7C4-62C96E4DC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7181C-FBD4-CBF4-BEFD-AAF9B208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8D0F-76CC-B39B-1EC5-6300E846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16D34-C721-BBD1-F58F-DDB1C95C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417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F8DE3-4A14-1120-DD2B-3FBC87A2C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80EC6-7BB4-FBD5-9E68-7A26AF374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185CB-D7A2-C41A-884E-4D533ED8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0DE-6A24-4A80-4AA5-70BDC47C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87647-D712-85D4-309E-B8D5CE28D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072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2F2A-FE4D-CF35-A980-80F22B62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2E820-9851-7951-3428-64F6704AC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BB6D2-01D9-CDF7-4EF3-D29D391CB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6AE53-259F-09F4-AD73-0D3E493C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07EDA-D786-81F8-3613-5F3365DE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ECFC0-4045-C095-56D4-28250906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691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E3C39-898F-58AB-803C-7EB72A14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DC5BF-DA94-FF4B-ABCB-84C51FD2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BC506-C05D-78BB-54B4-0C573413B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49683-F350-FCF8-60EC-153C0A5AA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77C7A-16A2-2BCA-8484-F2DCD3389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B6DFF-C181-083B-3426-618C64C2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01AB9C-69AC-9E04-07DC-D83ED9AE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5D1650-7274-67EB-1F24-6755B2EF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736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928D-A999-0A9B-302C-D275F0C75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E2775-F498-64C0-006C-BC2510BB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137BFA-0341-3B3E-7806-2AE3B4566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82351-B528-5C39-9038-BB4B660F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814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F845E0-5702-3F50-438D-F61F5AB5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5908-8220-3F2F-2292-F723CAC5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BC07FD-764F-D5B7-C728-1FBB4F3E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772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2D1D-EBF1-A905-F6E2-52A2B2D8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1E14F-BF82-4964-7154-35FCC9C37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F6F68-2AC1-81F1-5513-4E7842422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DCD8D-D7C0-6AA2-E6B4-1B198125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9031C-A446-24A8-71AF-A6C89F79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7F2AE-746C-96B8-A450-62C788CE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05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0A28-F5D2-1F09-1934-B2F1D237F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E1982-B96D-9DE2-AD61-2338DC1458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A97F7-7AB5-BE39-C628-AB1B67C2F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AC2C4-7992-FB56-3CD3-2348C91D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13E3F-894B-3868-1563-F1340EB1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5A24F-46B5-466C-9E92-085BF542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024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D2115-648A-82DE-3875-3CF7EC997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0629F-A7F5-D85D-51A5-2F1173725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ACF68-6546-90C7-E860-266965B8D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2AA7-57EC-4290-A6CA-3DF15A885814}" type="datetimeFigureOut">
              <a:rPr lang="sk-SK" smtClean="0"/>
              <a:t>3. 10. 2023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AEC0-78B3-614A-1182-778E6E30D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D494-C3C9-B995-A843-07DE95756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AA17-039A-4E03-9792-7D4C5579F7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62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ature.cz/publik_syst/ctihtmlpage.php?what=6103&amp;X=X" TargetMode="External"/><Relationship Id="rId2" Type="http://schemas.openxmlformats.org/officeDocument/2006/relationships/hyperlink" Target="https://geoportal.cuzk.cz/(S(pfhfkgcmukx4p4owhggfuqg5))/Default.aspx?mode=TextMeta&amp;side=wfs.INSPIRE&amp;text=wfs.INSPIRE&amp;head_tab=sekce-03-gp&amp;menu=33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eoportal.cuzk.cz/WCS_OI/WCService.aspx?request=GetCapabilities&amp;service=W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portal.sk/sk/sluzby/mapove-sluzby/" TargetMode="External"/><Relationship Id="rId2" Type="http://schemas.openxmlformats.org/officeDocument/2006/relationships/hyperlink" Target="https://geoportal.cuzk.cz/(S(i0f1jk4j1vzcwp44nm1juppy))/Default.aspx?mode=TextMeta&amp;side=WCS.INSPIRE&amp;text=WCS.INSPIRE&amp;head_tab=sekce-03-gp&amp;menu=33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eoportal.cuzk.cz/WMS_ORTOFOTO_PUB/WMService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geoportal.cuzk.cz/WMS_ORTOFOTO_PUB/WMService.aspx?service=WMS&amp;request=GetCapabilit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nature.cz/publik_syst/ctihtmlpage.php?what=2167&amp;X=X" TargetMode="External"/><Relationship Id="rId2" Type="http://schemas.openxmlformats.org/officeDocument/2006/relationships/hyperlink" Target="https://geoportal.cuzk.cz/(S(pctcta3efbhe5tilmfxronjh))/Default.aspx?mode=TextMeta&amp;side=wms.verejne&amp;text=WMS.verejne.uvod&amp;head_tab=sekce-03-gp&amp;menu=3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portal.gov.cz/web/guest/wms/" TargetMode="External"/><Relationship Id="rId5" Type="http://schemas.openxmlformats.org/officeDocument/2006/relationships/hyperlink" Target="https://eagri.cz/public/portal/mze/farmar/LPIS/novinky/upravy-webovych-mapovych-sluzeb-wms-wfs-1.html" TargetMode="External"/><Relationship Id="rId4" Type="http://schemas.openxmlformats.org/officeDocument/2006/relationships/hyperlink" Target="http://www.geology.cz/extranet/mapy/mapy-online/wm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eoportal.cuzk.cz/WMTS_ORTOFOTO/WMTService.aspx?service=WMTS&amp;request=GetCapabiliti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s.nature.cz/arcgis/services/Aplikace/Opendata/MapServer/WFSServer?request=GetCapabilities&amp;service=WF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37F2-21D5-20E9-8045-1392FC27B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Webové služby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1C8A-3AA5-78E8-02B0-F3AA9B79CF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Z8105 Mapové zdroje</a:t>
            </a:r>
          </a:p>
          <a:p>
            <a:r>
              <a:rPr lang="sk-SK" dirty="0">
                <a:latin typeface="Candara" panose="020E0502030303020204" pitchFamily="34" charset="0"/>
              </a:rPr>
              <a:t>Martina Szórádová</a:t>
            </a:r>
          </a:p>
        </p:txBody>
      </p:sp>
    </p:spTree>
    <p:extLst>
      <p:ext uri="{BB962C8B-B14F-4D97-AF65-F5344CB8AC3E}">
        <p14:creationId xmlns:p14="http://schemas.microsoft.com/office/powerpoint/2010/main" val="1595639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972-A14E-B3A1-E487-81A00C9B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Zdroje WFS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B47C6-6CA3-FEA1-56EA-40A4802E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6655"/>
            <a:ext cx="10515600" cy="4660777"/>
          </a:xfrm>
        </p:spPr>
        <p:txBody>
          <a:bodyPr>
            <a:normAutofit/>
          </a:bodyPr>
          <a:lstStyle/>
          <a:p>
            <a:r>
              <a:rPr lang="sk-SK" dirty="0">
                <a:latin typeface="Candara" panose="020E0502030303020204" pitchFamily="34" charset="0"/>
              </a:rPr>
              <a:t>ČÚZK</a:t>
            </a:r>
          </a:p>
          <a:p>
            <a:pPr lvl="1"/>
            <a:r>
              <a:rPr lang="sk-SK" sz="2000" dirty="0">
                <a:latin typeface="Candara" panose="020E0502030303020204" pitchFamily="34" charset="0"/>
                <a:hlinkClick r:id="rId2"/>
              </a:rPr>
              <a:t>https://geoportal.cuzk.cz/(S(pfhfkgcmukx4p4owhggfuqg5))/Default.aspx?mode=TextMeta&amp;side=wfs.INSPIRE&amp;text=wfs.INSPIRE&amp;head_tab=sekce-03-gp&amp;menu=334</a:t>
            </a:r>
            <a:r>
              <a:rPr lang="sk-SK" sz="2000" dirty="0">
                <a:latin typeface="Candara" panose="020E0502030303020204" pitchFamily="34" charset="0"/>
              </a:rPr>
              <a:t> </a:t>
            </a:r>
          </a:p>
          <a:p>
            <a:r>
              <a:rPr lang="sk-SK" dirty="0">
                <a:latin typeface="Candara" panose="020E0502030303020204" pitchFamily="34" charset="0"/>
              </a:rPr>
              <a:t>AOPK</a:t>
            </a:r>
          </a:p>
          <a:p>
            <a:pPr lvl="1"/>
            <a:r>
              <a:rPr lang="sk-SK" sz="2000" dirty="0">
                <a:latin typeface="Candara" panose="020E0502030303020204" pitchFamily="34" charset="0"/>
                <a:hlinkClick r:id="rId3"/>
              </a:rPr>
              <a:t>https://portal.nature.cz/publik_syst/ctihtmlpage.php?what=6103&amp;X=X</a:t>
            </a:r>
            <a:r>
              <a:rPr lang="sk-SK" sz="20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7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BB96-4856-3583-E626-8A930B2B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4D9F-0233-1CA4-BF57-CC5F21496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Web </a:t>
            </a:r>
            <a:r>
              <a:rPr lang="sk-SK" dirty="0" err="1">
                <a:latin typeface="Candara" panose="020E0502030303020204" pitchFamily="34" charset="0"/>
              </a:rPr>
              <a:t>Coverage</a:t>
            </a:r>
            <a:r>
              <a:rPr lang="sk-SK" dirty="0">
                <a:latin typeface="Candara" panose="020E0502030303020204" pitchFamily="34" charset="0"/>
              </a:rPr>
              <a:t> </a:t>
            </a:r>
            <a:r>
              <a:rPr lang="sk-SK" dirty="0" err="1">
                <a:latin typeface="Candara" panose="020E0502030303020204" pitchFamily="34" charset="0"/>
              </a:rPr>
              <a:t>Services</a:t>
            </a:r>
            <a:endParaRPr lang="sk-SK" dirty="0">
              <a:latin typeface="Candara" panose="020E0502030303020204" pitchFamily="34" charset="0"/>
            </a:endParaRPr>
          </a:p>
          <a:p>
            <a:r>
              <a:rPr lang="sk-SK" dirty="0">
                <a:latin typeface="Candara" panose="020E0502030303020204" pitchFamily="34" charset="0"/>
              </a:rPr>
              <a:t>obdoba WMS (rastrové)</a:t>
            </a:r>
          </a:p>
          <a:p>
            <a:r>
              <a:rPr lang="sk-SK" dirty="0">
                <a:latin typeface="Candara" panose="020E0502030303020204" pitchFamily="34" charset="0"/>
              </a:rPr>
              <a:t>plné rozlíšenie (často spoplatnené)</a:t>
            </a:r>
          </a:p>
          <a:p>
            <a:r>
              <a:rPr lang="sk-SK" dirty="0">
                <a:latin typeface="Candara" panose="020E0502030303020204" pitchFamily="34" charset="0"/>
              </a:rPr>
              <a:t>Základní </a:t>
            </a:r>
            <a:r>
              <a:rPr lang="sk-SK" dirty="0" err="1">
                <a:latin typeface="Candara" panose="020E0502030303020204" pitchFamily="34" charset="0"/>
              </a:rPr>
              <a:t>výměnné</a:t>
            </a:r>
            <a:r>
              <a:rPr lang="sk-SK" dirty="0">
                <a:latin typeface="Candara" panose="020E0502030303020204" pitchFamily="34" charset="0"/>
              </a:rPr>
              <a:t> formáty</a:t>
            </a:r>
          </a:p>
          <a:p>
            <a:pPr lvl="1"/>
            <a:r>
              <a:rPr lang="sk-SK" dirty="0" err="1">
                <a:latin typeface="Candara" panose="020E0502030303020204" pitchFamily="34" charset="0"/>
              </a:rPr>
              <a:t>GeoTIFF</a:t>
            </a:r>
            <a:r>
              <a:rPr lang="sk-SK" dirty="0">
                <a:latin typeface="Candara" panose="020E0502030303020204" pitchFamily="34" charset="0"/>
              </a:rPr>
              <a:t>, </a:t>
            </a:r>
            <a:r>
              <a:rPr lang="sk-SK" dirty="0" err="1">
                <a:latin typeface="Candara" panose="020E0502030303020204" pitchFamily="34" charset="0"/>
              </a:rPr>
              <a:t>netCDF</a:t>
            </a:r>
            <a:r>
              <a:rPr lang="sk-SK" dirty="0">
                <a:latin typeface="Candara" panose="020E0502030303020204" pitchFamily="34" charset="0"/>
              </a:rPr>
              <a:t>, JPEG2000, GMLJP2</a:t>
            </a:r>
          </a:p>
          <a:p>
            <a:r>
              <a:rPr lang="sk-SK" dirty="0" err="1">
                <a:latin typeface="Candara" panose="020E0502030303020204" pitchFamily="34" charset="0"/>
              </a:rPr>
              <a:t>DescribeCoverage</a:t>
            </a:r>
            <a:r>
              <a:rPr lang="sk-SK" dirty="0">
                <a:latin typeface="Candara" panose="020E0502030303020204" pitchFamily="34" charset="0"/>
              </a:rPr>
              <a:t>, </a:t>
            </a:r>
            <a:r>
              <a:rPr lang="sk-SK" dirty="0" err="1">
                <a:latin typeface="Candara" panose="020E0502030303020204" pitchFamily="34" charset="0"/>
              </a:rPr>
              <a:t>GetCoverage</a:t>
            </a:r>
            <a:endParaRPr lang="sk-SK" dirty="0">
              <a:latin typeface="Candara" panose="020E0502030303020204" pitchFamily="34" charset="0"/>
            </a:endParaRPr>
          </a:p>
          <a:p>
            <a:r>
              <a:rPr lang="sk-SK" sz="2000" dirty="0">
                <a:latin typeface="Candara" panose="020E0502030303020204" pitchFamily="34" charset="0"/>
                <a:hlinkClick r:id="rId2"/>
              </a:rPr>
              <a:t>https://geoportal.cuzk.cz/WCS_OI/WCService.aspx?request=GetCapabilities&amp;service=WCS</a:t>
            </a:r>
            <a:r>
              <a:rPr lang="sk-SK" sz="2000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77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7531C-6A2B-F604-62B1-73A51BBD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Zdroje WCS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863-E884-C09C-2363-F20E9EEC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Candara" panose="020E0502030303020204" pitchFamily="34" charset="0"/>
              </a:rPr>
              <a:t>ČÚZK</a:t>
            </a:r>
          </a:p>
          <a:p>
            <a:pPr lvl="1"/>
            <a:r>
              <a:rPr lang="sk-SK" sz="2400" dirty="0">
                <a:latin typeface="Candara" panose="020E0502030303020204" pitchFamily="34" charset="0"/>
                <a:hlinkClick r:id="rId2"/>
              </a:rPr>
              <a:t>https://geoportal.cuzk.cz/(S(i0f1jk4j1vzcwp44nm1juppy))/Default.aspx?mode=TextMeta&amp;side=WCS.INSPIRE&amp;text=WCS.INSPIRE&amp;head_tab=sekce-03-gp&amp;menu=337</a:t>
            </a:r>
            <a:r>
              <a:rPr lang="sk-SK" sz="2400" dirty="0">
                <a:latin typeface="Candara" panose="020E0502030303020204" pitchFamily="34" charset="0"/>
              </a:rPr>
              <a:t> </a:t>
            </a:r>
            <a:endParaRPr lang="sk-SK" dirty="0">
              <a:latin typeface="Candara" panose="020E0502030303020204" pitchFamily="34" charset="0"/>
            </a:endParaRPr>
          </a:p>
          <a:p>
            <a:r>
              <a:rPr lang="sk-SK" dirty="0">
                <a:latin typeface="Candara" panose="020E0502030303020204" pitchFamily="34" charset="0"/>
              </a:rPr>
              <a:t>Slovenský </a:t>
            </a:r>
            <a:r>
              <a:rPr lang="sk-SK" dirty="0" err="1">
                <a:latin typeface="Candara" panose="020E0502030303020204" pitchFamily="34" charset="0"/>
              </a:rPr>
              <a:t>geoportál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dirty="0">
                <a:latin typeface="Candara" panose="020E0502030303020204" pitchFamily="34" charset="0"/>
                <a:hlinkClick r:id="rId3"/>
              </a:rPr>
              <a:t>https://www.geoportal.sk/sk/sluzby/mapove-sluzby/</a:t>
            </a:r>
            <a:r>
              <a:rPr lang="sk-SK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44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E9B7-E69D-B4CC-DC23-C8D8502D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Viac v magisterskom štúdiu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E2621-1EF6-CB70-7263-A4BE17584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Z8188 Webová kartografie</a:t>
            </a:r>
          </a:p>
          <a:p>
            <a:r>
              <a:rPr lang="sk-SK" dirty="0">
                <a:latin typeface="Candara" panose="020E0502030303020204" pitchFamily="34" charset="0"/>
              </a:rPr>
              <a:t>Z8117 </a:t>
            </a:r>
            <a:r>
              <a:rPr lang="sk-SK" dirty="0" err="1">
                <a:latin typeface="Candara" panose="020E0502030303020204" pitchFamily="34" charset="0"/>
              </a:rPr>
              <a:t>Metainformace</a:t>
            </a:r>
            <a:r>
              <a:rPr lang="sk-SK" dirty="0">
                <a:latin typeface="Candara" panose="020E0502030303020204" pitchFamily="34" charset="0"/>
              </a:rPr>
              <a:t> v kartografii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1C7BF-FC57-BB6B-2945-EA0FFDD42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69" y="2185431"/>
            <a:ext cx="5401429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61F3-3A25-3608-23C6-3AE9FC490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Citácie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6BC565-DF22-A549-3CBF-CEE2104071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7955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A40C-D933-6411-F84D-3BEDA91D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08AD-867E-00AF-823B-AEEBE124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A6916-A6BA-F972-54D7-19EFED002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48" y="0"/>
            <a:ext cx="9292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4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B17E-2C25-D938-5B6F-1BDA6024A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Ako citovať </a:t>
            </a:r>
            <a:r>
              <a:rPr lang="sk-SK" dirty="0" err="1">
                <a:latin typeface="Candara" panose="020E0502030303020204" pitchFamily="34" charset="0"/>
              </a:rPr>
              <a:t>ArcČR</a:t>
            </a:r>
            <a:r>
              <a:rPr lang="sk-SK" dirty="0">
                <a:latin typeface="Candara" panose="020E0502030303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68AB6-3CE9-149C-19CA-A29FBD4C1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3497" cy="4351338"/>
          </a:xfrm>
        </p:spPr>
        <p:txBody>
          <a:bodyPr/>
          <a:lstStyle/>
          <a:p>
            <a:r>
              <a:rPr lang="sk-SK" dirty="0" err="1">
                <a:latin typeface="Candara" panose="020E0502030303020204" pitchFamily="34" charset="0"/>
              </a:rPr>
              <a:t>ArcČR</a:t>
            </a:r>
            <a:r>
              <a:rPr lang="sk-SK" dirty="0">
                <a:latin typeface="Candara" panose="020E0502030303020204" pitchFamily="34" charset="0"/>
              </a:rPr>
              <a:t>® 500 </a:t>
            </a:r>
            <a:r>
              <a:rPr lang="sk-SK" dirty="0" err="1">
                <a:latin typeface="Candara" panose="020E0502030303020204" pitchFamily="34" charset="0"/>
              </a:rPr>
              <a:t>verze</a:t>
            </a:r>
            <a:r>
              <a:rPr lang="sk-SK" dirty="0">
                <a:latin typeface="Candara" panose="020E0502030303020204" pitchFamily="34" charset="0"/>
              </a:rPr>
              <a:t> 3.3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DA8AF-8A35-A00D-2910-98692105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895" y="1391878"/>
            <a:ext cx="6212535" cy="253695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1E181FA-9779-A4EE-3AD8-4B98D2AE9A84}"/>
              </a:ext>
            </a:extLst>
          </p:cNvPr>
          <p:cNvSpPr txBox="1">
            <a:spLocks/>
          </p:cNvSpPr>
          <p:nvPr/>
        </p:nvSpPr>
        <p:spPr>
          <a:xfrm>
            <a:off x="838200" y="4492912"/>
            <a:ext cx="4320758" cy="70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err="1">
                <a:latin typeface="Candara" panose="020E0502030303020204" pitchFamily="34" charset="0"/>
              </a:rPr>
              <a:t>ArcČR</a:t>
            </a:r>
            <a:r>
              <a:rPr lang="sk-SK" dirty="0">
                <a:latin typeface="Candara" panose="020E0502030303020204" pitchFamily="34" charset="0"/>
              </a:rPr>
              <a:t>® 4.2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F4EF0-0022-E356-DBAC-36B7DDDB3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65" y="4584636"/>
            <a:ext cx="7090630" cy="149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FC91E-0AC1-735C-9ED0-87DF861C1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3521" y="444508"/>
            <a:ext cx="3964619" cy="968699"/>
          </a:xfrm>
        </p:spPr>
        <p:txBody>
          <a:bodyPr>
            <a:normAutofit/>
          </a:bodyPr>
          <a:lstStyle/>
          <a:p>
            <a:r>
              <a:rPr lang="sk-SK" dirty="0" err="1">
                <a:latin typeface="Candara" panose="020E0502030303020204" pitchFamily="34" charset="0"/>
              </a:rPr>
              <a:t>Zotero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sz="2000" dirty="0">
                <a:latin typeface="Candara" panose="020E0502030303020204" pitchFamily="34" charset="0"/>
                <a:hlinkClick r:id="rId2"/>
              </a:rPr>
              <a:t>https://www.zotero.org/</a:t>
            </a:r>
            <a:r>
              <a:rPr lang="sk-SK" sz="2000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1BBF7-A3BF-034A-370E-C022BD439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987"/>
            <a:ext cx="2287586" cy="17311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8AF1A-7C6E-BEDA-C4B6-E34225638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586" y="1413207"/>
            <a:ext cx="9342638" cy="500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02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D407-5A2E-CF3B-9E89-B5723933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sk-SK" dirty="0">
                <a:latin typeface="Candara" panose="020E0502030303020204" pitchFamily="34" charset="0"/>
              </a:rPr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190708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52BBB-CDE9-CE34-6D75-A966D20F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Čo to 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613B-29FF-3E73-B2FF-5464E50D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nástroje umožňujúce prístup </a:t>
            </a:r>
          </a:p>
          <a:p>
            <a:pPr marL="0" indent="0">
              <a:buNone/>
            </a:pPr>
            <a:r>
              <a:rPr lang="sk-SK" dirty="0">
                <a:latin typeface="Candara" panose="020E0502030303020204" pitchFamily="34" charset="0"/>
              </a:rPr>
              <a:t>   k priestorovým dátam prostredníctvom štandardizovaného </a:t>
            </a:r>
          </a:p>
          <a:p>
            <a:pPr marL="0" indent="0">
              <a:buNone/>
            </a:pPr>
            <a:r>
              <a:rPr lang="sk-SK" dirty="0">
                <a:latin typeface="Candara" panose="020E0502030303020204" pitchFamily="34" charset="0"/>
              </a:rPr>
              <a:t>   webového rozhrania</a:t>
            </a:r>
          </a:p>
          <a:p>
            <a:r>
              <a:rPr lang="sk-SK" dirty="0" err="1">
                <a:latin typeface="Candara" panose="020E0502030303020204" pitchFamily="34" charset="0"/>
              </a:rPr>
              <a:t>Open</a:t>
            </a:r>
            <a:r>
              <a:rPr lang="sk-SK" dirty="0">
                <a:latin typeface="Candara" panose="020E0502030303020204" pitchFamily="34" charset="0"/>
              </a:rPr>
              <a:t> </a:t>
            </a:r>
            <a:r>
              <a:rPr lang="sk-SK" dirty="0" err="1">
                <a:latin typeface="Candara" panose="020E0502030303020204" pitchFamily="34" charset="0"/>
              </a:rPr>
              <a:t>Geospatial</a:t>
            </a:r>
            <a:r>
              <a:rPr lang="sk-SK" dirty="0">
                <a:latin typeface="Candara" panose="020E0502030303020204" pitchFamily="34" charset="0"/>
              </a:rPr>
              <a:t> </a:t>
            </a:r>
            <a:r>
              <a:rPr lang="sk-SK" dirty="0" err="1">
                <a:latin typeface="Candara" panose="020E0502030303020204" pitchFamily="34" charset="0"/>
              </a:rPr>
              <a:t>Consortium</a:t>
            </a:r>
            <a:r>
              <a:rPr lang="sk-SK" dirty="0">
                <a:latin typeface="Candara" panose="020E0502030303020204" pitchFamily="34" charset="0"/>
              </a:rPr>
              <a:t> (OGC)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súbor štandardov postavených na jazyku XML popisujúcich komunikáciu medzi serverom a klientom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8ABC5-F2F3-BBA7-6CF8-97A6CEF93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60587"/>
            <a:ext cx="3207128" cy="1112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B7CAA3-F963-C788-3DCD-8B4D30629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877" y="267471"/>
            <a:ext cx="5594953" cy="224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8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FD6C-AD37-D29C-FCC2-D31C8E39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Ako to funguje?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A44FE2-FD61-3421-14F3-F206A67F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66" y="1924782"/>
            <a:ext cx="9099068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CD16-6181-194B-38A2-298CBE64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Ako to funguje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6486-CFF7-848C-10D3-2B3F830D4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komunikácia klient-server</a:t>
            </a:r>
          </a:p>
          <a:p>
            <a:r>
              <a:rPr lang="sk-SK" dirty="0">
                <a:latin typeface="Candara" panose="020E0502030303020204" pitchFamily="34" charset="0"/>
              </a:rPr>
              <a:t>internetový prehliadač (klient) odosiela požiadavku prostredníctvom protokolu HTTP (</a:t>
            </a:r>
            <a:r>
              <a:rPr lang="sk-SK" dirty="0" err="1">
                <a:latin typeface="Candara" panose="020E0502030303020204" pitchFamily="34" charset="0"/>
              </a:rPr>
              <a:t>HyperText</a:t>
            </a:r>
            <a:r>
              <a:rPr lang="sk-SK" dirty="0">
                <a:latin typeface="Candara" panose="020E0502030303020204" pitchFamily="34" charset="0"/>
              </a:rPr>
              <a:t> Transfer </a:t>
            </a:r>
            <a:r>
              <a:rPr lang="sk-SK" dirty="0" err="1">
                <a:latin typeface="Candara" panose="020E0502030303020204" pitchFamily="34" charset="0"/>
              </a:rPr>
              <a:t>Protocol</a:t>
            </a:r>
            <a:r>
              <a:rPr lang="sk-SK" dirty="0">
                <a:latin typeface="Candara" panose="020E0502030303020204" pitchFamily="34" charset="0"/>
              </a:rPr>
              <a:t>) webovému serveru</a:t>
            </a:r>
          </a:p>
          <a:p>
            <a:r>
              <a:rPr lang="sk-SK" dirty="0">
                <a:latin typeface="Candara" panose="020E0502030303020204" pitchFamily="34" charset="0"/>
              </a:rPr>
              <a:t>webový server sa </a:t>
            </a:r>
            <a:r>
              <a:rPr lang="sk-SK" dirty="0" err="1">
                <a:latin typeface="Candara" panose="020E0502030303020204" pitchFamily="34" charset="0"/>
              </a:rPr>
              <a:t>dotazuje</a:t>
            </a:r>
            <a:r>
              <a:rPr lang="sk-SK" dirty="0">
                <a:latin typeface="Candara" panose="020E0502030303020204" pitchFamily="34" charset="0"/>
              </a:rPr>
              <a:t> do dátového úložiska</a:t>
            </a:r>
          </a:p>
          <a:p>
            <a:r>
              <a:rPr lang="sk-SK" dirty="0">
                <a:latin typeface="Candara" panose="020E0502030303020204" pitchFamily="34" charset="0"/>
              </a:rPr>
              <a:t>získané dáta posielané späť a zobrazené v klientskej aplikácii</a:t>
            </a:r>
          </a:p>
        </p:txBody>
      </p:sp>
    </p:spTree>
    <p:extLst>
      <p:ext uri="{BB962C8B-B14F-4D97-AF65-F5344CB8AC3E}">
        <p14:creationId xmlns:p14="http://schemas.microsoft.com/office/powerpoint/2010/main" val="429430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BB96-4856-3583-E626-8A930B2B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4D9F-0233-1CA4-BF57-CC5F2149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5687" cy="4351338"/>
          </a:xfrm>
        </p:spPr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Web </a:t>
            </a:r>
            <a:r>
              <a:rPr lang="sk-SK" dirty="0" err="1">
                <a:latin typeface="Candara" panose="020E0502030303020204" pitchFamily="34" charset="0"/>
              </a:rPr>
              <a:t>Map</a:t>
            </a:r>
            <a:r>
              <a:rPr lang="sk-SK" dirty="0">
                <a:latin typeface="Candara" panose="020E0502030303020204" pitchFamily="34" charset="0"/>
              </a:rPr>
              <a:t> Service</a:t>
            </a:r>
          </a:p>
          <a:p>
            <a:r>
              <a:rPr lang="sk-SK" dirty="0">
                <a:latin typeface="Candara" panose="020E0502030303020204" pitchFamily="34" charset="0"/>
              </a:rPr>
              <a:t>OGS štandard</a:t>
            </a:r>
          </a:p>
          <a:p>
            <a:r>
              <a:rPr lang="sk-SK" dirty="0">
                <a:latin typeface="Candara" panose="020E0502030303020204" pitchFamily="34" charset="0"/>
              </a:rPr>
              <a:t>zdieľanie rastrových dát (máp)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TIFF, PNG, JPEG, ...</a:t>
            </a:r>
          </a:p>
          <a:p>
            <a:r>
              <a:rPr lang="sk-SK" dirty="0">
                <a:latin typeface="Candara" panose="020E0502030303020204" pitchFamily="34" charset="0"/>
                <a:hlinkClick r:id="rId2"/>
              </a:rPr>
              <a:t>http://geoportal.cuzk.cz/WMS_ORTOFOTO_PUB/WMService.aspx</a:t>
            </a:r>
            <a:r>
              <a:rPr lang="sk-SK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8011BB-4F67-E0D9-98B9-643EA6655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301" y="978451"/>
            <a:ext cx="6264028" cy="7122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9D0FE-654F-BD09-A7E0-2F407F4FB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535" y="1893004"/>
            <a:ext cx="2827265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2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BB96-4856-3583-E626-8A930B2B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Základné typy dotazov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4D9F-0233-1CA4-BF57-CC5F21496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latin typeface="Candara" panose="020E0502030303020204" pitchFamily="34" charset="0"/>
              </a:rPr>
              <a:t>GetCapabilities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dirty="0">
                <a:latin typeface="Candara" panose="020E0502030303020204" pitchFamily="34" charset="0"/>
              </a:rPr>
              <a:t>informácie o službe a jej obsahu, možnostiach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2 časti - &lt;Service&gt;, &lt;</a:t>
            </a:r>
            <a:r>
              <a:rPr lang="sk-SK" dirty="0" err="1">
                <a:latin typeface="Candara" panose="020E0502030303020204" pitchFamily="34" charset="0"/>
              </a:rPr>
              <a:t>Capability</a:t>
            </a:r>
            <a:r>
              <a:rPr lang="sk-SK" dirty="0">
                <a:latin typeface="Candara" panose="020E0502030303020204" pitchFamily="34" charset="0"/>
              </a:rPr>
              <a:t>&gt;</a:t>
            </a:r>
          </a:p>
          <a:p>
            <a:pPr lvl="1"/>
            <a:r>
              <a:rPr lang="sk-SK" sz="1800" b="0" i="0" u="none" strike="noStrike" dirty="0">
                <a:solidFill>
                  <a:srgbClr val="0099CC"/>
                </a:solidFill>
                <a:effectLst/>
                <a:latin typeface="Verdana" panose="020B0604030504040204" pitchFamily="34" charset="0"/>
                <a:hlinkClick r:id="rId2"/>
              </a:rPr>
              <a:t>http://geoportal.cuzk.cz/WMS_ORTOFOTO_PUB/WMService.aspx?service=WMS&amp;request=GetCapabilities</a:t>
            </a:r>
            <a:endParaRPr lang="sk-SK" sz="1800" dirty="0">
              <a:latin typeface="Candara" panose="020E0502030303020204" pitchFamily="34" charset="0"/>
            </a:endParaRPr>
          </a:p>
          <a:p>
            <a:r>
              <a:rPr lang="sk-SK" dirty="0" err="1">
                <a:latin typeface="Candara" panose="020E0502030303020204" pitchFamily="34" charset="0"/>
              </a:rPr>
              <a:t>GetMap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dirty="0">
                <a:latin typeface="Candara" panose="020E0502030303020204" pitchFamily="34" charset="0"/>
              </a:rPr>
              <a:t>vracia mapu (raster)</a:t>
            </a:r>
          </a:p>
          <a:p>
            <a:r>
              <a:rPr lang="sk-SK" dirty="0" err="1">
                <a:latin typeface="Candara" panose="020E0502030303020204" pitchFamily="34" charset="0"/>
              </a:rPr>
              <a:t>GetFeatureInfo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dirty="0">
                <a:latin typeface="Candara" panose="020E0502030303020204" pitchFamily="34" charset="0"/>
              </a:rPr>
              <a:t>dotaz na hodnotu pixelu v súradniciach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E98561-9935-23F2-4CA6-612F0A6F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72" y="4634887"/>
            <a:ext cx="3893108" cy="154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B972-A14E-B3A1-E487-81A00C9B5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Zdroje WMS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B47C6-6CA3-FEA1-56EA-40A4802E0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1549"/>
            <a:ext cx="10515600" cy="5228947"/>
          </a:xfrm>
        </p:spPr>
        <p:txBody>
          <a:bodyPr>
            <a:normAutofit fontScale="85000" lnSpcReduction="10000"/>
          </a:bodyPr>
          <a:lstStyle/>
          <a:p>
            <a:r>
              <a:rPr lang="sk-SK" dirty="0">
                <a:latin typeface="Candara" panose="020E0502030303020204" pitchFamily="34" charset="0"/>
              </a:rPr>
              <a:t>ČÚZK</a:t>
            </a:r>
          </a:p>
          <a:p>
            <a:pPr lvl="1"/>
            <a:r>
              <a:rPr lang="sk-SK" dirty="0">
                <a:latin typeface="Candara" panose="020E0502030303020204" pitchFamily="34" charset="0"/>
                <a:hlinkClick r:id="rId2"/>
              </a:rPr>
              <a:t>https://geoportal.cuzk.cz/(S(pctcta3efbhe5tilmfxronjh))/Default.aspx?mode=TextMeta&amp;side=wms.verejne&amp;text=WMS.verejne.uvod&amp;head_tab=sekce-03-gp&amp;menu=311</a:t>
            </a:r>
            <a:r>
              <a:rPr lang="sk-SK" dirty="0">
                <a:latin typeface="Candara" panose="020E0502030303020204" pitchFamily="34" charset="0"/>
              </a:rPr>
              <a:t> </a:t>
            </a:r>
          </a:p>
          <a:p>
            <a:r>
              <a:rPr lang="sk-SK" dirty="0">
                <a:latin typeface="Candara" panose="020E0502030303020204" pitchFamily="34" charset="0"/>
              </a:rPr>
              <a:t>AOPK</a:t>
            </a:r>
          </a:p>
          <a:p>
            <a:pPr lvl="1"/>
            <a:r>
              <a:rPr lang="sk-SK" dirty="0">
                <a:latin typeface="Candara" panose="020E0502030303020204" pitchFamily="34" charset="0"/>
                <a:hlinkClick r:id="rId3"/>
              </a:rPr>
              <a:t>https://portal.nature.cz/publik_syst/ctihtmlpage.php?what=2167&amp;X=X</a:t>
            </a:r>
            <a:r>
              <a:rPr lang="sk-SK" dirty="0">
                <a:latin typeface="Candara" panose="020E0502030303020204" pitchFamily="34" charset="0"/>
              </a:rPr>
              <a:t>  </a:t>
            </a:r>
          </a:p>
          <a:p>
            <a:r>
              <a:rPr lang="sk-SK" dirty="0">
                <a:latin typeface="Candara" panose="020E0502030303020204" pitchFamily="34" charset="0"/>
              </a:rPr>
              <a:t>ČGS</a:t>
            </a:r>
          </a:p>
          <a:p>
            <a:pPr lvl="1"/>
            <a:r>
              <a:rPr lang="sk-SK" dirty="0">
                <a:latin typeface="Candara" panose="020E0502030303020204" pitchFamily="34" charset="0"/>
                <a:hlinkClick r:id="rId4"/>
              </a:rPr>
              <a:t>http://www.geology.cz/extranet/mapy/mapy-online/wms#</a:t>
            </a:r>
            <a:r>
              <a:rPr lang="sk-SK" dirty="0">
                <a:latin typeface="Candara" panose="020E0502030303020204" pitchFamily="34" charset="0"/>
              </a:rPr>
              <a:t>  </a:t>
            </a:r>
          </a:p>
          <a:p>
            <a:r>
              <a:rPr lang="sk-SK" dirty="0">
                <a:latin typeface="Candara" panose="020E0502030303020204" pitchFamily="34" charset="0"/>
              </a:rPr>
              <a:t>LPIS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nefungujú </a:t>
            </a:r>
          </a:p>
          <a:p>
            <a:pPr lvl="2"/>
            <a:r>
              <a:rPr lang="sk-SK" sz="1800" i="1" dirty="0">
                <a:latin typeface="Candara" panose="020E0502030303020204" pitchFamily="34" charset="0"/>
              </a:rPr>
              <a:t>„Ministerstvo </a:t>
            </a:r>
            <a:r>
              <a:rPr lang="sk-SK" sz="1800" i="1" dirty="0" err="1">
                <a:latin typeface="Candara" panose="020E0502030303020204" pitchFamily="34" charset="0"/>
              </a:rPr>
              <a:t>zemědělství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připravilo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změnu</a:t>
            </a:r>
            <a:r>
              <a:rPr lang="sk-SK" sz="1800" i="1" dirty="0">
                <a:latin typeface="Candara" panose="020E0502030303020204" pitchFamily="34" charset="0"/>
              </a:rPr>
              <a:t> v </a:t>
            </a:r>
            <a:r>
              <a:rPr lang="sk-SK" sz="1800" i="1" dirty="0" err="1">
                <a:latin typeface="Candara" panose="020E0502030303020204" pitchFamily="34" charset="0"/>
              </a:rPr>
              <a:t>poskytování</a:t>
            </a:r>
            <a:r>
              <a:rPr lang="sk-SK" sz="1800" i="1" dirty="0">
                <a:latin typeface="Candara" panose="020E0502030303020204" pitchFamily="34" charset="0"/>
              </a:rPr>
              <a:t> webových mapových </a:t>
            </a:r>
            <a:r>
              <a:rPr lang="sk-SK" sz="1800" i="1" dirty="0" err="1">
                <a:latin typeface="Candara" panose="020E0502030303020204" pitchFamily="34" charset="0"/>
              </a:rPr>
              <a:t>služeb</a:t>
            </a:r>
            <a:r>
              <a:rPr lang="sk-SK" sz="1800" i="1" dirty="0">
                <a:latin typeface="Candara" panose="020E0502030303020204" pitchFamily="34" charset="0"/>
              </a:rPr>
              <a:t> (WMS). </a:t>
            </a:r>
            <a:r>
              <a:rPr lang="sk-SK" sz="1800" i="1" dirty="0" err="1">
                <a:latin typeface="Candara" panose="020E0502030303020204" pitchFamily="34" charset="0"/>
              </a:rPr>
              <a:t>Stávající</a:t>
            </a:r>
            <a:r>
              <a:rPr lang="sk-SK" sz="1800" i="1" dirty="0">
                <a:latin typeface="Candara" panose="020E0502030303020204" pitchFamily="34" charset="0"/>
              </a:rPr>
              <a:t> WMS (http://eagri.cz/public/app/wms/plpis.fcgi?) </a:t>
            </a:r>
            <a:r>
              <a:rPr lang="sk-SK" sz="1800" i="1" dirty="0" err="1">
                <a:latin typeface="Candara" panose="020E0502030303020204" pitchFamily="34" charset="0"/>
              </a:rPr>
              <a:t>již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nejsou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podporovány</a:t>
            </a:r>
            <a:r>
              <a:rPr lang="sk-SK" sz="1800" i="1" dirty="0">
                <a:latin typeface="Candara" panose="020E0502030303020204" pitchFamily="34" charset="0"/>
              </a:rPr>
              <a:t> a </a:t>
            </a:r>
            <a:r>
              <a:rPr lang="sk-SK" sz="1800" i="1" dirty="0" err="1">
                <a:latin typeface="Candara" panose="020E0502030303020204" pitchFamily="34" charset="0"/>
              </a:rPr>
              <a:t>MZe</a:t>
            </a:r>
            <a:r>
              <a:rPr lang="sk-SK" sz="1800" i="1" dirty="0">
                <a:latin typeface="Candara" panose="020E0502030303020204" pitchFamily="34" charset="0"/>
              </a:rPr>
              <a:t> nezaručuje </a:t>
            </a:r>
            <a:r>
              <a:rPr lang="sk-SK" sz="1800" i="1" dirty="0" err="1">
                <a:latin typeface="Candara" panose="020E0502030303020204" pitchFamily="34" charset="0"/>
              </a:rPr>
              <a:t>jejich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funkčnost</a:t>
            </a:r>
            <a:r>
              <a:rPr lang="sk-SK" sz="1800" i="1" dirty="0">
                <a:latin typeface="Candara" panose="020E0502030303020204" pitchFamily="34" charset="0"/>
              </a:rPr>
              <a:t>. </a:t>
            </a:r>
            <a:r>
              <a:rPr lang="sk-SK" sz="1800" i="1" dirty="0" err="1">
                <a:latin typeface="Candara" panose="020E0502030303020204" pitchFamily="34" charset="0"/>
              </a:rPr>
              <a:t>Nově</a:t>
            </a:r>
            <a:r>
              <a:rPr lang="sk-SK" sz="1800" i="1" dirty="0">
                <a:latin typeface="Candara" panose="020E0502030303020204" pitchFamily="34" charset="0"/>
              </a:rPr>
              <a:t> došlo k </a:t>
            </a:r>
            <a:r>
              <a:rPr lang="sk-SK" sz="1800" i="1" dirty="0" err="1">
                <a:latin typeface="Candara" panose="020E0502030303020204" pitchFamily="34" charset="0"/>
              </a:rPr>
              <a:t>rozdělení</a:t>
            </a:r>
            <a:r>
              <a:rPr lang="sk-SK" sz="1800" i="1" dirty="0">
                <a:latin typeface="Candara" panose="020E0502030303020204" pitchFamily="34" charset="0"/>
              </a:rPr>
              <a:t> poskytovaných </a:t>
            </a:r>
            <a:r>
              <a:rPr lang="sk-SK" sz="1800" i="1" dirty="0" err="1">
                <a:latin typeface="Candara" panose="020E0502030303020204" pitchFamily="34" charset="0"/>
              </a:rPr>
              <a:t>vrstev</a:t>
            </a:r>
            <a:r>
              <a:rPr lang="sk-SK" sz="1800" i="1" dirty="0">
                <a:latin typeface="Candara" panose="020E0502030303020204" pitchFamily="34" charset="0"/>
              </a:rPr>
              <a:t> do 8 samostatných </a:t>
            </a:r>
            <a:r>
              <a:rPr lang="sk-SK" sz="1800" i="1" dirty="0" err="1">
                <a:latin typeface="Candara" panose="020E0502030303020204" pitchFamily="34" charset="0"/>
              </a:rPr>
              <a:t>adres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podle</a:t>
            </a:r>
            <a:r>
              <a:rPr lang="sk-SK" sz="1800" i="1" dirty="0">
                <a:latin typeface="Candara" panose="020E0502030303020204" pitchFamily="34" charset="0"/>
              </a:rPr>
              <a:t> tematických </a:t>
            </a:r>
            <a:r>
              <a:rPr lang="sk-SK" sz="1800" i="1" dirty="0" err="1">
                <a:latin typeface="Candara" panose="020E0502030303020204" pitchFamily="34" charset="0"/>
              </a:rPr>
              <a:t>okruhů</a:t>
            </a:r>
            <a:r>
              <a:rPr lang="sk-SK" sz="1800" i="1" dirty="0">
                <a:latin typeface="Candara" panose="020E0502030303020204" pitchFamily="34" charset="0"/>
              </a:rPr>
              <a:t>, </a:t>
            </a:r>
            <a:r>
              <a:rPr lang="sk-SK" sz="1800" i="1" dirty="0" err="1">
                <a:latin typeface="Candara" panose="020E0502030303020204" pitchFamily="34" charset="0"/>
              </a:rPr>
              <a:t>které</a:t>
            </a:r>
            <a:r>
              <a:rPr lang="sk-SK" sz="1800" i="1" dirty="0">
                <a:latin typeface="Candara" panose="020E0502030303020204" pitchFamily="34" charset="0"/>
              </a:rPr>
              <a:t> </a:t>
            </a:r>
            <a:r>
              <a:rPr lang="sk-SK" sz="1800" i="1" dirty="0" err="1">
                <a:latin typeface="Candara" panose="020E0502030303020204" pitchFamily="34" charset="0"/>
              </a:rPr>
              <a:t>jsou</a:t>
            </a:r>
            <a:r>
              <a:rPr lang="sk-SK" sz="1800" i="1" dirty="0">
                <a:latin typeface="Candara" panose="020E0502030303020204" pitchFamily="34" charset="0"/>
              </a:rPr>
              <a:t> dostupné </a:t>
            </a:r>
            <a:r>
              <a:rPr lang="sk-SK" sz="1800" i="1" dirty="0" err="1">
                <a:latin typeface="Candara" panose="020E0502030303020204" pitchFamily="34" charset="0"/>
              </a:rPr>
              <a:t>kliknutním</a:t>
            </a:r>
            <a:r>
              <a:rPr lang="sk-SK" sz="1800" i="1" dirty="0">
                <a:latin typeface="Candara" panose="020E0502030303020204" pitchFamily="34" charset="0"/>
              </a:rPr>
              <a:t> na nadpis novinky.“</a:t>
            </a:r>
          </a:p>
          <a:p>
            <a:pPr lvl="1"/>
            <a:r>
              <a:rPr lang="sk-SK" dirty="0">
                <a:latin typeface="Candara" panose="020E0502030303020204" pitchFamily="34" charset="0"/>
                <a:hlinkClick r:id="rId5"/>
              </a:rPr>
              <a:t>https://eagri.cz/public/portal/mze/farmar/LPIS/novinky/upravy-webovych-mapovych-sluzeb-wms-wfs-1.html</a:t>
            </a:r>
            <a:r>
              <a:rPr lang="sk-SK" dirty="0">
                <a:latin typeface="Candara" panose="020E0502030303020204" pitchFamily="34" charset="0"/>
              </a:rPr>
              <a:t>   </a:t>
            </a:r>
          </a:p>
          <a:p>
            <a:r>
              <a:rPr lang="sk-SK" dirty="0">
                <a:latin typeface="Candara" panose="020E0502030303020204" pitchFamily="34" charset="0"/>
              </a:rPr>
              <a:t>Národný </a:t>
            </a:r>
            <a:r>
              <a:rPr lang="sk-SK" dirty="0" err="1">
                <a:latin typeface="Candara" panose="020E0502030303020204" pitchFamily="34" charset="0"/>
              </a:rPr>
              <a:t>geoportál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dirty="0">
                <a:latin typeface="Candara" panose="020E0502030303020204" pitchFamily="34" charset="0"/>
                <a:hlinkClick r:id="rId6"/>
              </a:rPr>
              <a:t>https://geoportal.gov.cz/web/guest/wms/</a:t>
            </a:r>
            <a:r>
              <a:rPr lang="sk-SK" dirty="0">
                <a:latin typeface="Candara" panose="020E0502030303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32395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BB96-4856-3583-E626-8A930B2B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WMTS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4D9F-0233-1CA4-BF57-CC5F21496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Web </a:t>
            </a:r>
            <a:r>
              <a:rPr lang="sk-SK" dirty="0" err="1">
                <a:latin typeface="Candara" panose="020E0502030303020204" pitchFamily="34" charset="0"/>
              </a:rPr>
              <a:t>Map</a:t>
            </a:r>
            <a:r>
              <a:rPr lang="sk-SK" dirty="0">
                <a:latin typeface="Candara" panose="020E0502030303020204" pitchFamily="34" charset="0"/>
              </a:rPr>
              <a:t> </a:t>
            </a:r>
            <a:r>
              <a:rPr lang="sk-SK" dirty="0" err="1">
                <a:latin typeface="Candara" panose="020E0502030303020204" pitchFamily="34" charset="0"/>
              </a:rPr>
              <a:t>Tiled</a:t>
            </a:r>
            <a:r>
              <a:rPr lang="sk-SK" dirty="0">
                <a:latin typeface="Candara" panose="020E0502030303020204" pitchFamily="34" charset="0"/>
              </a:rPr>
              <a:t> Service</a:t>
            </a:r>
          </a:p>
          <a:p>
            <a:r>
              <a:rPr lang="sk-SK" dirty="0">
                <a:latin typeface="Candara" panose="020E0502030303020204" pitchFamily="34" charset="0"/>
              </a:rPr>
              <a:t>urýchlenie - </a:t>
            </a:r>
            <a:r>
              <a:rPr lang="sk-SK" dirty="0" err="1">
                <a:latin typeface="Candara" panose="020E0502030303020204" pitchFamily="34" charset="0"/>
              </a:rPr>
              <a:t>predgenerovanie</a:t>
            </a:r>
            <a:r>
              <a:rPr lang="sk-SK" dirty="0">
                <a:latin typeface="Candara" panose="020E0502030303020204" pitchFamily="34" charset="0"/>
              </a:rPr>
              <a:t> dlaždíc (</a:t>
            </a:r>
            <a:r>
              <a:rPr lang="sk-SK" dirty="0" err="1">
                <a:latin typeface="Candara" panose="020E0502030303020204" pitchFamily="34" charset="0"/>
              </a:rPr>
              <a:t>tiles</a:t>
            </a:r>
            <a:r>
              <a:rPr lang="sk-SK" dirty="0">
                <a:latin typeface="Candara" panose="020E0502030303020204" pitchFamily="34" charset="0"/>
              </a:rPr>
              <a:t>)</a:t>
            </a:r>
          </a:p>
          <a:p>
            <a:r>
              <a:rPr lang="sk-SK" dirty="0" err="1">
                <a:latin typeface="Candara" panose="020E0502030303020204" pitchFamily="34" charset="0"/>
              </a:rPr>
              <a:t>GetCapabilities</a:t>
            </a:r>
            <a:endParaRPr lang="sk-SK" dirty="0">
              <a:latin typeface="Candara" panose="020E0502030303020204" pitchFamily="34" charset="0"/>
            </a:endParaRPr>
          </a:p>
          <a:p>
            <a:pPr lvl="1"/>
            <a:r>
              <a:rPr lang="sk-SK" dirty="0">
                <a:latin typeface="Candara" panose="020E0502030303020204" pitchFamily="34" charset="0"/>
              </a:rPr>
              <a:t>Identifikácia služby (</a:t>
            </a:r>
            <a:r>
              <a:rPr lang="sk-SK" dirty="0" err="1">
                <a:latin typeface="Candara" panose="020E0502030303020204" pitchFamily="34" charset="0"/>
              </a:rPr>
              <a:t>ServiceIdentification</a:t>
            </a:r>
            <a:r>
              <a:rPr lang="sk-SK" dirty="0"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Identifikácia poskytovateľa (</a:t>
            </a:r>
            <a:r>
              <a:rPr lang="sk-SK" dirty="0" err="1">
                <a:latin typeface="Candara" panose="020E0502030303020204" pitchFamily="34" charset="0"/>
              </a:rPr>
              <a:t>ServiceProvider</a:t>
            </a:r>
            <a:r>
              <a:rPr lang="sk-SK" dirty="0"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Metadáta operácií (</a:t>
            </a:r>
            <a:r>
              <a:rPr lang="sk-SK" dirty="0" err="1">
                <a:latin typeface="Candara" panose="020E0502030303020204" pitchFamily="34" charset="0"/>
              </a:rPr>
              <a:t>OperationsMetadata</a:t>
            </a:r>
            <a:r>
              <a:rPr lang="sk-SK" dirty="0"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Vlastný obsah služby (</a:t>
            </a:r>
            <a:r>
              <a:rPr lang="sk-SK" dirty="0" err="1">
                <a:latin typeface="Candara" panose="020E0502030303020204" pitchFamily="34" charset="0"/>
              </a:rPr>
              <a:t>Contents</a:t>
            </a:r>
            <a:r>
              <a:rPr lang="sk-SK" dirty="0">
                <a:latin typeface="Candara" panose="020E0502030303020204" pitchFamily="34" charset="0"/>
              </a:rPr>
              <a:t>)</a:t>
            </a:r>
          </a:p>
          <a:p>
            <a:r>
              <a:rPr lang="sk-SK" sz="1800" dirty="0">
                <a:latin typeface="Candara" panose="020E0502030303020204" pitchFamily="34" charset="0"/>
                <a:hlinkClick r:id="rId2"/>
              </a:rPr>
              <a:t>http://geoportal.cuzk.cz/WMTS_ORTOFOTO/WMTService.aspx?service=WMTS&amp;request=GetCapabilities</a:t>
            </a:r>
            <a:r>
              <a:rPr lang="sk-SK" sz="1800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FAA624-B259-9720-499D-9DC769142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607" y="530302"/>
            <a:ext cx="38290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69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BB96-4856-3583-E626-8A930B2B4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Candara" panose="020E0502030303020204" pitchFamily="34" charset="0"/>
              </a:rPr>
              <a:t>WFS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4D9F-0233-1CA4-BF57-CC5F2149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sk-SK" dirty="0">
                <a:latin typeface="Candara" panose="020E0502030303020204" pitchFamily="34" charset="0"/>
              </a:rPr>
              <a:t>Web Feature </a:t>
            </a:r>
            <a:r>
              <a:rPr lang="sk-SK" dirty="0" err="1">
                <a:latin typeface="Candara" panose="020E0502030303020204" pitchFamily="34" charset="0"/>
              </a:rPr>
              <a:t>Services</a:t>
            </a:r>
            <a:endParaRPr lang="sk-SK" dirty="0">
              <a:latin typeface="Candara" panose="020E0502030303020204" pitchFamily="34" charset="0"/>
            </a:endParaRPr>
          </a:p>
          <a:p>
            <a:r>
              <a:rPr lang="sk-SK" dirty="0">
                <a:latin typeface="Candara" panose="020E0502030303020204" pitchFamily="34" charset="0"/>
              </a:rPr>
              <a:t>vektorové dáta</a:t>
            </a:r>
          </a:p>
          <a:p>
            <a:r>
              <a:rPr lang="sk-SK" dirty="0">
                <a:latin typeface="Candara" panose="020E0502030303020204" pitchFamily="34" charset="0"/>
              </a:rPr>
              <a:t>pracuje s GML (</a:t>
            </a:r>
            <a:r>
              <a:rPr lang="sk-SK" dirty="0" err="1">
                <a:latin typeface="Candara" panose="020E0502030303020204" pitchFamily="34" charset="0"/>
              </a:rPr>
              <a:t>Geography</a:t>
            </a:r>
            <a:r>
              <a:rPr lang="sk-SK" dirty="0">
                <a:latin typeface="Candara" panose="020E0502030303020204" pitchFamily="34" charset="0"/>
              </a:rPr>
              <a:t> </a:t>
            </a:r>
            <a:r>
              <a:rPr lang="sk-SK" dirty="0" err="1">
                <a:latin typeface="Candara" panose="020E0502030303020204" pitchFamily="34" charset="0"/>
              </a:rPr>
              <a:t>Markup</a:t>
            </a:r>
            <a:r>
              <a:rPr lang="sk-SK" dirty="0">
                <a:latin typeface="Candara" panose="020E0502030303020204" pitchFamily="34" charset="0"/>
              </a:rPr>
              <a:t> </a:t>
            </a:r>
            <a:r>
              <a:rPr lang="sk-SK" dirty="0" err="1">
                <a:latin typeface="Candara" panose="020E0502030303020204" pitchFamily="34" charset="0"/>
              </a:rPr>
              <a:t>Language</a:t>
            </a:r>
            <a:r>
              <a:rPr lang="sk-SK" dirty="0">
                <a:latin typeface="Candara" panose="020E0502030303020204" pitchFamily="34" charset="0"/>
              </a:rPr>
              <a:t>)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modelovací jazyk pre geografickú informáciu pre web a webové služby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umožňuje výmenu priestorových dát nezávisle na technológiách poskytovateľa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XML gramatika</a:t>
            </a:r>
          </a:p>
          <a:p>
            <a:r>
              <a:rPr lang="sk-SK" dirty="0">
                <a:latin typeface="Candara" panose="020E0502030303020204" pitchFamily="34" charset="0"/>
              </a:rPr>
              <a:t>priestorové operácie na serveri (</a:t>
            </a:r>
            <a:r>
              <a:rPr lang="sk-SK" dirty="0" err="1">
                <a:latin typeface="Candara" panose="020E0502030303020204" pitchFamily="34" charset="0"/>
              </a:rPr>
              <a:t>SpatialOperators</a:t>
            </a:r>
            <a:r>
              <a:rPr lang="sk-SK" dirty="0">
                <a:latin typeface="Candara" panose="020E0502030303020204" pitchFamily="34" charset="0"/>
              </a:rPr>
              <a:t>), filtrovanie prvkov</a:t>
            </a:r>
          </a:p>
          <a:p>
            <a:pPr lvl="1"/>
            <a:r>
              <a:rPr lang="sk-SK" dirty="0">
                <a:latin typeface="Candara" panose="020E0502030303020204" pitchFamily="34" charset="0"/>
              </a:rPr>
              <a:t>nemení dáta, len čítanie</a:t>
            </a:r>
          </a:p>
          <a:p>
            <a:r>
              <a:rPr lang="sk-SK" sz="1800" dirty="0">
                <a:latin typeface="Candara" panose="020E0502030303020204" pitchFamily="34" charset="0"/>
                <a:hlinkClick r:id="rId2"/>
              </a:rPr>
              <a:t>https://gis.nature.cz/arcgis/services/Aplikace/Opendata/MapServer/WFSServer?request=GetCapabilities&amp;service=WFS</a:t>
            </a:r>
            <a:r>
              <a:rPr lang="sk-SK" sz="1800" dirty="0">
                <a:latin typeface="Candara" panose="020E0502030303020204" pitchFamily="34" charset="0"/>
              </a:rPr>
              <a:t> </a:t>
            </a:r>
          </a:p>
          <a:p>
            <a:pPr lvl="1"/>
            <a:endParaRPr lang="sk-SK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5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713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Verdana</vt:lpstr>
      <vt:lpstr>Office Theme</vt:lpstr>
      <vt:lpstr>Webové služby</vt:lpstr>
      <vt:lpstr>Čo to je</vt:lpstr>
      <vt:lpstr>Ako to funguje?</vt:lpstr>
      <vt:lpstr>Ako to funguje</vt:lpstr>
      <vt:lpstr>WMS</vt:lpstr>
      <vt:lpstr>Základné typy dotazov</vt:lpstr>
      <vt:lpstr>Zdroje WMS</vt:lpstr>
      <vt:lpstr>WMTS</vt:lpstr>
      <vt:lpstr>WFS</vt:lpstr>
      <vt:lpstr>Zdroje WFS</vt:lpstr>
      <vt:lpstr>WCS</vt:lpstr>
      <vt:lpstr>Zdroje WCS</vt:lpstr>
      <vt:lpstr>Viac v magisterskom štúdiu</vt:lpstr>
      <vt:lpstr>Citácie</vt:lpstr>
      <vt:lpstr>PowerPoint Presentation</vt:lpstr>
      <vt:lpstr>Ako citovať ArcČR?</vt:lpstr>
      <vt:lpstr>PowerPoint Presentation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Webové služby</dc:title>
  <dc:creator>Martina Szórádová</dc:creator>
  <cp:lastModifiedBy>Martina Szórádová</cp:lastModifiedBy>
  <cp:revision>43</cp:revision>
  <dcterms:created xsi:type="dcterms:W3CDTF">2023-09-23T09:49:03Z</dcterms:created>
  <dcterms:modified xsi:type="dcterms:W3CDTF">2023-10-03T16:43:07Z</dcterms:modified>
</cp:coreProperties>
</file>