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59" r:id="rId2"/>
    <p:sldId id="260" r:id="rId3"/>
    <p:sldId id="435" r:id="rId4"/>
    <p:sldId id="357" r:id="rId5"/>
    <p:sldId id="356" r:id="rId6"/>
    <p:sldId id="345" r:id="rId7"/>
    <p:sldId id="346" r:id="rId8"/>
    <p:sldId id="427" r:id="rId9"/>
    <p:sldId id="376" r:id="rId10"/>
    <p:sldId id="341" r:id="rId11"/>
    <p:sldId id="360" r:id="rId12"/>
    <p:sldId id="259" r:id="rId13"/>
    <p:sldId id="263" r:id="rId14"/>
    <p:sldId id="264" r:id="rId15"/>
    <p:sldId id="269" r:id="rId16"/>
    <p:sldId id="272" r:id="rId17"/>
    <p:sldId id="262" r:id="rId18"/>
    <p:sldId id="308" r:id="rId19"/>
    <p:sldId id="358" r:id="rId20"/>
    <p:sldId id="355" r:id="rId21"/>
    <p:sldId id="317" r:id="rId22"/>
    <p:sldId id="428" r:id="rId23"/>
    <p:sldId id="429" r:id="rId24"/>
    <p:sldId id="309" r:id="rId25"/>
    <p:sldId id="319" r:id="rId26"/>
    <p:sldId id="267" r:id="rId27"/>
    <p:sldId id="323" r:id="rId28"/>
    <p:sldId id="325" r:id="rId29"/>
    <p:sldId id="292" r:id="rId30"/>
    <p:sldId id="377" r:id="rId31"/>
    <p:sldId id="363" r:id="rId32"/>
    <p:sldId id="362" r:id="rId33"/>
    <p:sldId id="373" r:id="rId34"/>
    <p:sldId id="364" r:id="rId35"/>
    <p:sldId id="391" r:id="rId36"/>
    <p:sldId id="273" r:id="rId37"/>
    <p:sldId id="365" r:id="rId38"/>
    <p:sldId id="303" r:id="rId39"/>
    <p:sldId id="378" r:id="rId40"/>
    <p:sldId id="379" r:id="rId41"/>
    <p:sldId id="381" r:id="rId42"/>
    <p:sldId id="431" r:id="rId43"/>
    <p:sldId id="366" r:id="rId44"/>
    <p:sldId id="386" r:id="rId45"/>
    <p:sldId id="382" r:id="rId46"/>
    <p:sldId id="383" r:id="rId47"/>
    <p:sldId id="384" r:id="rId48"/>
    <p:sldId id="387" r:id="rId49"/>
    <p:sldId id="385" r:id="rId50"/>
    <p:sldId id="416" r:id="rId51"/>
    <p:sldId id="417" r:id="rId52"/>
    <p:sldId id="419" r:id="rId53"/>
    <p:sldId id="434" r:id="rId54"/>
    <p:sldId id="424" r:id="rId55"/>
    <p:sldId id="407" r:id="rId56"/>
    <p:sldId id="408" r:id="rId57"/>
    <p:sldId id="409" r:id="rId58"/>
    <p:sldId id="411" r:id="rId5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D5132-1262-44A2-82E4-7439AC8EE563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4E97-509F-40AD-8145-A6F70C9503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90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84377223-0F86-653A-5590-0A75AF56D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FF20E3-72EC-489A-959C-035A109E9A1F}" type="slidenum">
              <a:rPr lang="cs-CZ" altLang="en-US"/>
              <a:pPr/>
              <a:t>50</a:t>
            </a:fld>
            <a:endParaRPr lang="cs-CZ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36B8F8E-9B97-B71B-1BDA-3353976EC00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28BFA187-E2FE-9514-FBDA-CC40739AC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5028567-4241-AD0A-2FFA-5ACFEDF02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A7BB2-9536-4A08-B5D4-A9FCA1C138F4}" type="slidenum">
              <a:rPr lang="cs-CZ" altLang="en-US"/>
              <a:pPr/>
              <a:t>52</a:t>
            </a:fld>
            <a:endParaRPr lang="cs-CZ" altLang="en-US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6A87F53-0566-4DEE-EDB8-AC02DCA1D4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08DC168-5257-7199-CCE5-5EC35361D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5028567-4241-AD0A-2FFA-5ACFEDF02E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A7BB2-9536-4A08-B5D4-A9FCA1C138F4}" type="slidenum">
              <a:rPr lang="cs-CZ" altLang="en-US"/>
              <a:pPr/>
              <a:t>53</a:t>
            </a:fld>
            <a:endParaRPr lang="cs-CZ" altLang="en-US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6A87F53-0566-4DEE-EDB8-AC02DCA1D4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F08DC168-5257-7199-CCE5-5EC35361D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8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0225A-5CE4-BC32-92C7-63FCE32BD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C904269-B15E-3853-BDC0-3CCA242D5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B7557-2771-7EFE-7761-57E0F954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32A1D9-8035-EE27-BF1A-61357FD5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3913C-82DC-0D78-CCFE-EC6C036A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81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B136C-8A20-626D-2755-575BDA84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7D4BF5-99F2-A095-796E-9533B93A2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8A5930-FC10-F581-8386-4B0A4FD19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7E173F-C411-7DAD-D06A-1D2F89EB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D2A4F6-2B0F-D1A4-4FEA-FA71AD29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476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1EDBB4-4FFB-6506-C920-62B87DCEA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6AB452-C3FF-8307-D98F-827B15847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8CC8EE-F43A-671D-321D-E4ABED87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9F78DC-886E-195A-AE03-B45C3A6E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3429DA-F15D-2085-3E54-0D909C7F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383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nline obrázek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4B1E39-3D3E-AC45-5551-DE92CF793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DEDEC-76F4-0C75-CA1B-20664015A2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4404B-4FB2-5222-7CE8-C4630CDE17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C4792-4252-4F78-9712-FE4FE2B099F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40128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4E5D3-D342-ED23-18BE-2DA490ED10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B634A9-2A34-89FA-EF67-B078F6CC82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49ED6-9294-EBF7-26BE-552656F8B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D94E9-6D23-4B82-987A-FA9AECECC53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3317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D6D84-6C10-CF99-982D-7C932156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DD3B66-106E-F02F-5267-D68783CA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07270E-226C-D93F-3416-60D02B19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CC5A9B-11A0-42A0-4462-61ED8A78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C27E28-0769-EE63-A3CA-0DCF4280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26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817C8-0680-A885-3583-E7BBE3FE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D02E4E-0ECB-EEA8-08F7-EAEE653FF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A36EE8-A126-A3D1-19AC-9FF50026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3A0699-1D1D-1CE4-DED7-C2136CB2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20E7A7-CF22-DE99-3894-910F9E4E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47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792CB-21AC-6500-7DD3-4632A9506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34696C-DDEF-D125-97FF-5D85DC6A8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5BBD2E-D948-D2A1-7666-513710369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9EB59D-5309-1790-4283-4612DFB2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891BC1-11ED-DF6D-5CDC-2BB1B735D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569096-EDBE-7CDE-542F-E7D12C01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80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CFABA-A29E-9DE7-8AC9-C85CE018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EF84AE-CF22-F258-DCFA-62AD02C11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7750D0-5DC7-D942-8F32-C04DB2D67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0B0159-8E38-3720-CC98-FAA062843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5376620-045E-F413-ABD5-4C24FEA22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17A1C32-2F78-72B3-DAB1-516ADC0A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BDD11C-4A46-78F1-F607-B52BBDD91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757E41-EFEC-426A-0CD0-414B536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3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9E490-EDB4-2210-0C9D-8BEC94D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E076A0E-E49D-0C09-66D8-8FA78AA9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C869A55-52BB-CB7E-07FA-FE86C332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B562AD-9EDB-7434-BF63-ABA45D85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9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9633CC3-15D4-5EF0-70CA-596A2D9B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E4468D1-4E44-35EE-AD46-55199AEC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BCDD1E-09E8-5F05-D04D-476FBC35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92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F20FB-391E-08FC-00CC-EA95068EF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DD20C8-1F9B-C504-4002-30D5A1933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D9467D-6B3F-37A0-2B70-A71BFACF8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21BB92-AB61-1F8D-E4B5-73EB535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35EF91-8420-E578-CE05-DEBFFC8E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CCA54D-35CD-3497-9B78-8A723116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66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663D3-9600-5463-6DA0-E5148CE9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4FAD10C-D8D8-4617-BFAF-CE93C141A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E2885C-83DA-BEDD-FBFF-C72C83A1F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FAC8CD-CA12-5C7D-A0AB-2459EA7E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3188D6-B92B-C2D4-264F-B662B28C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005B2C-2B66-5298-F156-9F028A8A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72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69068AA-4EC9-8561-AE0A-69E19936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053790-04B3-EF98-B9BC-FF4D01E97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1CDE90-D8D6-3A67-8959-3FFA3645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931DEC-94DA-42E5-99F8-099142359C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8D6B54-83EE-CEDB-47A3-C91E2F8A5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728B0B-2A38-026D-0A4A-D13058743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9E41BD-B131-4C96-BE8A-895A8E066F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0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62B6652-A261-F88E-5107-43DD38F97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Chromosomy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Drosophila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600D38D-EC51-5ED0-116B-8E2B75507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4800600" cy="4114800"/>
          </a:xfrm>
        </p:spPr>
        <p:txBody>
          <a:bodyPr/>
          <a:lstStyle/>
          <a:p>
            <a:pPr eaLnBrk="1" hangingPunct="1"/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páry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autosom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ů</a:t>
            </a:r>
            <a:endParaRPr lang="en-US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samečci a samičky </a:t>
            </a:r>
          </a:p>
          <a:p>
            <a:pPr eaLnBrk="1" hangingPunct="1"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se liší v pohlavních </a:t>
            </a:r>
          </a:p>
          <a:p>
            <a:pPr eaLnBrk="1" hangingPunct="1"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chromosomech</a:t>
            </a:r>
          </a:p>
          <a:p>
            <a:pPr eaLnBrk="1" hangingPunct="1">
              <a:buFontTx/>
              <a:buNone/>
            </a:pPr>
            <a:endParaRPr lang="en-US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samečci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XY</a:t>
            </a:r>
            <a:endParaRPr lang="cs-CZ" alt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samičky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68C8085-FE96-4994-E384-94336535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1"/>
            <a:ext cx="5562600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 descr="Drosophila | insect genus | Britannica">
            <a:extLst>
              <a:ext uri="{FF2B5EF4-FFF2-40B4-BE49-F238E27FC236}">
                <a16:creationId xmlns:a16="http://schemas.microsoft.com/office/drawing/2014/main" id="{FDE31B5E-E267-9F0D-0CE8-556B98FE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8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FAD4CC6-F84C-38BC-9955-FC5313A6D7FA}"/>
              </a:ext>
            </a:extLst>
          </p:cNvPr>
          <p:cNvSpPr txBox="1"/>
          <p:nvPr/>
        </p:nvSpPr>
        <p:spPr>
          <a:xfrm>
            <a:off x="6695440" y="5852160"/>
            <a:ext cx="525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Drosophila</a:t>
            </a:r>
            <a:r>
              <a:rPr lang="cs-CZ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melanogaster</a:t>
            </a:r>
            <a:endParaRPr lang="cs-CZ" sz="36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C698BEA7-F7B2-A23E-6B7C-04FBFAA18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912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 20-6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738EAED-F4A0-1057-113A-FCAB0214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9144000" cy="71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09B59F81-6731-419F-4C6F-D273E6E3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-30163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Geny s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účinkem</a:t>
            </a: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BCD03534-6AC3-F710-5733-42CEF6F0B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28801"/>
            <a:ext cx="472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zygotické geny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B9B9B4CE-E742-82CF-42E3-6CB52AF6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61988"/>
            <a:ext cx="668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anteriorní              posteriorní                terminální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FD5C1429-DA80-5C9C-A850-EC7C40F3A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438401"/>
            <a:ext cx="47244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velkých mezer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párového pravidla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polarity segmentů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E6B5A2FD-8EF3-0846-694A-A2829041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5791200"/>
            <a:ext cx="18446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1027">
            <a:extLst>
              <a:ext uri="{FF2B5EF4-FFF2-40B4-BE49-F238E27FC236}">
                <a16:creationId xmlns:a16="http://schemas.microsoft.com/office/drawing/2014/main" id="{3B96ACB2-29D5-F622-8417-510A2013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840" y="441643"/>
            <a:ext cx="127333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Embrya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mají anteriorně-posteriorní 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dorzo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-ventrální osy, které jsou založeny 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prezygoticky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maternálními</a:t>
            </a:r>
            <a:r>
              <a:rPr lang="cs-CZ" alt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genovými produkty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defRPr/>
            </a:pP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946" name="Picture 2">
            <a:extLst>
              <a:ext uri="{FF2B5EF4-FFF2-40B4-BE49-F238E27FC236}">
                <a16:creationId xmlns:a16="http://schemas.microsoft.com/office/drawing/2014/main" id="{1624E189-4FC2-1138-5A00-C396633A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30" y="2241868"/>
            <a:ext cx="4911090" cy="384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B7EEE5F-22A5-8DFD-9B4F-1F80F37AA4DF}"/>
              </a:ext>
            </a:extLst>
          </p:cNvPr>
          <p:cNvSpPr txBox="1"/>
          <p:nvPr/>
        </p:nvSpPr>
        <p:spPr>
          <a:xfrm>
            <a:off x="5078095" y="2362617"/>
            <a:ext cx="239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Výživové buňky mateřského folikulu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42858B4-DEDF-C49B-EBDD-01C248865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0"/>
            <a:ext cx="6796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85751EA9-9CE7-6340-F8FF-3A8D5135E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9718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</a:rPr>
              <a:t> normální vývoj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C1D2F80-D1BA-7776-3D7A-27010FA03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324601"/>
            <a:ext cx="191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abnormální vývoj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20C50503-C028-A4C1-994A-D98BCC54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Dědičnost 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genů s 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účinkem </a:t>
            </a:r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49083EFD-F13C-E7B2-EB13-D76E55545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971800"/>
            <a:ext cx="2057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3" name="Line 8">
            <a:extLst>
              <a:ext uri="{FF2B5EF4-FFF2-40B4-BE49-F238E27FC236}">
                <a16:creationId xmlns:a16="http://schemas.microsoft.com/office/drawing/2014/main" id="{5741E1CA-1D56-32A8-485F-1E26261C70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971800"/>
            <a:ext cx="0" cy="304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Line 10">
            <a:extLst>
              <a:ext uri="{FF2B5EF4-FFF2-40B4-BE49-F238E27FC236}">
                <a16:creationId xmlns:a16="http://schemas.microsoft.com/office/drawing/2014/main" id="{C2FF523F-84B1-F2AF-31BC-E05446E97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352800"/>
            <a:ext cx="21336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5" name="Line 11">
            <a:extLst>
              <a:ext uri="{FF2B5EF4-FFF2-40B4-BE49-F238E27FC236}">
                <a16:creationId xmlns:a16="http://schemas.microsoft.com/office/drawing/2014/main" id="{E3442C29-1D9B-6B22-BCAE-3D145DB4EE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2971800"/>
            <a:ext cx="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6" name="Line 12">
            <a:extLst>
              <a:ext uri="{FF2B5EF4-FFF2-40B4-BE49-F238E27FC236}">
                <a16:creationId xmlns:a16="http://schemas.microsoft.com/office/drawing/2014/main" id="{D0D8CCDC-9C62-49E4-2BA9-39CB78582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6324600"/>
            <a:ext cx="2362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7" name="Line 15">
            <a:extLst>
              <a:ext uri="{FF2B5EF4-FFF2-40B4-BE49-F238E27FC236}">
                <a16:creationId xmlns:a16="http://schemas.microsoft.com/office/drawing/2014/main" id="{43FCC1BC-3915-383E-F3B2-5FCE9C5496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6705600"/>
            <a:ext cx="2362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8" name="Line 16">
            <a:extLst>
              <a:ext uri="{FF2B5EF4-FFF2-40B4-BE49-F238E27FC236}">
                <a16:creationId xmlns:a16="http://schemas.microsoft.com/office/drawing/2014/main" id="{57EAFFA1-2F80-DA1F-8456-417B49212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6324600"/>
            <a:ext cx="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9" name="Line 17">
            <a:extLst>
              <a:ext uri="{FF2B5EF4-FFF2-40B4-BE49-F238E27FC236}">
                <a16:creationId xmlns:a16="http://schemas.microsoft.com/office/drawing/2014/main" id="{E69A8B91-9A15-CE54-CF43-48BE5D26C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0" y="6324600"/>
            <a:ext cx="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EAC76B7-02F3-3B6D-3FAB-9EF58D9B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EDE04B97-1FD8-3444-1F12-6CDA0CC7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05EA8D6-6327-D751-22D8-E7B9E9B6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E9BF8345-1219-19F1-A6D3-B88C592B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9">
            <a:extLst>
              <a:ext uri="{FF2B5EF4-FFF2-40B4-BE49-F238E27FC236}">
                <a16:creationId xmlns:a16="http://schemas.microsoft.com/office/drawing/2014/main" id="{97B582C1-81B1-480A-EDAD-4685F0DF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28600"/>
            <a:ext cx="11658600" cy="74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10">
            <a:extLst>
              <a:ext uri="{FF2B5EF4-FFF2-40B4-BE49-F238E27FC236}">
                <a16:creationId xmlns:a16="http://schemas.microsoft.com/office/drawing/2014/main" id="{5219CD64-1A1A-8B4C-88B1-3FDB8CB5F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566" y="593091"/>
            <a:ext cx="396076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Distribuce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 genu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vajíčku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proteinu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fertilizaci</a:t>
            </a:r>
          </a:p>
        </p:txBody>
      </p:sp>
      <p:sp>
        <p:nvSpPr>
          <p:cNvPr id="15368" name="Text Box 11">
            <a:extLst>
              <a:ext uri="{FF2B5EF4-FFF2-40B4-BE49-F238E27FC236}">
                <a16:creationId xmlns:a16="http://schemas.microsoft.com/office/drawing/2014/main" id="{34B33D51-F4D7-6943-C8C7-43F9B2C2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793875"/>
            <a:ext cx="1327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0,1 mm</a:t>
            </a: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77701DD-D7DB-08C2-BBEA-B600EDAF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21D4D89-EBC2-B174-CF01-72C47FF8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3C11BD8D-C601-5136-FA1B-3734E5C9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B7C5333-7530-7AC6-F3C8-EF4C41F1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F1A84940-6780-26BB-A2FA-DAFC64A6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-533400"/>
            <a:ext cx="6248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Text Box 9">
            <a:extLst>
              <a:ext uri="{FF2B5EF4-FFF2-40B4-BE49-F238E27FC236}">
                <a16:creationId xmlns:a16="http://schemas.microsoft.com/office/drawing/2014/main" id="{1699565E-4896-DD8D-4203-0FC260791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524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jedna kopie genu  </a:t>
            </a:r>
            <a:r>
              <a:rPr lang="cs-CZ" altLang="en-US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</a:p>
        </p:txBody>
      </p:sp>
      <p:sp>
        <p:nvSpPr>
          <p:cNvPr id="16392" name="Text Box 10">
            <a:extLst>
              <a:ext uri="{FF2B5EF4-FFF2-40B4-BE49-F238E27FC236}">
                <a16:creationId xmlns:a16="http://schemas.microsoft.com/office/drawing/2014/main" id="{79931765-3392-C4C2-8AEA-F8194C3A5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429000"/>
            <a:ext cx="490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šest kopií genu  </a:t>
            </a:r>
            <a:r>
              <a:rPr lang="cs-CZ" altLang="en-US" sz="24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</a:p>
        </p:txBody>
      </p:sp>
      <p:sp>
        <p:nvSpPr>
          <p:cNvPr id="16393" name="Text Box 11">
            <a:extLst>
              <a:ext uri="{FF2B5EF4-FFF2-40B4-BE49-F238E27FC236}">
                <a16:creationId xmlns:a16="http://schemas.microsoft.com/office/drawing/2014/main" id="{D255E172-1735-F4FD-F915-243162B22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2971800"/>
            <a:ext cx="3305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anterior    -    posterior</a:t>
            </a:r>
          </a:p>
        </p:txBody>
      </p:sp>
      <p:sp>
        <p:nvSpPr>
          <p:cNvPr id="16394" name="Text Box 12">
            <a:extLst>
              <a:ext uri="{FF2B5EF4-FFF2-40B4-BE49-F238E27FC236}">
                <a16:creationId xmlns:a16="http://schemas.microsoft.com/office/drawing/2014/main" id="{1D5F0462-1A85-73ED-1419-4F710FE75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6248400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anterior    -    posterior</a:t>
            </a:r>
          </a:p>
        </p:txBody>
      </p:sp>
      <p:sp>
        <p:nvSpPr>
          <p:cNvPr id="16395" name="Text Box 13">
            <a:extLst>
              <a:ext uri="{FF2B5EF4-FFF2-40B4-BE49-F238E27FC236}">
                <a16:creationId xmlns:a16="http://schemas.microsoft.com/office/drawing/2014/main" id="{E2BFEB55-FC07-BA91-16B1-AE2375A18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1981201"/>
            <a:ext cx="2487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koncentrace bicoid</a:t>
            </a:r>
          </a:p>
        </p:txBody>
      </p:sp>
      <p:sp>
        <p:nvSpPr>
          <p:cNvPr id="16396" name="Text Box 14">
            <a:extLst>
              <a:ext uri="{FF2B5EF4-FFF2-40B4-BE49-F238E27FC236}">
                <a16:creationId xmlns:a16="http://schemas.microsoft.com/office/drawing/2014/main" id="{D0D77073-2AF2-10DC-9F02-3F5D035E5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5105400"/>
            <a:ext cx="2411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koncentrace bicoid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7" name="Text Box 15">
            <a:extLst>
              <a:ext uri="{FF2B5EF4-FFF2-40B4-BE49-F238E27FC236}">
                <a16:creationId xmlns:a16="http://schemas.microsoft.com/office/drawing/2014/main" id="{CA3B4FA7-1E45-5894-9FA2-9CB34FAB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376489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prahová hodnota</a:t>
            </a:r>
          </a:p>
        </p:txBody>
      </p:sp>
      <p:sp>
        <p:nvSpPr>
          <p:cNvPr id="16398" name="Text Box 16">
            <a:extLst>
              <a:ext uri="{FF2B5EF4-FFF2-40B4-BE49-F238E27FC236}">
                <a16:creationId xmlns:a16="http://schemas.microsoft.com/office/drawing/2014/main" id="{5A5996B5-D472-D40A-C259-5B3774F7A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576889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prahová hodnota</a:t>
            </a:r>
          </a:p>
        </p:txBody>
      </p:sp>
      <p:sp>
        <p:nvSpPr>
          <p:cNvPr id="16399" name="Text Box 18">
            <a:extLst>
              <a:ext uri="{FF2B5EF4-FFF2-40B4-BE49-F238E27FC236}">
                <a16:creationId xmlns:a16="http://schemas.microsoft.com/office/drawing/2014/main" id="{C5480DE8-AEFD-E857-ADA5-1F073366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757" y="973139"/>
            <a:ext cx="355441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Hladina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maternálního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proteinu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řídí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expresi zygotického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genu </a:t>
            </a:r>
            <a:r>
              <a:rPr lang="cs-CZ" altLang="en-U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endParaRPr lang="cs-CZ" altLang="en-US" sz="28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00" name="Text Box 19">
            <a:extLst>
              <a:ext uri="{FF2B5EF4-FFF2-40B4-BE49-F238E27FC236}">
                <a16:creationId xmlns:a16="http://schemas.microsoft.com/office/drawing/2014/main" id="{E54E8FE2-F20D-BDC0-45A6-50C62E2CA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308" y="3708719"/>
            <a:ext cx="324159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zvýšený počet funkčních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maternálních</a:t>
            </a: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kopií genu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vede ke zvýšení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koncentrace proteinu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vajíčku i rozšíření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účinku směrem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cs-CZ" altLang="en-US" sz="2400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posterioru</a:t>
            </a:r>
            <a:endParaRPr lang="cs-CZ" altLang="en-US" sz="2400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>
            <a:extLst>
              <a:ext uri="{FF2B5EF4-FFF2-40B4-BE49-F238E27FC236}">
                <a16:creationId xmlns:a16="http://schemas.microsoft.com/office/drawing/2014/main" id="{106ACAB6-678E-6AA4-80E1-9F3B1B89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1027">
            <a:extLst>
              <a:ext uri="{FF2B5EF4-FFF2-40B4-BE49-F238E27FC236}">
                <a16:creationId xmlns:a16="http://schemas.microsoft.com/office/drawing/2014/main" id="{FA6A462D-A4E3-D3E9-5D30-59988DC0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1028">
            <a:extLst>
              <a:ext uri="{FF2B5EF4-FFF2-40B4-BE49-F238E27FC236}">
                <a16:creationId xmlns:a16="http://schemas.microsoft.com/office/drawing/2014/main" id="{25ECABFD-6CA5-CE64-9290-F5D8B9B0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29">
            <a:extLst>
              <a:ext uri="{FF2B5EF4-FFF2-40B4-BE49-F238E27FC236}">
                <a16:creationId xmlns:a16="http://schemas.microsoft.com/office/drawing/2014/main" id="{37CE7CB7-8A98-BAA5-0B82-B36A86A1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Rectangle 1030">
            <a:extLst>
              <a:ext uri="{FF2B5EF4-FFF2-40B4-BE49-F238E27FC236}">
                <a16:creationId xmlns:a16="http://schemas.microsoft.com/office/drawing/2014/main" id="{15E88255-B080-FD57-8BB0-1A5953570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2492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5" name="Rectangle 1031">
            <a:extLst>
              <a:ext uri="{FF2B5EF4-FFF2-40B4-BE49-F238E27FC236}">
                <a16:creationId xmlns:a16="http://schemas.microsoft.com/office/drawing/2014/main" id="{13F0D973-64DC-3E7B-5634-4CAC9AE5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2949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6" name="Rectangle 1032">
            <a:extLst>
              <a:ext uri="{FF2B5EF4-FFF2-40B4-BE49-F238E27FC236}">
                <a16:creationId xmlns:a16="http://schemas.microsoft.com/office/drawing/2014/main" id="{7A1C4CD8-CFD2-C904-B839-3E80033E2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9718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7" name="Rectangle 1033">
            <a:extLst>
              <a:ext uri="{FF2B5EF4-FFF2-40B4-BE49-F238E27FC236}">
                <a16:creationId xmlns:a16="http://schemas.microsoft.com/office/drawing/2014/main" id="{7192CE23-E5AD-1AB9-9696-1DB317776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2982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8" name="Picture 1034">
            <a:extLst>
              <a:ext uri="{FF2B5EF4-FFF2-40B4-BE49-F238E27FC236}">
                <a16:creationId xmlns:a16="http://schemas.microsoft.com/office/drawing/2014/main" id="{4E5F1C19-BAE1-DF4E-4AE3-26F31D32C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9050"/>
            <a:ext cx="10058400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9" name="Text Box 1035">
            <a:extLst>
              <a:ext uri="{FF2B5EF4-FFF2-40B4-BE49-F238E27FC236}">
                <a16:creationId xmlns:a16="http://schemas.microsoft.com/office/drawing/2014/main" id="{CA0EEC18-36CC-B51B-F55E-0F9A7E999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667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               P</a:t>
            </a:r>
            <a:endParaRPr lang="cs-CZ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20" name="Text Box 1036">
            <a:extLst>
              <a:ext uri="{FF2B5EF4-FFF2-40B4-BE49-F238E27FC236}">
                <a16:creationId xmlns:a16="http://schemas.microsoft.com/office/drawing/2014/main" id="{32263D4D-74AE-1842-C9B4-29860883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104901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íčko wt                         normální larva</a:t>
            </a:r>
          </a:p>
        </p:txBody>
      </p:sp>
      <p:sp>
        <p:nvSpPr>
          <p:cNvPr id="17421" name="Text Box 1037">
            <a:extLst>
              <a:ext uri="{FF2B5EF4-FFF2-40B4-BE49-F238E27FC236}">
                <a16:creationId xmlns:a16="http://schemas.microsoft.com/office/drawing/2014/main" id="{2280B113-3812-F8B2-79E9-86BDF8D28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438400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mutant v</a:t>
            </a:r>
            <a:r>
              <a:rPr lang="en-US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</a:t>
            </a: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íčko                mutantní larva bicoid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bicoid</a:t>
            </a:r>
          </a:p>
        </p:txBody>
      </p:sp>
      <p:sp>
        <p:nvSpPr>
          <p:cNvPr id="17422" name="Text Box 1038">
            <a:extLst>
              <a:ext uri="{FF2B5EF4-FFF2-40B4-BE49-F238E27FC236}">
                <a16:creationId xmlns:a16="http://schemas.microsoft.com/office/drawing/2014/main" id="{19CE44E6-9AC9-D561-985D-F3204BB22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4038601"/>
            <a:ext cx="3368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vajíčko wt           vajíčko bicoid</a:t>
            </a:r>
          </a:p>
        </p:txBody>
      </p:sp>
      <p:sp>
        <p:nvSpPr>
          <p:cNvPr id="17423" name="Text Box 1039">
            <a:extLst>
              <a:ext uri="{FF2B5EF4-FFF2-40B4-BE49-F238E27FC236}">
                <a16:creationId xmlns:a16="http://schemas.microsoft.com/office/drawing/2014/main" id="{36CFF8DD-D774-3BB6-5FF8-098377272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38601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částečný anteriorní vývoj </a:t>
            </a:r>
          </a:p>
        </p:txBody>
      </p:sp>
      <p:sp>
        <p:nvSpPr>
          <p:cNvPr id="17424" name="Text Box 1040">
            <a:extLst>
              <a:ext uri="{FF2B5EF4-FFF2-40B4-BE49-F238E27FC236}">
                <a16:creationId xmlns:a16="http://schemas.microsoft.com/office/drawing/2014/main" id="{D48BFBA2-22C5-7165-9B24-44FCF09B5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334001"/>
            <a:ext cx="3019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vajíčko wt           vajíčko bicoid</a:t>
            </a:r>
          </a:p>
        </p:txBody>
      </p:sp>
      <p:sp>
        <p:nvSpPr>
          <p:cNvPr id="17425" name="Text Box 1041">
            <a:extLst>
              <a:ext uri="{FF2B5EF4-FFF2-40B4-BE49-F238E27FC236}">
                <a16:creationId xmlns:a16="http://schemas.microsoft.com/office/drawing/2014/main" id="{DC336A04-7C6C-D3E1-4F2F-5A331F1BB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5715000"/>
            <a:ext cx="7392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</a:p>
        </p:txBody>
      </p:sp>
      <p:sp>
        <p:nvSpPr>
          <p:cNvPr id="17426" name="Text Box 1042">
            <a:extLst>
              <a:ext uri="{FF2B5EF4-FFF2-40B4-BE49-F238E27FC236}">
                <a16:creationId xmlns:a16="http://schemas.microsoft.com/office/drawing/2014/main" id="{A36EDCD9-6095-14FD-1F8C-97562EE0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5638800"/>
            <a:ext cx="7392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</a:p>
        </p:txBody>
      </p:sp>
      <p:sp>
        <p:nvSpPr>
          <p:cNvPr id="17427" name="Text Box 1043">
            <a:extLst>
              <a:ext uri="{FF2B5EF4-FFF2-40B4-BE49-F238E27FC236}">
                <a16:creationId xmlns:a16="http://schemas.microsoft.com/office/drawing/2014/main" id="{78754C5B-13EE-A49A-4329-81240B4F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867400"/>
            <a:ext cx="2451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články   hlava    články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hrudi                   hrudi</a:t>
            </a:r>
          </a:p>
        </p:txBody>
      </p:sp>
      <p:sp>
        <p:nvSpPr>
          <p:cNvPr id="15380" name="Text Box 1044">
            <a:extLst>
              <a:ext uri="{FF2B5EF4-FFF2-40B4-BE49-F238E27FC236}">
                <a16:creationId xmlns:a16="http://schemas.microsoft.com/office/drawing/2014/main" id="{7923BDC7-95D9-D315-57EF-8A4106EF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120" y="333197"/>
            <a:ext cx="33555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Úloha produktu </a:t>
            </a:r>
          </a:p>
          <a:p>
            <a:pPr>
              <a:defRPr/>
            </a:pP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maternálního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genu</a:t>
            </a:r>
          </a:p>
          <a:p>
            <a:pPr>
              <a:defRPr/>
            </a:pPr>
            <a:r>
              <a:rPr lang="cs-CZ" altLang="en-U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rozhoduje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tvorbě anteriorních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 embrya</a:t>
            </a:r>
          </a:p>
          <a:p>
            <a:pPr>
              <a:defRPr/>
            </a:pP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35F091C-C5D1-8BD7-C553-FEA4C914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D57F805C-EEFE-25E8-6983-CBFFC792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1BDA9F03-77AD-C415-3CCF-C3DC251C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5F401F9D-7055-DA23-3559-9438269F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6">
            <a:extLst>
              <a:ext uri="{FF2B5EF4-FFF2-40B4-BE49-F238E27FC236}">
                <a16:creationId xmlns:a16="http://schemas.microsoft.com/office/drawing/2014/main" id="{26D51E99-1D93-CAFE-CFA5-6501C4C38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2492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4E5A2D70-FEFD-0372-0D40-9A7CE4625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2949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32FAA6E6-D8E7-1BC9-8918-3DED91149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9718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6E2261C7-C3F9-06E5-E9A0-7C79EC4F2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2982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42" name="Picture 10">
            <a:extLst>
              <a:ext uri="{FF2B5EF4-FFF2-40B4-BE49-F238E27FC236}">
                <a16:creationId xmlns:a16="http://schemas.microsoft.com/office/drawing/2014/main" id="{005AE170-C300-08A5-D588-FAB8D308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38" y="-903287"/>
            <a:ext cx="5410200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4" name="Text Box 12">
            <a:extLst>
              <a:ext uri="{FF2B5EF4-FFF2-40B4-BE49-F238E27FC236}">
                <a16:creationId xmlns:a16="http://schemas.microsoft.com/office/drawing/2014/main" id="{2F762FA5-A831-4A35-8F43-FCA0A267C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81001"/>
            <a:ext cx="393889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Transplantace </a:t>
            </a:r>
            <a:r>
              <a:rPr lang="cs-CZ" alt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pólové </a:t>
            </a:r>
          </a:p>
          <a:p>
            <a:r>
              <a:rPr lang="cs-CZ" altLang="en-US" sz="2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cytoplasmy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může indukovat 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tvorbu zárodečné linie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primordiální zárodečné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buňky jsou prvními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odlišnými, na posteriorním</a:t>
            </a:r>
          </a:p>
          <a:p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konci</a:t>
            </a:r>
          </a:p>
          <a:p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cs-CZ" altLang="en-US" sz="24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hlístice (granule P)</a:t>
            </a:r>
          </a:p>
          <a:p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žab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4104D4E0-65FA-92D2-2502-8F4DDB81A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816" y="1083192"/>
            <a:ext cx="474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ink</a:t>
            </a:r>
            <a:endParaRPr lang="cs-CZ" alt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45" name="Text Box 14">
            <a:extLst>
              <a:ext uri="{FF2B5EF4-FFF2-40B4-BE49-F238E27FC236}">
                <a16:creationId xmlns:a16="http://schemas.microsoft.com/office/drawing/2014/main" id="{61CA6AA4-EFAB-E726-A7CB-974CB3E1A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530" y="2204679"/>
            <a:ext cx="706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ellow</a:t>
            </a:r>
            <a:endParaRPr lang="cs-CZ" alt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46" name="Text Box 15">
            <a:extLst>
              <a:ext uri="{FF2B5EF4-FFF2-40B4-BE49-F238E27FC236}">
                <a16:creationId xmlns:a16="http://schemas.microsoft.com/office/drawing/2014/main" id="{0BF85542-C1E3-A717-DC46-2E056EA60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038" y="3988301"/>
            <a:ext cx="706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ellow</a:t>
            </a:r>
            <a:endParaRPr lang="cs-CZ" alt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47" name="Text Box 16">
            <a:extLst>
              <a:ext uri="{FF2B5EF4-FFF2-40B4-BE49-F238E27FC236}">
                <a16:creationId xmlns:a16="http://schemas.microsoft.com/office/drawing/2014/main" id="{85BD39AB-605D-F7B1-DCD1-090293AA8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816" y="5217367"/>
            <a:ext cx="676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reen</a:t>
            </a:r>
          </a:p>
        </p:txBody>
      </p:sp>
      <p:sp>
        <p:nvSpPr>
          <p:cNvPr id="18448" name="Text Box 17">
            <a:extLst>
              <a:ext uri="{FF2B5EF4-FFF2-40B4-BE49-F238E27FC236}">
                <a16:creationId xmlns:a16="http://schemas.microsoft.com/office/drawing/2014/main" id="{1C359B98-24EA-B12E-B59F-E331288D3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875" y="178833"/>
            <a:ext cx="53625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cytoplasma </a:t>
            </a:r>
            <a:r>
              <a:rPr lang="cs-CZ" alt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posterioru</a:t>
            </a: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oplozeného vajíčka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přenesena do </a:t>
            </a:r>
            <a:r>
              <a:rPr lang="cs-CZ" alt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anterioru</a:t>
            </a: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jiného</a:t>
            </a:r>
          </a:p>
        </p:txBody>
      </p:sp>
      <p:sp>
        <p:nvSpPr>
          <p:cNvPr id="18449" name="Text Box 18">
            <a:extLst>
              <a:ext uri="{FF2B5EF4-FFF2-40B4-BE49-F238E27FC236}">
                <a16:creationId xmlns:a16="http://schemas.microsoft.com/office/drawing/2014/main" id="{98301E00-D76B-AA14-3116-541F46360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759" y="3115519"/>
            <a:ext cx="4003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anteriorní buňky (s pólovou plasmou)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přeneseny do jiného </a:t>
            </a:r>
            <a:r>
              <a:rPr lang="cs-CZ" alt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posterioru</a:t>
            </a:r>
            <a:endParaRPr lang="cs-CZ" alt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50" name="Text Box 19">
            <a:extLst>
              <a:ext uri="{FF2B5EF4-FFF2-40B4-BE49-F238E27FC236}">
                <a16:creationId xmlns:a16="http://schemas.microsoft.com/office/drawing/2014/main" id="{024B85F6-0FF8-0ED5-43AD-80E114729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158" y="6177756"/>
            <a:ext cx="27942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moucha G vytváří zárodečné buňky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s genotypem G a Y</a:t>
            </a:r>
          </a:p>
        </p:txBody>
      </p:sp>
      <p:sp>
        <p:nvSpPr>
          <p:cNvPr id="18451" name="Text Box 20">
            <a:extLst>
              <a:ext uri="{FF2B5EF4-FFF2-40B4-BE49-F238E27FC236}">
                <a16:creationId xmlns:a16="http://schemas.microsoft.com/office/drawing/2014/main" id="{F6A5319C-545D-8F91-0E5E-E19CB2773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8469" y="5523845"/>
            <a:ext cx="8867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gonád</a:t>
            </a:r>
          </a:p>
        </p:txBody>
      </p:sp>
      <p:sp>
        <p:nvSpPr>
          <p:cNvPr id="18452" name="Text Box 21">
            <a:extLst>
              <a:ext uri="{FF2B5EF4-FFF2-40B4-BE49-F238E27FC236}">
                <a16:creationId xmlns:a16="http://schemas.microsoft.com/office/drawing/2014/main" id="{38FB6868-5D91-D86C-55F2-6CD1F5431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667000"/>
            <a:ext cx="984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syncycium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53" name="Text Box 22">
            <a:extLst>
              <a:ext uri="{FF2B5EF4-FFF2-40B4-BE49-F238E27FC236}">
                <a16:creationId xmlns:a16="http://schemas.microsoft.com/office/drawing/2014/main" id="{E3B099DF-1851-3F9D-F6CA-30460CBEB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1" y="4267200"/>
            <a:ext cx="1158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celularizace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21872EC-C8B0-58DF-A7EE-0253BCDF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1D92787F-45A9-C26D-1099-A73EF55F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BBF40DB-E9F9-A1C1-2A84-3AC52B0A3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D5B0C79A-F095-0BDF-BEF0-A3D3091CA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8">
            <a:extLst>
              <a:ext uri="{FF2B5EF4-FFF2-40B4-BE49-F238E27FC236}">
                <a16:creationId xmlns:a16="http://schemas.microsoft.com/office/drawing/2014/main" id="{93B8CC36-43AB-5E25-9FE4-2CE80824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9">
            <a:extLst>
              <a:ext uri="{FF2B5EF4-FFF2-40B4-BE49-F238E27FC236}">
                <a16:creationId xmlns:a16="http://schemas.microsoft.com/office/drawing/2014/main" id="{F79D1435-FAD4-E7AC-547E-3EA09017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800601"/>
            <a:ext cx="8872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 </a:t>
            </a:r>
            <a:r>
              <a:rPr lang="cs-CZ" altLang="en-US" sz="2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cs-CZ" altLang="en-US" sz="2800" i="1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</a:t>
            </a:r>
            <a:r>
              <a:rPr lang="cs-CZ" altLang="en-US" sz="280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altLang="en-US" sz="280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  </a:t>
            </a:r>
            <a:r>
              <a:rPr lang="cs-CZ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cs-CZ" altLang="en-US" sz="280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</a:t>
            </a:r>
          </a:p>
        </p:txBody>
      </p:sp>
      <p:sp>
        <p:nvSpPr>
          <p:cNvPr id="19464" name="Text Box 10">
            <a:extLst>
              <a:ext uri="{FF2B5EF4-FFF2-40B4-BE49-F238E27FC236}">
                <a16:creationId xmlns:a16="http://schemas.microsoft.com/office/drawing/2014/main" id="{E0224731-8C78-DB0B-9FD4-DD38C1C57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6289675"/>
            <a:ext cx="736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              posterior             anterior              posterior</a:t>
            </a:r>
          </a:p>
        </p:txBody>
      </p:sp>
      <p:sp>
        <p:nvSpPr>
          <p:cNvPr id="19465" name="Text Box 11">
            <a:extLst>
              <a:ext uri="{FF2B5EF4-FFF2-40B4-BE49-F238E27FC236}">
                <a16:creationId xmlns:a16="http://schemas.microsoft.com/office/drawing/2014/main" id="{0A01043C-3B5A-87C9-C66A-24862BF63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0"/>
            <a:ext cx="745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distribuce maternální mRNA                distribuce proteinu</a:t>
            </a:r>
          </a:p>
        </p:txBody>
      </p:sp>
      <p:sp>
        <p:nvSpPr>
          <p:cNvPr id="19466" name="Text Box 12">
            <a:extLst>
              <a:ext uri="{FF2B5EF4-FFF2-40B4-BE49-F238E27FC236}">
                <a16:creationId xmlns:a16="http://schemas.microsoft.com/office/drawing/2014/main" id="{12F7D040-B5A4-B9A9-AB9B-1152B56CC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7476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podstata A – P gradientu proteinu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po fertilizaci je 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mRNA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translatována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a protein brání translaci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 v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posterioru</a:t>
            </a:r>
            <a:endParaRPr lang="cs-CZ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DED7B8E4-12B3-B41F-608C-B907827A7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48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Gradient </a:t>
            </a:r>
            <a:r>
              <a:rPr lang="cs-CZ" alt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</a:t>
            </a:r>
            <a:r>
              <a:rPr lang="cs-CZ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cs-CZ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RNA v oocytu </a:t>
            </a:r>
            <a:r>
              <a:rPr lang="cs-CZ" altLang="en-US" sz="27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endParaRPr lang="cs-CZ" altLang="en-US" sz="27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spouští transkripci zygotického genu velkých mezer 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8DADD76-A592-7582-9589-C7C5EFAF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7938DB5-2502-4030-411C-51ED8CCB3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D8F2AB88-C2E1-13D6-885E-5358CC2F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3DE26840-8C6B-3AA6-C894-10B490A5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CB71A1E-7C03-F273-42CE-282E3339B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8">
            <a:extLst>
              <a:ext uri="{FF2B5EF4-FFF2-40B4-BE49-F238E27FC236}">
                <a16:creationId xmlns:a16="http://schemas.microsoft.com/office/drawing/2014/main" id="{85F6D159-8DFE-A6E7-3D2B-CCAF1ED0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524000"/>
            <a:ext cx="10058400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5" name="Text Box 9">
            <a:extLst>
              <a:ext uri="{FF2B5EF4-FFF2-40B4-BE49-F238E27FC236}">
                <a16:creationId xmlns:a16="http://schemas.microsoft.com/office/drawing/2014/main" id="{9A2BBEAB-0237-7362-986B-96B51779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690" y="168652"/>
            <a:ext cx="700909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cs-CZ" alt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Exprese zygotického genu </a:t>
            </a:r>
            <a:r>
              <a:rPr lang="cs-CZ" altLang="en-US" sz="32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r>
              <a:rPr lang="cs-CZ" alt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řízena </a:t>
            </a: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proteinem </a:t>
            </a: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endParaRPr lang="cs-CZ" alt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Text Box 10">
            <a:extLst>
              <a:ext uri="{FF2B5EF4-FFF2-40B4-BE49-F238E27FC236}">
                <a16:creationId xmlns:a16="http://schemas.microsoft.com/office/drawing/2014/main" id="{11E9DA47-D964-4646-2897-374751A12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76601"/>
            <a:ext cx="944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chimérický reportérový gen  </a:t>
            </a:r>
            <a:r>
              <a:rPr lang="cs-CZ" altLang="en-US" sz="2400" b="1" i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normální promotor      „částečný“ promotor      delece promotoru</a:t>
            </a:r>
          </a:p>
        </p:txBody>
      </p:sp>
      <p:sp>
        <p:nvSpPr>
          <p:cNvPr id="21513" name="Text Box 12">
            <a:extLst>
              <a:ext uri="{FF2B5EF4-FFF2-40B4-BE49-F238E27FC236}">
                <a16:creationId xmlns:a16="http://schemas.microsoft.com/office/drawing/2014/main" id="{C3675489-019A-330B-4B3B-AEBFF9232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2098675"/>
            <a:ext cx="809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promotor genu </a:t>
            </a: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má vazebné místo k proteinu bicoid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977C592-1263-283C-3E3B-7A801DC7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F47EE1CD-93C1-1DAA-475F-4394F688C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DE967B4-E367-50EA-DF33-E8D6E5BE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368A3D0-8691-0FB4-FAC3-0B4ECFF9C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FDF652-4778-AE2F-37FD-E6E368C8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8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 Box 9">
            <a:extLst>
              <a:ext uri="{FF2B5EF4-FFF2-40B4-BE49-F238E27FC236}">
                <a16:creationId xmlns:a16="http://schemas.microsoft.com/office/drawing/2014/main" id="{AA73B481-EC01-E283-EBFB-9ED8A3A00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6210301"/>
            <a:ext cx="1044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0,1 mm</a:t>
            </a: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B8A4E2BF-0C58-5642-36EF-E3C716F92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Drosophila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melanogaster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životní cyklus</a:t>
            </a:r>
          </a:p>
        </p:txBody>
      </p:sp>
      <p:sp>
        <p:nvSpPr>
          <p:cNvPr id="4105" name="Text Box 11">
            <a:extLst>
              <a:ext uri="{FF2B5EF4-FFF2-40B4-BE49-F238E27FC236}">
                <a16:creationId xmlns:a16="http://schemas.microsoft.com/office/drawing/2014/main" id="{D84B52BC-04C5-AE73-6ECF-0D4B01E7C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6" y="1028700"/>
            <a:ext cx="1029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dospělec</a:t>
            </a:r>
          </a:p>
        </p:txBody>
      </p:sp>
      <p:sp>
        <p:nvSpPr>
          <p:cNvPr id="4106" name="Text Box 12">
            <a:extLst>
              <a:ext uri="{FF2B5EF4-FFF2-40B4-BE49-F238E27FC236}">
                <a16:creationId xmlns:a16="http://schemas.microsoft.com/office/drawing/2014/main" id="{D09E6277-302B-BEC9-9FBF-4FE5BD60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2247900"/>
            <a:ext cx="15398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7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metamorfóza</a:t>
            </a:r>
          </a:p>
        </p:txBody>
      </p:sp>
      <p:sp>
        <p:nvSpPr>
          <p:cNvPr id="4107" name="Text Box 13">
            <a:extLst>
              <a:ext uri="{FF2B5EF4-FFF2-40B4-BE49-F238E27FC236}">
                <a16:creationId xmlns:a16="http://schemas.microsoft.com/office/drawing/2014/main" id="{B3A26950-3FAE-8472-9F2C-1CAAC20DB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526" y="1181101"/>
            <a:ext cx="1997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oplozené vajíčko</a:t>
            </a:r>
          </a:p>
        </p:txBody>
      </p:sp>
      <p:sp>
        <p:nvSpPr>
          <p:cNvPr id="4108" name="Text Box 14">
            <a:extLst>
              <a:ext uri="{FF2B5EF4-FFF2-40B4-BE49-F238E27FC236}">
                <a16:creationId xmlns:a16="http://schemas.microsoft.com/office/drawing/2014/main" id="{4797365A-6851-3D3E-EC43-863C6841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1" y="2171701"/>
            <a:ext cx="1120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rýhování</a:t>
            </a:r>
          </a:p>
        </p:txBody>
      </p:sp>
      <p:sp>
        <p:nvSpPr>
          <p:cNvPr id="4109" name="Text Box 15">
            <a:extLst>
              <a:ext uri="{FF2B5EF4-FFF2-40B4-BE49-F238E27FC236}">
                <a16:creationId xmlns:a16="http://schemas.microsoft.com/office/drawing/2014/main" id="{7F96DAF5-CBF9-5706-D468-DD4B77D36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3771901"/>
            <a:ext cx="124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gastrulace</a:t>
            </a:r>
          </a:p>
        </p:txBody>
      </p:sp>
      <p:sp>
        <p:nvSpPr>
          <p:cNvPr id="4110" name="Text Box 16">
            <a:extLst>
              <a:ext uri="{FF2B5EF4-FFF2-40B4-BE49-F238E27FC236}">
                <a16:creationId xmlns:a16="http://schemas.microsoft.com/office/drawing/2014/main" id="{7A674A42-86E4-E696-E390-5F976CC3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5295901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vylíhnutí</a:t>
            </a:r>
          </a:p>
        </p:txBody>
      </p:sp>
      <p:sp>
        <p:nvSpPr>
          <p:cNvPr id="4111" name="Text Box 17">
            <a:extLst>
              <a:ext uri="{FF2B5EF4-FFF2-40B4-BE49-F238E27FC236}">
                <a16:creationId xmlns:a16="http://schemas.microsoft.com/office/drawing/2014/main" id="{79C9C16B-50A2-9CC1-94B3-64FD76F69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5143500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sp>
        <p:nvSpPr>
          <p:cNvPr id="4112" name="Text Box 18">
            <a:extLst>
              <a:ext uri="{FF2B5EF4-FFF2-40B4-BE49-F238E27FC236}">
                <a16:creationId xmlns:a16="http://schemas.microsoft.com/office/drawing/2014/main" id="{EE2FB37A-A42F-027F-73C4-281EFBE9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715000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4113" name="Text Box 19">
            <a:extLst>
              <a:ext uri="{FF2B5EF4-FFF2-40B4-BE49-F238E27FC236}">
                <a16:creationId xmlns:a16="http://schemas.microsoft.com/office/drawing/2014/main" id="{5C039837-1965-86A3-16DB-73FB87C3B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96000"/>
            <a:ext cx="36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4114" name="Text Box 20">
            <a:extLst>
              <a:ext uri="{FF2B5EF4-FFF2-40B4-BE49-F238E27FC236}">
                <a16:creationId xmlns:a16="http://schemas.microsoft.com/office/drawing/2014/main" id="{6D689545-C323-16E6-525B-F7C2E31DB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60579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larvy 1.- 3. instaru</a:t>
            </a:r>
          </a:p>
        </p:txBody>
      </p:sp>
      <p:sp>
        <p:nvSpPr>
          <p:cNvPr id="4115" name="Text Box 21">
            <a:extLst>
              <a:ext uri="{FF2B5EF4-FFF2-40B4-BE49-F238E27FC236}">
                <a16:creationId xmlns:a16="http://schemas.microsoft.com/office/drawing/2014/main" id="{B40F19D8-235E-D467-04EF-51A3BBBC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6" y="3086100"/>
            <a:ext cx="6964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kukla</a:t>
            </a:r>
          </a:p>
        </p:txBody>
      </p:sp>
      <p:sp>
        <p:nvSpPr>
          <p:cNvPr id="4116" name="Text Box 22">
            <a:extLst>
              <a:ext uri="{FF2B5EF4-FFF2-40B4-BE49-F238E27FC236}">
                <a16:creationId xmlns:a16="http://schemas.microsoft.com/office/drawing/2014/main" id="{825ADD82-D09A-22A7-3120-8AB16A21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124200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po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oplození</a:t>
            </a:r>
          </a:p>
        </p:txBody>
      </p:sp>
      <p:sp>
        <p:nvSpPr>
          <p:cNvPr id="4117" name="Text Box 23">
            <a:extLst>
              <a:ext uri="{FF2B5EF4-FFF2-40B4-BE49-F238E27FC236}">
                <a16:creationId xmlns:a16="http://schemas.microsoft.com/office/drawing/2014/main" id="{7B88177F-9B1F-7C95-4999-342B77CBD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3897314"/>
            <a:ext cx="158591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hodin po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oplození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18" name="Text Box 24">
            <a:extLst>
              <a:ext uri="{FF2B5EF4-FFF2-40B4-BE49-F238E27FC236}">
                <a16:creationId xmlns:a16="http://schemas.microsoft.com/office/drawing/2014/main" id="{945F8336-51C3-F0EB-515A-775C304D4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3668713"/>
            <a:ext cx="46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dny</a:t>
            </a:r>
          </a:p>
        </p:txBody>
      </p:sp>
      <p:sp>
        <p:nvSpPr>
          <p:cNvPr id="4119" name="Text Box 25">
            <a:extLst>
              <a:ext uri="{FF2B5EF4-FFF2-40B4-BE49-F238E27FC236}">
                <a16:creationId xmlns:a16="http://schemas.microsoft.com/office/drawing/2014/main" id="{2D8587B2-812C-F6E5-9BE9-BF5BFA29B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572001"/>
            <a:ext cx="2760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>
            <a:extLst>
              <a:ext uri="{FF2B5EF4-FFF2-40B4-BE49-F238E27FC236}">
                <a16:creationId xmlns:a16="http://schemas.microsoft.com/office/drawing/2014/main" id="{273425CD-53A5-4952-F6A4-55E57872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1027">
            <a:extLst>
              <a:ext uri="{FF2B5EF4-FFF2-40B4-BE49-F238E27FC236}">
                <a16:creationId xmlns:a16="http://schemas.microsoft.com/office/drawing/2014/main" id="{61397664-960A-DD78-B8D6-4CC25C11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1028">
            <a:extLst>
              <a:ext uri="{FF2B5EF4-FFF2-40B4-BE49-F238E27FC236}">
                <a16:creationId xmlns:a16="http://schemas.microsoft.com/office/drawing/2014/main" id="{3209C0D9-BC00-4B1A-FD55-1C0EA795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1029">
            <a:extLst>
              <a:ext uri="{FF2B5EF4-FFF2-40B4-BE49-F238E27FC236}">
                <a16:creationId xmlns:a16="http://schemas.microsoft.com/office/drawing/2014/main" id="{5FB44025-1AF3-BF5F-4AA5-A1D498E2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1030">
            <a:extLst>
              <a:ext uri="{FF2B5EF4-FFF2-40B4-BE49-F238E27FC236}">
                <a16:creationId xmlns:a16="http://schemas.microsoft.com/office/drawing/2014/main" id="{75134E1C-C1F4-2368-4939-95127F1B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33400"/>
            <a:ext cx="9525000" cy="738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1031">
            <a:extLst>
              <a:ext uri="{FF2B5EF4-FFF2-40B4-BE49-F238E27FC236}">
                <a16:creationId xmlns:a16="http://schemas.microsoft.com/office/drawing/2014/main" id="{117045C7-4D21-253F-4DC3-295AAC531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8401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řez syncytiálním blastodermem</a:t>
            </a:r>
          </a:p>
        </p:txBody>
      </p:sp>
      <p:sp>
        <p:nvSpPr>
          <p:cNvPr id="22536" name="Text Box 1032">
            <a:extLst>
              <a:ext uri="{FF2B5EF4-FFF2-40B4-BE49-F238E27FC236}">
                <a16:creationId xmlns:a16="http://schemas.microsoft.com/office/drawing/2014/main" id="{E6B05448-42C0-6A27-460B-BC080F49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34000"/>
            <a:ext cx="1289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žloutková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cytoplasma</a:t>
            </a:r>
          </a:p>
        </p:txBody>
      </p:sp>
      <p:sp>
        <p:nvSpPr>
          <p:cNvPr id="22537" name="Text Box 1033">
            <a:extLst>
              <a:ext uri="{FF2B5EF4-FFF2-40B4-BE49-F238E27FC236}">
                <a16:creationId xmlns:a16="http://schemas.microsoft.com/office/drawing/2014/main" id="{2E5AF18B-0EAD-274A-7EA3-7F936B82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28950"/>
            <a:ext cx="442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2538" name="Text Box 1034">
            <a:extLst>
              <a:ext uri="{FF2B5EF4-FFF2-40B4-BE49-F238E27FC236}">
                <a16:creationId xmlns:a16="http://schemas.microsoft.com/office/drawing/2014/main" id="{4BF1A90F-903E-A3DF-C4F4-ACE1B7650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076575"/>
            <a:ext cx="63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2539" name="Text Box 1035">
            <a:extLst>
              <a:ext uri="{FF2B5EF4-FFF2-40B4-BE49-F238E27FC236}">
                <a16:creationId xmlns:a16="http://schemas.microsoft.com/office/drawing/2014/main" id="{D064ABEA-0C89-E53D-2C05-31C9EC2A5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562600"/>
            <a:ext cx="426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22540" name="Text Box 1036">
            <a:extLst>
              <a:ext uri="{FF2B5EF4-FFF2-40B4-BE49-F238E27FC236}">
                <a16:creationId xmlns:a16="http://schemas.microsoft.com/office/drawing/2014/main" id="{3E931598-1CD3-EE02-6194-753ACC33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38775"/>
            <a:ext cx="426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22541" name="Text Box 1037">
            <a:extLst>
              <a:ext uri="{FF2B5EF4-FFF2-40B4-BE49-F238E27FC236}">
                <a16:creationId xmlns:a16="http://schemas.microsoft.com/office/drawing/2014/main" id="{3DB43AF6-C96E-2428-1028-A1D2BAB5F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3143250"/>
            <a:ext cx="854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</a:t>
            </a:r>
          </a:p>
        </p:txBody>
      </p:sp>
      <p:sp>
        <p:nvSpPr>
          <p:cNvPr id="22542" name="Text Box 1038">
            <a:extLst>
              <a:ext uri="{FF2B5EF4-FFF2-40B4-BE49-F238E27FC236}">
                <a16:creationId xmlns:a16="http://schemas.microsoft.com/office/drawing/2014/main" id="{041B22AF-3DCF-CD2E-7774-AFD3BF89D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7180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cs-CZ" altLang="en-US" sz="1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800" b="1" u="sng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Dorsal</a:t>
            </a:r>
            <a:endParaRPr lang="cs-CZ" altLang="en-US" sz="18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cytoplasmě</a:t>
            </a:r>
          </a:p>
        </p:txBody>
      </p:sp>
      <p:sp>
        <p:nvSpPr>
          <p:cNvPr id="22543" name="Text Box 1039">
            <a:extLst>
              <a:ext uri="{FF2B5EF4-FFF2-40B4-BE49-F238E27FC236}">
                <a16:creationId xmlns:a16="http://schemas.microsoft.com/office/drawing/2014/main" id="{BE24E44E-3F91-22B3-319D-238FC537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419601"/>
            <a:ext cx="6717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jádra</a:t>
            </a:r>
          </a:p>
        </p:txBody>
      </p:sp>
      <p:sp>
        <p:nvSpPr>
          <p:cNvPr id="22544" name="Text Box 1040">
            <a:extLst>
              <a:ext uri="{FF2B5EF4-FFF2-40B4-BE49-F238E27FC236}">
                <a16:creationId xmlns:a16="http://schemas.microsoft.com/office/drawing/2014/main" id="{8B527D64-030F-DF2C-1930-A4F344D6E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1028701"/>
            <a:ext cx="4914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receptorový protein </a:t>
            </a:r>
            <a:r>
              <a:rPr lang="cs-CZ" altLang="en-US" sz="1800" b="1" u="sng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Toll</a:t>
            </a:r>
            <a:r>
              <a:rPr lang="cs-CZ" altLang="en-US" sz="18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aktivován ventrálně</a:t>
            </a:r>
          </a:p>
        </p:txBody>
      </p:sp>
      <p:sp>
        <p:nvSpPr>
          <p:cNvPr id="22545" name="Text Box 1041">
            <a:extLst>
              <a:ext uri="{FF2B5EF4-FFF2-40B4-BE49-F238E27FC236}">
                <a16:creationId xmlns:a16="http://schemas.microsoft.com/office/drawing/2014/main" id="{5F97C89E-9274-FE17-986C-6412E9F2B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1651001"/>
            <a:ext cx="12461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koncentrace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 u="sng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Dorsal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jádrech</a:t>
            </a:r>
          </a:p>
        </p:txBody>
      </p:sp>
      <p:sp>
        <p:nvSpPr>
          <p:cNvPr id="22546" name="Text Box 1042">
            <a:extLst>
              <a:ext uri="{FF2B5EF4-FFF2-40B4-BE49-F238E27FC236}">
                <a16:creationId xmlns:a16="http://schemas.microsoft.com/office/drawing/2014/main" id="{15630E05-838B-C513-C934-F2F7FD60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114800"/>
            <a:ext cx="895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u="sng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Dorsal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jádře</a:t>
            </a:r>
          </a:p>
        </p:txBody>
      </p:sp>
      <p:sp>
        <p:nvSpPr>
          <p:cNvPr id="22547" name="Text Box 1043">
            <a:extLst>
              <a:ext uri="{FF2B5EF4-FFF2-40B4-BE49-F238E27FC236}">
                <a16:creationId xmlns:a16="http://schemas.microsoft.com/office/drawing/2014/main" id="{43BFB399-B677-EF0C-E5E3-D329311EC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5943601"/>
            <a:ext cx="4124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aktivace receptoru </a:t>
            </a:r>
            <a:r>
              <a:rPr lang="cs-CZ" altLang="en-US" sz="1600" b="1" u="sng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Toll</a:t>
            </a:r>
            <a:r>
              <a:rPr lang="cs-CZ" altLang="en-US" sz="16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ventrální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straně maternálně získaným ligandem</a:t>
            </a:r>
          </a:p>
        </p:txBody>
      </p:sp>
      <p:sp>
        <p:nvSpPr>
          <p:cNvPr id="22548" name="Text Box 1044">
            <a:extLst>
              <a:ext uri="{FF2B5EF4-FFF2-40B4-BE49-F238E27FC236}">
                <a16:creationId xmlns:a16="http://schemas.microsoft.com/office/drawing/2014/main" id="{9AE1A003-A77F-8AB3-9686-03404FF1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6" y="6324600"/>
            <a:ext cx="278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receptorový protein</a:t>
            </a:r>
            <a:r>
              <a:rPr lang="cs-CZ" altLang="en-US" sz="16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600" b="1" u="sng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Toll</a:t>
            </a:r>
          </a:p>
        </p:txBody>
      </p:sp>
      <p:sp>
        <p:nvSpPr>
          <p:cNvPr id="116757" name="Text Box 1045">
            <a:extLst>
              <a:ext uri="{FF2B5EF4-FFF2-40B4-BE49-F238E27FC236}">
                <a16:creationId xmlns:a16="http://schemas.microsoft.com/office/drawing/2014/main" id="{00715DF8-6041-F61D-0219-9EB15BD4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000501"/>
            <a:ext cx="1743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ligand</a:t>
            </a:r>
          </a:p>
          <a:p>
            <a:pPr>
              <a:defRPr/>
            </a:pP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en-US" sz="20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b="1">
                <a:solidFill>
                  <a:srgbClr val="FF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Spaetzle</a:t>
            </a:r>
            <a:r>
              <a:rPr lang="cs-CZ" altLang="en-US" sz="20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6758" name="Text Box 1046">
            <a:extLst>
              <a:ext uri="{FF2B5EF4-FFF2-40B4-BE49-F238E27FC236}">
                <a16:creationId xmlns:a16="http://schemas.microsoft.com/office/drawing/2014/main" id="{EFD71F89-6CC3-611C-A0B9-E2B98C7C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400"/>
            <a:ext cx="975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Dorso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-ventrální orientace embrya je určována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faktorem</a:t>
            </a:r>
          </a:p>
        </p:txBody>
      </p:sp>
      <p:sp>
        <p:nvSpPr>
          <p:cNvPr id="116759" name="Text Box 1047">
            <a:extLst>
              <a:ext uri="{FF2B5EF4-FFF2-40B4-BE49-F238E27FC236}">
                <a16:creationId xmlns:a16="http://schemas.microsoft.com/office/drawing/2014/main" id="{0CE41C27-91D2-1D87-811E-A6F238C8E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776286"/>
            <a:ext cx="36591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kaskáda vede od ventrální</a:t>
            </a:r>
          </a:p>
          <a:p>
            <a:pPr>
              <a:defRPr/>
            </a:pP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osttranslační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úpravy </a:t>
            </a:r>
          </a:p>
          <a:p>
            <a:pPr>
              <a:defRPr/>
            </a:pPr>
            <a:r>
              <a:rPr lang="cs-CZ" alt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maternálního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proteinu </a:t>
            </a:r>
          </a:p>
          <a:p>
            <a:pPr>
              <a:defRPr/>
            </a:pPr>
            <a:r>
              <a:rPr lang="cs-CZ" altLang="en-US" sz="2000" b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Spaetzle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uloženého v membráně</a:t>
            </a:r>
          </a:p>
        </p:txBody>
      </p:sp>
      <p:sp>
        <p:nvSpPr>
          <p:cNvPr id="22552" name="Text Box 1048">
            <a:extLst>
              <a:ext uri="{FF2B5EF4-FFF2-40B4-BE49-F238E27FC236}">
                <a16:creationId xmlns:a16="http://schemas.microsoft.com/office/drawing/2014/main" id="{D54C356C-5DD2-8CD5-29B1-1C13AF0A0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6" y="3414713"/>
            <a:ext cx="113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membrána</a:t>
            </a:r>
          </a:p>
        </p:txBody>
      </p:sp>
      <p:sp>
        <p:nvSpPr>
          <p:cNvPr id="22553" name="Text Box 1049">
            <a:extLst>
              <a:ext uri="{FF2B5EF4-FFF2-40B4-BE49-F238E27FC236}">
                <a16:creationId xmlns:a16="http://schemas.microsoft.com/office/drawing/2014/main" id="{787415A3-B5D3-A071-848A-2DF86349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557339"/>
            <a:ext cx="116923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SPAETZLE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TOLL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DORSAL</a:t>
            </a:r>
            <a:endParaRPr lang="cs-CZ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54" name="Line 1050">
            <a:extLst>
              <a:ext uri="{FF2B5EF4-FFF2-40B4-BE49-F238E27FC236}">
                <a16:creationId xmlns:a16="http://schemas.microsoft.com/office/drawing/2014/main" id="{2367066E-D204-8880-9242-97AF25E26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91611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55" name="Line 1051">
            <a:extLst>
              <a:ext uri="{FF2B5EF4-FFF2-40B4-BE49-F238E27FC236}">
                <a16:creationId xmlns:a16="http://schemas.microsoft.com/office/drawing/2014/main" id="{419BC0AD-A512-59E3-5303-6D083AA74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5654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>
            <a:extLst>
              <a:ext uri="{FF2B5EF4-FFF2-40B4-BE49-F238E27FC236}">
                <a16:creationId xmlns:a16="http://schemas.microsoft.com/office/drawing/2014/main" id="{536F8E71-C830-655B-0C9B-EE8E6D41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9067800" cy="1066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>
              <a:defRPr/>
            </a:pPr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s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maternálním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účinkem</a:t>
            </a: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55" name="Rectangle 1027">
            <a:extLst>
              <a:ext uri="{FF2B5EF4-FFF2-40B4-BE49-F238E27FC236}">
                <a16:creationId xmlns:a16="http://schemas.microsoft.com/office/drawing/2014/main" id="{58DB58E3-343E-0FC3-EDC5-81B552B57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447800"/>
            <a:ext cx="9067800" cy="54102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translace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fertilizaci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gradient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tiv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uje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více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transkripci genu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hunchback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současně protein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ibuje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caudal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mRNA</a:t>
            </a:r>
          </a:p>
          <a:p>
            <a:pPr eaLnBrk="1" hangingPunct="1">
              <a:defRPr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gradient protein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Nanos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inhib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Hunchback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zatímco protein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Caudal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tvoří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proteiny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Bicoid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Hunchback a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tiv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ují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odpovědné za specifikaci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 části těla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 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Caudal a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ktivuje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geny odpovědné za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vývin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ované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posterior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óly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jsou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ovány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ktivací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proteinu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Torso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posterior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ólech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668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0ED3808D-E61D-5939-D229-23EB96257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783263"/>
            <a:ext cx="778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2707" name="Line 3">
            <a:extLst>
              <a:ext uri="{FF2B5EF4-FFF2-40B4-BE49-F238E27FC236}">
                <a16:creationId xmlns:a16="http://schemas.microsoft.com/office/drawing/2014/main" id="{414476F9-3F8F-B122-C2D2-76D5733B62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0480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8" name="Line 4">
            <a:extLst>
              <a:ext uri="{FF2B5EF4-FFF2-40B4-BE49-F238E27FC236}">
                <a16:creationId xmlns:a16="http://schemas.microsoft.com/office/drawing/2014/main" id="{23589F82-8387-1600-E600-6BAA25356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1148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967BD2A-6597-80C1-9173-AFCFC3FDE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26B028B0-D877-38A9-CBD5-658AF3230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478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          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id="{60DFA4B5-BE06-2549-46DF-7493BF72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600076"/>
            <a:ext cx="67691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2" name="Text Box 8">
            <a:extLst>
              <a:ext uri="{FF2B5EF4-FFF2-40B4-BE49-F238E27FC236}">
                <a16:creationId xmlns:a16="http://schemas.microsoft.com/office/drawing/2014/main" id="{7F16F2A1-E398-4FD9-D9A5-165FA68A0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3"/>
            <a:ext cx="157559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Determinace anterio-posteriorní osy octomilky maternálně poskytovanými RNA.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Tyto RNA pocházejí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z genů </a:t>
            </a:r>
            <a:r>
              <a:rPr lang="cs-CZ" altLang="en-US" sz="1600" b="1" i="1">
                <a:solidFill>
                  <a:srgbClr val="FF3300"/>
                </a:solidFill>
                <a:latin typeface="Arial" panose="020B0604020202020204" pitchFamily="34" charset="0"/>
              </a:rPr>
              <a:t>hunchback</a:t>
            </a: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en-US" sz="1600" b="1" i="1">
                <a:solidFill>
                  <a:srgbClr val="FF3300"/>
                </a:solidFill>
                <a:latin typeface="Arial" panose="020B0604020202020204" pitchFamily="34" charset="0"/>
              </a:rPr>
              <a:t>caudal</a:t>
            </a: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, </a:t>
            </a:r>
            <a:r>
              <a:rPr lang="cs-CZ" altLang="en-US" sz="1600" b="1" i="1">
                <a:solidFill>
                  <a:srgbClr val="FF3300"/>
                </a:solidFill>
                <a:latin typeface="Arial" panose="020B0604020202020204" pitchFamily="34" charset="0"/>
              </a:rPr>
              <a:t>bicoid</a:t>
            </a: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 a </a:t>
            </a:r>
            <a:r>
              <a:rPr lang="cs-CZ" altLang="en-US" sz="1600" b="1" i="1">
                <a:solidFill>
                  <a:srgbClr val="FF3300"/>
                </a:solidFill>
                <a:latin typeface="Arial" panose="020B0604020202020204" pitchFamily="34" charset="0"/>
              </a:rPr>
              <a:t>nanos</a:t>
            </a:r>
            <a:r>
              <a:rPr lang="cs-CZ" altLang="en-US" sz="1600" b="1">
                <a:solidFill>
                  <a:srgbClr val="FF3300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18561D05-4304-44FC-B733-20AEFDCDA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721" y="333376"/>
            <a:ext cx="18959255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1:</a:t>
            </a:r>
            <a:r>
              <a:rPr lang="cs-CZ" altLang="en-US" sz="1200" dirty="0">
                <a:latin typeface="Arial" panose="020B0604020202020204" pitchFamily="34" charset="0"/>
              </a:rPr>
              <a:t> </a:t>
            </a:r>
            <a:r>
              <a:rPr lang="cs-CZ" altLang="en-US" sz="1200" dirty="0" err="1">
                <a:latin typeface="Arial" panose="020B0604020202020204" pitchFamily="34" charset="0"/>
              </a:rPr>
              <a:t>Hunchback</a:t>
            </a:r>
            <a:r>
              <a:rPr lang="cs-CZ" altLang="en-US" sz="1200" dirty="0">
                <a:latin typeface="Arial" panose="020B0604020202020204" pitchFamily="34" charset="0"/>
              </a:rPr>
              <a:t> a </a:t>
            </a:r>
            <a:r>
              <a:rPr lang="cs-CZ" altLang="en-US" sz="1200" dirty="0" err="1">
                <a:latin typeface="Arial" panose="020B0604020202020204" pitchFamily="34" charset="0"/>
              </a:rPr>
              <a:t>caudal</a:t>
            </a:r>
            <a:r>
              <a:rPr lang="cs-CZ" altLang="en-US" sz="1200" dirty="0">
                <a:latin typeface="Arial" panose="020B0604020202020204" pitchFamily="34" charset="0"/>
              </a:rPr>
              <a:t> RNA jsou uniformně distribuovány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v celém oocytu.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2:</a:t>
            </a:r>
            <a:r>
              <a:rPr lang="cs-CZ" altLang="en-US" sz="1200" dirty="0">
                <a:latin typeface="Arial" panose="020B0604020202020204" pitchFamily="34" charset="0"/>
              </a:rPr>
              <a:t>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 a nanos RNA se akumulují na opačných koncích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oocytu –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 RNA na anteriorním a nanos na posteriorním.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2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3:</a:t>
            </a:r>
            <a:r>
              <a:rPr lang="cs-CZ" altLang="en-US" sz="1200" dirty="0">
                <a:latin typeface="Arial" panose="020B0604020202020204" pitchFamily="34" charset="0"/>
              </a:rPr>
              <a:t>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 a nanos RNA jsou v embryu </a:t>
            </a:r>
            <a:r>
              <a:rPr lang="cs-CZ" altLang="en-US" sz="1200" dirty="0" err="1">
                <a:latin typeface="Arial" panose="020B0604020202020204" pitchFamily="34" charset="0"/>
              </a:rPr>
              <a:t>translatovány</a:t>
            </a:r>
            <a:r>
              <a:rPr lang="cs-CZ" altLang="en-US" sz="1200" dirty="0">
                <a:latin typeface="Arial" panose="020B0604020202020204" pitchFamily="34" charset="0"/>
              </a:rPr>
              <a:t> lokálně.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Výsledné proteiny difundují a vytvářejí gradienty,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 protein je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koncentrován v anteriorní oblasti a nanos protein v posteriorní oblasti.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4:</a:t>
            </a:r>
            <a:r>
              <a:rPr lang="cs-CZ" altLang="en-US" sz="1200" dirty="0">
                <a:latin typeface="Arial" panose="020B0604020202020204" pitchFamily="34" charset="0"/>
              </a:rPr>
              <a:t> Protein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 brání translaci RNA </a:t>
            </a:r>
            <a:r>
              <a:rPr lang="cs-CZ" altLang="en-US" sz="1200" dirty="0" err="1">
                <a:latin typeface="Arial" panose="020B0604020202020204" pitchFamily="34" charset="0"/>
              </a:rPr>
              <a:t>caudal</a:t>
            </a:r>
            <a:r>
              <a:rPr lang="cs-CZ" altLang="en-US" sz="1200" dirty="0">
                <a:latin typeface="Arial" panose="020B0604020202020204" pitchFamily="34" charset="0"/>
              </a:rPr>
              <a:t> v </a:t>
            </a:r>
            <a:r>
              <a:rPr lang="cs-CZ" altLang="en-US" sz="1200" dirty="0" err="1">
                <a:latin typeface="Arial" panose="020B0604020202020204" pitchFamily="34" charset="0"/>
              </a:rPr>
              <a:t>anterioru</a:t>
            </a:r>
            <a:r>
              <a:rPr lang="cs-CZ" altLang="en-US" sz="1200" dirty="0">
                <a:latin typeface="Arial" panose="020B0604020202020204" pitchFamily="34" charset="0"/>
              </a:rPr>
              <a:t> embrya;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protein nanos brání translaci RNA </a:t>
            </a:r>
            <a:r>
              <a:rPr lang="cs-CZ" altLang="en-US" sz="1200" dirty="0" err="1">
                <a:latin typeface="Arial" panose="020B0604020202020204" pitchFamily="34" charset="0"/>
              </a:rPr>
              <a:t>hunchback</a:t>
            </a:r>
            <a:r>
              <a:rPr lang="cs-CZ" altLang="en-US" sz="1200" dirty="0">
                <a:latin typeface="Arial" panose="020B0604020202020204" pitchFamily="34" charset="0"/>
              </a:rPr>
              <a:t> v </a:t>
            </a:r>
            <a:r>
              <a:rPr lang="cs-CZ" altLang="en-US" sz="1200" dirty="0" err="1">
                <a:latin typeface="Arial" panose="020B0604020202020204" pitchFamily="34" charset="0"/>
              </a:rPr>
              <a:t>posterioru</a:t>
            </a:r>
            <a:r>
              <a:rPr lang="cs-CZ" altLang="en-US" sz="12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5:</a:t>
            </a:r>
            <a:r>
              <a:rPr lang="cs-CZ" altLang="en-US" sz="1200" dirty="0">
                <a:latin typeface="Arial" panose="020B0604020202020204" pitchFamily="34" charset="0"/>
              </a:rPr>
              <a:t> </a:t>
            </a:r>
            <a:r>
              <a:rPr lang="cs-CZ" altLang="en-US" sz="1200" dirty="0" err="1">
                <a:latin typeface="Arial" panose="020B0604020202020204" pitchFamily="34" charset="0"/>
              </a:rPr>
              <a:t>Hunchback</a:t>
            </a:r>
            <a:r>
              <a:rPr lang="cs-CZ" altLang="en-US" sz="1200" dirty="0">
                <a:latin typeface="Arial" panose="020B0604020202020204" pitchFamily="34" charset="0"/>
              </a:rPr>
              <a:t> RNA je </a:t>
            </a:r>
            <a:r>
              <a:rPr lang="cs-CZ" altLang="en-US" sz="1200" dirty="0" err="1">
                <a:latin typeface="Arial" panose="020B0604020202020204" pitchFamily="34" charset="0"/>
              </a:rPr>
              <a:t>translatován</a:t>
            </a:r>
            <a:r>
              <a:rPr lang="cs-CZ" altLang="en-US" sz="1200" dirty="0">
                <a:latin typeface="Arial" panose="020B0604020202020204" pitchFamily="34" charset="0"/>
              </a:rPr>
              <a:t> v protein v anteriorní části embrya;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 err="1">
                <a:latin typeface="Arial" panose="020B0604020202020204" pitchFamily="34" charset="0"/>
              </a:rPr>
              <a:t>caudal</a:t>
            </a:r>
            <a:r>
              <a:rPr lang="cs-CZ" altLang="en-US" sz="1200" dirty="0">
                <a:latin typeface="Arial" panose="020B0604020202020204" pitchFamily="34" charset="0"/>
              </a:rPr>
              <a:t> RNA je </a:t>
            </a:r>
            <a:r>
              <a:rPr lang="cs-CZ" altLang="en-US" sz="1200" dirty="0" err="1">
                <a:latin typeface="Arial" panose="020B0604020202020204" pitchFamily="34" charset="0"/>
              </a:rPr>
              <a:t>translatován</a:t>
            </a:r>
            <a:r>
              <a:rPr lang="cs-CZ" altLang="en-US" sz="1200" dirty="0">
                <a:latin typeface="Arial" panose="020B0604020202020204" pitchFamily="34" charset="0"/>
              </a:rPr>
              <a:t> v protein v posteriorní části.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b="1" dirty="0">
                <a:latin typeface="Arial" panose="020B0604020202020204" pitchFamily="34" charset="0"/>
              </a:rPr>
              <a:t>Krok 6:</a:t>
            </a:r>
            <a:r>
              <a:rPr lang="cs-CZ" altLang="en-US" sz="1200" dirty="0">
                <a:latin typeface="Arial" panose="020B0604020202020204" pitchFamily="34" charset="0"/>
              </a:rPr>
              <a:t> </a:t>
            </a:r>
            <a:r>
              <a:rPr lang="cs-CZ" altLang="en-US" sz="1200" dirty="0" err="1">
                <a:latin typeface="Arial" panose="020B0604020202020204" pitchFamily="34" charset="0"/>
              </a:rPr>
              <a:t>Hunchback</a:t>
            </a:r>
            <a:r>
              <a:rPr lang="cs-CZ" altLang="en-US" sz="1200" dirty="0">
                <a:latin typeface="Arial" panose="020B0604020202020204" pitchFamily="34" charset="0"/>
              </a:rPr>
              <a:t> (a </a:t>
            </a:r>
            <a:r>
              <a:rPr lang="cs-CZ" altLang="en-US" sz="1200" dirty="0" err="1">
                <a:latin typeface="Arial" panose="020B0604020202020204" pitchFamily="34" charset="0"/>
              </a:rPr>
              <a:t>bicoid</a:t>
            </a:r>
            <a:r>
              <a:rPr lang="cs-CZ" altLang="en-US" sz="1200" dirty="0">
                <a:latin typeface="Arial" panose="020B0604020202020204" pitchFamily="34" charset="0"/>
              </a:rPr>
              <a:t>) proteiny působí jako transkripční faktory,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které regulují funkci genů k diferenciaci anteriorní části embrya;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protein </a:t>
            </a:r>
            <a:r>
              <a:rPr lang="cs-CZ" altLang="en-US" sz="1200" dirty="0" err="1">
                <a:latin typeface="Arial" panose="020B0604020202020204" pitchFamily="34" charset="0"/>
              </a:rPr>
              <a:t>caudal</a:t>
            </a:r>
            <a:r>
              <a:rPr lang="cs-CZ" altLang="en-US" sz="1200" dirty="0">
                <a:latin typeface="Arial" panose="020B0604020202020204" pitchFamily="34" charset="0"/>
              </a:rPr>
              <a:t> působí jako transkripční faktor, který reguluje geny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200" dirty="0">
                <a:latin typeface="Arial" panose="020B0604020202020204" pitchFamily="34" charset="0"/>
              </a:rPr>
              <a:t>k diferenciaci posteriorní části embrya.</a:t>
            </a:r>
          </a:p>
        </p:txBody>
      </p:sp>
    </p:spTree>
    <p:extLst>
      <p:ext uri="{BB962C8B-B14F-4D97-AF65-F5344CB8AC3E}">
        <p14:creationId xmlns:p14="http://schemas.microsoft.com/office/powerpoint/2010/main" val="588411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20D869AD-72D9-1B0F-4D2F-DD1BE9F1A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783263"/>
            <a:ext cx="778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3731" name="Line 3">
            <a:extLst>
              <a:ext uri="{FF2B5EF4-FFF2-40B4-BE49-F238E27FC236}">
                <a16:creationId xmlns:a16="http://schemas.microsoft.com/office/drawing/2014/main" id="{423B74A8-D501-8FC9-54CC-85B910638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0480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2" name="Line 4">
            <a:extLst>
              <a:ext uri="{FF2B5EF4-FFF2-40B4-BE49-F238E27FC236}">
                <a16:creationId xmlns:a16="http://schemas.microsoft.com/office/drawing/2014/main" id="{74ADFC1E-68DD-5191-0F4A-C6887E785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1148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A70DA2A3-5154-DA87-C176-34373981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05E1F32A-0E93-A30E-0DAE-39903713E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478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          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pic>
        <p:nvPicPr>
          <p:cNvPr id="73735" name="Picture 7">
            <a:extLst>
              <a:ext uri="{FF2B5EF4-FFF2-40B4-BE49-F238E27FC236}">
                <a16:creationId xmlns:a16="http://schemas.microsoft.com/office/drawing/2014/main" id="{03275B55-85BA-9FAA-06B9-77C22F80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6"/>
            <a:ext cx="9467850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6" name="Text Box 8">
            <a:extLst>
              <a:ext uri="{FF2B5EF4-FFF2-40B4-BE49-F238E27FC236}">
                <a16:creationId xmlns:a16="http://schemas.microsoft.com/office/drawing/2014/main" id="{43188B62-B07F-8864-1BAA-343DAFF2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9"/>
            <a:ext cx="91235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3300"/>
                </a:solidFill>
                <a:latin typeface="Arial" panose="020B0604020202020204" pitchFamily="34" charset="0"/>
              </a:rPr>
              <a:t>Diferenciace dorzo-ventrální osy embrya octomilky. Příčný řez ukazuje interakci mezi membránovým </a:t>
            </a:r>
            <a:endParaRPr lang="en-US" altLang="en-US" sz="14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3300"/>
                </a:solidFill>
                <a:latin typeface="Arial" panose="020B0604020202020204" pitchFamily="34" charset="0"/>
              </a:rPr>
              <a:t>receptorovým proteinem Toll a proteinem spaetzle, která indukuje diferenciaci podél dorzo-ventrální osy. </a:t>
            </a:r>
            <a:endParaRPr lang="en-US" altLang="en-US" sz="1400" b="1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3300"/>
                </a:solidFill>
                <a:latin typeface="Arial" panose="020B0604020202020204" pitchFamily="34" charset="0"/>
              </a:rPr>
              <a:t>Ke tvorbě interagujícího polypeptidu dochází v prostoru mezi plazmatickou membránou a žloutkovou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rgbClr val="FF3300"/>
                </a:solidFill>
                <a:latin typeface="Arial" panose="020B0604020202020204" pitchFamily="34" charset="0"/>
              </a:rPr>
              <a:t>membránou na ventrální straně embrya.</a:t>
            </a:r>
          </a:p>
        </p:txBody>
      </p:sp>
      <p:sp>
        <p:nvSpPr>
          <p:cNvPr id="73737" name="Text Box 9">
            <a:extLst>
              <a:ext uri="{FF2B5EF4-FFF2-40B4-BE49-F238E27FC236}">
                <a16:creationId xmlns:a16="http://schemas.microsoft.com/office/drawing/2014/main" id="{DCA5BA91-B8F6-50F8-35FC-E6A25CEFC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1484314"/>
            <a:ext cx="3278462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Arial" panose="020B0604020202020204" pitchFamily="34" charset="0"/>
              </a:rPr>
              <a:t>Krok 1:</a:t>
            </a:r>
            <a:r>
              <a:rPr lang="cs-CZ" altLang="en-US" sz="1400">
                <a:latin typeface="Arial" panose="020B0604020202020204" pitchFamily="34" charset="0"/>
              </a:rPr>
              <a:t> Receptorový protein Toll je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uniformně distribuován na povrchu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plazmatické membrány embrya.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Protein spaetzle se nachází v prostoru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mezi žloutkovou a plazmatickou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membránou.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Arial" panose="020B0604020202020204" pitchFamily="34" charset="0"/>
              </a:rPr>
              <a:t>Krok 2:</a:t>
            </a:r>
            <a:r>
              <a:rPr lang="cs-CZ" altLang="en-US" sz="1400">
                <a:latin typeface="Arial" panose="020B0604020202020204" pitchFamily="34" charset="0"/>
              </a:rPr>
              <a:t> Proteáza easter štěpí protein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spaetzle a vytváří tak aktivní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polypetid spaetzle.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Arial" panose="020B0604020202020204" pitchFamily="34" charset="0"/>
              </a:rPr>
              <a:t>Krok 3:</a:t>
            </a:r>
            <a:r>
              <a:rPr lang="cs-CZ" altLang="en-US" sz="1400">
                <a:latin typeface="Arial" panose="020B0604020202020204" pitchFamily="34" charset="0"/>
              </a:rPr>
              <a:t> Aktivní polypeptid spaetzle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interaguje s receptorovým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proteinem Toll.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Arial" panose="020B0604020202020204" pitchFamily="34" charset="0"/>
              </a:rPr>
              <a:t>Krok 4:</a:t>
            </a:r>
            <a:r>
              <a:rPr lang="cs-CZ" altLang="en-US" sz="1400">
                <a:latin typeface="Arial" panose="020B0604020202020204" pitchFamily="34" charset="0"/>
              </a:rPr>
              <a:t> Aktivní polypeptidový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komplex Toll/spaetzle vpouští protein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dorsal 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  <a:r>
              <a:rPr lang="cs-CZ" altLang="en-US" sz="1400">
                <a:latin typeface="Arial" panose="020B0604020202020204" pitchFamily="34" charset="0"/>
              </a:rPr>
              <a:t>do jader (indikováno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oranžově) na ventrální straně embrya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(tmavočerveně).</a:t>
            </a:r>
          </a:p>
        </p:txBody>
      </p:sp>
    </p:spTree>
    <p:extLst>
      <p:ext uri="{BB962C8B-B14F-4D97-AF65-F5344CB8AC3E}">
        <p14:creationId xmlns:p14="http://schemas.microsoft.com/office/powerpoint/2010/main" val="289040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>
            <a:extLst>
              <a:ext uri="{FF2B5EF4-FFF2-40B4-BE49-F238E27FC236}">
                <a16:creationId xmlns:a16="http://schemas.microsoft.com/office/drawing/2014/main" id="{64E36596-9E00-3448-F299-5690FB339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2667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92" name="Text Box 4">
            <a:extLst>
              <a:ext uri="{FF2B5EF4-FFF2-40B4-BE49-F238E27FC236}">
                <a16:creationId xmlns:a16="http://schemas.microsoft.com/office/drawing/2014/main" id="{A42C6F6B-CF03-EAF7-E160-3515DAA12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" y="266701"/>
            <a:ext cx="9144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Vývojová kaskáda tvorby tělního plánu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defRPr/>
            </a:pPr>
            <a:endParaRPr lang="cs-CZ" altLang="en-US" sz="28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s-CZ" altLang="en-US" sz="28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SEGMENTAČNÍ GENY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geny velkých mezer</a:t>
            </a:r>
          </a:p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geny párového účinku</a:t>
            </a:r>
          </a:p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geny orientace tělních článků</a:t>
            </a:r>
          </a:p>
        </p:txBody>
      </p:sp>
      <p:pic>
        <p:nvPicPr>
          <p:cNvPr id="72706" name="Picture 2" descr="Pair-Rule Gene - an overview | ScienceDirect Topics">
            <a:extLst>
              <a:ext uri="{FF2B5EF4-FFF2-40B4-BE49-F238E27FC236}">
                <a16:creationId xmlns:a16="http://schemas.microsoft.com/office/drawing/2014/main" id="{7FD5BA02-DF2F-16D3-B397-B76FB2CC4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718563"/>
            <a:ext cx="4751905" cy="6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8B1FAB4-1AA8-01C3-2F5A-BB5407AF8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81280"/>
            <a:ext cx="9067800" cy="990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/>
            <a:r>
              <a:rPr lang="en-US" altLang="en-US" b="1" dirty="0"/>
              <a:t>Gen</a:t>
            </a:r>
            <a:r>
              <a:rPr lang="cs-CZ" altLang="en-US" b="1" dirty="0"/>
              <a:t>y velkých mezer  (</a:t>
            </a:r>
            <a:r>
              <a:rPr lang="cs-CZ" altLang="en-US" b="1" i="1" dirty="0"/>
              <a:t>gap </a:t>
            </a:r>
            <a:r>
              <a:rPr lang="cs-CZ" altLang="en-US" b="1" i="1" dirty="0" err="1"/>
              <a:t>genes</a:t>
            </a:r>
            <a:r>
              <a:rPr lang="cs-CZ" altLang="en-US" b="1" dirty="0"/>
              <a:t>)</a:t>
            </a:r>
            <a:endParaRPr lang="en-US" altLang="en-US" b="1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57886F-FE25-2235-2222-F2A93659884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219200"/>
            <a:ext cx="4800600" cy="5334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/>
            <a:r>
              <a:rPr lang="en-US" altLang="en-US" sz="2400" b="1" dirty="0"/>
              <a:t>gradient</a:t>
            </a:r>
            <a:r>
              <a:rPr lang="cs-CZ" altLang="en-US" sz="2400" b="1" dirty="0"/>
              <a:t>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matern</a:t>
            </a:r>
            <a:r>
              <a:rPr lang="cs-CZ" altLang="en-US" sz="2400" b="1" dirty="0"/>
              <a:t>á</a:t>
            </a:r>
            <a:r>
              <a:rPr lang="en-US" altLang="en-US" sz="2400" b="1" dirty="0"/>
              <a:t>l</a:t>
            </a:r>
            <a:r>
              <a:rPr lang="cs-CZ" altLang="en-US" sz="2400" b="1" dirty="0" err="1"/>
              <a:t>ních</a:t>
            </a:r>
            <a:r>
              <a:rPr lang="cs-CZ" altLang="en-US" sz="2400" b="1" dirty="0"/>
              <a:t> trans-</a:t>
            </a:r>
            <a:r>
              <a:rPr lang="en-US" altLang="en-US" sz="2400" b="1" dirty="0"/>
              <a:t> </a:t>
            </a:r>
            <a:r>
              <a:rPr lang="cs-CZ" altLang="en-US" sz="2400" b="1" dirty="0" err="1"/>
              <a:t>kripčních</a:t>
            </a:r>
            <a:r>
              <a:rPr lang="en-US" altLang="en-US" sz="2400" b="1" dirty="0"/>
              <a:t> fa</a:t>
            </a:r>
            <a:r>
              <a:rPr lang="cs-CZ" altLang="en-US" sz="2400" b="1" dirty="0" err="1"/>
              <a:t>ktorů</a:t>
            </a:r>
            <a:r>
              <a:rPr lang="en-US" altLang="en-US" sz="2400" b="1" dirty="0"/>
              <a:t> Bicoid, Caudal a Hunchback </a:t>
            </a:r>
            <a:r>
              <a:rPr lang="en-US" altLang="en-US" sz="2400" b="1" dirty="0" err="1"/>
              <a:t>regul</a:t>
            </a:r>
            <a:r>
              <a:rPr lang="cs-CZ" altLang="en-US" sz="2400" b="1" dirty="0"/>
              <a:t>ují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transcrip</a:t>
            </a:r>
            <a:r>
              <a:rPr lang="cs-CZ" altLang="en-US" sz="2400" b="1" dirty="0" err="1"/>
              <a:t>ci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genů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„</a:t>
            </a:r>
            <a:r>
              <a:rPr lang="en-US" altLang="en-US" sz="2400" b="1" dirty="0"/>
              <a:t>gap</a:t>
            </a:r>
            <a:r>
              <a:rPr lang="cs-CZ" altLang="en-US" sz="2400" b="1" dirty="0"/>
              <a:t>“</a:t>
            </a:r>
            <a:endParaRPr lang="en-US" altLang="en-US" sz="2400" b="1" dirty="0"/>
          </a:p>
          <a:p>
            <a:pPr eaLnBrk="1" hangingPunct="1"/>
            <a:r>
              <a:rPr lang="cs-CZ" altLang="en-US" sz="2400" b="1" dirty="0"/>
              <a:t>vysoká hladina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proteinu </a:t>
            </a:r>
            <a:r>
              <a:rPr lang="en-US" altLang="en-US" sz="2400" b="1" dirty="0"/>
              <a:t>Hunchback </a:t>
            </a:r>
            <a:r>
              <a:rPr lang="en-US" altLang="en-US" sz="2400" b="1" dirty="0" err="1"/>
              <a:t>indu</a:t>
            </a:r>
            <a:r>
              <a:rPr lang="cs-CZ" altLang="en-US" sz="2400" b="1" dirty="0"/>
              <a:t>kuje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expres</a:t>
            </a:r>
            <a:r>
              <a:rPr lang="cs-CZ" altLang="en-US" sz="2400" b="1" dirty="0"/>
              <a:t>i</a:t>
            </a:r>
          </a:p>
          <a:p>
            <a:pPr eaLnBrk="1" hangingPunct="1">
              <a:buFontTx/>
              <a:buNone/>
            </a:pPr>
            <a:r>
              <a:rPr lang="cs-CZ" altLang="en-US" sz="2400" b="1" dirty="0"/>
              <a:t>     genů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G</a:t>
            </a:r>
            <a:r>
              <a:rPr lang="en-US" altLang="en-US" sz="2400" b="1" dirty="0" err="1"/>
              <a:t>iant</a:t>
            </a:r>
            <a:r>
              <a:rPr lang="cs-CZ" altLang="en-US" sz="2400" b="1" dirty="0"/>
              <a:t>, zatímco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inhib</a:t>
            </a:r>
            <a:r>
              <a:rPr lang="cs-CZ" altLang="en-US" sz="2400" b="1" dirty="0" err="1"/>
              <a:t>uje</a:t>
            </a:r>
            <a:r>
              <a:rPr lang="en-US" altLang="en-US" sz="2400" b="1" dirty="0"/>
              <a:t> trans</a:t>
            </a:r>
            <a:r>
              <a:rPr lang="cs-CZ" altLang="en-US" sz="2400" b="1" dirty="0" err="1"/>
              <a:t>kripci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Knirps</a:t>
            </a:r>
            <a:endParaRPr lang="en-US" altLang="en-US" sz="2400" b="1" dirty="0"/>
          </a:p>
          <a:p>
            <a:pPr eaLnBrk="1" hangingPunct="1"/>
            <a:r>
              <a:rPr lang="en-US" altLang="en-US" sz="2400" b="1" dirty="0"/>
              <a:t>trans</a:t>
            </a:r>
            <a:r>
              <a:rPr lang="cs-CZ" altLang="en-US" sz="2400" b="1" dirty="0"/>
              <a:t>k</a:t>
            </a:r>
            <a:r>
              <a:rPr lang="en-US" altLang="en-US" sz="2400" b="1" dirty="0" err="1"/>
              <a:t>ript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Kruppel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se objeví v oblasti, kde klesá</a:t>
            </a:r>
            <a:r>
              <a:rPr lang="en-US" altLang="en-US" sz="2400" b="1" dirty="0"/>
              <a:t> Hunchback </a:t>
            </a:r>
          </a:p>
          <a:p>
            <a:pPr eaLnBrk="1" hangingPunct="1"/>
            <a:r>
              <a:rPr lang="cs-CZ" altLang="en-US" sz="2400" b="1" dirty="0"/>
              <a:t>exprese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genů G</a:t>
            </a:r>
            <a:r>
              <a:rPr lang="en-US" altLang="en-US" sz="2400" b="1" dirty="0" err="1"/>
              <a:t>iant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je také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regul</a:t>
            </a:r>
            <a:r>
              <a:rPr lang="cs-CZ" altLang="en-US" sz="2400" b="1" dirty="0" err="1"/>
              <a:t>ována</a:t>
            </a:r>
            <a:r>
              <a:rPr lang="en-US" altLang="en-US" sz="2400" b="1" dirty="0"/>
              <a:t> poste</a:t>
            </a:r>
            <a:r>
              <a:rPr lang="cs-CZ" altLang="en-US" sz="2400" b="1" dirty="0" err="1"/>
              <a:t>riorně</a:t>
            </a:r>
            <a:r>
              <a:rPr lang="cs-CZ" altLang="en-US" sz="2400" b="1" dirty="0"/>
              <a:t> produktem genu</a:t>
            </a:r>
            <a:r>
              <a:rPr lang="en-US" altLang="en-US" sz="2400" b="1" dirty="0"/>
              <a:t> </a:t>
            </a:r>
            <a:r>
              <a:rPr lang="cs-CZ" altLang="en-US" sz="2400" b="1" dirty="0"/>
              <a:t>C</a:t>
            </a:r>
            <a:r>
              <a:rPr lang="en-US" altLang="en-US" sz="2400" b="1" dirty="0" err="1"/>
              <a:t>audal</a:t>
            </a:r>
            <a:endParaRPr lang="en-US" altLang="en-US" sz="2400" b="1" dirty="0"/>
          </a:p>
        </p:txBody>
      </p:sp>
      <p:pic>
        <p:nvPicPr>
          <p:cNvPr id="25604" name="Picture 5">
            <a:extLst>
              <a:ext uri="{FF2B5EF4-FFF2-40B4-BE49-F238E27FC236}">
                <a16:creationId xmlns:a16="http://schemas.microsoft.com/office/drawing/2014/main" id="{13C96FE0-CA10-31B0-E992-5C815B68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411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6C54BF3-5A97-224E-362A-B3341689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>
            <a:extLst>
              <a:ext uri="{FF2B5EF4-FFF2-40B4-BE49-F238E27FC236}">
                <a16:creationId xmlns:a16="http://schemas.microsoft.com/office/drawing/2014/main" id="{979A7CF9-A12D-FAC1-63E9-8C521D57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A7D68D7F-54B3-6178-2A17-FD875BF39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EA9041AE-F4EC-C712-220D-0CF0F12D4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DEDAAF7A-56D2-CF41-1D21-9DA1992C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514600"/>
            <a:ext cx="98298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Text Box 8">
            <a:extLst>
              <a:ext uri="{FF2B5EF4-FFF2-40B4-BE49-F238E27FC236}">
                <a16:creationId xmlns:a16="http://schemas.microsoft.com/office/drawing/2014/main" id="{88B830B4-731A-4313-91EE-6ECCA1F4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5603875"/>
            <a:ext cx="1285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0,1 mm</a:t>
            </a:r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EF38092A-C06D-559B-B38E-CF7399D57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-492125"/>
            <a:ext cx="9372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cs-CZ" alt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Geny párového účinku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parasegmenty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(před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celularizací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jsou určovány expresí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„sudě-skákajících“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„liše-</a:t>
            </a:r>
            <a:r>
              <a:rPr lang="cs-CZ" altLang="en-US" sz="2800" b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skákajích</a:t>
            </a:r>
            <a:r>
              <a:rPr lang="cs-CZ" altLang="en-US" sz="2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párových genů</a:t>
            </a:r>
            <a:r>
              <a:rPr lang="cs-CZ" altLang="en-US" sz="2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4000" b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81711C6D-79DF-F50B-03D8-CBC87F74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6" y="5657850"/>
            <a:ext cx="25232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even-skipped</a:t>
            </a:r>
          </a:p>
        </p:txBody>
      </p:sp>
      <p:sp>
        <p:nvSpPr>
          <p:cNvPr id="26634" name="Line 11">
            <a:extLst>
              <a:ext uri="{FF2B5EF4-FFF2-40B4-BE49-F238E27FC236}">
                <a16:creationId xmlns:a16="http://schemas.microsoft.com/office/drawing/2014/main" id="{C294DC87-B7B1-EFBB-D82E-33CAAE2C9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5562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5" name="Text Box 12">
            <a:extLst>
              <a:ext uri="{FF2B5EF4-FFF2-40B4-BE49-F238E27FC236}">
                <a16:creationId xmlns:a16="http://schemas.microsoft.com/office/drawing/2014/main" id="{DB1ED6B1-05E1-03D3-0B5A-34B6F291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943600"/>
            <a:ext cx="2357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i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fushi tarazu</a:t>
            </a:r>
          </a:p>
        </p:txBody>
      </p:sp>
      <p:sp>
        <p:nvSpPr>
          <p:cNvPr id="26636" name="Line 13">
            <a:extLst>
              <a:ext uri="{FF2B5EF4-FFF2-40B4-BE49-F238E27FC236}">
                <a16:creationId xmlns:a16="http://schemas.microsoft.com/office/drawing/2014/main" id="{BC350366-9EAC-6E11-CFE0-5AFFFA0DA8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3800" y="5638800"/>
            <a:ext cx="152400" cy="68580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B4700301-FC5E-F6ED-E8A4-72B0C0CC8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067800" cy="990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/>
            <a:r>
              <a:rPr lang="en-US" altLang="en-US" b="1" dirty="0"/>
              <a:t>Segment</a:t>
            </a:r>
            <a:r>
              <a:rPr lang="cs-CZ" altLang="en-US" b="1" dirty="0" err="1"/>
              <a:t>ační</a:t>
            </a:r>
            <a:r>
              <a:rPr lang="cs-CZ" altLang="en-US" b="1" dirty="0"/>
              <a:t> g</a:t>
            </a:r>
            <a:r>
              <a:rPr lang="en-US" altLang="en-US" b="1" dirty="0" err="1"/>
              <a:t>en</a:t>
            </a:r>
            <a:r>
              <a:rPr lang="cs-CZ" altLang="en-US" b="1" dirty="0"/>
              <a:t>y (zygotické)</a:t>
            </a:r>
            <a:endParaRPr lang="en-US" altLang="en-US" b="1" dirty="0"/>
          </a:p>
        </p:txBody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9A22FB56-1FCA-2C63-51DF-3C6F4A72AA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00200" y="1219200"/>
            <a:ext cx="9067800" cy="5334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/>
            <a:r>
              <a:rPr lang="cs-CZ" altLang="en-US" b="1" dirty="0">
                <a:solidFill>
                  <a:schemeClr val="accent2"/>
                </a:solidFill>
              </a:rPr>
              <a:t> vývojové určení buněk nastává ve dvou stádiích</a:t>
            </a:r>
            <a:r>
              <a:rPr lang="en-US" altLang="en-US" b="1" dirty="0">
                <a:solidFill>
                  <a:schemeClr val="accent2"/>
                </a:solidFill>
              </a:rPr>
              <a:t> :</a:t>
            </a:r>
          </a:p>
          <a:p>
            <a:pPr lvl="1" eaLnBrk="1" hangingPunct="1"/>
            <a:r>
              <a:rPr lang="cs-CZ" altLang="en-US" b="1" dirty="0">
                <a:solidFill>
                  <a:srgbClr val="FF3300"/>
                </a:solidFill>
              </a:rPr>
              <a:t>s</a:t>
            </a:r>
            <a:r>
              <a:rPr lang="en-US" altLang="en-US" b="1" dirty="0" err="1">
                <a:solidFill>
                  <a:srgbClr val="FF3300"/>
                </a:solidFill>
              </a:rPr>
              <a:t>pecifi</a:t>
            </a:r>
            <a:r>
              <a:rPr lang="cs-CZ" altLang="en-US" b="1" dirty="0" err="1">
                <a:solidFill>
                  <a:srgbClr val="FF3300"/>
                </a:solidFill>
              </a:rPr>
              <a:t>kace</a:t>
            </a:r>
            <a:r>
              <a:rPr lang="en-US" altLang="en-US" b="1" dirty="0"/>
              <a:t> – </a:t>
            </a:r>
            <a:r>
              <a:rPr lang="cs-CZ" altLang="en-US" b="1" dirty="0"/>
              <a:t>osud buňky je určován vnějšími vlivy,</a:t>
            </a:r>
          </a:p>
          <a:p>
            <a:pPr lvl="1" eaLnBrk="1" hangingPunct="1">
              <a:buFontTx/>
              <a:buNone/>
            </a:pPr>
            <a:r>
              <a:rPr lang="cs-CZ" altLang="en-US" b="1" dirty="0"/>
              <a:t>  </a:t>
            </a:r>
            <a:r>
              <a:rPr lang="en-US" altLang="en-US" b="1" dirty="0"/>
              <a:t> </a:t>
            </a:r>
            <a:r>
              <a:rPr lang="cs-CZ" altLang="en-US" b="1" dirty="0"/>
              <a:t> </a:t>
            </a:r>
            <a:r>
              <a:rPr lang="en-US" altLang="en-US" b="1" dirty="0" err="1"/>
              <a:t>specifi</a:t>
            </a:r>
            <a:r>
              <a:rPr lang="cs-CZ" altLang="en-US" b="1" dirty="0" err="1"/>
              <a:t>kace</a:t>
            </a:r>
            <a:r>
              <a:rPr lang="cs-CZ" altLang="en-US" b="1" dirty="0"/>
              <a:t> buněčného osudu je flexibilní a může být</a:t>
            </a:r>
            <a:r>
              <a:rPr lang="en-US" altLang="en-US" b="1" dirty="0"/>
              <a:t> </a:t>
            </a:r>
            <a:r>
              <a:rPr lang="cs-CZ" altLang="en-US" b="1" dirty="0"/>
              <a:t>měněna signály z jiných buněk</a:t>
            </a:r>
            <a:endParaRPr lang="en-US" altLang="en-US" b="1" dirty="0"/>
          </a:p>
          <a:p>
            <a:pPr lvl="1" eaLnBrk="1" hangingPunct="1"/>
            <a:r>
              <a:rPr lang="cs-CZ" altLang="en-US" b="1" dirty="0">
                <a:solidFill>
                  <a:srgbClr val="FF3300"/>
                </a:solidFill>
              </a:rPr>
              <a:t>d</a:t>
            </a:r>
            <a:r>
              <a:rPr lang="en-US" altLang="en-US" b="1" dirty="0" err="1">
                <a:solidFill>
                  <a:srgbClr val="FF3300"/>
                </a:solidFill>
              </a:rPr>
              <a:t>etermina</a:t>
            </a:r>
            <a:r>
              <a:rPr lang="cs-CZ" altLang="en-US" b="1" dirty="0" err="1">
                <a:solidFill>
                  <a:srgbClr val="FF3300"/>
                </a:solidFill>
              </a:rPr>
              <a:t>ce</a:t>
            </a:r>
            <a:r>
              <a:rPr lang="en-US" altLang="en-US" b="1" dirty="0"/>
              <a:t> – </a:t>
            </a:r>
            <a:r>
              <a:rPr lang="cs-CZ" altLang="en-US" b="1" dirty="0"/>
              <a:t>buňka se nakonec podrobuje přechodu (</a:t>
            </a:r>
            <a:r>
              <a:rPr lang="cs-CZ" altLang="en-US" b="1" dirty="0" err="1"/>
              <a:t>transition</a:t>
            </a:r>
            <a:r>
              <a:rPr lang="cs-CZ" altLang="en-US" b="1" dirty="0"/>
              <a:t>) z „volného určení“ (</a:t>
            </a:r>
            <a:r>
              <a:rPr lang="en-US" altLang="en-US" b="1" dirty="0"/>
              <a:t>loose commitment</a:t>
            </a:r>
            <a:r>
              <a:rPr lang="cs-CZ" altLang="en-US" b="1" dirty="0"/>
              <a:t>) na „konečný osud“</a:t>
            </a:r>
            <a:r>
              <a:rPr lang="en-US" altLang="en-US" b="1" dirty="0"/>
              <a:t> </a:t>
            </a:r>
            <a:r>
              <a:rPr lang="cs-CZ" altLang="en-US" b="1" dirty="0"/>
              <a:t>(</a:t>
            </a:r>
            <a:r>
              <a:rPr lang="en-US" altLang="en-US" b="1" dirty="0"/>
              <a:t>fixed determination</a:t>
            </a:r>
            <a:r>
              <a:rPr lang="cs-CZ" altLang="en-US" b="1" dirty="0"/>
              <a:t>)</a:t>
            </a:r>
            <a:endParaRPr lang="en-US" altLang="en-US" b="1" dirty="0"/>
          </a:p>
          <a:p>
            <a:pPr eaLnBrk="1" hangingPunct="1"/>
            <a:r>
              <a:rPr lang="cs-CZ" altLang="en-US" b="1" dirty="0"/>
              <a:t>t</a:t>
            </a:r>
            <a:r>
              <a:rPr lang="en-US" altLang="en-US" b="1" dirty="0"/>
              <a:t>ran</a:t>
            </a:r>
            <a:r>
              <a:rPr lang="cs-CZ" altLang="en-US" b="1" dirty="0" err="1"/>
              <a:t>zice</a:t>
            </a:r>
            <a:r>
              <a:rPr lang="cs-CZ" altLang="en-US" b="1" dirty="0"/>
              <a:t> </a:t>
            </a:r>
            <a:r>
              <a:rPr lang="en-US" altLang="en-US" b="1" dirty="0"/>
              <a:t> </a:t>
            </a:r>
            <a:r>
              <a:rPr lang="cs-CZ" altLang="en-US" b="1" dirty="0"/>
              <a:t>ze</a:t>
            </a:r>
            <a:r>
              <a:rPr lang="en-US" altLang="en-US" b="1" dirty="0"/>
              <a:t> </a:t>
            </a:r>
            <a:r>
              <a:rPr lang="en-US" altLang="en-US" b="1" dirty="0" err="1"/>
              <a:t>specifi</a:t>
            </a:r>
            <a:r>
              <a:rPr lang="cs-CZ" altLang="en-US" b="1" dirty="0" err="1"/>
              <a:t>kace</a:t>
            </a:r>
            <a:r>
              <a:rPr lang="cs-CZ" altLang="en-US" b="1" dirty="0"/>
              <a:t> na</a:t>
            </a:r>
            <a:r>
              <a:rPr lang="en-US" altLang="en-US" b="1" dirty="0"/>
              <a:t> </a:t>
            </a:r>
            <a:r>
              <a:rPr lang="en-US" altLang="en-US" b="1" dirty="0" err="1"/>
              <a:t>determin</a:t>
            </a:r>
            <a:r>
              <a:rPr lang="cs-CZ" altLang="en-US" b="1" dirty="0" err="1"/>
              <a:t>aci</a:t>
            </a:r>
            <a:r>
              <a:rPr lang="cs-CZ" altLang="en-US" b="1" dirty="0"/>
              <a:t> je u drozofily</a:t>
            </a:r>
            <a:r>
              <a:rPr lang="en-US" altLang="en-US" b="1" dirty="0"/>
              <a:t> </a:t>
            </a:r>
            <a:r>
              <a:rPr lang="cs-CZ" altLang="en-US" b="1" dirty="0"/>
              <a:t>zprostředkována</a:t>
            </a:r>
            <a:r>
              <a:rPr lang="en-US" altLang="en-US" b="1" dirty="0"/>
              <a:t> </a:t>
            </a:r>
            <a:r>
              <a:rPr lang="en-US" altLang="en-US" b="1" dirty="0" err="1"/>
              <a:t>segmenta</a:t>
            </a:r>
            <a:r>
              <a:rPr lang="cs-CZ" altLang="en-US" b="1" dirty="0" err="1"/>
              <a:t>čními</a:t>
            </a:r>
            <a:r>
              <a:rPr lang="en-US" altLang="en-US" b="1" dirty="0"/>
              <a:t> gen</a:t>
            </a:r>
            <a:r>
              <a:rPr lang="cs-CZ" altLang="en-US" b="1" dirty="0"/>
              <a:t>y</a:t>
            </a:r>
            <a:endParaRPr lang="en-US" altLang="en-US" b="1" dirty="0"/>
          </a:p>
          <a:p>
            <a:pPr eaLnBrk="1" hangingPunct="1"/>
            <a:r>
              <a:rPr lang="cs-CZ" altLang="en-US" b="1" dirty="0"/>
              <a:t>tyto </a:t>
            </a:r>
            <a:r>
              <a:rPr lang="en-US" altLang="en-US" b="1" dirty="0"/>
              <a:t>gen</a:t>
            </a:r>
            <a:r>
              <a:rPr lang="cs-CZ" altLang="en-US" b="1" dirty="0"/>
              <a:t>y dělí</a:t>
            </a:r>
            <a:r>
              <a:rPr lang="en-US" altLang="en-US" b="1" dirty="0"/>
              <a:t> embryo </a:t>
            </a:r>
            <a:r>
              <a:rPr lang="cs-CZ" altLang="en-US" b="1" dirty="0"/>
              <a:t>na opakující</a:t>
            </a:r>
            <a:r>
              <a:rPr lang="en-US" altLang="en-US" b="1" dirty="0"/>
              <a:t> </a:t>
            </a:r>
            <a:r>
              <a:rPr lang="cs-CZ" altLang="en-US" b="1" dirty="0"/>
              <a:t>se</a:t>
            </a:r>
            <a:r>
              <a:rPr lang="en-US" altLang="en-US" b="1" dirty="0"/>
              <a:t> s</a:t>
            </a:r>
            <a:r>
              <a:rPr lang="cs-CZ" altLang="en-US" b="1" dirty="0" err="1"/>
              <a:t>érii</a:t>
            </a:r>
            <a:r>
              <a:rPr lang="en-US" altLang="en-US" b="1" dirty="0"/>
              <a:t> segment</a:t>
            </a:r>
            <a:r>
              <a:rPr lang="cs-CZ" altLang="en-US" b="1" dirty="0"/>
              <a:t>ů</a:t>
            </a:r>
            <a:r>
              <a:rPr lang="en-US" altLang="en-US" b="1" dirty="0"/>
              <a:t> </a:t>
            </a:r>
            <a:r>
              <a:rPr lang="cs-CZ" altLang="en-US" b="1" dirty="0"/>
              <a:t>podél</a:t>
            </a:r>
            <a:r>
              <a:rPr lang="en-US" altLang="en-US" b="1" dirty="0"/>
              <a:t> A-P </a:t>
            </a:r>
            <a:r>
              <a:rPr lang="cs-CZ" altLang="en-US" b="1" dirty="0"/>
              <a:t>osy</a:t>
            </a:r>
            <a:endParaRPr lang="en-US" altLang="en-US" b="1" dirty="0"/>
          </a:p>
          <a:p>
            <a:pPr eaLnBrk="1" hangingPunct="1"/>
            <a:r>
              <a:rPr lang="en-US" altLang="en-US" b="1" dirty="0" err="1"/>
              <a:t>segmen</a:t>
            </a:r>
            <a:r>
              <a:rPr lang="cs-CZ" altLang="en-US" b="1" dirty="0" err="1"/>
              <a:t>tační</a:t>
            </a:r>
            <a:r>
              <a:rPr lang="en-US" altLang="en-US" b="1" dirty="0"/>
              <a:t> gen</a:t>
            </a:r>
            <a:r>
              <a:rPr lang="cs-CZ" altLang="en-US" b="1" dirty="0"/>
              <a:t>y</a:t>
            </a:r>
            <a:r>
              <a:rPr lang="en-US" altLang="en-US" b="1" dirty="0"/>
              <a:t> </a:t>
            </a:r>
            <a:r>
              <a:rPr lang="cs-CZ" altLang="en-US" b="1" dirty="0"/>
              <a:t>rozdělí</a:t>
            </a:r>
            <a:r>
              <a:rPr lang="en-US" altLang="en-US" b="1" dirty="0"/>
              <a:t> embryo</a:t>
            </a:r>
            <a:r>
              <a:rPr lang="cs-CZ" altLang="en-US" b="1" dirty="0"/>
              <a:t> na</a:t>
            </a:r>
            <a:r>
              <a:rPr lang="en-US" altLang="en-US" b="1" dirty="0"/>
              <a:t> 14 </a:t>
            </a:r>
            <a:r>
              <a:rPr lang="en-US" altLang="en-US" b="1" dirty="0" err="1"/>
              <a:t>parasegment</a:t>
            </a:r>
            <a:r>
              <a:rPr lang="cs-CZ" altLang="en-US" b="1" dirty="0"/>
              <a:t>ů</a:t>
            </a:r>
            <a:endParaRPr lang="en-US" altLang="en-US" b="1"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>
            <a:extLst>
              <a:ext uri="{FF2B5EF4-FFF2-40B4-BE49-F238E27FC236}">
                <a16:creationId xmlns:a16="http://schemas.microsoft.com/office/drawing/2014/main" id="{7E02021C-686A-C1F1-F17C-DD90817460E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600200" y="2971800"/>
            <a:ext cx="9067800" cy="55626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párového pravidla jsou exprimovány v průběhu 13. buněčného dělení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dělí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embryo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Jeden vertikální proužek jader exprimuje „párový“ gen, další nikoli, následující opět ano.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známo 8 genů párového pravidla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všechna jádra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expr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imují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stejné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„párové“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y. 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Uvnitř každého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parasegmentu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každá řada jader má svůj „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pattern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 exprese „párových“ genů.</a:t>
            </a:r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attern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exprese „párových“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ů je určován distribucí produktů genů velkých mezer.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7651" name="Picture 4" descr=" fly 3.jpg                                                      000487C4Macintosh HD                   ABA78158:">
            <a:extLst>
              <a:ext uri="{FF2B5EF4-FFF2-40B4-BE49-F238E27FC236}">
                <a16:creationId xmlns:a16="http://schemas.microsoft.com/office/drawing/2014/main" id="{B3941C27-854A-FB61-990A-2FEB91EF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51869" r="2980" b="26288"/>
          <a:stretch>
            <a:fillRect/>
          </a:stretch>
        </p:blipFill>
        <p:spPr bwMode="auto">
          <a:xfrm>
            <a:off x="4495800" y="0"/>
            <a:ext cx="617220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Text Box 6">
            <a:extLst>
              <a:ext uri="{FF2B5EF4-FFF2-40B4-BE49-F238E27FC236}">
                <a16:creationId xmlns:a16="http://schemas.microsoft.com/office/drawing/2014/main" id="{A6B9F525-02EB-47BE-8AF5-B48BC36B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"/>
            <a:ext cx="2012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Geny </a:t>
            </a:r>
          </a:p>
          <a:p>
            <a:pPr eaLnBrk="1" hangingPunct="1">
              <a:defRPr/>
            </a:pPr>
            <a:r>
              <a:rPr lang="cs-CZ" alt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párového</a:t>
            </a:r>
          </a:p>
          <a:p>
            <a:pPr eaLnBrk="1" hangingPunct="1">
              <a:defRPr/>
            </a:pPr>
            <a:r>
              <a:rPr lang="cs-CZ" alt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účinku :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>
            <a:extLst>
              <a:ext uri="{FF2B5EF4-FFF2-40B4-BE49-F238E27FC236}">
                <a16:creationId xmlns:a16="http://schemas.microsoft.com/office/drawing/2014/main" id="{85FD4551-3063-DC2A-0E36-A9A8DD40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8">
            <a:extLst>
              <a:ext uri="{FF2B5EF4-FFF2-40B4-BE49-F238E27FC236}">
                <a16:creationId xmlns:a16="http://schemas.microsoft.com/office/drawing/2014/main" id="{B552A908-3B28-F2B7-2C40-FABA41A62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410200"/>
            <a:ext cx="51519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  </a:t>
            </a:r>
            <a:r>
              <a:rPr lang="cs-CZ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ftz</a:t>
            </a:r>
            <a:r>
              <a:rPr lang="en-US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eve </a:t>
            </a:r>
            <a:r>
              <a:rPr lang="cs-CZ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ftz</a:t>
            </a:r>
            <a:endParaRPr lang="cs-CZ" altLang="en-US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Text Box 9">
            <a:extLst>
              <a:ext uri="{FF2B5EF4-FFF2-40B4-BE49-F238E27FC236}">
                <a16:creationId xmlns:a16="http://schemas.microsoft.com/office/drawing/2014/main" id="{AD9B1626-56AB-608C-8833-12D5681EE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895600"/>
            <a:ext cx="563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</a:t>
            </a:r>
            <a:r>
              <a:rPr lang="en-US" altLang="en-US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endParaRPr lang="cs-CZ" altLang="en-US" i="1" dirty="0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7" name="Text Box 10">
            <a:extLst>
              <a:ext uri="{FF2B5EF4-FFF2-40B4-BE49-F238E27FC236}">
                <a16:creationId xmlns:a16="http://schemas.microsoft.com/office/drawing/2014/main" id="{A1187280-E7A9-F511-27E7-AD1F20139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28601"/>
            <a:ext cx="93694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Časově-místní souslednost exprese segmentačních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genů v embryu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geny párového účinku                                  geny polarity segmentů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en-US" sz="2200" b="1" i="1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</a:t>
            </a:r>
            <a:r>
              <a:rPr lang="cs-CZ" altLang="en-US" sz="2200" b="1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en-US" sz="2200" b="1" i="1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cs-CZ" altLang="en-US" sz="2200" b="1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200" b="1" i="1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skipped</a:t>
            </a:r>
            <a:r>
              <a:rPr lang="cs-CZ" alt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</a:t>
            </a:r>
            <a:r>
              <a:rPr lang="cs-CZ" altLang="en-US" sz="2200" b="1" i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= </a:t>
            </a:r>
            <a:r>
              <a:rPr lang="cs-CZ" altLang="en-US" sz="2200" b="1" i="1" dirty="0" err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engrailed</a:t>
            </a:r>
            <a:r>
              <a:rPr lang="cs-CZ" alt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en-US" sz="22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ftz</a:t>
            </a:r>
            <a:r>
              <a:rPr lang="cs-CZ" altLang="en-US" sz="22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en-US" sz="22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fushi</a:t>
            </a:r>
            <a:r>
              <a:rPr lang="cs-CZ" altLang="en-US" sz="22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200" b="1" i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tarazu</a:t>
            </a:r>
            <a:r>
              <a:rPr lang="cs-CZ" alt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cs-CZ" altLang="en-US" sz="2200" b="1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wg</a:t>
            </a:r>
            <a:r>
              <a:rPr lang="cs-CZ" altLang="en-US" sz="2200" b="1" i="1" dirty="0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en-US" sz="2200" b="1" i="1" dirty="0" err="1">
                <a:solidFill>
                  <a:srgbClr val="0099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wingless</a:t>
            </a:r>
            <a:endParaRPr lang="cs-CZ" altLang="en-US" sz="2200" b="1" i="1" dirty="0">
              <a:solidFill>
                <a:srgbClr val="0099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8" name="Line 11">
            <a:extLst>
              <a:ext uri="{FF2B5EF4-FFF2-40B4-BE49-F238E27FC236}">
                <a16:creationId xmlns:a16="http://schemas.microsoft.com/office/drawing/2014/main" id="{1E6C44CE-FACF-4751-2282-D2875C656B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90800"/>
            <a:ext cx="28956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9" name="Line 13">
            <a:extLst>
              <a:ext uri="{FF2B5EF4-FFF2-40B4-BE49-F238E27FC236}">
                <a16:creationId xmlns:a16="http://schemas.microsoft.com/office/drawing/2014/main" id="{61FA5092-7254-024E-4155-01D3EB2870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2667000"/>
            <a:ext cx="167640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0" name="Line 14">
            <a:extLst>
              <a:ext uri="{FF2B5EF4-FFF2-40B4-BE49-F238E27FC236}">
                <a16:creationId xmlns:a16="http://schemas.microsoft.com/office/drawing/2014/main" id="{83D2FF8E-BF17-B505-A8F1-3CD5BF9CA9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590800"/>
            <a:ext cx="3810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1" name="Line 15">
            <a:extLst>
              <a:ext uri="{FF2B5EF4-FFF2-40B4-BE49-F238E27FC236}">
                <a16:creationId xmlns:a16="http://schemas.microsoft.com/office/drawing/2014/main" id="{576812F2-D3DF-514E-3E2C-6580ECA32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514600"/>
            <a:ext cx="762000" cy="609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2" name="Line 16">
            <a:extLst>
              <a:ext uri="{FF2B5EF4-FFF2-40B4-BE49-F238E27FC236}">
                <a16:creationId xmlns:a16="http://schemas.microsoft.com/office/drawing/2014/main" id="{E8A33536-5943-76B3-3E0C-AAC097A03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2098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3" name="Line 18">
            <a:extLst>
              <a:ext uri="{FF2B5EF4-FFF2-40B4-BE49-F238E27FC236}">
                <a16:creationId xmlns:a16="http://schemas.microsoft.com/office/drawing/2014/main" id="{86D4A29E-E535-A2C5-B9D8-814FDC5BD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1295400"/>
            <a:ext cx="1981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4" name="Line 22">
            <a:extLst>
              <a:ext uri="{FF2B5EF4-FFF2-40B4-BE49-F238E27FC236}">
                <a16:creationId xmlns:a16="http://schemas.microsoft.com/office/drawing/2014/main" id="{EEC489E7-AC02-EF20-9DCE-15C47317EB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572000"/>
            <a:ext cx="0" cy="533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5" name="Line 23">
            <a:extLst>
              <a:ext uri="{FF2B5EF4-FFF2-40B4-BE49-F238E27FC236}">
                <a16:creationId xmlns:a16="http://schemas.microsoft.com/office/drawing/2014/main" id="{1696D853-C27F-2FAB-44F7-5F4CA97FE8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0" y="4572000"/>
            <a:ext cx="0" cy="533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6" name="Line 24">
            <a:extLst>
              <a:ext uri="{FF2B5EF4-FFF2-40B4-BE49-F238E27FC236}">
                <a16:creationId xmlns:a16="http://schemas.microsoft.com/office/drawing/2014/main" id="{6AFC2F5B-D52D-DE4F-849D-E58DD0EE87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648200"/>
            <a:ext cx="0" cy="533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7" name="Line 25">
            <a:extLst>
              <a:ext uri="{FF2B5EF4-FFF2-40B4-BE49-F238E27FC236}">
                <a16:creationId xmlns:a16="http://schemas.microsoft.com/office/drawing/2014/main" id="{9AE87590-3A24-2C02-5AFB-9BD6DF17E1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4648200"/>
            <a:ext cx="0" cy="533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8" name="Line 26">
            <a:extLst>
              <a:ext uri="{FF2B5EF4-FFF2-40B4-BE49-F238E27FC236}">
                <a16:creationId xmlns:a16="http://schemas.microsoft.com/office/drawing/2014/main" id="{79F0ED5F-EB14-EC26-FB1F-E086540D56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4648200"/>
            <a:ext cx="0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89" name="Line 27">
            <a:extLst>
              <a:ext uri="{FF2B5EF4-FFF2-40B4-BE49-F238E27FC236}">
                <a16:creationId xmlns:a16="http://schemas.microsoft.com/office/drawing/2014/main" id="{EA21AC0B-37A9-F67C-BBF7-4FFD7DCAF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4648200"/>
            <a:ext cx="0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90" name="Line 28">
            <a:extLst>
              <a:ext uri="{FF2B5EF4-FFF2-40B4-BE49-F238E27FC236}">
                <a16:creationId xmlns:a16="http://schemas.microsoft.com/office/drawing/2014/main" id="{FE51DED1-41E0-20C4-34C9-BF7DE4FD0D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4648200"/>
            <a:ext cx="0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91" name="Text Box 32">
            <a:extLst>
              <a:ext uri="{FF2B5EF4-FFF2-40B4-BE49-F238E27FC236}">
                <a16:creationId xmlns:a16="http://schemas.microsoft.com/office/drawing/2014/main" id="{6880A3B2-A7B6-C8F3-E760-FB9CF295E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25" y="4994276"/>
            <a:ext cx="22429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hladiny proteinů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kódované geny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párového účinku</a:t>
            </a:r>
          </a:p>
        </p:txBody>
      </p:sp>
      <p:sp>
        <p:nvSpPr>
          <p:cNvPr id="28692" name="Text Box 33">
            <a:extLst>
              <a:ext uri="{FF2B5EF4-FFF2-40B4-BE49-F238E27FC236}">
                <a16:creationId xmlns:a16="http://schemas.microsoft.com/office/drawing/2014/main" id="{90BF3951-3DCA-B435-8C33-D3C0976C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216650"/>
            <a:ext cx="655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              …..               P</a:t>
            </a:r>
          </a:p>
        </p:txBody>
      </p:sp>
      <p:sp>
        <p:nvSpPr>
          <p:cNvPr id="28693" name="Text Box 34">
            <a:extLst>
              <a:ext uri="{FF2B5EF4-FFF2-40B4-BE49-F238E27FC236}">
                <a16:creationId xmlns:a16="http://schemas.microsoft.com/office/drawing/2014/main" id="{E2270ACC-1087-7800-00A3-72DF62FA8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1"/>
            <a:ext cx="22353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hladiny proteinů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kódované geny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u="sng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polarity článků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62B6652-A261-F88E-5107-43DD38F97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Chromosomy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Drosophila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600D38D-EC51-5ED0-116B-8E2B75507D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905000"/>
            <a:ext cx="4800600" cy="4114800"/>
          </a:xfrm>
        </p:spPr>
        <p:txBody>
          <a:bodyPr/>
          <a:lstStyle/>
          <a:p>
            <a:pPr eaLnBrk="1" hangingPunct="1"/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páry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autosom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ů</a:t>
            </a:r>
            <a:endParaRPr lang="en-US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samečci a samičky </a:t>
            </a:r>
          </a:p>
          <a:p>
            <a:pPr eaLnBrk="1" hangingPunct="1"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se liší v pohlavních </a:t>
            </a:r>
          </a:p>
          <a:p>
            <a:pPr eaLnBrk="1" hangingPunct="1"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chromosomech</a:t>
            </a:r>
          </a:p>
          <a:p>
            <a:pPr eaLnBrk="1" hangingPunct="1">
              <a:buFontTx/>
              <a:buNone/>
            </a:pPr>
            <a:endParaRPr lang="en-US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samečci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XY</a:t>
            </a:r>
            <a:endParaRPr lang="cs-CZ" alt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samičky</a:t>
            </a:r>
            <a:r>
              <a:rPr lang="en-US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68C8085-FE96-4994-E384-94336535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1"/>
            <a:ext cx="5562600" cy="550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766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ay | 2012 | biobabel">
            <a:extLst>
              <a:ext uri="{FF2B5EF4-FFF2-40B4-BE49-F238E27FC236}">
                <a16:creationId xmlns:a16="http://schemas.microsoft.com/office/drawing/2014/main" id="{2E803BBE-688F-DA3C-82D4-5464C8967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20" y="764886"/>
            <a:ext cx="6492240" cy="53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26">
            <a:extLst>
              <a:ext uri="{FF2B5EF4-FFF2-40B4-BE49-F238E27FC236}">
                <a16:creationId xmlns:a16="http://schemas.microsoft.com/office/drawing/2014/main" id="{0E566A1B-1A84-16C7-6A06-A0F984171D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6560" y="1229360"/>
            <a:ext cx="9067800" cy="1066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 fontScale="90000"/>
          </a:bodyPr>
          <a:lstStyle/>
          <a:p>
            <a:pPr eaLnBrk="1" hangingPunct="1">
              <a:defRPr/>
            </a:pP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Homeóza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homeotické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geny</a:t>
            </a: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>
            <a:extLst>
              <a:ext uri="{FF2B5EF4-FFF2-40B4-BE49-F238E27FC236}">
                <a16:creationId xmlns:a16="http://schemas.microsoft.com/office/drawing/2014/main" id="{3251958A-3222-D6B5-671C-D60B92C1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906000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9" name="Text Box 1027">
            <a:extLst>
              <a:ext uri="{FF2B5EF4-FFF2-40B4-BE49-F238E27FC236}">
                <a16:creationId xmlns:a16="http://schemas.microsoft.com/office/drawing/2014/main" id="{7E4134EE-9F0B-7259-0D85-EDC1E00F4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552451"/>
            <a:ext cx="3194144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„přední“ komplex</a:t>
            </a:r>
          </a:p>
          <a:p>
            <a:pPr eaLnBrk="1" hangingPunct="1">
              <a:defRPr/>
            </a:pPr>
            <a:r>
              <a:rPr lang="cs-CZ" altLang="en-US" sz="32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Antennapaedia</a:t>
            </a:r>
          </a:p>
          <a:p>
            <a:pPr eaLnBrk="1" hangingPunct="1">
              <a:defRPr/>
            </a:pPr>
            <a:endParaRPr lang="cs-CZ" altLang="en-US" sz="32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en-US" sz="3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„zadní“ komplex</a:t>
            </a:r>
          </a:p>
          <a:p>
            <a:pPr eaLnBrk="1" hangingPunct="1">
              <a:defRPr/>
            </a:pPr>
            <a:r>
              <a:rPr lang="cs-CZ" altLang="en-US" sz="32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Bithorax</a:t>
            </a:r>
          </a:p>
          <a:p>
            <a:pPr eaLnBrk="1" hangingPunct="1">
              <a:defRPr/>
            </a:pPr>
            <a:endParaRPr lang="cs-CZ" altLang="en-US" sz="32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>
            <a:extLst>
              <a:ext uri="{FF2B5EF4-FFF2-40B4-BE49-F238E27FC236}">
                <a16:creationId xmlns:a16="http://schemas.microsoft.com/office/drawing/2014/main" id="{4A6A1CCC-9A25-CF02-35CD-FAB335D1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1027">
            <a:extLst>
              <a:ext uri="{FF2B5EF4-FFF2-40B4-BE49-F238E27FC236}">
                <a16:creationId xmlns:a16="http://schemas.microsoft.com/office/drawing/2014/main" id="{61776386-E8F9-8D03-84CC-D59ABA7BB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3675"/>
            <a:ext cx="898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Expresní domény 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homeotických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genů podél předozadní osy embrya</a:t>
            </a:r>
          </a:p>
        </p:txBody>
      </p:sp>
      <p:sp>
        <p:nvSpPr>
          <p:cNvPr id="31748" name="Text Box 1028">
            <a:extLst>
              <a:ext uri="{FF2B5EF4-FFF2-40B4-BE49-F238E27FC236}">
                <a16:creationId xmlns:a16="http://schemas.microsoft.com/office/drawing/2014/main" id="{18AFD98E-B026-E269-05DA-9666F2E9A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650875"/>
            <a:ext cx="3949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hlava        hruď          zadeček</a:t>
            </a:r>
          </a:p>
        </p:txBody>
      </p:sp>
      <p:sp>
        <p:nvSpPr>
          <p:cNvPr id="31749" name="Text Box 1029">
            <a:extLst>
              <a:ext uri="{FF2B5EF4-FFF2-40B4-BE49-F238E27FC236}">
                <a16:creationId xmlns:a16="http://schemas.microsoft.com/office/drawing/2014/main" id="{9F6461FC-A33D-E468-0E1F-BA4A195AD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5222875"/>
            <a:ext cx="722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Chromosomální lokalizace homeotických genů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137A927C-0CD0-7376-C28C-43AFE557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>
            <a:extLst>
              <a:ext uri="{FF2B5EF4-FFF2-40B4-BE49-F238E27FC236}">
                <a16:creationId xmlns:a16="http://schemas.microsoft.com/office/drawing/2014/main" id="{D7A02D74-F0CB-86D7-8406-B359CA06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E43F1230-C0A2-8A41-CB7B-5C9F3BA5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033D94BB-57AC-B69F-12DE-BC9C924B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2" name="Text Box 6">
            <a:extLst>
              <a:ext uri="{FF2B5EF4-FFF2-40B4-BE49-F238E27FC236}">
                <a16:creationId xmlns:a16="http://schemas.microsoft.com/office/drawing/2014/main" id="{3C9F4C9E-D9DB-341E-D9CE-6791EEF51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440" y="1097281"/>
            <a:ext cx="9144000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Homeóza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… </a:t>
            </a:r>
          </a:p>
          <a:p>
            <a:pPr eaLnBrk="1" hangingPunct="1">
              <a:defRPr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Homeotická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mutace je …</a:t>
            </a:r>
          </a:p>
          <a:p>
            <a:pPr eaLnBrk="1" hangingPunct="1">
              <a:defRPr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Homeotický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 je …</a:t>
            </a:r>
          </a:p>
          <a:p>
            <a:pPr eaLnBrk="1" hangingPunct="1">
              <a:defRPr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Homeobox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…</a:t>
            </a:r>
          </a:p>
          <a:p>
            <a:pPr eaLnBrk="1" hangingPunct="1">
              <a:defRPr/>
            </a:pPr>
            <a:endParaRPr lang="cs-CZ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Homeodoména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…</a:t>
            </a:r>
          </a:p>
          <a:p>
            <a:pPr eaLnBrk="1" hangingPunct="1">
              <a:defRPr/>
            </a:pPr>
            <a:endParaRPr lang="cs-CZ" altLang="en-US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endParaRPr lang="cs-CZ" altLang="en-US" sz="3200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>
            <a:extLst>
              <a:ext uri="{FF2B5EF4-FFF2-40B4-BE49-F238E27FC236}">
                <a16:creationId xmlns:a16="http://schemas.microsoft.com/office/drawing/2014/main" id="{F07F78A5-D03B-B1A6-0198-E1232228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3600"/>
            <a:ext cx="91440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</a:t>
            </a: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Lewis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(19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cs-CZ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pravidlo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cio-temporální kolinearity</a:t>
            </a:r>
            <a:endParaRPr lang="en-US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s-CZ" altLang="en-US" sz="20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</a:t>
            </a: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cs-CZ" alt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EEB3363D-A3BC-98B8-A335-D618FD4B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8B6202BA-CB42-C2DD-C428-AB45137C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1"/>
            <a:ext cx="274320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5" name="Text Box 5">
            <a:extLst>
              <a:ext uri="{FF2B5EF4-FFF2-40B4-BE49-F238E27FC236}">
                <a16:creationId xmlns:a16="http://schemas.microsoft.com/office/drawing/2014/main" id="{55C376A1-517B-4C5B-2F5D-122736E0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HOMEOTICKÉ</a:t>
            </a:r>
            <a:r>
              <a:rPr lang="en-US" alt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GENY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jeden z klíčů specifikace </a:t>
            </a:r>
            <a:r>
              <a:rPr lang="en-US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4DEAD033-54CA-0B63-D802-B542AB1B7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2A186102-38F6-3F71-7632-4426A77CE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274320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00EAE56C-52C6-8E42-572F-42D62A9E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1"/>
            <a:ext cx="4572000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Text Box 9">
            <a:extLst>
              <a:ext uri="{FF2B5EF4-FFF2-40B4-BE49-F238E27FC236}">
                <a16:creationId xmlns:a16="http://schemas.microsoft.com/office/drawing/2014/main" id="{1E07CAAD-1E25-5F5F-C75A-8C93B6B38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371601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embryo                  dospělec</a:t>
            </a:r>
          </a:p>
        </p:txBody>
      </p:sp>
      <p:sp>
        <p:nvSpPr>
          <p:cNvPr id="33802" name="Text Box 10">
            <a:extLst>
              <a:ext uri="{FF2B5EF4-FFF2-40B4-BE49-F238E27FC236}">
                <a16:creationId xmlns:a16="http://schemas.microsoft.com/office/drawing/2014/main" id="{D869B885-C4AA-18EA-8DFD-08BD41DA1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3124201"/>
            <a:ext cx="1171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moucha</a:t>
            </a:r>
          </a:p>
        </p:txBody>
      </p:sp>
      <p:sp>
        <p:nvSpPr>
          <p:cNvPr id="33803" name="Text Box 11">
            <a:extLst>
              <a:ext uri="{FF2B5EF4-FFF2-40B4-BE49-F238E27FC236}">
                <a16:creationId xmlns:a16="http://schemas.microsoft.com/office/drawing/2014/main" id="{ADBBB036-5393-462C-6319-38B6A0CD4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4000501"/>
            <a:ext cx="847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myš</a:t>
            </a:r>
          </a:p>
        </p:txBody>
      </p:sp>
      <p:sp>
        <p:nvSpPr>
          <p:cNvPr id="33804" name="Text Box 12">
            <a:extLst>
              <a:ext uri="{FF2B5EF4-FFF2-40B4-BE49-F238E27FC236}">
                <a16:creationId xmlns:a16="http://schemas.microsoft.com/office/drawing/2014/main" id="{C4312EEB-4341-6179-82F9-F2C8DB48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67000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Antennapedia         </a:t>
            </a:r>
            <a:r>
              <a:rPr lang="en-US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 komplex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komplex (anterior)     </a:t>
            </a:r>
            <a:r>
              <a:rPr lang="en-US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(posterior)</a:t>
            </a:r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id="{74A036BD-7C44-1043-D27C-C797B95DE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953000"/>
            <a:ext cx="537884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specifikuje třetí článek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hrudi a zadeček: při ztrátě funkce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místo kyvadélek se tvoří druhý pár křídel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anterior phenotype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806" name="Line 14">
            <a:extLst>
              <a:ext uri="{FF2B5EF4-FFF2-40B4-BE49-F238E27FC236}">
                <a16:creationId xmlns:a16="http://schemas.microsoft.com/office/drawing/2014/main" id="{FAFC47EA-6439-8381-E529-3FA2471AA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1600200"/>
            <a:ext cx="914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>
            <a:extLst>
              <a:ext uri="{FF2B5EF4-FFF2-40B4-BE49-F238E27FC236}">
                <a16:creationId xmlns:a16="http://schemas.microsoft.com/office/drawing/2014/main" id="{E2E9D9F7-7870-D250-1FF2-81FFC479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5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1027">
            <a:extLst>
              <a:ext uri="{FF2B5EF4-FFF2-40B4-BE49-F238E27FC236}">
                <a16:creationId xmlns:a16="http://schemas.microsoft.com/office/drawing/2014/main" id="{A0C06856-737C-6380-5AC8-956397AF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5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1028">
            <a:extLst>
              <a:ext uri="{FF2B5EF4-FFF2-40B4-BE49-F238E27FC236}">
                <a16:creationId xmlns:a16="http://schemas.microsoft.com/office/drawing/2014/main" id="{7AFF9F4D-56DD-7918-3252-8FCBA3946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5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1029">
            <a:extLst>
              <a:ext uri="{FF2B5EF4-FFF2-40B4-BE49-F238E27FC236}">
                <a16:creationId xmlns:a16="http://schemas.microsoft.com/office/drawing/2014/main" id="{AA84EA6E-E6E2-2956-B39D-37E1A0A8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5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1030">
            <a:extLst>
              <a:ext uri="{FF2B5EF4-FFF2-40B4-BE49-F238E27FC236}">
                <a16:creationId xmlns:a16="http://schemas.microsoft.com/office/drawing/2014/main" id="{FCBADBB0-C0CF-550E-21A6-C8E75A97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083" y="2492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3" name="Rectangle 1031">
            <a:extLst>
              <a:ext uri="{FF2B5EF4-FFF2-40B4-BE49-F238E27FC236}">
                <a16:creationId xmlns:a16="http://schemas.microsoft.com/office/drawing/2014/main" id="{AF106310-4C29-4EF6-31C1-94328BF04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1758" y="2949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4" name="Rectangle 1032">
            <a:extLst>
              <a:ext uri="{FF2B5EF4-FFF2-40B4-BE49-F238E27FC236}">
                <a16:creationId xmlns:a16="http://schemas.microsoft.com/office/drawing/2014/main" id="{9CE6769C-4C29-24FF-2A5C-202331EF9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320" y="29718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5" name="Rectangle 1033">
            <a:extLst>
              <a:ext uri="{FF2B5EF4-FFF2-40B4-BE49-F238E27FC236}">
                <a16:creationId xmlns:a16="http://schemas.microsoft.com/office/drawing/2014/main" id="{5F642D7C-51AA-C57D-296D-2E41EF36E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45" y="2982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26" name="Picture 1034">
            <a:extLst>
              <a:ext uri="{FF2B5EF4-FFF2-40B4-BE49-F238E27FC236}">
                <a16:creationId xmlns:a16="http://schemas.microsoft.com/office/drawing/2014/main" id="{E82ADED1-376B-2154-8A4D-A6BA7128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20" y="0"/>
            <a:ext cx="4979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9" name="Text Box 1035">
            <a:extLst>
              <a:ext uri="{FF2B5EF4-FFF2-40B4-BE49-F238E27FC236}">
                <a16:creationId xmlns:a16="http://schemas.microsoft.com/office/drawing/2014/main" id="{A9FDADD3-4CEE-773D-DBD9-545D69FE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20" y="430272"/>
            <a:ext cx="3886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Homeotické</a:t>
            </a: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geny řídí anteriorně - posteriorní</a:t>
            </a:r>
          </a:p>
          <a:p>
            <a:pPr eaLnBrk="1" hangingPunct="1">
              <a:defRPr/>
            </a:pPr>
            <a:r>
              <a:rPr lang="cs-CZ" alt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specifikaci těla :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28" name="Text Box 1036">
            <a:extLst>
              <a:ext uri="{FF2B5EF4-FFF2-40B4-BE49-F238E27FC236}">
                <a16:creationId xmlns:a16="http://schemas.microsoft.com/office/drawing/2014/main" id="{9037BF9A-9F5F-EC75-0CBA-E8B9F680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120" y="152401"/>
            <a:ext cx="12634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</a:p>
        </p:txBody>
      </p:sp>
      <p:sp>
        <p:nvSpPr>
          <p:cNvPr id="34829" name="Text Box 1037">
            <a:extLst>
              <a:ext uri="{FF2B5EF4-FFF2-40B4-BE49-F238E27FC236}">
                <a16:creationId xmlns:a16="http://schemas.microsoft.com/office/drawing/2014/main" id="{9DF36A28-33A2-87F6-F59D-07B958736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883" y="3266935"/>
            <a:ext cx="4114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ztráta funkce genu C 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rgbClr val="00C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„více anteriorní“ fenotyp</a:t>
            </a:r>
          </a:p>
        </p:txBody>
      </p:sp>
      <p:sp>
        <p:nvSpPr>
          <p:cNvPr id="34830" name="Text Box 1038">
            <a:extLst>
              <a:ext uri="{FF2B5EF4-FFF2-40B4-BE49-F238E27FC236}">
                <a16:creationId xmlns:a16="http://schemas.microsoft.com/office/drawing/2014/main" id="{72D81597-E443-3269-F4F5-645A37E36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020" y="5481578"/>
            <a:ext cx="464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ektopická exprese genu B – „více posteriorní“ fenotyp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D72D2E9E-94E2-5DCF-667D-CC1ED950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2DBC9193-918D-C76F-40C1-76C4C660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CD60AE6B-820D-C3AD-94F4-7404801A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3DA6C855-1A4E-1724-385E-63CF71BC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Rectangle 6">
            <a:extLst>
              <a:ext uri="{FF2B5EF4-FFF2-40B4-BE49-F238E27FC236}">
                <a16:creationId xmlns:a16="http://schemas.microsoft.com/office/drawing/2014/main" id="{98726DD8-853A-AFA3-347B-7491E7B34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2492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38159F9D-77B3-04AA-9647-4A415933C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2949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10E00A3A-EF30-E0DF-4B98-2C468CECF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9718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9" name="Rectangle 9">
            <a:extLst>
              <a:ext uri="{FF2B5EF4-FFF2-40B4-BE49-F238E27FC236}">
                <a16:creationId xmlns:a16="http://schemas.microsoft.com/office/drawing/2014/main" id="{2E09BF76-15F8-A083-F87A-9C3528B33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725" y="29829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850" name="Picture 12">
            <a:extLst>
              <a:ext uri="{FF2B5EF4-FFF2-40B4-BE49-F238E27FC236}">
                <a16:creationId xmlns:a16="http://schemas.microsoft.com/office/drawing/2014/main" id="{86FC961B-CA15-2254-9162-175980FE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926"/>
            <a:ext cx="10066338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1" name="Text Box 13">
            <a:extLst>
              <a:ext uri="{FF2B5EF4-FFF2-40B4-BE49-F238E27FC236}">
                <a16:creationId xmlns:a16="http://schemas.microsoft.com/office/drawing/2014/main" id="{13CF7382-7651-83E7-E696-6A0B19AF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-34925"/>
            <a:ext cx="19893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standardní typ</a:t>
            </a:r>
          </a:p>
        </p:txBody>
      </p:sp>
      <p:sp>
        <p:nvSpPr>
          <p:cNvPr id="35852" name="Text Box 14">
            <a:extLst>
              <a:ext uri="{FF2B5EF4-FFF2-40B4-BE49-F238E27FC236}">
                <a16:creationId xmlns:a16="http://schemas.microsoft.com/office/drawing/2014/main" id="{C007BD47-F286-E764-6E6F-0A7F44A98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6" y="2555875"/>
            <a:ext cx="22843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mutant </a:t>
            </a: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</a:t>
            </a:r>
          </a:p>
        </p:txBody>
      </p:sp>
      <p:sp>
        <p:nvSpPr>
          <p:cNvPr id="35853" name="Text Box 15">
            <a:extLst>
              <a:ext uri="{FF2B5EF4-FFF2-40B4-BE49-F238E27FC236}">
                <a16:creationId xmlns:a16="http://schemas.microsoft.com/office/drawing/2014/main" id="{CE5758EE-D05D-A207-A152-415B30112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609600"/>
            <a:ext cx="771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T2</a:t>
            </a:r>
          </a:p>
        </p:txBody>
      </p:sp>
      <p:sp>
        <p:nvSpPr>
          <p:cNvPr id="35854" name="Text Box 16">
            <a:extLst>
              <a:ext uri="{FF2B5EF4-FFF2-40B4-BE49-F238E27FC236}">
                <a16:creationId xmlns:a16="http://schemas.microsoft.com/office/drawing/2014/main" id="{5A2AA300-AE9E-E288-0192-FA2984C6D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3200401"/>
            <a:ext cx="593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5" name="Text Box 17">
            <a:extLst>
              <a:ext uri="{FF2B5EF4-FFF2-40B4-BE49-F238E27FC236}">
                <a16:creationId xmlns:a16="http://schemas.microsoft.com/office/drawing/2014/main" id="{3B2B901B-192C-1AFD-E978-92EC0929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1752601"/>
            <a:ext cx="593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6" name="Text Box 18">
            <a:extLst>
              <a:ext uri="{FF2B5EF4-FFF2-40B4-BE49-F238E27FC236}">
                <a16:creationId xmlns:a16="http://schemas.microsoft.com/office/drawing/2014/main" id="{EE1F9F0E-BF2E-20B6-CA51-3A99B92D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4343401"/>
            <a:ext cx="5934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7" name="Text Box 19">
            <a:extLst>
              <a:ext uri="{FF2B5EF4-FFF2-40B4-BE49-F238E27FC236}">
                <a16:creationId xmlns:a16="http://schemas.microsoft.com/office/drawing/2014/main" id="{F41A6184-8B92-47C4-1A19-67B6AD635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1" y="381000"/>
            <a:ext cx="91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křídlo</a:t>
            </a:r>
          </a:p>
        </p:txBody>
      </p:sp>
      <p:sp>
        <p:nvSpPr>
          <p:cNvPr id="35858" name="Text Box 20">
            <a:extLst>
              <a:ext uri="{FF2B5EF4-FFF2-40B4-BE49-F238E27FC236}">
                <a16:creationId xmlns:a16="http://schemas.microsoft.com/office/drawing/2014/main" id="{DDC38EDF-D752-06FF-9E9C-925B8F39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14478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kyvadélko</a:t>
            </a:r>
          </a:p>
        </p:txBody>
      </p:sp>
      <p:sp>
        <p:nvSpPr>
          <p:cNvPr id="35859" name="Text Box 21">
            <a:extLst>
              <a:ext uri="{FF2B5EF4-FFF2-40B4-BE49-F238E27FC236}">
                <a16:creationId xmlns:a16="http://schemas.microsoft.com/office/drawing/2014/main" id="{B7779ED4-D6E1-B919-4CA6-E18646684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1" y="457200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5860" name="Text Box 22">
            <a:extLst>
              <a:ext uri="{FF2B5EF4-FFF2-40B4-BE49-F238E27FC236}">
                <a16:creationId xmlns:a16="http://schemas.microsoft.com/office/drawing/2014/main" id="{9FBF00BD-441A-EB6E-0A7A-181FF0EDF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926" y="12604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5861" name="Text Box 23">
            <a:extLst>
              <a:ext uri="{FF2B5EF4-FFF2-40B4-BE49-F238E27FC236}">
                <a16:creationId xmlns:a16="http://schemas.microsoft.com/office/drawing/2014/main" id="{57D3D4DD-B95C-244E-A988-1FE419E4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174" y="3485178"/>
            <a:ext cx="30845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transformace   </a:t>
            </a:r>
            <a:r>
              <a:rPr lang="cs-CZ" altLang="en-US" sz="2400" dirty="0" err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anterioru</a:t>
            </a:r>
            <a:endParaRPr lang="cs-CZ" altLang="en-US" sz="2400" dirty="0">
              <a:solidFill>
                <a:srgbClr val="FF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62" name="Text Box 24">
            <a:extLst>
              <a:ext uri="{FF2B5EF4-FFF2-40B4-BE49-F238E27FC236}">
                <a16:creationId xmlns:a16="http://schemas.microsoft.com/office/drawing/2014/main" id="{3F55E75F-3FD6-FB0C-794D-E9CDF488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2300" y="5569803"/>
            <a:ext cx="2535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úplná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transformace</a:t>
            </a:r>
          </a:p>
        </p:txBody>
      </p:sp>
      <p:sp>
        <p:nvSpPr>
          <p:cNvPr id="35863" name="Text Box 25">
            <a:extLst>
              <a:ext uri="{FF2B5EF4-FFF2-40B4-BE49-F238E27FC236}">
                <a16:creationId xmlns:a16="http://schemas.microsoft.com/office/drawing/2014/main" id="{A4941959-7DAC-AE5E-DFFA-D6A39F5F8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6" y="1717675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5864" name="Text Box 26">
            <a:extLst>
              <a:ext uri="{FF2B5EF4-FFF2-40B4-BE49-F238E27FC236}">
                <a16:creationId xmlns:a16="http://schemas.microsoft.com/office/drawing/2014/main" id="{5277584D-CB19-46FB-05BE-05103D29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2133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19483" name="Text Box 27">
            <a:extLst>
              <a:ext uri="{FF2B5EF4-FFF2-40B4-BE49-F238E27FC236}">
                <a16:creationId xmlns:a16="http://schemas.microsoft.com/office/drawing/2014/main" id="{C0C8D9C0-1CAC-47D6-66D7-1B593499F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03" y="805894"/>
            <a:ext cx="45010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Homeotická</a:t>
            </a:r>
            <a:r>
              <a:rPr lang="cs-CZ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transformace</a:t>
            </a:r>
          </a:p>
          <a:p>
            <a:pPr eaLnBrk="1" hangingPunct="1">
              <a:defRPr/>
            </a:pPr>
            <a:r>
              <a:rPr lang="cs-CZ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kyvadélek mutacemi </a:t>
            </a:r>
          </a:p>
          <a:p>
            <a:pPr eaLnBrk="1" hangingPunct="1">
              <a:defRPr/>
            </a:pPr>
            <a:r>
              <a:rPr lang="cs-CZ" alt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komplexu </a:t>
            </a:r>
            <a:r>
              <a:rPr lang="cs-CZ" alt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</a:t>
            </a:r>
            <a:endParaRPr lang="cs-CZ" alt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66" name="Line 28">
            <a:extLst>
              <a:ext uri="{FF2B5EF4-FFF2-40B4-BE49-F238E27FC236}">
                <a16:creationId xmlns:a16="http://schemas.microsoft.com/office/drawing/2014/main" id="{657494DD-BB8E-443F-AA06-38D5634938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77200" y="1905000"/>
            <a:ext cx="304800" cy="152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67" name="Text Box 30">
            <a:extLst>
              <a:ext uri="{FF2B5EF4-FFF2-40B4-BE49-F238E27FC236}">
                <a16:creationId xmlns:a16="http://schemas.microsoft.com/office/drawing/2014/main" id="{A02DB7C0-946C-4C04-1353-61A7135C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295" y="3292961"/>
            <a:ext cx="34018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mutace </a:t>
            </a:r>
            <a:r>
              <a:rPr lang="cs-CZ" alt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</a:t>
            </a:r>
            <a:r>
              <a:rPr lang="cs-CZ" alt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mění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anteriorní </a:t>
            </a:r>
            <a:r>
              <a:rPr lang="cs-CZ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kompartment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haltery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 tvar polo-křídla</a:t>
            </a:r>
          </a:p>
        </p:txBody>
      </p:sp>
      <p:sp>
        <p:nvSpPr>
          <p:cNvPr id="35868" name="Text Box 31">
            <a:extLst>
              <a:ext uri="{FF2B5EF4-FFF2-40B4-BE49-F238E27FC236}">
                <a16:creationId xmlns:a16="http://schemas.microsoft.com/office/drawing/2014/main" id="{D5030D11-618A-B80A-F00E-FED67E6FA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184" y="5090703"/>
            <a:ext cx="45735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mutace </a:t>
            </a:r>
            <a:r>
              <a:rPr lang="cs-CZ" alt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bithorax</a:t>
            </a:r>
            <a:r>
              <a:rPr lang="cs-CZ" alt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cs-CZ" alt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postbithorax</a:t>
            </a:r>
            <a:endParaRPr lang="cs-CZ" alt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působí aditivně a vytvářejí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dokonalé křídlo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dva páry křídel, atavismus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>
            <a:extLst>
              <a:ext uri="{FF2B5EF4-FFF2-40B4-BE49-F238E27FC236}">
                <a16:creationId xmlns:a16="http://schemas.microsoft.com/office/drawing/2014/main" id="{4D998D7D-6565-6243-EEBD-C785FAC3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84644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ANTENNAPEDIA</a:t>
            </a:r>
            <a:r>
              <a:rPr lang="en-US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specifikuje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mesothorax</a:t>
            </a:r>
            <a:r>
              <a:rPr lang="en-US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(T2)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jeho ektopická „dominantní“ exprese vyvolává tvorbu</a:t>
            </a:r>
          </a:p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nohou na hlavě ( 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posterior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phenotype</a:t>
            </a:r>
            <a:r>
              <a:rPr lang="cs-CZ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D5FA004F-8085-F8AE-8C27-492D7331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5105400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>
            <a:extLst>
              <a:ext uri="{FF2B5EF4-FFF2-40B4-BE49-F238E27FC236}">
                <a16:creationId xmlns:a16="http://schemas.microsoft.com/office/drawing/2014/main" id="{89795F2C-0507-E0E4-E88C-43C2B42F5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40" y="3893374"/>
            <a:ext cx="969938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alt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Antennapedia</a:t>
            </a:r>
            <a:endParaRPr lang="cs-CZ" altLang="en-US" sz="24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cs-CZ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mutant</a:t>
            </a: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ED59FEDF-0048-46E9-AE99-38EDB351E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3810000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6">
            <a:extLst>
              <a:ext uri="{FF2B5EF4-FFF2-40B4-BE49-F238E27FC236}">
                <a16:creationId xmlns:a16="http://schemas.microsoft.com/office/drawing/2014/main" id="{014B155F-0E9D-60CC-6553-F59183048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576389"/>
            <a:ext cx="31074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zadeček            hruď     hlava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C4405510-E2AD-0D2D-324F-C467009BF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2327275"/>
            <a:ext cx="174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Bithorax</a:t>
            </a:r>
          </a:p>
        </p:txBody>
      </p:sp>
      <p:sp>
        <p:nvSpPr>
          <p:cNvPr id="36872" name="Line 8">
            <a:extLst>
              <a:ext uri="{FF2B5EF4-FFF2-40B4-BE49-F238E27FC236}">
                <a16:creationId xmlns:a16="http://schemas.microsoft.com/office/drawing/2014/main" id="{CCE79792-B96F-B7A8-F243-0775CF6BE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667000"/>
            <a:ext cx="1752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3" name="Line 9">
            <a:extLst>
              <a:ext uri="{FF2B5EF4-FFF2-40B4-BE49-F238E27FC236}">
                <a16:creationId xmlns:a16="http://schemas.microsoft.com/office/drawing/2014/main" id="{876A0435-78A7-38AE-2EC7-186B2DBD9C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3733800"/>
            <a:ext cx="2590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04AE092-43F9-D798-2290-B7AA12954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8040" y="233520"/>
            <a:ext cx="10876280" cy="1325563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Evolu</a:t>
            </a:r>
            <a:r>
              <a:rPr lang="cs-CZ" altLang="en-US" b="1" dirty="0" err="1"/>
              <a:t>ce</a:t>
            </a:r>
            <a:r>
              <a:rPr lang="en-US" altLang="en-US" b="1" dirty="0"/>
              <a:t> </a:t>
            </a:r>
            <a:r>
              <a:rPr lang="cs-CZ" altLang="en-US" b="1" dirty="0"/>
              <a:t>h</a:t>
            </a:r>
            <a:r>
              <a:rPr lang="en-US" altLang="en-US" b="1" dirty="0" err="1"/>
              <a:t>omeotic</a:t>
            </a:r>
            <a:r>
              <a:rPr lang="cs-CZ" altLang="en-US" b="1" dirty="0" err="1"/>
              <a:t>kých</a:t>
            </a:r>
            <a:r>
              <a:rPr lang="en-US" altLang="en-US" b="1" dirty="0"/>
              <a:t> </a:t>
            </a:r>
            <a:r>
              <a:rPr lang="cs-CZ" altLang="en-US" b="1" dirty="0"/>
              <a:t>(s</a:t>
            </a:r>
            <a:r>
              <a:rPr lang="en-US" altLang="en-US" b="1" dirty="0" err="1"/>
              <a:t>ele</a:t>
            </a:r>
            <a:r>
              <a:rPr lang="cs-CZ" altLang="en-US" b="1" dirty="0" err="1"/>
              <a:t>ktorových</a:t>
            </a:r>
            <a:r>
              <a:rPr lang="cs-CZ" altLang="en-US" b="1" dirty="0"/>
              <a:t>)</a:t>
            </a:r>
            <a:r>
              <a:rPr lang="en-US" altLang="en-US" b="1" dirty="0"/>
              <a:t> </a:t>
            </a:r>
            <a:r>
              <a:rPr lang="cs-CZ" altLang="en-US" b="1" dirty="0"/>
              <a:t>g</a:t>
            </a:r>
            <a:r>
              <a:rPr lang="en-US" altLang="en-US" b="1" dirty="0" err="1"/>
              <a:t>en</a:t>
            </a:r>
            <a:r>
              <a:rPr lang="cs-CZ" altLang="en-US" b="1" dirty="0"/>
              <a:t>ů</a:t>
            </a:r>
            <a:endParaRPr lang="en-US" altLang="en-US" b="1" dirty="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352BA07-6639-8F19-29D1-61E009036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" y="1690688"/>
            <a:ext cx="580644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dirty="0"/>
              <a:t>vysoký stupeň podobnosti mezi geny skupin </a:t>
            </a:r>
            <a:r>
              <a:rPr lang="cs-CZ" altLang="en-US" sz="2000" b="1" i="1" dirty="0" err="1"/>
              <a:t>Antennapedia</a:t>
            </a:r>
            <a:r>
              <a:rPr lang="cs-CZ" altLang="en-US" sz="2000" dirty="0"/>
              <a:t> a </a:t>
            </a:r>
            <a:r>
              <a:rPr lang="cs-CZ" altLang="en-US" sz="2000" b="1" i="1" dirty="0" err="1"/>
              <a:t>Bithorax</a:t>
            </a:r>
            <a:r>
              <a:rPr lang="cs-CZ" altLang="en-US" sz="2000" dirty="0"/>
              <a:t>, duplikace </a:t>
            </a:r>
            <a:endParaRPr lang="en-US" altLang="en-US" sz="2000" dirty="0"/>
          </a:p>
          <a:p>
            <a:pPr eaLnBrk="1" hangingPunct="1"/>
            <a:r>
              <a:rPr lang="cs-CZ" altLang="en-US" sz="2000" dirty="0"/>
              <a:t>všechny obsahují h</a:t>
            </a:r>
            <a:r>
              <a:rPr lang="en-US" altLang="en-US" sz="2000" dirty="0" err="1"/>
              <a:t>omeobox</a:t>
            </a:r>
            <a:r>
              <a:rPr lang="cs-CZ" altLang="en-US" sz="2000" dirty="0"/>
              <a:t>,</a:t>
            </a:r>
            <a:r>
              <a:rPr lang="en-US" altLang="en-US" sz="2000" dirty="0"/>
              <a:t> 180 bp</a:t>
            </a:r>
          </a:p>
          <a:p>
            <a:pPr eaLnBrk="1" hangingPunct="1"/>
            <a:r>
              <a:rPr lang="cs-CZ" altLang="en-US" sz="2000" dirty="0"/>
              <a:t>kódují</a:t>
            </a:r>
            <a:r>
              <a:rPr lang="en-US" altLang="en-US" sz="2000" dirty="0"/>
              <a:t> 60</a:t>
            </a:r>
            <a:r>
              <a:rPr lang="cs-CZ" altLang="en-US" sz="2000" dirty="0"/>
              <a:t>-</a:t>
            </a:r>
            <a:r>
              <a:rPr lang="en-US" altLang="en-US" sz="2000" dirty="0"/>
              <a:t>amino</a:t>
            </a:r>
            <a:r>
              <a:rPr lang="cs-CZ" altLang="en-US" sz="2000" dirty="0"/>
              <a:t>-kyselinovou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homeodom</a:t>
            </a:r>
            <a:r>
              <a:rPr lang="cs-CZ" altLang="en-US" sz="2000" dirty="0" err="1"/>
              <a:t>énu</a:t>
            </a:r>
            <a:r>
              <a:rPr lang="cs-CZ" altLang="en-US" sz="2000" dirty="0"/>
              <a:t>, která se váže k</a:t>
            </a:r>
            <a:r>
              <a:rPr lang="en-US" altLang="en-US" sz="2000" dirty="0"/>
              <a:t> DNA </a:t>
            </a:r>
          </a:p>
          <a:p>
            <a:pPr eaLnBrk="1" hangingPunct="1"/>
            <a:r>
              <a:rPr lang="cs-CZ" altLang="en-US" sz="2000" dirty="0"/>
              <a:t>příbuzné geny</a:t>
            </a:r>
            <a:r>
              <a:rPr lang="en-US" altLang="en-US" sz="2000" dirty="0"/>
              <a:t> </a:t>
            </a:r>
            <a:r>
              <a:rPr lang="cs-CZ" altLang="en-US" sz="2000" dirty="0"/>
              <a:t>nalezeny i u všech jiných živočichů, člověka i rostlin</a:t>
            </a:r>
            <a:endParaRPr lang="en-US" altLang="en-US" sz="2000" dirty="0"/>
          </a:p>
        </p:txBody>
      </p:sp>
      <p:pic>
        <p:nvPicPr>
          <p:cNvPr id="58372" name="Picture 4" descr="Hox genes and kidney development | Pediatric Nephrology">
            <a:extLst>
              <a:ext uri="{FF2B5EF4-FFF2-40B4-BE49-F238E27FC236}">
                <a16:creationId xmlns:a16="http://schemas.microsoft.com/office/drawing/2014/main" id="{66E408BD-16F6-729A-1C2D-C984C800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15" y="1904048"/>
            <a:ext cx="5800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">
            <a:extLst>
              <a:ext uri="{FF2B5EF4-FFF2-40B4-BE49-F238E27FC236}">
                <a16:creationId xmlns:a16="http://schemas.microsoft.com/office/drawing/2014/main" id="{D6579A7A-F99C-2A8C-C0D1-C00635A0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7360"/>
            <a:ext cx="10363200" cy="815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11">
            <a:extLst>
              <a:ext uri="{FF2B5EF4-FFF2-40B4-BE49-F238E27FC236}">
                <a16:creationId xmlns:a16="http://schemas.microsoft.com/office/drawing/2014/main" id="{E7964918-B6DB-B432-013E-C92D01A18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3622675"/>
            <a:ext cx="2583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  </a:t>
            </a: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Antennapedia</a:t>
            </a:r>
          </a:p>
        </p:txBody>
      </p:sp>
      <p:sp>
        <p:nvSpPr>
          <p:cNvPr id="39940" name="Text Box 12">
            <a:extLst>
              <a:ext uri="{FF2B5EF4-FFF2-40B4-BE49-F238E27FC236}">
                <a16:creationId xmlns:a16="http://schemas.microsoft.com/office/drawing/2014/main" id="{39D8B981-8F23-4CD3-7195-68A593EB6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4648200"/>
            <a:ext cx="311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  Antennapedia</a:t>
            </a:r>
          </a:p>
        </p:txBody>
      </p:sp>
      <p:sp>
        <p:nvSpPr>
          <p:cNvPr id="39941" name="Text Box 13">
            <a:extLst>
              <a:ext uri="{FF2B5EF4-FFF2-40B4-BE49-F238E27FC236}">
                <a16:creationId xmlns:a16="http://schemas.microsoft.com/office/drawing/2014/main" id="{AEC18980-EAD7-2FD5-1713-9A7259BB1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8768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homeodoména</a:t>
            </a:r>
          </a:p>
        </p:txBody>
      </p:sp>
      <p:sp>
        <p:nvSpPr>
          <p:cNvPr id="39942" name="Text Box 14">
            <a:extLst>
              <a:ext uri="{FF2B5EF4-FFF2-40B4-BE49-F238E27FC236}">
                <a16:creationId xmlns:a16="http://schemas.microsoft.com/office/drawing/2014/main" id="{CFEFB38C-CAC3-E34C-59E7-868D864EF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6" y="2152650"/>
            <a:ext cx="2008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homeobox</a:t>
            </a:r>
          </a:p>
        </p:txBody>
      </p:sp>
      <p:sp>
        <p:nvSpPr>
          <p:cNvPr id="39943" name="Text Box 15">
            <a:extLst>
              <a:ext uri="{FF2B5EF4-FFF2-40B4-BE49-F238E27FC236}">
                <a16:creationId xmlns:a16="http://schemas.microsoft.com/office/drawing/2014/main" id="{5AAAEEB1-6AAB-600E-CA1F-148C60439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90600"/>
            <a:ext cx="90439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Strukturní organizace genu</a:t>
            </a: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Antennapedia</a:t>
            </a: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jím kódovaného proteinu</a:t>
            </a:r>
          </a:p>
        </p:txBody>
      </p:sp>
      <p:sp>
        <p:nvSpPr>
          <p:cNvPr id="39944" name="Text Box 16">
            <a:extLst>
              <a:ext uri="{FF2B5EF4-FFF2-40B4-BE49-F238E27FC236}">
                <a16:creationId xmlns:a16="http://schemas.microsoft.com/office/drawing/2014/main" id="{7EE60F75-3A15-9E63-04A0-4ED21C593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486401"/>
            <a:ext cx="850745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vysoce konzervativní je zejména homeodoména, u všech eukaryot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homeobox má 180 nukleotidů, lokalizován v exonu 8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homeodoména se nachází u karboxyterminálního konce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50">
            <a:extLst>
              <a:ext uri="{FF2B5EF4-FFF2-40B4-BE49-F238E27FC236}">
                <a16:creationId xmlns:a16="http://schemas.microsoft.com/office/drawing/2014/main" id="{5B8ED065-4A5C-EA68-AFC0-60A54510A8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067800" cy="990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/>
            <a:r>
              <a:rPr lang="cs-CZ" altLang="en-US" b="1"/>
              <a:t>Vývoj d</a:t>
            </a:r>
            <a:r>
              <a:rPr lang="en-US" altLang="en-US" b="1"/>
              <a:t>roso</a:t>
            </a:r>
            <a:r>
              <a:rPr lang="cs-CZ" altLang="en-US" b="1"/>
              <a:t>fily</a:t>
            </a:r>
            <a:endParaRPr lang="en-US" altLang="en-US" b="1"/>
          </a:p>
        </p:txBody>
      </p:sp>
      <p:sp>
        <p:nvSpPr>
          <p:cNvPr id="9219" name="Rectangle 2051">
            <a:extLst>
              <a:ext uri="{FF2B5EF4-FFF2-40B4-BE49-F238E27FC236}">
                <a16:creationId xmlns:a16="http://schemas.microsoft.com/office/drawing/2014/main" id="{E0DC1014-9022-C7AC-FFC4-69F0909C2C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522720" y="985520"/>
            <a:ext cx="4724400" cy="5334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/>
            <a:r>
              <a:rPr lang="cs-CZ" altLang="en-US" b="1"/>
              <a:t>srovnání</a:t>
            </a:r>
            <a:r>
              <a:rPr lang="en-US" altLang="en-US" b="1"/>
              <a:t> larv</a:t>
            </a:r>
            <a:r>
              <a:rPr lang="cs-CZ" altLang="en-US" b="1"/>
              <a:t>ální</a:t>
            </a:r>
            <a:r>
              <a:rPr lang="en-US" altLang="en-US" b="1"/>
              <a:t> </a:t>
            </a:r>
            <a:endParaRPr lang="cs-CZ" altLang="en-US" b="1"/>
          </a:p>
          <a:p>
            <a:pPr eaLnBrk="1" hangingPunct="1">
              <a:buFontTx/>
              <a:buNone/>
            </a:pPr>
            <a:r>
              <a:rPr lang="cs-CZ" altLang="en-US" b="1"/>
              <a:t>    </a:t>
            </a:r>
            <a:r>
              <a:rPr lang="en-US" altLang="en-US" b="1"/>
              <a:t>a adult</a:t>
            </a:r>
            <a:r>
              <a:rPr lang="cs-CZ" altLang="en-US" b="1"/>
              <a:t>ní</a:t>
            </a:r>
            <a:r>
              <a:rPr lang="en-US" altLang="en-US" b="1"/>
              <a:t> segmenta</a:t>
            </a:r>
            <a:r>
              <a:rPr lang="cs-CZ" altLang="en-US" b="1"/>
              <a:t>ce</a:t>
            </a:r>
            <a:endParaRPr lang="en-US" altLang="en-US" b="1"/>
          </a:p>
          <a:p>
            <a:pPr eaLnBrk="1" hangingPunct="1"/>
            <a:r>
              <a:rPr lang="en-US" altLang="en-US" b="1"/>
              <a:t>pl</a:t>
            </a:r>
            <a:r>
              <a:rPr lang="cs-CZ" altLang="en-US" b="1"/>
              <a:t>á</a:t>
            </a:r>
            <a:r>
              <a:rPr lang="en-US" altLang="en-US" b="1"/>
              <a:t>n </a:t>
            </a:r>
            <a:r>
              <a:rPr lang="cs-CZ" altLang="en-US" b="1"/>
              <a:t>těla zahrnuje hlavovou oblast, </a:t>
            </a:r>
          </a:p>
          <a:p>
            <a:pPr eaLnBrk="1" hangingPunct="1">
              <a:buFontTx/>
              <a:buNone/>
            </a:pPr>
            <a:r>
              <a:rPr lang="cs-CZ" altLang="en-US" b="1"/>
              <a:t>    hrudní články </a:t>
            </a:r>
          </a:p>
          <a:p>
            <a:pPr eaLnBrk="1" hangingPunct="1">
              <a:buFontTx/>
              <a:buNone/>
            </a:pPr>
            <a:r>
              <a:rPr lang="cs-CZ" altLang="en-US" b="1"/>
              <a:t>    a zadečkové </a:t>
            </a:r>
            <a:endParaRPr lang="en-US" altLang="en-US" b="1"/>
          </a:p>
          <a:p>
            <a:pPr lvl="1" eaLnBrk="1" hangingPunct="1"/>
            <a:r>
              <a:rPr lang="en-US" altLang="en-US"/>
              <a:t>prothorax (T1) </a:t>
            </a:r>
            <a:r>
              <a:rPr lang="cs-CZ" altLang="en-US"/>
              <a:t>má jen nohy</a:t>
            </a:r>
            <a:endParaRPr lang="en-US" altLang="en-US"/>
          </a:p>
          <a:p>
            <a:pPr lvl="1" eaLnBrk="1" hangingPunct="1"/>
            <a:r>
              <a:rPr lang="cs-CZ" altLang="en-US"/>
              <a:t>m</a:t>
            </a:r>
            <a:r>
              <a:rPr lang="en-US" altLang="en-US"/>
              <a:t>esothorax (T2) </a:t>
            </a:r>
            <a:r>
              <a:rPr lang="cs-CZ" altLang="en-US"/>
              <a:t>má nohy</a:t>
            </a:r>
            <a:r>
              <a:rPr lang="en-US" altLang="en-US"/>
              <a:t> </a:t>
            </a:r>
            <a:r>
              <a:rPr lang="cs-CZ" altLang="en-US"/>
              <a:t>a křídla</a:t>
            </a:r>
            <a:endParaRPr lang="en-US" altLang="en-US"/>
          </a:p>
          <a:p>
            <a:pPr lvl="1" eaLnBrk="1" hangingPunct="1"/>
            <a:r>
              <a:rPr lang="cs-CZ" altLang="en-US"/>
              <a:t>m</a:t>
            </a:r>
            <a:r>
              <a:rPr lang="en-US" altLang="en-US"/>
              <a:t>etathorax (T3) </a:t>
            </a:r>
            <a:r>
              <a:rPr lang="cs-CZ" altLang="en-US"/>
              <a:t>má nohy a kyvadélka</a:t>
            </a:r>
            <a:endParaRPr lang="en-US" altLang="en-US"/>
          </a:p>
        </p:txBody>
      </p:sp>
      <p:pic>
        <p:nvPicPr>
          <p:cNvPr id="87042" name="Picture 2" descr="Developmental Biology 3230">
            <a:extLst>
              <a:ext uri="{FF2B5EF4-FFF2-40B4-BE49-F238E27FC236}">
                <a16:creationId xmlns:a16="http://schemas.microsoft.com/office/drawing/2014/main" id="{DE43E246-C953-5ACC-66A4-1F8AD7764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/>
        </p:blipFill>
        <p:spPr bwMode="auto">
          <a:xfrm>
            <a:off x="-177801" y="1117600"/>
            <a:ext cx="648885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>
            <a:extLst>
              <a:ext uri="{FF2B5EF4-FFF2-40B4-BE49-F238E27FC236}">
                <a16:creationId xmlns:a16="http://schemas.microsoft.com/office/drawing/2014/main" id="{DAFD9FF4-44B3-334E-314F-6E5DAC482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10">
            <a:extLst>
              <a:ext uri="{FF2B5EF4-FFF2-40B4-BE49-F238E27FC236}">
                <a16:creationId xmlns:a16="http://schemas.microsoft.com/office/drawing/2014/main" id="{7ACD931B-55EC-17B6-5004-0ACF397BB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4" y="614364"/>
            <a:ext cx="1087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FF3300"/>
                </a:solidFill>
                <a:latin typeface="Arial" panose="020B0604020202020204" pitchFamily="34" charset="0"/>
              </a:rPr>
              <a:t>moucha</a:t>
            </a:r>
          </a:p>
        </p:txBody>
      </p:sp>
      <p:sp>
        <p:nvSpPr>
          <p:cNvPr id="40964" name="Line 13">
            <a:extLst>
              <a:ext uri="{FF2B5EF4-FFF2-40B4-BE49-F238E27FC236}">
                <a16:creationId xmlns:a16="http://schemas.microsoft.com/office/drawing/2014/main" id="{41ECB302-FC63-43B5-C9EF-0ABB3516A7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1950" y="836614"/>
            <a:ext cx="0" cy="18002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5" name="Line 14">
            <a:extLst>
              <a:ext uri="{FF2B5EF4-FFF2-40B4-BE49-F238E27FC236}">
                <a16:creationId xmlns:a16="http://schemas.microsoft.com/office/drawing/2014/main" id="{E737B740-E0A2-026F-8367-3FDAAF7E8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9" y="3068638"/>
            <a:ext cx="936625" cy="6477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6" name="Text Box 15">
            <a:extLst>
              <a:ext uri="{FF2B5EF4-FFF2-40B4-BE49-F238E27FC236}">
                <a16:creationId xmlns:a16="http://schemas.microsoft.com/office/drawing/2014/main" id="{F2491F34-8D39-5DD1-49D7-C1D7A72A4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3495676"/>
            <a:ext cx="77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my</a:t>
            </a:r>
            <a:r>
              <a:rPr lang="cs-CZ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š</a:t>
            </a:r>
          </a:p>
        </p:txBody>
      </p:sp>
      <p:sp>
        <p:nvSpPr>
          <p:cNvPr id="40967" name="Line 16">
            <a:extLst>
              <a:ext uri="{FF2B5EF4-FFF2-40B4-BE49-F238E27FC236}">
                <a16:creationId xmlns:a16="http://schemas.microsoft.com/office/drawing/2014/main" id="{F87CFE4A-9B26-69E9-B4F9-AC0529AD0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1950" y="3357563"/>
            <a:ext cx="0" cy="431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8" name="Text Box 17">
            <a:extLst>
              <a:ext uri="{FF2B5EF4-FFF2-40B4-BE49-F238E27FC236}">
                <a16:creationId xmlns:a16="http://schemas.microsoft.com/office/drawing/2014/main" id="{CC4A39C6-B6B8-9E24-1359-33A81A76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1" y="3567114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rgbClr val="009900"/>
                </a:solidFill>
                <a:latin typeface="Arial" panose="020B0604020202020204" pitchFamily="34" charset="0"/>
              </a:rPr>
              <a:t>žába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2364E82E-9104-85C2-531A-DAE2E2B0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195" y="665479"/>
            <a:ext cx="3888902" cy="522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4">
            <a:extLst>
              <a:ext uri="{FF2B5EF4-FFF2-40B4-BE49-F238E27FC236}">
                <a16:creationId xmlns:a16="http://schemas.microsoft.com/office/drawing/2014/main" id="{898422E4-2CC8-6028-2F07-A425EF41C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" y="365761"/>
            <a:ext cx="373884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vazby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homeodomény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(transkripčního faktoru)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úsek DNA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(obvykle promotor)</a:t>
            </a:r>
          </a:p>
        </p:txBody>
      </p:sp>
      <p:sp>
        <p:nvSpPr>
          <p:cNvPr id="41988" name="Text Box 5">
            <a:extLst>
              <a:ext uri="{FF2B5EF4-FFF2-40B4-BE49-F238E27FC236}">
                <a16:creationId xmlns:a16="http://schemas.microsoft.com/office/drawing/2014/main" id="{1A43622A-C707-63FD-BF3E-6CA1A182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" y="3373120"/>
            <a:ext cx="31411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I, II, III – alfa-šroubovice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– 60 aminokyseliny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9AB608-8053-F8C0-36A3-17D7A161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949" y="1099833"/>
            <a:ext cx="4131073" cy="405128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176A941C-9887-FA1A-0533-1C826DCE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783263"/>
            <a:ext cx="778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5779" name="Line 3">
            <a:extLst>
              <a:ext uri="{FF2B5EF4-FFF2-40B4-BE49-F238E27FC236}">
                <a16:creationId xmlns:a16="http://schemas.microsoft.com/office/drawing/2014/main" id="{32BEB04A-7A42-A52E-ECFE-CFF68B9F6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0480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0" name="Line 4">
            <a:extLst>
              <a:ext uri="{FF2B5EF4-FFF2-40B4-BE49-F238E27FC236}">
                <a16:creationId xmlns:a16="http://schemas.microsoft.com/office/drawing/2014/main" id="{346C7D85-CF4C-CB2B-5ED9-3DFE3E898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1148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90D70458-EBCB-C1C9-C865-A8E0B7B4F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id="{EAB54A92-F593-A9C9-D301-55368F4A4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478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          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pic>
        <p:nvPicPr>
          <p:cNvPr id="75783" name="Picture 7">
            <a:extLst>
              <a:ext uri="{FF2B5EF4-FFF2-40B4-BE49-F238E27FC236}">
                <a16:creationId xmlns:a16="http://schemas.microsoft.com/office/drawing/2014/main" id="{FFE7C658-9F9C-67D1-A182-D5BF3266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3551"/>
            <a:ext cx="7885112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4" name="Text Box 8">
            <a:extLst>
              <a:ext uri="{FF2B5EF4-FFF2-40B4-BE49-F238E27FC236}">
                <a16:creationId xmlns:a16="http://schemas.microsoft.com/office/drawing/2014/main" id="{75D90C31-2B63-525C-33FD-9AE4A5817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4" y="255589"/>
            <a:ext cx="8156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3300"/>
                </a:solidFill>
                <a:latin typeface="Arial" panose="020B0604020202020204" pitchFamily="34" charset="0"/>
              </a:rPr>
              <a:t>Kaskáda genové exprese vedoucí k segmentaci embrya octomilky</a:t>
            </a:r>
          </a:p>
        </p:txBody>
      </p:sp>
      <p:sp>
        <p:nvSpPr>
          <p:cNvPr id="75785" name="Text Box 9">
            <a:extLst>
              <a:ext uri="{FF2B5EF4-FFF2-40B4-BE49-F238E27FC236}">
                <a16:creationId xmlns:a16="http://schemas.microsoft.com/office/drawing/2014/main" id="{DFD7F52B-4662-C170-7CA4-F8F8225FD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070" y="1432560"/>
            <a:ext cx="662662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1:</a:t>
            </a:r>
            <a:r>
              <a:rPr lang="cs-CZ" altLang="en-US" sz="1400" dirty="0">
                <a:latin typeface="Arial" panose="020B0604020202020204" pitchFamily="34" charset="0"/>
              </a:rPr>
              <a:t> Počáteční </a:t>
            </a:r>
            <a:r>
              <a:rPr lang="cs-CZ" altLang="en-US" sz="1400" dirty="0" err="1">
                <a:latin typeface="Arial" panose="020B0604020202020204" pitchFamily="34" charset="0"/>
              </a:rPr>
              <a:t>anterio</a:t>
            </a:r>
            <a:r>
              <a:rPr lang="cs-CZ" altLang="en-US" sz="1400" dirty="0">
                <a:latin typeface="Arial" panose="020B0604020202020204" pitchFamily="34" charset="0"/>
              </a:rPr>
              <a:t>-posteriorní polarita embrya je založena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produkty genů s </a:t>
            </a:r>
            <a:r>
              <a:rPr lang="cs-CZ" altLang="en-US" sz="1400" dirty="0" err="1">
                <a:latin typeface="Arial" panose="020B0604020202020204" pitchFamily="34" charset="0"/>
              </a:rPr>
              <a:t>maternálním</a:t>
            </a:r>
            <a:r>
              <a:rPr lang="cs-CZ" altLang="en-US" sz="1400" dirty="0">
                <a:latin typeface="Arial" panose="020B0604020202020204" pitchFamily="34" charset="0"/>
              </a:rPr>
              <a:t> účinkem, jako jsou </a:t>
            </a:r>
            <a:r>
              <a:rPr lang="cs-CZ" altLang="en-US" sz="1400" i="1" dirty="0" err="1">
                <a:latin typeface="Arial" panose="020B0604020202020204" pitchFamily="34" charset="0"/>
              </a:rPr>
              <a:t>bicoid</a:t>
            </a:r>
            <a:r>
              <a:rPr lang="cs-CZ" altLang="en-US" sz="1400" dirty="0">
                <a:latin typeface="Arial" panose="020B0604020202020204" pitchFamily="34" charset="0"/>
              </a:rPr>
              <a:t> či </a:t>
            </a:r>
            <a:r>
              <a:rPr lang="cs-CZ" altLang="en-US" sz="1400" i="1" dirty="0">
                <a:latin typeface="Arial" panose="020B0604020202020204" pitchFamily="34" charset="0"/>
              </a:rPr>
              <a:t>nanos</a:t>
            </a:r>
            <a:r>
              <a:rPr lang="cs-CZ" altLang="en-US" sz="1400" dirty="0"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2:</a:t>
            </a:r>
            <a:r>
              <a:rPr lang="cs-CZ" altLang="en-US" sz="1400" dirty="0">
                <a:latin typeface="Arial" panose="020B0604020202020204" pitchFamily="34" charset="0"/>
              </a:rPr>
              <a:t> Exprese genů velkých mezer rozdělí embryo do širokých zón.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3:</a:t>
            </a:r>
            <a:r>
              <a:rPr lang="cs-CZ" altLang="en-US" sz="1400" dirty="0">
                <a:latin typeface="Arial" panose="020B0604020202020204" pitchFamily="34" charset="0"/>
              </a:rPr>
              <a:t> Geny párového pravidla, jako například </a:t>
            </a:r>
            <a:r>
              <a:rPr lang="cs-CZ" altLang="en-US" sz="1400" i="1" dirty="0" err="1">
                <a:latin typeface="Arial" panose="020B0604020202020204" pitchFamily="34" charset="0"/>
              </a:rPr>
              <a:t>fushi</a:t>
            </a:r>
            <a:r>
              <a:rPr lang="cs-CZ" altLang="en-US" sz="1400" i="1" dirty="0">
                <a:latin typeface="Arial" panose="020B0604020202020204" pitchFamily="34" charset="0"/>
              </a:rPr>
              <a:t> </a:t>
            </a:r>
            <a:r>
              <a:rPr lang="cs-CZ" altLang="en-US" sz="1400" i="1" dirty="0" err="1">
                <a:latin typeface="Arial" panose="020B0604020202020204" pitchFamily="34" charset="0"/>
              </a:rPr>
              <a:t>tarazu</a:t>
            </a:r>
            <a:r>
              <a:rPr lang="cs-CZ" altLang="en-US" sz="1400" dirty="0">
                <a:latin typeface="Arial" panose="020B0604020202020204" pitchFamily="34" charset="0"/>
              </a:rPr>
              <a:t> na tomto obrázku,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jsou exprimovány v sedmi pruzích,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dále dělící embryo podél </a:t>
            </a:r>
            <a:r>
              <a:rPr lang="cs-CZ" altLang="en-US" sz="1400" dirty="0" err="1">
                <a:latin typeface="Arial" panose="020B0604020202020204" pitchFamily="34" charset="0"/>
              </a:rPr>
              <a:t>anterio</a:t>
            </a:r>
            <a:r>
              <a:rPr lang="cs-CZ" altLang="en-US" sz="1400" dirty="0">
                <a:latin typeface="Arial" panose="020B0604020202020204" pitchFamily="34" charset="0"/>
              </a:rPr>
              <a:t>-posteriorní osy.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4:</a:t>
            </a:r>
            <a:r>
              <a:rPr lang="cs-CZ" altLang="en-US" sz="1400" dirty="0">
                <a:latin typeface="Arial" panose="020B0604020202020204" pitchFamily="34" charset="0"/>
              </a:rPr>
              <a:t> Geny polarity segmentů, jako </a:t>
            </a:r>
            <a:r>
              <a:rPr lang="cs-CZ" altLang="en-US" sz="1400" i="1" dirty="0" err="1">
                <a:latin typeface="Arial" panose="020B0604020202020204" pitchFamily="34" charset="0"/>
              </a:rPr>
              <a:t>engrailed</a:t>
            </a:r>
            <a:r>
              <a:rPr lang="cs-CZ" altLang="en-US" sz="1400" dirty="0">
                <a:latin typeface="Arial" panose="020B0604020202020204" pitchFamily="34" charset="0"/>
              </a:rPr>
              <a:t> na tomto obrázku,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jsou exprimovány ve 14 </a:t>
            </a:r>
            <a:r>
              <a:rPr lang="cs-CZ" altLang="en-US" sz="1400" dirty="0" err="1">
                <a:latin typeface="Arial" panose="020B0604020202020204" pitchFamily="34" charset="0"/>
              </a:rPr>
              <a:t>uzkých</a:t>
            </a:r>
            <a:r>
              <a:rPr lang="cs-CZ" altLang="en-US" sz="1400" dirty="0">
                <a:latin typeface="Arial" panose="020B0604020202020204" pitchFamily="34" charset="0"/>
              </a:rPr>
              <a:t> proužcích podél </a:t>
            </a:r>
            <a:r>
              <a:rPr lang="cs-CZ" altLang="en-US" sz="1400" dirty="0" err="1">
                <a:latin typeface="Arial" panose="020B0604020202020204" pitchFamily="34" charset="0"/>
              </a:rPr>
              <a:t>anterior</a:t>
            </a:r>
            <a:r>
              <a:rPr lang="cs-CZ" altLang="en-US" sz="1400" dirty="0">
                <a:latin typeface="Arial" panose="020B0604020202020204" pitchFamily="34" charset="0"/>
              </a:rPr>
              <a:t>-posteriorní osy.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5:</a:t>
            </a:r>
            <a:r>
              <a:rPr lang="cs-CZ" altLang="en-US" sz="1400" dirty="0">
                <a:latin typeface="Arial" panose="020B0604020202020204" pitchFamily="34" charset="0"/>
              </a:rPr>
              <a:t> </a:t>
            </a:r>
            <a:r>
              <a:rPr lang="cs-CZ" altLang="en-US" sz="1400" dirty="0" err="1">
                <a:latin typeface="Arial" panose="020B0604020202020204" pitchFamily="34" charset="0"/>
              </a:rPr>
              <a:t>Homeotické</a:t>
            </a:r>
            <a:r>
              <a:rPr lang="cs-CZ" altLang="en-US" sz="1400" dirty="0">
                <a:latin typeface="Arial" panose="020B0604020202020204" pitchFamily="34" charset="0"/>
              </a:rPr>
              <a:t> geny, jako je například </a:t>
            </a:r>
            <a:r>
              <a:rPr lang="cs-CZ" altLang="en-US" sz="1400" i="1" dirty="0" err="1">
                <a:latin typeface="Arial" panose="020B0604020202020204" pitchFamily="34" charset="0"/>
              </a:rPr>
              <a:t>Ultrabithorax</a:t>
            </a:r>
            <a:r>
              <a:rPr lang="cs-CZ" altLang="en-US" sz="1400" dirty="0">
                <a:latin typeface="Arial" panose="020B0604020202020204" pitchFamily="34" charset="0"/>
              </a:rPr>
              <a:t> (na obrázku oranžově),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jsou exprimovány ve specifických oblastech podél </a:t>
            </a:r>
            <a:r>
              <a:rPr lang="cs-CZ" altLang="en-US" sz="1400" dirty="0" err="1">
                <a:latin typeface="Arial" panose="020B0604020202020204" pitchFamily="34" charset="0"/>
              </a:rPr>
              <a:t>anterio</a:t>
            </a:r>
            <a:r>
              <a:rPr lang="cs-CZ" altLang="en-US" sz="1400" dirty="0">
                <a:latin typeface="Arial" panose="020B0604020202020204" pitchFamily="34" charset="0"/>
              </a:rPr>
              <a:t>-posteriorní osy.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Tyto geny, společně s geny párového pravidla a polarity segmentů,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determinují identity jednotlivých tělních článků ve vyvíjejícím se embryu.</a:t>
            </a:r>
          </a:p>
        </p:txBody>
      </p:sp>
    </p:spTree>
    <p:extLst>
      <p:ext uri="{BB962C8B-B14F-4D97-AF65-F5344CB8AC3E}">
        <p14:creationId xmlns:p14="http://schemas.microsoft.com/office/powerpoint/2010/main" val="1696974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Text Box 3">
            <a:extLst>
              <a:ext uri="{FF2B5EF4-FFF2-40B4-BE49-F238E27FC236}">
                <a16:creationId xmlns:a16="http://schemas.microsoft.com/office/drawing/2014/main" id="{9D034C7B-CABA-E418-1E51-7D31C9022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2" y="131062"/>
            <a:ext cx="103047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Proteiny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POLYCOMB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TRITHORAX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klíčové regulátory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struktury chromatinu </a:t>
            </a:r>
          </a:p>
          <a:p>
            <a:pPr>
              <a:defRPr/>
            </a:pP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exprese 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homeotick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ých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genů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102533B8-9FA6-0755-AA99-ED2F8408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26" y="1114459"/>
            <a:ext cx="55626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>
            <a:extLst>
              <a:ext uri="{FF2B5EF4-FFF2-40B4-BE49-F238E27FC236}">
                <a16:creationId xmlns:a16="http://schemas.microsoft.com/office/drawing/2014/main" id="{BA410F09-D7AC-27FA-D1C8-7B28B1FA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74" y="1114459"/>
            <a:ext cx="3048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6" name="Picture 2" descr="Polycomb and Trithorax Group Proteins Mediate the Function of a Chromatin  Insulator - ScienceDirect">
            <a:extLst>
              <a:ext uri="{FF2B5EF4-FFF2-40B4-BE49-F238E27FC236}">
                <a16:creationId xmlns:a16="http://schemas.microsoft.com/office/drawing/2014/main" id="{D63EE6E2-83DA-BD6C-70EF-DA31E56FE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7" r="46591" b="41262"/>
          <a:stretch/>
        </p:blipFill>
        <p:spPr bwMode="auto">
          <a:xfrm>
            <a:off x="129474" y="3939013"/>
            <a:ext cx="3571962" cy="27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lycomb and Trithorax Group Proteins Mediate the Function of a Chromatin  Insulator - ScienceDirect">
            <a:extLst>
              <a:ext uri="{FF2B5EF4-FFF2-40B4-BE49-F238E27FC236}">
                <a16:creationId xmlns:a16="http://schemas.microsoft.com/office/drawing/2014/main" id="{5C3CE53B-EABC-F4E1-3E41-03483DF16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2" t="-947" r="-667" b="46742"/>
          <a:stretch/>
        </p:blipFill>
        <p:spPr bwMode="auto">
          <a:xfrm>
            <a:off x="3701435" y="3939013"/>
            <a:ext cx="3497567" cy="27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lycomb and Trithorax Group Proteins Mediate the Function of a Chromatin  Insulator - ScienceDirect">
            <a:extLst>
              <a:ext uri="{FF2B5EF4-FFF2-40B4-BE49-F238E27FC236}">
                <a16:creationId xmlns:a16="http://schemas.microsoft.com/office/drawing/2014/main" id="{895FB85A-10CE-5262-54A2-CC594A14C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58518" r="47100" b="-867"/>
          <a:stretch/>
        </p:blipFill>
        <p:spPr bwMode="auto">
          <a:xfrm>
            <a:off x="7199001" y="3939012"/>
            <a:ext cx="4964287" cy="27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A3FA9F3-41DD-3A60-2058-F7198AC94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9154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2075" tIns="46038" rIns="92075" bIns="9207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 buněčné  paměti:  zárodečné  terčky</a:t>
            </a:r>
            <a:r>
              <a:rPr lang="en-US" altLang="en-US" sz="3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97F2CEA6-4DDE-D1E0-C898-858ACB51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7576"/>
            <a:ext cx="91440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4">
            <a:extLst>
              <a:ext uri="{FF2B5EF4-FFF2-40B4-BE49-F238E27FC236}">
                <a16:creationId xmlns:a16="http://schemas.microsoft.com/office/drawing/2014/main" id="{0C04DE3B-3FA9-511C-5015-D3C6FE226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955675"/>
            <a:ext cx="7175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                    metamorfóza                       dospělec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108C253F-2532-201D-FEC3-72567F3D1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82A1BC4E-E948-12D7-EF63-4B64CF18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3108B003-8782-0C9F-249B-C75CE05E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03FF33E2-FEFD-C7B3-A8FD-45633105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27614AA7-262F-74E8-35D9-7AAC0630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" y="-149224"/>
            <a:ext cx="115062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1" name="Text Box 7">
            <a:extLst>
              <a:ext uri="{FF2B5EF4-FFF2-40B4-BE49-F238E27FC236}">
                <a16:creationId xmlns:a16="http://schemas.microsoft.com/office/drawing/2014/main" id="{F049246B-F488-A0A2-BA2A-F224B2CB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2743201"/>
            <a:ext cx="2073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proximal</a:t>
            </a:r>
          </a:p>
        </p:txBody>
      </p:sp>
      <p:sp>
        <p:nvSpPr>
          <p:cNvPr id="47112" name="Text Box 8">
            <a:extLst>
              <a:ext uri="{FF2B5EF4-FFF2-40B4-BE49-F238E27FC236}">
                <a16:creationId xmlns:a16="http://schemas.microsoft.com/office/drawing/2014/main" id="{6257C649-90F5-9E5B-6143-45E89743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1" y="4648201"/>
            <a:ext cx="1012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distal</a:t>
            </a:r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062C5EBD-622C-1F20-3E83-EAB6D18E9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5486401"/>
            <a:ext cx="32506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jednotlivé vrstvy terčku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mají odlišný vývojový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regenerační potenciál</a:t>
            </a:r>
          </a:p>
        </p:txBody>
      </p:sp>
      <p:sp>
        <p:nvSpPr>
          <p:cNvPr id="47114" name="Text Box 10">
            <a:extLst>
              <a:ext uri="{FF2B5EF4-FFF2-40B4-BE49-F238E27FC236}">
                <a16:creationId xmlns:a16="http://schemas.microsoft.com/office/drawing/2014/main" id="{B20504A2-2A32-D9C3-E9B4-613A2587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828800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coxa</a:t>
            </a:r>
          </a:p>
        </p:txBody>
      </p:sp>
      <p:sp>
        <p:nvSpPr>
          <p:cNvPr id="47115" name="Text Box 11">
            <a:extLst>
              <a:ext uri="{FF2B5EF4-FFF2-40B4-BE49-F238E27FC236}">
                <a16:creationId xmlns:a16="http://schemas.microsoft.com/office/drawing/2014/main" id="{4857CDED-9661-8C87-55B0-6D582D0E6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1" y="2133600"/>
            <a:ext cx="940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femur</a:t>
            </a:r>
          </a:p>
        </p:txBody>
      </p:sp>
      <p:sp>
        <p:nvSpPr>
          <p:cNvPr id="47116" name="Text Box 12">
            <a:extLst>
              <a:ext uri="{FF2B5EF4-FFF2-40B4-BE49-F238E27FC236}">
                <a16:creationId xmlns:a16="http://schemas.microsoft.com/office/drawing/2014/main" id="{10D0EEE0-9F64-3F9F-D46D-6B7F8BCF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200400"/>
            <a:ext cx="87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tibia</a:t>
            </a:r>
          </a:p>
        </p:txBody>
      </p:sp>
      <p:sp>
        <p:nvSpPr>
          <p:cNvPr id="47117" name="Text Box 13">
            <a:extLst>
              <a:ext uri="{FF2B5EF4-FFF2-40B4-BE49-F238E27FC236}">
                <a16:creationId xmlns:a16="http://schemas.microsoft.com/office/drawing/2014/main" id="{53D1DCE1-59D4-6BC7-9D7F-2DD1036A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3429000"/>
            <a:ext cx="9402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tarsal</a:t>
            </a:r>
          </a:p>
        </p:txBody>
      </p:sp>
      <p:sp>
        <p:nvSpPr>
          <p:cNvPr id="146446" name="Text Box 14">
            <a:extLst>
              <a:ext uri="{FF2B5EF4-FFF2-40B4-BE49-F238E27FC236}">
                <a16:creationId xmlns:a16="http://schemas.microsoft.com/office/drawing/2014/main" id="{AD17FD0A-F8E8-84F0-20DF-246F6B336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Vývojová mapa nožního terčku </a:t>
            </a:r>
            <a:r>
              <a:rPr lang="cs-CZ" alt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drosofily</a:t>
            </a:r>
            <a:endParaRPr lang="cs-CZ" alt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3DB0E8C-60E1-A4A9-BA34-121F2BD6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19" y="3179763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89827239-A4ED-A273-C58F-4A90E5780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19" y="3179763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3320E46C-4E57-D1DF-9790-AA602735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19" y="3179763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>
            <a:extLst>
              <a:ext uri="{FF2B5EF4-FFF2-40B4-BE49-F238E27FC236}">
                <a16:creationId xmlns:a16="http://schemas.microsoft.com/office/drawing/2014/main" id="{B81C2360-F4D8-C3BF-4E41-305838F5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19" y="3179763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E02BF282-FE14-876D-7D85-AC7B0507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81" y="593725"/>
            <a:ext cx="954087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>
            <a:extLst>
              <a:ext uri="{FF2B5EF4-FFF2-40B4-BE49-F238E27FC236}">
                <a16:creationId xmlns:a16="http://schemas.microsoft.com/office/drawing/2014/main" id="{0663F3A5-E871-B80A-9632-4CDB5881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81" y="593724"/>
            <a:ext cx="143192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6" name="Line 8">
            <a:extLst>
              <a:ext uri="{FF2B5EF4-FFF2-40B4-BE49-F238E27FC236}">
                <a16:creationId xmlns:a16="http://schemas.microsoft.com/office/drawing/2014/main" id="{D618B499-FED1-409B-8AAC-F9E0EF9E80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85480" y="1889124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245C5B78-9EAB-EA7A-1D6B-CBCEF1738E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33280" y="441324"/>
            <a:ext cx="0" cy="1447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38" name="Text Box 10">
            <a:extLst>
              <a:ext uri="{FF2B5EF4-FFF2-40B4-BE49-F238E27FC236}">
                <a16:creationId xmlns:a16="http://schemas.microsoft.com/office/drawing/2014/main" id="{F3D2F2D7-360E-9674-1E6A-2DAFDE911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680" y="1016000"/>
            <a:ext cx="2095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regenerace</a:t>
            </a:r>
          </a:p>
        </p:txBody>
      </p:sp>
      <p:sp>
        <p:nvSpPr>
          <p:cNvPr id="48139" name="Text Box 11">
            <a:extLst>
              <a:ext uri="{FF2B5EF4-FFF2-40B4-BE49-F238E27FC236}">
                <a16:creationId xmlns:a16="http://schemas.microsoft.com/office/drawing/2014/main" id="{05DA20CE-4CE3-9EE1-0322-2F6AF436B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480" y="22352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duplikace</a:t>
            </a:r>
          </a:p>
        </p:txBody>
      </p:sp>
      <p:sp>
        <p:nvSpPr>
          <p:cNvPr id="48140" name="Text Box 12">
            <a:extLst>
              <a:ext uri="{FF2B5EF4-FFF2-40B4-BE49-F238E27FC236}">
                <a16:creationId xmlns:a16="http://schemas.microsoft.com/office/drawing/2014/main" id="{40FD1F4B-C7D3-AFD3-D602-22BB8BF74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281" y="5622924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rovina řezu</a:t>
            </a:r>
          </a:p>
        </p:txBody>
      </p:sp>
      <p:sp>
        <p:nvSpPr>
          <p:cNvPr id="48141" name="Text Box 13">
            <a:extLst>
              <a:ext uri="{FF2B5EF4-FFF2-40B4-BE49-F238E27FC236}">
                <a16:creationId xmlns:a16="http://schemas.microsoft.com/office/drawing/2014/main" id="{31B62DD6-C45E-25A6-DBA1-858D3089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080" y="5435599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regenerace</a:t>
            </a:r>
          </a:p>
        </p:txBody>
      </p:sp>
      <p:sp>
        <p:nvSpPr>
          <p:cNvPr id="48142" name="Text Box 14">
            <a:extLst>
              <a:ext uri="{FF2B5EF4-FFF2-40B4-BE49-F238E27FC236}">
                <a16:creationId xmlns:a16="http://schemas.microsoft.com/office/drawing/2014/main" id="{64BF1AAF-7F5E-1317-43DC-B1CB5AA57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481" y="5435600"/>
            <a:ext cx="1590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duplikace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6708E635-E530-3F02-44C2-B3187E7575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9880" y="2574924"/>
            <a:ext cx="2057400" cy="1371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44" name="Text Box 16">
            <a:extLst>
              <a:ext uri="{FF2B5EF4-FFF2-40B4-BE49-F238E27FC236}">
                <a16:creationId xmlns:a16="http://schemas.microsoft.com/office/drawing/2014/main" id="{ABEEC002-D357-CBCE-CCB6-F082A743A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880" y="365124"/>
            <a:ext cx="8077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Imaginální terčky obsahují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vývojových schopností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b="1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klesající od centra A směrem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periferii B</a:t>
            </a: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1A6F323C-CD9A-04B5-523F-B57B56D0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70DC7153-4384-214C-0917-297E69294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ABBDEB96-AEC9-D0C1-F85C-BCC785DD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A03120A5-C2F3-F097-48EF-B95EE522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8">
            <a:extLst>
              <a:ext uri="{FF2B5EF4-FFF2-40B4-BE49-F238E27FC236}">
                <a16:creationId xmlns:a16="http://schemas.microsoft.com/office/drawing/2014/main" id="{42923B0A-893A-9090-D532-A1ACD91E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9">
            <a:extLst>
              <a:ext uri="{FF2B5EF4-FFF2-40B4-BE49-F238E27FC236}">
                <a16:creationId xmlns:a16="http://schemas.microsoft.com/office/drawing/2014/main" id="{7AC33DB7-73D4-F960-96CC-E917EE7F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14" y="228600"/>
            <a:ext cx="98974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Sériové transplantace (přenosy) buněk </a:t>
            </a:r>
            <a:r>
              <a:rPr lang="cs-CZ" alt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imaginálního</a:t>
            </a: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terčku jako testovací systém ke studiu vývojového  osudu a determinace</a:t>
            </a:r>
          </a:p>
        </p:txBody>
      </p:sp>
      <p:sp>
        <p:nvSpPr>
          <p:cNvPr id="49160" name="Text Box 10">
            <a:extLst>
              <a:ext uri="{FF2B5EF4-FFF2-40B4-BE49-F238E27FC236}">
                <a16:creationId xmlns:a16="http://schemas.microsoft.com/office/drawing/2014/main" id="{13EFED46-DB55-6BA3-C90C-1E916D23B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1676400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larva </a:t>
            </a:r>
          </a:p>
        </p:txBody>
      </p:sp>
      <p:sp>
        <p:nvSpPr>
          <p:cNvPr id="49161" name="Text Box 11">
            <a:extLst>
              <a:ext uri="{FF2B5EF4-FFF2-40B4-BE49-F238E27FC236}">
                <a16:creationId xmlns:a16="http://schemas.microsoft.com/office/drawing/2014/main" id="{50B2F2AD-3C51-F993-CFE4-000398420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98676"/>
            <a:ext cx="9175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extirpace a rozdělení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genitálního terčku</a:t>
            </a:r>
          </a:p>
        </p:txBody>
      </p:sp>
      <p:sp>
        <p:nvSpPr>
          <p:cNvPr id="49162" name="Text Box 12">
            <a:extLst>
              <a:ext uri="{FF2B5EF4-FFF2-40B4-BE49-F238E27FC236}">
                <a16:creationId xmlns:a16="http://schemas.microsoft.com/office/drawing/2014/main" id="{47D264CF-7E72-5EB2-FB19-F425128B5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1" y="3124200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determinace</a:t>
            </a:r>
          </a:p>
        </p:txBody>
      </p:sp>
      <p:sp>
        <p:nvSpPr>
          <p:cNvPr id="49163" name="Text Box 13">
            <a:extLst>
              <a:ext uri="{FF2B5EF4-FFF2-40B4-BE49-F238E27FC236}">
                <a16:creationId xmlns:a16="http://schemas.microsoft.com/office/drawing/2014/main" id="{3D790EBB-43A9-A656-79A7-B2FF96062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6" y="4460875"/>
            <a:ext cx="23096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determinace</a:t>
            </a:r>
          </a:p>
        </p:txBody>
      </p:sp>
      <p:sp>
        <p:nvSpPr>
          <p:cNvPr id="49164" name="Text Box 14">
            <a:extLst>
              <a:ext uri="{FF2B5EF4-FFF2-40B4-BE49-F238E27FC236}">
                <a16:creationId xmlns:a16="http://schemas.microsoft.com/office/drawing/2014/main" id="{7B0F12A4-C731-1A92-0751-869EE7565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6" y="6213475"/>
            <a:ext cx="2655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testy determinace</a:t>
            </a:r>
          </a:p>
        </p:txBody>
      </p:sp>
      <p:sp>
        <p:nvSpPr>
          <p:cNvPr id="49165" name="Text Box 15">
            <a:extLst>
              <a:ext uri="{FF2B5EF4-FFF2-40B4-BE49-F238E27FC236}">
                <a16:creationId xmlns:a16="http://schemas.microsoft.com/office/drawing/2014/main" id="{FE033D03-ACFC-2B1C-F984-5A5D27A9A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343401"/>
            <a:ext cx="37115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sériové extirpace,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rozdělení terčku a přenosy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dospělců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B6D08E3-26AA-222C-DAEE-D626D20FC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CC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92075" tIns="46038" rIns="92075" bIns="9207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Determina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demonstrována kultivací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zárodečných terčků</a:t>
            </a:r>
            <a:r>
              <a:rPr lang="en-US" alt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660D9C1E-526C-6242-897B-1B434715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4526"/>
            <a:ext cx="9144000" cy="621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AAFAD42A-E28E-57FA-EDE8-94ED7CAE8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650876"/>
            <a:ext cx="60933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arva               ter</a:t>
            </a: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</a:t>
            </a: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metamorfóza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20430D61-DB1C-77FB-4C23-B8A5A5886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870075"/>
            <a:ext cx="2590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 terčku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přenesena do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abdominální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dutiny</a:t>
            </a: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CC835ACD-9E0B-8876-7EDA-B5E27171A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1" y="1752601"/>
            <a:ext cx="18485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zbytek terčku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přenesen 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jiné larvy</a:t>
            </a:r>
          </a:p>
        </p:txBody>
      </p:sp>
      <p:sp>
        <p:nvSpPr>
          <p:cNvPr id="50183" name="Text Box 7">
            <a:extLst>
              <a:ext uri="{FF2B5EF4-FFF2-40B4-BE49-F238E27FC236}">
                <a16:creationId xmlns:a16="http://schemas.microsoft.com/office/drawing/2014/main" id="{01B45A0A-69EB-21E3-D5E0-10970442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1" y="2133601"/>
            <a:ext cx="2873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struktury těla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dospělce se vyvíjejí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terčků</a:t>
            </a:r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id="{2A1D8BDA-B88A-68DC-B78A-3EC756B28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25034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buňky terčku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proliferují uvnitř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těla, sériové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transplantace</a:t>
            </a:r>
          </a:p>
        </p:txBody>
      </p:sp>
      <p:sp>
        <p:nvSpPr>
          <p:cNvPr id="50185" name="Text Box 9">
            <a:extLst>
              <a:ext uri="{FF2B5EF4-FFF2-40B4-BE49-F238E27FC236}">
                <a16:creationId xmlns:a16="http://schemas.microsoft.com/office/drawing/2014/main" id="{E5367EB7-AA66-9397-20B3-867E61843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6" y="4765676"/>
            <a:ext cx="21366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vzorek terčku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implantován 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jiné larvy</a:t>
            </a: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F32C4B79-DFC1-40D4-79E2-4D97A5500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925" y="5299076"/>
            <a:ext cx="237738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stejné struktury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těla jako 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původního terčku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B7C865A4-AD19-E778-A909-DB9A44F2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9E264C6F-6E2D-A343-84D3-9F3A491E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B3EA070B-D430-3F7A-AB69-5ED905F3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C752869F-B1BB-4A27-2321-7387CA40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98023741-23F1-5435-FBA7-F7FF3009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3876"/>
            <a:ext cx="7696200" cy="740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13" name="Text Box 9">
            <a:extLst>
              <a:ext uri="{FF2B5EF4-FFF2-40B4-BE49-F238E27FC236}">
                <a16:creationId xmlns:a16="http://schemas.microsoft.com/office/drawing/2014/main" id="{D672151D-5B5B-21D2-C096-2FC904579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cs-CZ" altLang="en-US" sz="3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TRANSDETERMINACE</a:t>
            </a:r>
          </a:p>
          <a:p>
            <a:pPr eaLnBrk="1" hangingPunct="1">
              <a:defRPr/>
            </a:pPr>
            <a:r>
              <a:rPr lang="cs-CZ" altLang="en-US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je unikátním případem ztráty buněčné (vývojové) paměti vlivem</a:t>
            </a:r>
          </a:p>
          <a:p>
            <a:pPr eaLnBrk="1" hangingPunct="1">
              <a:defRPr/>
            </a:pPr>
            <a:r>
              <a:rPr lang="cs-CZ" altLang="en-US" sz="2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mnohočetného (ektopického) přenosu zárodečného terčku</a:t>
            </a:r>
          </a:p>
        </p:txBody>
      </p:sp>
      <p:sp>
        <p:nvSpPr>
          <p:cNvPr id="51208" name="Text Box 10">
            <a:extLst>
              <a:ext uri="{FF2B5EF4-FFF2-40B4-BE49-F238E27FC236}">
                <a16:creationId xmlns:a16="http://schemas.microsoft.com/office/drawing/2014/main" id="{560FDD26-F6C7-287B-E3FB-4B732B0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676401"/>
            <a:ext cx="2069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možné případy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změn :</a:t>
            </a:r>
          </a:p>
        </p:txBody>
      </p:sp>
      <p:sp>
        <p:nvSpPr>
          <p:cNvPr id="51209" name="Text Box 11">
            <a:extLst>
              <a:ext uri="{FF2B5EF4-FFF2-40B4-BE49-F238E27FC236}">
                <a16:creationId xmlns:a16="http://schemas.microsoft.com/office/drawing/2014/main" id="{1D36B9AB-F692-49D5-A695-CC1292A33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6" y="4689475"/>
            <a:ext cx="115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křídla</a:t>
            </a:r>
          </a:p>
        </p:txBody>
      </p:sp>
      <p:sp>
        <p:nvSpPr>
          <p:cNvPr id="51210" name="Text Box 12">
            <a:extLst>
              <a:ext uri="{FF2B5EF4-FFF2-40B4-BE49-F238E27FC236}">
                <a16:creationId xmlns:a16="http://schemas.microsoft.com/office/drawing/2014/main" id="{93E1BF79-6282-C9B4-333E-62DCA11D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6" y="2555875"/>
            <a:ext cx="1139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genitál</a:t>
            </a:r>
          </a:p>
        </p:txBody>
      </p:sp>
      <p:sp>
        <p:nvSpPr>
          <p:cNvPr id="51211" name="Text Box 13">
            <a:extLst>
              <a:ext uri="{FF2B5EF4-FFF2-40B4-BE49-F238E27FC236}">
                <a16:creationId xmlns:a16="http://schemas.microsoft.com/office/drawing/2014/main" id="{4BA96348-E625-4EC1-8F1D-B6947F7F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6" y="2403475"/>
            <a:ext cx="116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tykadla</a:t>
            </a:r>
          </a:p>
        </p:txBody>
      </p:sp>
      <p:sp>
        <p:nvSpPr>
          <p:cNvPr id="51212" name="Text Box 14">
            <a:extLst>
              <a:ext uri="{FF2B5EF4-FFF2-40B4-BE49-F238E27FC236}">
                <a16:creationId xmlns:a16="http://schemas.microsoft.com/office/drawing/2014/main" id="{8BB99FD7-4BA8-75CF-444A-F90205013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6" y="4384675"/>
            <a:ext cx="55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oči</a:t>
            </a:r>
          </a:p>
        </p:txBody>
      </p:sp>
      <p:sp>
        <p:nvSpPr>
          <p:cNvPr id="51213" name="Text Box 15">
            <a:extLst>
              <a:ext uri="{FF2B5EF4-FFF2-40B4-BE49-F238E27FC236}">
                <a16:creationId xmlns:a16="http://schemas.microsoft.com/office/drawing/2014/main" id="{B56FDB7B-0A67-9791-D556-288AA1657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867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kyvadélka</a:t>
            </a:r>
          </a:p>
        </p:txBody>
      </p:sp>
      <p:sp>
        <p:nvSpPr>
          <p:cNvPr id="51214" name="Text Box 16">
            <a:extLst>
              <a:ext uri="{FF2B5EF4-FFF2-40B4-BE49-F238E27FC236}">
                <a16:creationId xmlns:a16="http://schemas.microsoft.com/office/drawing/2014/main" id="{179B420E-E713-72BE-CE45-724972EF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5832475"/>
            <a:ext cx="946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hruď</a:t>
            </a:r>
          </a:p>
        </p:txBody>
      </p:sp>
      <p:sp>
        <p:nvSpPr>
          <p:cNvPr id="51215" name="Text Box 17">
            <a:extLst>
              <a:ext uri="{FF2B5EF4-FFF2-40B4-BE49-F238E27FC236}">
                <a16:creationId xmlns:a16="http://schemas.microsoft.com/office/drawing/2014/main" id="{633F0372-266A-059A-862D-3B7927263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4689475"/>
            <a:ext cx="207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ústní ústroje</a:t>
            </a:r>
          </a:p>
        </p:txBody>
      </p:sp>
      <p:sp>
        <p:nvSpPr>
          <p:cNvPr id="51216" name="Text Box 18">
            <a:extLst>
              <a:ext uri="{FF2B5EF4-FFF2-40B4-BE49-F238E27FC236}">
                <a16:creationId xmlns:a16="http://schemas.microsoft.com/office/drawing/2014/main" id="{4D6F0D73-4DB6-668E-26AD-6F613B7DC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6" y="3241675"/>
            <a:ext cx="100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nohy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8B3E42E-120F-E2F4-DC30-75874583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197580C5-7BED-B780-31E5-5B8502CA7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301626"/>
            <a:ext cx="90265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657B08-6F8F-D64B-3FAE-CE512BCA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4" y="2514600"/>
            <a:ext cx="33115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EBACEDD8-0035-EE43-AD57-A371C54B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514600"/>
            <a:ext cx="329882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B4B26AE-3F0C-D552-6C89-33ACF5D4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32146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FB64D6A6-FBE9-895B-DACE-025786518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2514600"/>
            <a:ext cx="228282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geny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maternální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velkých mezer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párového pravidla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polarity segmentů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479CA44E-C420-C5DF-6FCF-ED477533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304800"/>
            <a:ext cx="86645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Indiduální vývin octomilky je kaskádou řízenou</a:t>
            </a:r>
          </a:p>
          <a:p>
            <a:pPr>
              <a:defRPr/>
            </a:pP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maternálními a zygotickými geny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60B47FE-ED6D-16C9-5EBF-97081101D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6720" y="121920"/>
            <a:ext cx="10363200" cy="1143000"/>
          </a:xfrm>
        </p:spPr>
        <p:txBody>
          <a:bodyPr/>
          <a:lstStyle/>
          <a:p>
            <a:pPr eaLnBrk="1" hangingPunct="1"/>
            <a:r>
              <a:rPr lang="cs-CZ" altLang="en-US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</a:t>
            </a:r>
            <a:r>
              <a:rPr lang="en-US" altLang="en-US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eyeless</a:t>
            </a:r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72D7B78-5AB2-9647-91DB-0FF1EE595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0318" y="1061720"/>
            <a:ext cx="5080000" cy="41148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Mutant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 mušky nevytvářejí oči.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ild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-type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 </a:t>
            </a:r>
            <a:r>
              <a:rPr lang="en-US" alt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eyeless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kóduje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homeodom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énový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transcrip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ční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který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cs-CZ" alt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ktivuje</a:t>
            </a:r>
            <a:r>
              <a:rPr lang="cs-CZ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dráhu zahrnující tisíce genů</a:t>
            </a: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1990" name="Picture 6" descr="pol2e_ch14">
            <a:extLst>
              <a:ext uri="{FF2B5EF4-FFF2-40B4-BE49-F238E27FC236}">
                <a16:creationId xmlns:a16="http://schemas.microsoft.com/office/drawing/2014/main" id="{037D934D-57A8-1BDF-4BA5-EBBD9D9F3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5"/>
          <a:stretch/>
        </p:blipFill>
        <p:spPr bwMode="auto">
          <a:xfrm>
            <a:off x="4640078" y="2490152"/>
            <a:ext cx="7014754" cy="36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>
            <a:extLst>
              <a:ext uri="{FF2B5EF4-FFF2-40B4-BE49-F238E27FC236}">
                <a16:creationId xmlns:a16="http://schemas.microsoft.com/office/drawing/2014/main" id="{40A4CB3A-BE78-B8C8-2BF8-EF1CAC6E4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4800"/>
            <a:ext cx="91440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Eyeless</a:t>
            </a:r>
            <a:r>
              <a:rPr lang="en-US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homolog</a:t>
            </a:r>
            <a:r>
              <a:rPr lang="cs-CZ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myšího genu </a:t>
            </a:r>
            <a:r>
              <a:rPr lang="cs-CZ" altLang="en-US" sz="27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Pax</a:t>
            </a:r>
            <a:r>
              <a:rPr lang="cs-CZ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odpovědný</a:t>
            </a:r>
          </a:p>
          <a:p>
            <a:pPr>
              <a:defRPr/>
            </a:pPr>
            <a:r>
              <a:rPr lang="cs-CZ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za tvorbu oka – monofyletický původ složených očí</a:t>
            </a:r>
          </a:p>
          <a:p>
            <a:pPr>
              <a:defRPr/>
            </a:pPr>
            <a:r>
              <a:rPr lang="cs-CZ" altLang="en-US" sz="27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hmyzu a jednoduchého oka savců  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38863E5A-E7A7-7942-E7F9-216D1B29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37861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EBC75EA8-EFAA-7E2F-E690-784B09AB8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6210300"/>
            <a:ext cx="755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cs-CZ" altLang="en-US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tvorba ektopických očí u transgenní mouchy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08790074-60F8-1667-6784-EAD46C57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1"/>
            <a:ext cx="41148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6BD33E9F-85AD-7ECE-AE7E-C18D9C504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3142298"/>
            <a:ext cx="3962400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1DAFB7AD-4287-EDAC-1844-B3FFC18D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8" y="3523297"/>
            <a:ext cx="145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Drosophila.Gehring.jpg                                         00000010&#10;Ovum Novum                     ABA78158:">
            <a:extLst>
              <a:ext uri="{FF2B5EF4-FFF2-40B4-BE49-F238E27FC236}">
                <a16:creationId xmlns:a16="http://schemas.microsoft.com/office/drawing/2014/main" id="{9F97892C-EE2F-CFCB-6DBF-095ACCFD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324" y="297180"/>
            <a:ext cx="2763389" cy="30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3B5DE72-A5FC-47ED-0659-2CD4CAF0B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600">
                <a:solidFill>
                  <a:srgbClr val="FF3300"/>
                </a:solidFill>
                <a:latin typeface="Arial" panose="020B0604020202020204" pitchFamily="34" charset="0"/>
              </a:rPr>
              <a:t>Savčí h</a:t>
            </a:r>
            <a:r>
              <a:rPr lang="en-US" altLang="en-US" sz="3600">
                <a:solidFill>
                  <a:srgbClr val="FF3300"/>
                </a:solidFill>
                <a:latin typeface="Arial" panose="020B0604020202020204" pitchFamily="34" charset="0"/>
              </a:rPr>
              <a:t>omolog</a:t>
            </a:r>
            <a:r>
              <a:rPr lang="cs-CZ" altLang="en-US" sz="3600">
                <a:solidFill>
                  <a:srgbClr val="FF3300"/>
                </a:solidFill>
                <a:latin typeface="Arial" panose="020B0604020202020204" pitchFamily="34" charset="0"/>
              </a:rPr>
              <a:t>y genu</a:t>
            </a:r>
            <a:r>
              <a:rPr lang="en-US" altLang="en-US" sz="36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i="1">
                <a:solidFill>
                  <a:srgbClr val="FF3300"/>
                </a:solidFill>
                <a:latin typeface="Arial" panose="020B0604020202020204" pitchFamily="34" charset="0"/>
              </a:rPr>
              <a:t>eyeless</a:t>
            </a:r>
            <a:endParaRPr lang="en-US" altLang="en-US" sz="3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4ABD2CC-A158-7442-C5E5-B2CE2E823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>
                <a:latin typeface="Arial" panose="020B0604020202020204" pitchFamily="34" charset="0"/>
              </a:rPr>
              <a:t>Myší</a:t>
            </a:r>
            <a:r>
              <a:rPr lang="en-US" altLang="en-US" dirty="0">
                <a:latin typeface="Arial" panose="020B0604020202020204" pitchFamily="34" charset="0"/>
              </a:rPr>
              <a:t> homolog </a:t>
            </a:r>
            <a:r>
              <a:rPr lang="cs-CZ" altLang="en-US" dirty="0">
                <a:latin typeface="Arial" panose="020B0604020202020204" pitchFamily="34" charset="0"/>
              </a:rPr>
              <a:t>genu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</a:rPr>
              <a:t>eyeless, Pax6,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</a:rPr>
              <a:t>pokud je přenesen do octomilky, vytváří přídatné oči.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endParaRPr lang="cs-CZ" altLang="en-US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dirty="0">
                <a:latin typeface="Arial" panose="020B0604020202020204" pitchFamily="34" charset="0"/>
              </a:rPr>
              <a:t>U myši vedou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muta</a:t>
            </a:r>
            <a:r>
              <a:rPr lang="cs-CZ" altLang="en-US" dirty="0" err="1">
                <a:latin typeface="Arial" panose="020B0604020202020204" pitchFamily="34" charset="0"/>
              </a:rPr>
              <a:t>ce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</a:rPr>
              <a:t>homologa genu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i="1" dirty="0">
                <a:latin typeface="Arial" panose="020B0604020202020204" pitchFamily="34" charset="0"/>
              </a:rPr>
              <a:t>eyeless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cs-CZ" altLang="en-US" dirty="0">
                <a:latin typeface="Arial" panose="020B0604020202020204" pitchFamily="34" charset="0"/>
              </a:rPr>
              <a:t>k </a:t>
            </a:r>
            <a:r>
              <a:rPr lang="en-US" altLang="en-US" dirty="0" err="1">
                <a:latin typeface="Arial" panose="020B0604020202020204" pitchFamily="34" charset="0"/>
              </a:rPr>
              <a:t>reduc</a:t>
            </a:r>
            <a:r>
              <a:rPr lang="cs-CZ" altLang="en-US" dirty="0">
                <a:latin typeface="Arial" panose="020B0604020202020204" pitchFamily="34" charset="0"/>
              </a:rPr>
              <a:t>i velikosti očí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  <a:endParaRPr lang="cs-CZ" altLang="en-US" dirty="0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 err="1">
                <a:latin typeface="Arial" panose="020B0604020202020204" pitchFamily="34" charset="0"/>
              </a:rPr>
              <a:t>Muta</a:t>
            </a:r>
            <a:r>
              <a:rPr lang="cs-CZ" altLang="en-US" dirty="0" err="1">
                <a:latin typeface="Arial" panose="020B0604020202020204" pitchFamily="34" charset="0"/>
              </a:rPr>
              <a:t>ce</a:t>
            </a:r>
            <a:r>
              <a:rPr lang="cs-CZ" altLang="en-US" dirty="0">
                <a:latin typeface="Arial" panose="020B0604020202020204" pitchFamily="34" charset="0"/>
              </a:rPr>
              <a:t> homologního genu u člověka způsobují </a:t>
            </a:r>
            <a:r>
              <a:rPr lang="en-US" altLang="en-US" dirty="0" err="1">
                <a:latin typeface="Arial" panose="020B0604020202020204" pitchFamily="34" charset="0"/>
              </a:rPr>
              <a:t>aniridi</a:t>
            </a:r>
            <a:r>
              <a:rPr lang="cs-CZ" altLang="en-US" dirty="0">
                <a:latin typeface="Arial" panose="020B0604020202020204" pitchFamily="34" charset="0"/>
              </a:rPr>
              <a:t>i (chybění duhovky)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3B5DE72-A5FC-47ED-0659-2CD4CAF0B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3600">
                <a:solidFill>
                  <a:srgbClr val="FF3300"/>
                </a:solidFill>
                <a:latin typeface="Arial" panose="020B0604020202020204" pitchFamily="34" charset="0"/>
              </a:rPr>
              <a:t>Savčí h</a:t>
            </a:r>
            <a:r>
              <a:rPr lang="en-US" altLang="en-US" sz="3600">
                <a:solidFill>
                  <a:srgbClr val="FF3300"/>
                </a:solidFill>
                <a:latin typeface="Arial" panose="020B0604020202020204" pitchFamily="34" charset="0"/>
              </a:rPr>
              <a:t>omolog</a:t>
            </a:r>
            <a:r>
              <a:rPr lang="cs-CZ" altLang="en-US" sz="3600">
                <a:solidFill>
                  <a:srgbClr val="FF3300"/>
                </a:solidFill>
                <a:latin typeface="Arial" panose="020B0604020202020204" pitchFamily="34" charset="0"/>
              </a:rPr>
              <a:t>y genu</a:t>
            </a:r>
            <a:r>
              <a:rPr lang="en-US" altLang="en-US" sz="360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i="1">
                <a:solidFill>
                  <a:srgbClr val="FF3300"/>
                </a:solidFill>
                <a:latin typeface="Arial" panose="020B0604020202020204" pitchFamily="34" charset="0"/>
              </a:rPr>
              <a:t>eyeless</a:t>
            </a:r>
            <a:endParaRPr lang="en-US" altLang="en-US" sz="3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4ABD2CC-A158-7442-C5E5-B2CE2E823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latin typeface="Arial" panose="020B0604020202020204" pitchFamily="34" charset="0"/>
              </a:rPr>
              <a:t>Myší</a:t>
            </a:r>
            <a:r>
              <a:rPr lang="en-US" altLang="en-US">
                <a:latin typeface="Arial" panose="020B0604020202020204" pitchFamily="34" charset="0"/>
              </a:rPr>
              <a:t> homolog </a:t>
            </a:r>
            <a:r>
              <a:rPr lang="cs-CZ" altLang="en-US">
                <a:latin typeface="Arial" panose="020B0604020202020204" pitchFamily="34" charset="0"/>
              </a:rPr>
              <a:t>genu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i="1">
                <a:latin typeface="Arial" panose="020B0604020202020204" pitchFamily="34" charset="0"/>
              </a:rPr>
              <a:t>eyeless, Pax6,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cs-CZ" altLang="en-US">
                <a:latin typeface="Arial" panose="020B0604020202020204" pitchFamily="34" charset="0"/>
              </a:rPr>
              <a:t>pokud je přenesen do octomilky, vytváří přídatné oči.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endParaRPr lang="cs-CZ" altLang="en-US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>
                <a:latin typeface="Arial" panose="020B0604020202020204" pitchFamily="34" charset="0"/>
              </a:rPr>
              <a:t>U myši vedou</a:t>
            </a:r>
            <a:r>
              <a:rPr lang="en-US" altLang="en-US">
                <a:latin typeface="Arial" panose="020B0604020202020204" pitchFamily="34" charset="0"/>
              </a:rPr>
              <a:t> muta</a:t>
            </a:r>
            <a:r>
              <a:rPr lang="cs-CZ" altLang="en-US">
                <a:latin typeface="Arial" panose="020B0604020202020204" pitchFamily="34" charset="0"/>
              </a:rPr>
              <a:t>ce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cs-CZ" altLang="en-US">
                <a:latin typeface="Arial" panose="020B0604020202020204" pitchFamily="34" charset="0"/>
              </a:rPr>
              <a:t>homologa genu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 i="1">
                <a:latin typeface="Arial" panose="020B0604020202020204" pitchFamily="34" charset="0"/>
              </a:rPr>
              <a:t>eyeless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cs-CZ" altLang="en-US">
                <a:latin typeface="Arial" panose="020B0604020202020204" pitchFamily="34" charset="0"/>
              </a:rPr>
              <a:t>k </a:t>
            </a:r>
            <a:r>
              <a:rPr lang="en-US" altLang="en-US">
                <a:latin typeface="Arial" panose="020B0604020202020204" pitchFamily="34" charset="0"/>
              </a:rPr>
              <a:t>reduc</a:t>
            </a:r>
            <a:r>
              <a:rPr lang="cs-CZ" altLang="en-US">
                <a:latin typeface="Arial" panose="020B0604020202020204" pitchFamily="34" charset="0"/>
              </a:rPr>
              <a:t>i velikosti očí</a:t>
            </a:r>
            <a:r>
              <a:rPr lang="en-US" altLang="en-US">
                <a:latin typeface="Arial" panose="020B0604020202020204" pitchFamily="34" charset="0"/>
              </a:rPr>
              <a:t>.</a:t>
            </a:r>
            <a:endParaRPr lang="cs-CZ" altLang="en-US"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Muta</a:t>
            </a:r>
            <a:r>
              <a:rPr lang="cs-CZ" altLang="en-US">
                <a:latin typeface="Arial" panose="020B0604020202020204" pitchFamily="34" charset="0"/>
              </a:rPr>
              <a:t>ce homologního genu u člověka způsobují </a:t>
            </a:r>
            <a:r>
              <a:rPr lang="en-US" altLang="en-US">
                <a:latin typeface="Arial" panose="020B0604020202020204" pitchFamily="34" charset="0"/>
              </a:rPr>
              <a:t>aniridi</a:t>
            </a:r>
            <a:r>
              <a:rPr lang="cs-CZ" altLang="en-US">
                <a:latin typeface="Arial" panose="020B0604020202020204" pitchFamily="34" charset="0"/>
              </a:rPr>
              <a:t>i (chybění duhovky)</a:t>
            </a:r>
            <a:r>
              <a:rPr lang="en-US" altLang="en-US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16CABC18-483A-8668-DC93-0056451D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90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>
            <a:extLst>
              <a:ext uri="{FF2B5EF4-FFF2-40B4-BE49-F238E27FC236}">
                <a16:creationId xmlns:a16="http://schemas.microsoft.com/office/drawing/2014/main" id="{EA928DA3-A170-7D8E-9AC1-30DF75ECB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Drosofila nemá pohlavní hormony:                b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ilater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yandromor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</a:t>
            </a:r>
            <a:r>
              <a:rPr lang="en-US" alt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7587" name="Picture 3" descr="FG09_014">
            <a:extLst>
              <a:ext uri="{FF2B5EF4-FFF2-40B4-BE49-F238E27FC236}">
                <a16:creationId xmlns:a16="http://schemas.microsoft.com/office/drawing/2014/main" id="{67FF89FC-2C83-91AF-590C-D765686F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4" y="2284414"/>
            <a:ext cx="6859587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0F0E8E38-BFC0-0E9B-524F-CF6DA0C65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3590926"/>
            <a:ext cx="23282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samčí</a:t>
            </a:r>
            <a:r>
              <a:rPr lang="en-US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</a:t>
            </a:r>
            <a:r>
              <a:rPr lang="en-US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část</a:t>
            </a:r>
            <a:r>
              <a:rPr lang="en-US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bílé oko</a:t>
            </a:r>
            <a:r>
              <a:rPr lang="en-US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iniatur</a:t>
            </a:r>
            <a:r>
              <a:rPr lang="cs-CZ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ní křídlo</a:t>
            </a:r>
            <a:endParaRPr lang="en-US" altLang="en-US" sz="2400" b="1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75C23BFF-9CFF-65C5-1229-23FFD1996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3514726"/>
            <a:ext cx="23562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samičí</a:t>
            </a: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XX </a:t>
            </a:r>
            <a:r>
              <a:rPr lang="cs-CZ" alt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</a:t>
            </a: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heterozygo</a:t>
            </a: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tní</a:t>
            </a: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2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oba markery</a:t>
            </a:r>
            <a:endParaRPr lang="en-US" altLang="en-US" sz="2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90" name="Text Box 6">
            <a:extLst>
              <a:ext uri="{FF2B5EF4-FFF2-40B4-BE49-F238E27FC236}">
                <a16:creationId xmlns:a16="http://schemas.microsoft.com/office/drawing/2014/main" id="{C2C88C73-5C52-C1DB-EC9C-FA3D18524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(ztráta jednoho chromosomu X-wt při prvním mitotickém dělení)</a:t>
            </a:r>
            <a:endParaRPr lang="en-US" altLang="en-US" sz="2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F2A552F-8751-1CDE-13C9-2D5BB35B24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  <a:solidFill>
            <a:srgbClr val="FF9933"/>
          </a:solidFill>
        </p:spPr>
        <p:txBody>
          <a:bodyPr anchor="ctr"/>
          <a:lstStyle/>
          <a:p>
            <a:pPr eaLnBrk="1" hangingPunct="1"/>
            <a:r>
              <a:rPr lang="cs-CZ" altLang="en-US" sz="4400">
                <a:latin typeface="Arial" panose="020B0604020202020204" pitchFamily="34" charset="0"/>
              </a:rPr>
              <a:t>Drosophila: poziční efekt (PEV)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74141D21-F774-0895-DDF0-AEC025AE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"/>
            <a:ext cx="63754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70C0A88D-9259-3F4B-686C-571A39FD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97426"/>
            <a:ext cx="6265862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id="{0B214691-6ED8-EB33-AB7F-6803E21E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3101"/>
            <a:ext cx="91440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PEV efekt :</a:t>
            </a:r>
            <a:r>
              <a:rPr lang="cs-CZ" altLang="en-US" sz="1800">
                <a:latin typeface="Arial" panose="020B0604020202020204" pitchFamily="34" charset="0"/>
              </a:rPr>
              <a:t> Lokus </a:t>
            </a:r>
            <a:r>
              <a:rPr lang="cs-CZ" altLang="en-US" sz="1800" i="1">
                <a:latin typeface="Arial" panose="020B0604020202020204" pitchFamily="34" charset="0"/>
              </a:rPr>
              <a:t>white</a:t>
            </a:r>
            <a:r>
              <a:rPr lang="cs-CZ" altLang="en-US" sz="1800">
                <a:latin typeface="Arial" panose="020B0604020202020204" pitchFamily="34" charset="0"/>
              </a:rPr>
              <a:t> je standardně umístěn v euchromatinu, po inverzi pouze 25kb od pericentromerického heterochromatinu (Muller 1930), odtud se šíří restrukturace a umlčování euchromatinu. Ztráta umlčení v některých buňkách oka v procesu diferenci- ace vede k variegovanému fenotypu.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0E4ECE5B-52C2-C955-C6E3-A730FD491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136526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euchromatin</a:t>
            </a: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1BBE127B-A5AC-1FC6-8403-17C65EC56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136526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rgbClr val="FF0000"/>
                </a:solidFill>
                <a:latin typeface="Arial" panose="020B0604020202020204" pitchFamily="34" charset="0"/>
              </a:rPr>
              <a:t>heterochromatin</a:t>
            </a:r>
          </a:p>
        </p:txBody>
      </p:sp>
      <p:sp>
        <p:nvSpPr>
          <p:cNvPr id="84999" name="Text Box 7">
            <a:extLst>
              <a:ext uri="{FF2B5EF4-FFF2-40B4-BE49-F238E27FC236}">
                <a16:creationId xmlns:a16="http://schemas.microsoft.com/office/drawing/2014/main" id="{742A86FC-D733-1102-1A3F-1504C6E38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144588"/>
            <a:ext cx="4229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excize a inverze po X-ozáření</a:t>
            </a:r>
          </a:p>
        </p:txBody>
      </p:sp>
      <p:sp>
        <p:nvSpPr>
          <p:cNvPr id="85000" name="Text Box 8">
            <a:extLst>
              <a:ext uri="{FF2B5EF4-FFF2-40B4-BE49-F238E27FC236}">
                <a16:creationId xmlns:a16="http://schemas.microsoft.com/office/drawing/2014/main" id="{E0EEADAE-1060-8215-AFA2-5B0A662F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16650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U much vykazujících PEV lze izolovat sekundární mutace, které buď suprimují fenotyp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(Su(var) = ztráta umlčení, či zesilují fenotyp (E(var) = zvyšují umlčování. </a:t>
            </a:r>
          </a:p>
        </p:txBody>
      </p:sp>
      <p:sp>
        <p:nvSpPr>
          <p:cNvPr id="85001" name="Text Box 9">
            <a:extLst>
              <a:ext uri="{FF2B5EF4-FFF2-40B4-BE49-F238E27FC236}">
                <a16:creationId xmlns:a16="http://schemas.microsoft.com/office/drawing/2014/main" id="{CD562D18-0E8A-404B-7B44-C215511D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9550" y="352425"/>
            <a:ext cx="1276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červené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o</a:t>
            </a:r>
            <a:r>
              <a:rPr lang="cs-CZ" altLang="en-US" sz="1800">
                <a:latin typeface="Arial" panose="020B0604020202020204" pitchFamily="34" charset="0"/>
              </a:rPr>
              <a:t>ko</a:t>
            </a:r>
            <a:r>
              <a:rPr lang="en-US" altLang="en-US" sz="1800">
                <a:latin typeface="Arial" panose="020B0604020202020204" pitchFamily="34" charset="0"/>
              </a:rPr>
              <a:t> (WT)</a:t>
            </a: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mozaikové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oko</a:t>
            </a:r>
          </a:p>
        </p:txBody>
      </p:sp>
      <p:sp>
        <p:nvSpPr>
          <p:cNvPr id="85002" name="Text Box 10">
            <a:extLst>
              <a:ext uri="{FF2B5EF4-FFF2-40B4-BE49-F238E27FC236}">
                <a16:creationId xmlns:a16="http://schemas.microsoft.com/office/drawing/2014/main" id="{D34CCF28-9108-254F-2D31-11FB33953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1" y="5732463"/>
            <a:ext cx="11897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  <a:latin typeface="Arial" panose="020B0604020202020204" pitchFamily="34" charset="0"/>
              </a:rPr>
              <a:t>   mozaikové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bg1"/>
                </a:solidFill>
                <a:latin typeface="Arial" panose="020B0604020202020204" pitchFamily="34" charset="0"/>
              </a:rPr>
              <a:t>        oko</a:t>
            </a:r>
          </a:p>
        </p:txBody>
      </p:sp>
      <p:sp>
        <p:nvSpPr>
          <p:cNvPr id="85003" name="Text Box 11">
            <a:extLst>
              <a:ext uri="{FF2B5EF4-FFF2-40B4-BE49-F238E27FC236}">
                <a16:creationId xmlns:a16="http://schemas.microsoft.com/office/drawing/2014/main" id="{A304B6DE-1FA4-7184-E127-75F8C5F65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5372100"/>
            <a:ext cx="1512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červené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</a:t>
            </a:r>
            <a:r>
              <a:rPr lang="cs-CZ" altLang="en-US" sz="1400">
                <a:latin typeface="Arial" panose="020B0604020202020204" pitchFamily="34" charset="0"/>
              </a:rPr>
              <a:t>ko</a:t>
            </a:r>
            <a:r>
              <a:rPr lang="en-US" altLang="en-US" sz="1400">
                <a:latin typeface="Arial" panose="020B0604020202020204" pitchFamily="34" charset="0"/>
              </a:rPr>
              <a:t> (jako WT)</a:t>
            </a:r>
            <a:endParaRPr lang="cs-CZ" altLang="en-US" sz="1400">
              <a:latin typeface="Arial" panose="020B0604020202020204" pitchFamily="34" charset="0"/>
            </a:endParaRPr>
          </a:p>
        </p:txBody>
      </p:sp>
      <p:sp>
        <p:nvSpPr>
          <p:cNvPr id="85004" name="Text Box 12">
            <a:extLst>
              <a:ext uri="{FF2B5EF4-FFF2-40B4-BE49-F238E27FC236}">
                <a16:creationId xmlns:a16="http://schemas.microsoft.com/office/drawing/2014/main" id="{EB19C059-0380-5A15-8CF8-136CD67BD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445125"/>
            <a:ext cx="4732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bílé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oko</a:t>
            </a:r>
          </a:p>
        </p:txBody>
      </p:sp>
      <p:sp>
        <p:nvSpPr>
          <p:cNvPr id="85005" name="Text Box 13">
            <a:extLst>
              <a:ext uri="{FF2B5EF4-FFF2-40B4-BE49-F238E27FC236}">
                <a16:creationId xmlns:a16="http://schemas.microsoft.com/office/drawing/2014/main" id="{73765B73-D00E-2B1B-2A1A-8EF0C4BD2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9" y="5732463"/>
            <a:ext cx="3373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enhancer                                suppressor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55031706-1A44-5320-6326-1C00E4F9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0350" cy="1127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3">
            <a:extLst>
              <a:ext uri="{FF2B5EF4-FFF2-40B4-BE49-F238E27FC236}">
                <a16:creationId xmlns:a16="http://schemas.microsoft.com/office/drawing/2014/main" id="{4142C5A8-4683-34A4-B85E-3FF11138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280988"/>
            <a:ext cx="821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>
                <a:latin typeface="Arial" panose="020B0604020202020204" pitchFamily="34" charset="0"/>
              </a:rPr>
              <a:t>Účinek modifikátorů na variegaci projevu mutace </a:t>
            </a:r>
            <a:r>
              <a:rPr lang="cs-CZ" altLang="en-US" sz="1800" b="1" i="1">
                <a:latin typeface="Arial" panose="020B0604020202020204" pitchFamily="34" charset="0"/>
              </a:rPr>
              <a:t>white </a:t>
            </a:r>
            <a:r>
              <a:rPr lang="cs-CZ" altLang="en-US" sz="1800" b="1">
                <a:latin typeface="Arial" panose="020B0604020202020204" pitchFamily="34" charset="0"/>
              </a:rPr>
              <a:t>je dávkově závislý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latin typeface="Arial" panose="020B0604020202020204" pitchFamily="34" charset="0"/>
              </a:rPr>
              <a:t>Modifikátory (</a:t>
            </a:r>
            <a:r>
              <a:rPr lang="en-US" altLang="en-US" sz="1800">
                <a:latin typeface="Arial" panose="020B0604020202020204" pitchFamily="34" charset="0"/>
              </a:rPr>
              <a:t>~30)</a:t>
            </a:r>
            <a:r>
              <a:rPr lang="cs-CZ" altLang="en-US" sz="1800">
                <a:latin typeface="Arial" panose="020B0604020202020204" pitchFamily="34" charset="0"/>
              </a:rPr>
              <a:t> jsou strukturní proteiny heterochromatinu.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  <a:endParaRPr lang="cs-CZ" altLang="en-US" sz="1800">
              <a:latin typeface="Arial" panose="020B0604020202020204" pitchFamily="34" charset="0"/>
            </a:endParaRP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id="{740DE204-906D-0342-3832-ABE5F642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932238"/>
            <a:ext cx="39814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mozaikový fenotyp se projeví, pokud </a:t>
            </a:r>
            <a:endParaRPr lang="en-US" altLang="en-US" sz="1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jsou přítomny </a:t>
            </a:r>
            <a:r>
              <a:rPr lang="cs-CZ" altLang="en-US" sz="1400" b="1" u="sng">
                <a:latin typeface="Arial" panose="020B0604020202020204" pitchFamily="34" charset="0"/>
              </a:rPr>
              <a:t>dvě kopie </a:t>
            </a:r>
            <a:endParaRPr lang="en-US" altLang="en-US" sz="1400" b="1" u="sng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u="sng">
                <a:latin typeface="Arial" panose="020B0604020202020204" pitchFamily="34" charset="0"/>
              </a:rPr>
              <a:t>wt-modifikátorového genu</a:t>
            </a:r>
          </a:p>
        </p:txBody>
      </p:sp>
      <p:sp>
        <p:nvSpPr>
          <p:cNvPr id="86021" name="Text Box 5">
            <a:extLst>
              <a:ext uri="{FF2B5EF4-FFF2-40B4-BE49-F238E27FC236}">
                <a16:creationId xmlns:a16="http://schemas.microsoft.com/office/drawing/2014/main" id="{2D356519-3892-BF30-A853-338C75AE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9" y="5734050"/>
            <a:ext cx="379462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u="sng">
                <a:latin typeface="Arial" panose="020B0604020202020204" pitchFamily="34" charset="0"/>
              </a:rPr>
              <a:t>přítomnost tří wt-kopií modifikátorového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u="sng">
                <a:latin typeface="Arial" panose="020B0604020202020204" pitchFamily="34" charset="0"/>
              </a:rPr>
              <a:t>genu</a:t>
            </a:r>
            <a:r>
              <a:rPr lang="cs-CZ" altLang="en-US" sz="1400">
                <a:latin typeface="Arial" panose="020B0604020202020204" pitchFamily="34" charset="0"/>
              </a:rPr>
              <a:t> vede k rozsáhlejší heterochromatinizaci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a zvýšení umlčovacího účinku (bílé oko) </a:t>
            </a:r>
          </a:p>
        </p:txBody>
      </p:sp>
      <p:sp>
        <p:nvSpPr>
          <p:cNvPr id="86022" name="Text Box 6">
            <a:extLst>
              <a:ext uri="{FF2B5EF4-FFF2-40B4-BE49-F238E27FC236}">
                <a16:creationId xmlns:a16="http://schemas.microsoft.com/office/drawing/2014/main" id="{0CFE7ED1-9814-95F2-2DA1-0D832347A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2203451"/>
            <a:ext cx="32784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u="sng">
                <a:latin typeface="Arial" panose="020B0604020202020204" pitchFamily="34" charset="0"/>
              </a:rPr>
              <a:t>přítomnost pouze jediné wt-kopie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u="sng">
                <a:latin typeface="Arial" panose="020B0604020202020204" pitchFamily="34" charset="0"/>
              </a:rPr>
              <a:t>modifikátorového genu</a:t>
            </a:r>
            <a:r>
              <a:rPr lang="cs-CZ" altLang="en-US" sz="1400">
                <a:latin typeface="Arial" panose="020B0604020202020204" pitchFamily="34" charset="0"/>
              </a:rPr>
              <a:t> vede 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snížení tvorby heterochromatinu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vyšší expresi white genu (červené oko)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id="{0166348E-EAE1-40B6-20BA-B14420EE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25538"/>
            <a:ext cx="5905500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id="{D94A5CAF-72AC-BE0D-9E05-392A11D55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1216026"/>
            <a:ext cx="556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accent2"/>
                </a:solidFill>
                <a:latin typeface="Arial" panose="020B0604020202020204" pitchFamily="34" charset="0"/>
              </a:rPr>
              <a:t>euchromatin </a:t>
            </a:r>
            <a:r>
              <a:rPr lang="cs-CZ" altLang="en-US" sz="1800">
                <a:latin typeface="Arial" panose="020B0604020202020204" pitchFamily="34" charset="0"/>
              </a:rPr>
              <a:t>                                        </a:t>
            </a:r>
            <a:r>
              <a:rPr lang="cs-CZ" altLang="en-US" sz="1800">
                <a:solidFill>
                  <a:srgbClr val="FF0000"/>
                </a:solidFill>
                <a:latin typeface="Arial" panose="020B0604020202020204" pitchFamily="34" charset="0"/>
              </a:rPr>
              <a:t>hetrochromatin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1FC1AC2F-43ED-1F1C-6E09-E692B9281A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 </a:t>
            </a:r>
            <a:endParaRPr lang="cs-CZ" altLang="en-US" sz="4400"/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3AD66C7D-2C1D-4343-EB2E-A140C3AA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-36513"/>
            <a:ext cx="101901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2148" name="Text Box 4">
            <a:extLst>
              <a:ext uri="{FF2B5EF4-FFF2-40B4-BE49-F238E27FC236}">
                <a16:creationId xmlns:a16="http://schemas.microsoft.com/office/drawing/2014/main" id="{9EC4C0CD-C938-FE32-CB1F-4AE7978D1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5888"/>
            <a:ext cx="6948488" cy="64135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Přechod </a:t>
            </a:r>
            <a:r>
              <a:rPr lang="cs-CZ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euchromatického</a:t>
            </a:r>
            <a:r>
              <a:rPr lang="cs-CZ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stavu na </a:t>
            </a:r>
            <a:r>
              <a:rPr lang="cs-CZ" alt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heterochromatický</a:t>
            </a:r>
            <a:r>
              <a:rPr lang="cs-CZ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vyžaduje sérii změn v histonových modifikacích</a:t>
            </a: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2E4D04BD-E49E-711D-588F-D82C7BA5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2781300"/>
            <a:ext cx="4333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rgbClr val="FF0000"/>
                </a:solidFill>
                <a:latin typeface="Arial" panose="020B0604020202020204" pitchFamily="34" charset="0"/>
              </a:rPr>
              <a:t>Aktivní geny jsou značeny </a:t>
            </a:r>
            <a:r>
              <a:rPr lang="cs-CZ" altLang="en-US" sz="1400" u="sng">
                <a:solidFill>
                  <a:srgbClr val="FF0000"/>
                </a:solidFill>
                <a:latin typeface="Arial" panose="020B0604020202020204" pitchFamily="34" charset="0"/>
              </a:rPr>
              <a:t>H3K4metyl2 a metyl3</a:t>
            </a:r>
            <a:r>
              <a:rPr lang="cs-CZ" altLang="en-US" sz="14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rgbClr val="FF0000"/>
                </a:solidFill>
                <a:latin typeface="Arial" panose="020B0604020202020204" pitchFamily="34" charset="0"/>
              </a:rPr>
              <a:t>tato značka musí být odstraněna komplexem LSD1. </a:t>
            </a:r>
          </a:p>
        </p:txBody>
      </p:sp>
      <p:sp>
        <p:nvSpPr>
          <p:cNvPr id="87046" name="Text Box 6">
            <a:extLst>
              <a:ext uri="{FF2B5EF4-FFF2-40B4-BE49-F238E27FC236}">
                <a16:creationId xmlns:a16="http://schemas.microsoft.com/office/drawing/2014/main" id="{FF32CED2-0DDB-3B3C-766F-473E48491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5805488"/>
            <a:ext cx="744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solidFill>
                  <a:schemeClr val="accent2"/>
                </a:solidFill>
                <a:latin typeface="Arial" panose="020B0604020202020204" pitchFamily="34" charset="0"/>
              </a:rPr>
              <a:t>V euchromatinu je </a:t>
            </a:r>
            <a:r>
              <a:rPr lang="cs-CZ" altLang="en-US" sz="1400" u="sng">
                <a:solidFill>
                  <a:schemeClr val="accent2"/>
                </a:solidFill>
                <a:latin typeface="Arial" panose="020B0604020202020204" pitchFamily="34" charset="0"/>
              </a:rPr>
              <a:t>H3K9</a:t>
            </a:r>
            <a:r>
              <a:rPr lang="cs-CZ" altLang="en-US" sz="1400">
                <a:solidFill>
                  <a:schemeClr val="accent2"/>
                </a:solidFill>
                <a:latin typeface="Arial" panose="020B0604020202020204" pitchFamily="34" charset="0"/>
              </a:rPr>
              <a:t> acetylován, tato značka je odstraněna histon deacetylázou HDAC1.</a:t>
            </a:r>
          </a:p>
        </p:txBody>
      </p:sp>
      <p:sp>
        <p:nvSpPr>
          <p:cNvPr id="87047" name="Text Box 7">
            <a:extLst>
              <a:ext uri="{FF2B5EF4-FFF2-40B4-BE49-F238E27FC236}">
                <a16:creationId xmlns:a16="http://schemas.microsoft.com/office/drawing/2014/main" id="{325600A2-CCD9-D2C0-3B3F-BF19624A7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492375"/>
            <a:ext cx="40446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Fosforylace </a:t>
            </a:r>
            <a:r>
              <a:rPr lang="cs-CZ" altLang="en-US" sz="1400" u="sng">
                <a:latin typeface="Arial" panose="020B0604020202020204" pitchFamily="34" charset="0"/>
              </a:rPr>
              <a:t>H3S10</a:t>
            </a:r>
            <a:r>
              <a:rPr lang="cs-CZ" altLang="en-US" sz="1400">
                <a:latin typeface="Arial" panose="020B0604020202020204" pitchFamily="34" charset="0"/>
              </a:rPr>
              <a:t> může interferovat s  metylací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H3K9; defosforylace nastává účinkem fosfatázy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>
                <a:latin typeface="Arial" panose="020B0604020202020204" pitchFamily="34" charset="0"/>
              </a:rPr>
              <a:t>směrované interakcí C-konce JIL-kinázy</a:t>
            </a:r>
          </a:p>
        </p:txBody>
      </p:sp>
      <p:sp>
        <p:nvSpPr>
          <p:cNvPr id="87048" name="Line 8">
            <a:extLst>
              <a:ext uri="{FF2B5EF4-FFF2-40B4-BE49-F238E27FC236}">
                <a16:creationId xmlns:a16="http://schemas.microsoft.com/office/drawing/2014/main" id="{9C87144B-1637-D347-EF13-8946FA89D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838" y="46529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049" name="Line 9">
            <a:extLst>
              <a:ext uri="{FF2B5EF4-FFF2-40B4-BE49-F238E27FC236}">
                <a16:creationId xmlns:a16="http://schemas.microsoft.com/office/drawing/2014/main" id="{0A0C4357-D943-CFBB-8E1D-CE656320B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4724400"/>
            <a:ext cx="287338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050" name="Line 10">
            <a:extLst>
              <a:ext uri="{FF2B5EF4-FFF2-40B4-BE49-F238E27FC236}">
                <a16:creationId xmlns:a16="http://schemas.microsoft.com/office/drawing/2014/main" id="{3D964AF3-3DF0-B404-70E7-3B93B7ABD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9" y="4221163"/>
            <a:ext cx="2889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051" name="Text Box 11">
            <a:extLst>
              <a:ext uri="{FF2B5EF4-FFF2-40B4-BE49-F238E27FC236}">
                <a16:creationId xmlns:a16="http://schemas.microsoft.com/office/drawing/2014/main" id="{FDBBA400-E2D0-F4CB-6B50-DE163020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9" y="4837113"/>
            <a:ext cx="19081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>
                <a:latin typeface="Arial" panose="020B0604020202020204" pitchFamily="34" charset="0"/>
              </a:rPr>
              <a:t>nukleosom</a:t>
            </a:r>
          </a:p>
        </p:txBody>
      </p:sp>
      <p:sp>
        <p:nvSpPr>
          <p:cNvPr id="87052" name="Line 13">
            <a:extLst>
              <a:ext uri="{FF2B5EF4-FFF2-40B4-BE49-F238E27FC236}">
                <a16:creationId xmlns:a16="http://schemas.microsoft.com/office/drawing/2014/main" id="{6F8A568C-570F-70AA-47D9-D613A5230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9" y="4292600"/>
            <a:ext cx="1428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053" name="Line 14">
            <a:extLst>
              <a:ext uri="{FF2B5EF4-FFF2-40B4-BE49-F238E27FC236}">
                <a16:creationId xmlns:a16="http://schemas.microsoft.com/office/drawing/2014/main" id="{BD6351F6-0362-69D2-0EAF-A7B9A26D7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5" y="5805488"/>
            <a:ext cx="215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054" name="Text Box 15">
            <a:extLst>
              <a:ext uri="{FF2B5EF4-FFF2-40B4-BE49-F238E27FC236}">
                <a16:creationId xmlns:a16="http://schemas.microsoft.com/office/drawing/2014/main" id="{523C2D99-3956-7133-1565-F982DFB14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4" y="4797425"/>
            <a:ext cx="3595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  <a:latin typeface="Arial" panose="020B0604020202020204" pitchFamily="34" charset="0"/>
              </a:rPr>
              <a:t>Lyzin v pozici H3K9 mus</a:t>
            </a:r>
            <a:r>
              <a:rPr lang="cs-CZ" altLang="en-US" sz="1400">
                <a:solidFill>
                  <a:schemeClr val="accent2"/>
                </a:solidFill>
                <a:latin typeface="Arial" panose="020B0604020202020204" pitchFamily="34" charset="0"/>
              </a:rPr>
              <a:t>í být deacetylován.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>
            <a:extLst>
              <a:ext uri="{FF2B5EF4-FFF2-40B4-BE49-F238E27FC236}">
                <a16:creationId xmlns:a16="http://schemas.microsoft.com/office/drawing/2014/main" id="{73491B7D-72C6-D3CC-9B54-B318E788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10668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6">
            <a:extLst>
              <a:ext uri="{FF2B5EF4-FFF2-40B4-BE49-F238E27FC236}">
                <a16:creationId xmlns:a16="http://schemas.microsoft.com/office/drawing/2014/main" id="{DAC5BCB5-F004-09FD-4A9A-BCE12704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905000"/>
            <a:ext cx="8915400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fúzí parentálních gamet vzniká diploidní zygota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cyklů dělení jader vytváří mnohojaderné cyncytium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jádra migrují k povrchu vajíčka – jaderný blastoderm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12198545-45DE-5FFE-3DF0-7EE2005A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88"/>
            <a:ext cx="12344400" cy="663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88C94FAB-2A49-F20E-B6C3-78341BCB1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89535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jádra migrují k povrchu vajíčka – jaderný blastoderm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</a:t>
            </a:r>
            <a:r>
              <a:rPr lang="en-US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pólové 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</a:t>
            </a: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tvoří posteriorní pól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další cykly dělení jader u buněčného povrchu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zárodečné</a:t>
            </a: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buňky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US" alt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</a:t>
            </a: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tvorba jednobuněčné vrstvy – buněčný blastoderm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6837A7FA-448B-2A06-722D-2D73100D2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5783263"/>
            <a:ext cx="778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683" name="Line 3">
            <a:extLst>
              <a:ext uri="{FF2B5EF4-FFF2-40B4-BE49-F238E27FC236}">
                <a16:creationId xmlns:a16="http://schemas.microsoft.com/office/drawing/2014/main" id="{E4CFADF4-CBC6-B6B9-D59B-57ED2A2CD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0480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4" name="Line 4">
            <a:extLst>
              <a:ext uri="{FF2B5EF4-FFF2-40B4-BE49-F238E27FC236}">
                <a16:creationId xmlns:a16="http://schemas.microsoft.com/office/drawing/2014/main" id="{F5F20E73-DA22-64B1-BA8F-2327D655F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114800"/>
            <a:ext cx="609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73CB7A14-9279-608A-49E4-81279B8A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5943600"/>
            <a:ext cx="102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1FB490C9-89D8-ED5A-56A4-461F475FA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4478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                    </a:t>
            </a:r>
            <a:endParaRPr lang="cs-CZ" altLang="en-US" sz="2400">
              <a:latin typeface="Arial" panose="020B0604020202020204" pitchFamily="34" charset="0"/>
            </a:endParaRPr>
          </a:p>
        </p:txBody>
      </p:sp>
      <p:pic>
        <p:nvPicPr>
          <p:cNvPr id="71687" name="Picture 7">
            <a:extLst>
              <a:ext uri="{FF2B5EF4-FFF2-40B4-BE49-F238E27FC236}">
                <a16:creationId xmlns:a16="http://schemas.microsoft.com/office/drawing/2014/main" id="{D3AC2BCF-3402-0A8E-1D7E-B578FAD4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0"/>
            <a:ext cx="730885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8" name="Text Box 8">
            <a:extLst>
              <a:ext uri="{FF2B5EF4-FFF2-40B4-BE49-F238E27FC236}">
                <a16:creationId xmlns:a16="http://schemas.microsoft.com/office/drawing/2014/main" id="{763F84E3-CAD6-3B3E-944D-E9F1B1752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931" y="735191"/>
            <a:ext cx="6949338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4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1:</a:t>
            </a:r>
            <a:r>
              <a:rPr lang="cs-CZ" altLang="en-US" sz="1400" dirty="0">
                <a:latin typeface="Arial" panose="020B0604020202020204" pitchFamily="34" charset="0"/>
              </a:rPr>
              <a:t> Oplozené vajíčko obsahuje dvě haploidní (n) jádra, jedno od samečka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a jedno od samičky.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2:</a:t>
            </a:r>
            <a:r>
              <a:rPr lang="cs-CZ" altLang="en-US" sz="1400" dirty="0">
                <a:latin typeface="Arial" panose="020B0604020202020204" pitchFamily="34" charset="0"/>
              </a:rPr>
              <a:t> Obě haploidní jádra se jednou rozdělí a výsledná samčí a samičí jádra fúzují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za vzniku dvou diploidních (2n) zygotických jader.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3:</a:t>
            </a:r>
            <a:r>
              <a:rPr lang="cs-CZ" altLang="en-US" sz="1400" dirty="0">
                <a:latin typeface="Arial" panose="020B0604020202020204" pitchFamily="34" charset="0"/>
              </a:rPr>
              <a:t> Zygotická jádra se rychle dělí a vytvářejí jedinou buňku (</a:t>
            </a:r>
            <a:r>
              <a:rPr lang="cs-CZ" altLang="en-US" sz="1400" dirty="0" err="1">
                <a:latin typeface="Arial" panose="020B0604020202020204" pitchFamily="34" charset="0"/>
              </a:rPr>
              <a:t>syncytium</a:t>
            </a:r>
            <a:r>
              <a:rPr lang="cs-CZ" altLang="en-US" sz="1400" dirty="0">
                <a:latin typeface="Arial" panose="020B0604020202020204" pitchFamily="34" charset="0"/>
              </a:rPr>
              <a:t>)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a mnoha jádry.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4:</a:t>
            </a:r>
            <a:r>
              <a:rPr lang="cs-CZ" altLang="en-US" sz="1400" dirty="0">
                <a:latin typeface="Arial" panose="020B0604020202020204" pitchFamily="34" charset="0"/>
              </a:rPr>
              <a:t> Po devíti jaderných děleních migrují jádra do periferie </a:t>
            </a:r>
            <a:r>
              <a:rPr lang="cs-CZ" altLang="en-US" sz="1400" dirty="0" err="1">
                <a:latin typeface="Arial" panose="020B0604020202020204" pitchFamily="34" charset="0"/>
              </a:rPr>
              <a:t>syncytia</a:t>
            </a:r>
            <a:r>
              <a:rPr lang="cs-CZ" altLang="en-US" sz="1400" dirty="0">
                <a:latin typeface="Arial" panose="020B0604020202020204" pitchFamily="34" charset="0"/>
              </a:rPr>
              <a:t>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a vytvářejí </a:t>
            </a:r>
            <a:r>
              <a:rPr lang="cs-CZ" altLang="en-US" sz="1400" dirty="0" err="1">
                <a:latin typeface="Arial" panose="020B0604020202020204" pitchFamily="34" charset="0"/>
              </a:rPr>
              <a:t>syncytiální</a:t>
            </a:r>
            <a:r>
              <a:rPr lang="cs-CZ" altLang="en-US" sz="1400" dirty="0">
                <a:latin typeface="Arial" panose="020B0604020202020204" pitchFamily="34" charset="0"/>
              </a:rPr>
              <a:t> blastoderm. Na periferii vajíčka se jádra ještě čtyřikrát rozdělí.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Několik jader migruje do pólové cytoplazmy,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kde vytvoří pólové buňky, základy zárodečné linie dospělce.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>
                <a:latin typeface="Arial" panose="020B0604020202020204" pitchFamily="34" charset="0"/>
              </a:rPr>
              <a:t>Krok 5:</a:t>
            </a:r>
            <a:r>
              <a:rPr lang="cs-CZ" altLang="en-US" sz="1400" dirty="0">
                <a:latin typeface="Arial" panose="020B0604020202020204" pitchFamily="34" charset="0"/>
              </a:rPr>
              <a:t> Kolem jader se vytvářejí buněčné membrány a vzniká buněčný blastoderm, </a:t>
            </a:r>
            <a:endParaRPr lang="en-US" altLang="en-US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>
                <a:latin typeface="Arial" panose="020B0604020202020204" pitchFamily="34" charset="0"/>
              </a:rPr>
              <a:t>složený z přibližně 4000 buněk.</a:t>
            </a:r>
          </a:p>
        </p:txBody>
      </p:sp>
      <p:sp>
        <p:nvSpPr>
          <p:cNvPr id="71689" name="Text Box 9">
            <a:extLst>
              <a:ext uri="{FF2B5EF4-FFF2-40B4-BE49-F238E27FC236}">
                <a16:creationId xmlns:a16="http://schemas.microsoft.com/office/drawing/2014/main" id="{BAEE6965-262D-741C-B8EA-EBCAD5744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-171450"/>
            <a:ext cx="5746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8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rgbClr val="FF3300"/>
                </a:solidFill>
                <a:latin typeface="Arial" panose="020B0604020202020204" pitchFamily="34" charset="0"/>
              </a:rPr>
              <a:t>Časný embryonální vývoj octomilky</a:t>
            </a:r>
          </a:p>
        </p:txBody>
      </p:sp>
    </p:spTree>
    <p:extLst>
      <p:ext uri="{BB962C8B-B14F-4D97-AF65-F5344CB8AC3E}">
        <p14:creationId xmlns:p14="http://schemas.microsoft.com/office/powerpoint/2010/main" val="147283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2C2FE3A-CE70-4460-01FE-2E6E354DA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067800" cy="990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 anchor="ctr">
            <a:normAutofit/>
          </a:bodyPr>
          <a:lstStyle/>
          <a:p>
            <a:pPr eaLnBrk="1" hangingPunct="1"/>
            <a:r>
              <a:rPr lang="en-US" altLang="en-US" b="1"/>
              <a:t>Specifikace</a:t>
            </a:r>
            <a:r>
              <a:rPr lang="cs-CZ" altLang="en-US" b="1"/>
              <a:t> hlavní tělní osy</a:t>
            </a:r>
            <a:r>
              <a:rPr lang="en-US" altLang="en-US" b="1"/>
              <a:t>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0B44C2C-6632-EA5C-5AF1-3E6CF485FB3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524000"/>
            <a:ext cx="5029200" cy="5334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7" tIns="44450" rIns="90487" bIns="44450" rtlCol="0">
            <a:normAutofit/>
          </a:bodyPr>
          <a:lstStyle/>
          <a:p>
            <a:pPr eaLnBrk="1" hangingPunct="1"/>
            <a:r>
              <a:rPr lang="cs-CZ" altLang="en-US" b="1" u="sng"/>
              <a:t>a</a:t>
            </a:r>
            <a:r>
              <a:rPr lang="en-US" altLang="en-US" b="1" u="sng"/>
              <a:t>nterior-</a:t>
            </a:r>
            <a:r>
              <a:rPr lang="cs-CZ" altLang="en-US" b="1" u="sng"/>
              <a:t>p</a:t>
            </a:r>
            <a:r>
              <a:rPr lang="en-US" altLang="en-US" b="1" u="sng"/>
              <a:t>osterior</a:t>
            </a:r>
            <a:r>
              <a:rPr lang="cs-CZ" altLang="en-US" b="1" u="sng"/>
              <a:t>ní</a:t>
            </a:r>
            <a:r>
              <a:rPr lang="en-US" altLang="en-US" b="1" u="sng"/>
              <a:t> </a:t>
            </a:r>
            <a:r>
              <a:rPr lang="cs-CZ" altLang="en-US" b="1" u="sng"/>
              <a:t>p</a:t>
            </a:r>
            <a:r>
              <a:rPr lang="en-US" altLang="en-US" b="1" u="sng"/>
              <a:t>olarit</a:t>
            </a:r>
            <a:r>
              <a:rPr lang="cs-CZ" altLang="en-US" b="1" u="sng"/>
              <a:t>a</a:t>
            </a:r>
            <a:endParaRPr lang="en-US" altLang="en-US" b="1" u="sng"/>
          </a:p>
          <a:p>
            <a:pPr eaLnBrk="1" hangingPunct="1"/>
            <a:endParaRPr lang="en-US" altLang="en-US" b="1"/>
          </a:p>
          <a:p>
            <a:pPr eaLnBrk="1" hangingPunct="1"/>
            <a:r>
              <a:rPr lang="cs-CZ" altLang="en-US" b="1"/>
              <a:t>g</a:t>
            </a:r>
            <a:r>
              <a:rPr lang="en-US" altLang="en-US" b="1"/>
              <a:t>en</a:t>
            </a:r>
            <a:r>
              <a:rPr lang="cs-CZ" altLang="en-US" b="1"/>
              <a:t>y s maternálním účinkem</a:t>
            </a:r>
            <a:endParaRPr lang="en-US" altLang="en-US" b="1"/>
          </a:p>
          <a:p>
            <a:pPr eaLnBrk="1" hangingPunct="1"/>
            <a:r>
              <a:rPr lang="cs-CZ" altLang="en-US" b="1"/>
              <a:t>g</a:t>
            </a:r>
            <a:r>
              <a:rPr lang="en-US" altLang="en-US" b="1"/>
              <a:t>en</a:t>
            </a:r>
            <a:r>
              <a:rPr lang="cs-CZ" altLang="en-US" b="1"/>
              <a:t>y velkých mezer</a:t>
            </a:r>
            <a:endParaRPr lang="en-US" altLang="en-US" b="1"/>
          </a:p>
          <a:p>
            <a:pPr eaLnBrk="1" hangingPunct="1"/>
            <a:r>
              <a:rPr lang="cs-CZ" altLang="en-US" b="1"/>
              <a:t>g</a:t>
            </a:r>
            <a:r>
              <a:rPr lang="en-US" altLang="en-US" b="1"/>
              <a:t>en</a:t>
            </a:r>
            <a:r>
              <a:rPr lang="cs-CZ" altLang="en-US" b="1"/>
              <a:t>y párového pravidla</a:t>
            </a:r>
            <a:endParaRPr lang="en-US" altLang="en-US" b="1"/>
          </a:p>
          <a:p>
            <a:pPr eaLnBrk="1" hangingPunct="1"/>
            <a:r>
              <a:rPr lang="cs-CZ" altLang="en-US" b="1"/>
              <a:t>geny</a:t>
            </a:r>
            <a:r>
              <a:rPr lang="en-US" altLang="en-US" b="1"/>
              <a:t> polarity </a:t>
            </a:r>
            <a:r>
              <a:rPr lang="cs-CZ" altLang="en-US" b="1"/>
              <a:t>segmentů</a:t>
            </a:r>
            <a:endParaRPr lang="en-US" altLang="en-US" b="1"/>
          </a:p>
          <a:p>
            <a:pPr eaLnBrk="1" hangingPunct="1"/>
            <a:r>
              <a:rPr lang="cs-CZ" altLang="en-US" b="1"/>
              <a:t>h</a:t>
            </a:r>
            <a:r>
              <a:rPr lang="en-US" altLang="en-US" b="1"/>
              <a:t>omeotic</a:t>
            </a:r>
            <a:r>
              <a:rPr lang="cs-CZ" altLang="en-US" b="1"/>
              <a:t>ké</a:t>
            </a:r>
            <a:r>
              <a:rPr lang="en-US" altLang="en-US" b="1"/>
              <a:t> </a:t>
            </a:r>
            <a:r>
              <a:rPr lang="cs-CZ" altLang="en-US" b="1"/>
              <a:t>g</a:t>
            </a:r>
            <a:r>
              <a:rPr lang="en-US" altLang="en-US" b="1"/>
              <a:t>ene</a:t>
            </a:r>
            <a:r>
              <a:rPr lang="cs-CZ" altLang="en-US" b="1"/>
              <a:t>y</a:t>
            </a:r>
            <a:endParaRPr lang="en-US" altLang="en-US" b="1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4706EB2A-3FF4-BF5F-E9EA-0712722E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39560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7">
            <a:extLst>
              <a:ext uri="{FF2B5EF4-FFF2-40B4-BE49-F238E27FC236}">
                <a16:creationId xmlns:a16="http://schemas.microsoft.com/office/drawing/2014/main" id="{A627702A-B51B-E708-1D4C-55436E96F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38200"/>
            <a:ext cx="51054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6600"/>
              <a:t>A          P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2818</Words>
  <Application>Microsoft Office PowerPoint</Application>
  <PresentationFormat>Širokoúhlá obrazovka</PresentationFormat>
  <Paragraphs>684</Paragraphs>
  <Slides>58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Comic Sans MS</vt:lpstr>
      <vt:lpstr>Motiv Office</vt:lpstr>
      <vt:lpstr>Chromosomy  Drosophila</vt:lpstr>
      <vt:lpstr>Prezentace aplikace PowerPoint</vt:lpstr>
      <vt:lpstr>Chromosomy  Drosophila</vt:lpstr>
      <vt:lpstr>Vývoj drosofily</vt:lpstr>
      <vt:lpstr>Prezentace aplikace PowerPoint</vt:lpstr>
      <vt:lpstr>Prezentace aplikace PowerPoint</vt:lpstr>
      <vt:lpstr>Prezentace aplikace PowerPoint</vt:lpstr>
      <vt:lpstr>Prezentace aplikace PowerPoint</vt:lpstr>
      <vt:lpstr>Specifikace hlavní tělní osy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Geny s maternálním účinkem</vt:lpstr>
      <vt:lpstr>Prezentace aplikace PowerPoint</vt:lpstr>
      <vt:lpstr>Prezentace aplikace PowerPoint</vt:lpstr>
      <vt:lpstr>Prezentace aplikace PowerPoint</vt:lpstr>
      <vt:lpstr>Geny velkých mezer  (gap genes)</vt:lpstr>
      <vt:lpstr>Prezentace aplikace PowerPoint</vt:lpstr>
      <vt:lpstr>Segmentační geny (zygotické)</vt:lpstr>
      <vt:lpstr>Prezentace aplikace PowerPoint</vt:lpstr>
      <vt:lpstr>Prezentace aplikace PowerPoint</vt:lpstr>
      <vt:lpstr>Homeóza  a homeotické geny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Evoluce homeotických (selektorových) genů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Gen  eyeless </vt:lpstr>
      <vt:lpstr>Prezentace aplikace PowerPoint</vt:lpstr>
      <vt:lpstr>Savčí homology genu eyeless</vt:lpstr>
      <vt:lpstr>Savčí homology genu eyeless</vt:lpstr>
      <vt:lpstr>Drosofila nemá pohlavní hormony:                bilaterální gyandromorfie </vt:lpstr>
      <vt:lpstr>Drosophila: poziční efekt (PEV)</vt:lpstr>
      <vt:lpstr>Prezentace aplikace PowerPoint</vt:lpstr>
      <vt:lpstr>Prezentace aplikace PowerPoint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Vojtěch Hudzieczek</dc:creator>
  <cp:lastModifiedBy>Vojtěch Hudzieczek</cp:lastModifiedBy>
  <cp:revision>1</cp:revision>
  <dcterms:created xsi:type="dcterms:W3CDTF">2024-10-06T19:07:17Z</dcterms:created>
  <dcterms:modified xsi:type="dcterms:W3CDTF">2024-10-07T12:00:40Z</dcterms:modified>
</cp:coreProperties>
</file>