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64" r:id="rId3"/>
    <p:sldId id="365" r:id="rId4"/>
    <p:sldId id="366" r:id="rId5"/>
    <p:sldId id="376" r:id="rId6"/>
    <p:sldId id="367" r:id="rId7"/>
    <p:sldId id="373" r:id="rId8"/>
    <p:sldId id="374" r:id="rId9"/>
    <p:sldId id="375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7" r:id="rId19"/>
    <p:sldId id="388" r:id="rId20"/>
    <p:sldId id="389" r:id="rId21"/>
    <p:sldId id="392" r:id="rId22"/>
    <p:sldId id="393" r:id="rId23"/>
    <p:sldId id="395" r:id="rId24"/>
    <p:sldId id="396" r:id="rId25"/>
    <p:sldId id="397" r:id="rId26"/>
    <p:sldId id="398" r:id="rId27"/>
    <p:sldId id="473" r:id="rId28"/>
    <p:sldId id="474" r:id="rId29"/>
    <p:sldId id="472" r:id="rId30"/>
    <p:sldId id="475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FC12C7-D833-6278-9E09-8774CCFFF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DB832E-49DD-C2EB-170B-9516259CA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70518A-CFD1-3F76-C33E-B31EADE1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DA8195-36DE-2929-9C3B-9B925B67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C55089-3DE9-8468-2442-B45DE202B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832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D9577-1D44-DC41-EC51-B83626F5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0249D3-5E2E-FA77-26E7-D57413618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78ADC4-CE02-99AB-7280-6040DE15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73E78C-E710-6313-5FA6-AD698558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FF8EA3-D11C-C48B-B1D4-6D958B00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1FEDB18-2915-738A-023E-62F744E98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288F912-F515-D352-251E-8B04286E3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3D1A3E-E1B4-1117-E91D-14109BE1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DFABA4-58F1-F299-BD89-5C8507FA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8A20F2-B233-DC44-A756-5AE90C1A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279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B4EEF-5ABB-2B02-034A-75A752EF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C06DC0-341D-037F-637D-EE60CF92E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A98345-AA7E-442F-B979-2A396963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038A4D-A4C8-1F0A-0C7A-AD7E3F94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0F5A3B-8F5E-0BC1-A3B9-483AF54E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07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606A75-3616-8084-1DB7-BA4817E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C1DD13-6510-C2C8-5795-EC83A9715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4538B8-008F-54F6-6E01-B03F38E37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FE75A1-2392-396D-99C1-373DCCBDF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4C78EF-BF78-A931-1047-6DAC3C6FA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12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D0355-B222-7667-3A23-86FBBF4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50457-0C7C-F2D2-38BD-76C595F5F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B682CE-40FD-5EE0-1413-991435395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1C011E-24D6-B54C-F016-4A74FF56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6EA890C-156C-9325-DC5E-1FA7448DF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280252-4A54-4A34-C1F9-E04EBBB82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062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27BC74-980C-852E-DCA1-EC82040C5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E775A6-4C57-5AAA-E694-DE908106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E670D2-16EC-C21C-BD60-9508CF1B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8B7B5F-6D83-219E-F460-7E4D455A9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026ACC9-9A9D-FFDE-B371-975584E32E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6DD4ACA-8D36-D2AB-9C4A-B79B208BF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F022473-368C-5625-2A3E-B5676B365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9BFDEBE-497A-AEEB-3613-85DC4ECB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774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C02780-A7D9-7C9D-F84D-D311CAEAE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616291A-7D59-9F04-64C9-A859245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AF967BA-ACD2-A68A-9505-80915014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A95592-5E27-5815-3193-F0563C5A2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1DB7E61-B59F-6EA4-E7D5-01848ED3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17DCB7A-E82F-B80B-F4B1-267744803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F41207-732C-8A60-6923-31FE2723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88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7C658-0906-07D2-6D39-8574786D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F7165E-9072-095F-02CB-FF1208BD8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C4B517-FFEB-1A51-6157-9C76A1E8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5BD3D21-E27B-CD95-DF28-9BC3F985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D5143C-4056-B899-93D8-8B690FF6C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724195-BC16-8921-5E4F-D6D8C3A2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74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57C3A0-6537-5D24-C9C1-13235AAE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B9917FC-BA8F-81DE-99E4-32D9FBC62E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353B72-5B24-AFD1-950E-EE1D6E5958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C070C64-4075-4440-404C-0E709F47E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A969C8-D81E-1886-881F-16BB600FB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777B5-1B93-FE73-A956-C2078873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9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7324C17-9CE4-967F-5C85-B64EE3C55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DA0C9C-B4E3-868F-9E2A-C9CCD3490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C33524-3796-87E6-7680-C748B8B2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798021-F798-4CD1-B240-FDE7291CE379}" type="datetimeFigureOut">
              <a:rPr lang="cs-CZ" smtClean="0"/>
              <a:t>07.10.2024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4B4412-CF8A-077C-1712-D55BAF997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8F7FA6-A88E-8AF9-6DC2-624A3F153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3C0AE7-49CE-4F2A-B350-54D3C1FCF6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okstate.edu/artsci/psych/abramson/images/equip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http://www.okstate.edu/artsci/psych/abramson/images/tank.jpg" TargetMode="Externa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fined">
            <a:extLst>
              <a:ext uri="{FF2B5EF4-FFF2-40B4-BE49-F238E27FC236}">
                <a16:creationId xmlns:a16="http://schemas.microsoft.com/office/drawing/2014/main" id="{B10ED594-166E-9455-9C4C-449836B18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4" b="61926"/>
          <a:stretch/>
        </p:blipFill>
        <p:spPr bwMode="auto">
          <a:xfrm>
            <a:off x="-223520" y="-26034"/>
            <a:ext cx="12511088" cy="121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9" name="Text Box 1027">
            <a:extLst>
              <a:ext uri="{FF2B5EF4-FFF2-40B4-BE49-F238E27FC236}">
                <a16:creationId xmlns:a16="http://schemas.microsoft.com/office/drawing/2014/main" id="{7DB2FB99-1961-6AE9-49F5-550255FA3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1081089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pic>
        <p:nvPicPr>
          <p:cNvPr id="40962" name="Picture 2" descr="undefined">
            <a:extLst>
              <a:ext uri="{FF2B5EF4-FFF2-40B4-BE49-F238E27FC236}">
                <a16:creationId xmlns:a16="http://schemas.microsoft.com/office/drawing/2014/main" id="{4F343226-D788-8C30-B181-9B3EDF93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45" y="0"/>
            <a:ext cx="8259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FF5478-98BF-CFF9-F413-BB4C90B3E2F2}"/>
              </a:ext>
            </a:extLst>
          </p:cNvPr>
          <p:cNvSpPr txBox="1"/>
          <p:nvPr/>
        </p:nvSpPr>
        <p:spPr>
          <a:xfrm>
            <a:off x="918845" y="5708210"/>
            <a:ext cx="348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Ploštěnky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320374D5-4DB7-6B00-B584-46AA93BF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35076"/>
            <a:ext cx="9144000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5" name="Text Box 3">
            <a:extLst>
              <a:ext uri="{FF2B5EF4-FFF2-40B4-BE49-F238E27FC236}">
                <a16:creationId xmlns:a16="http://schemas.microsoft.com/office/drawing/2014/main" id="{0CE41B12-585A-AD62-63EA-1F6475C11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362200"/>
            <a:ext cx="102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mm</a:t>
            </a:r>
            <a:r>
              <a:rPr lang="cs-CZ" altLang="en-US" sz="2400" b="1" baseline="3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F53D29C5-5906-8D44-C86B-3C97F8A0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48400"/>
            <a:ext cx="253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krmení  („growth“)</a:t>
            </a:r>
          </a:p>
        </p:txBody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65973E07-85F5-0100-F361-B783EB342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1" y="1143000"/>
            <a:ext cx="3541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hladovění  („degrowth“)</a:t>
            </a:r>
          </a:p>
        </p:txBody>
      </p:sp>
      <p:sp>
        <p:nvSpPr>
          <p:cNvPr id="59398" name="Text Box 6">
            <a:extLst>
              <a:ext uri="{FF2B5EF4-FFF2-40B4-BE49-F238E27FC236}">
                <a16:creationId xmlns:a16="http://schemas.microsoft.com/office/drawing/2014/main" id="{BAE2C244-60C0-A632-E43E-40BC052C5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726" y="422276"/>
            <a:ext cx="80861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Regulace proporcí těla podle dostupné potravy - </a:t>
            </a:r>
            <a:r>
              <a:rPr lang="cs-CZ" alt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ALLOMETRIE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>
            <a:extLst>
              <a:ext uri="{FF2B5EF4-FFF2-40B4-BE49-F238E27FC236}">
                <a16:creationId xmlns:a16="http://schemas.microsoft.com/office/drawing/2014/main" id="{75C204D9-E3EF-2BAC-5C91-BEC25BC4B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31750"/>
            <a:ext cx="8153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Text Box 4">
            <a:extLst>
              <a:ext uri="{FF2B5EF4-FFF2-40B4-BE49-F238E27FC236}">
                <a16:creationId xmlns:a16="http://schemas.microsoft.com/office/drawing/2014/main" id="{2475B8BA-34E8-CB71-6FB0-750C8D61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6" y="5729289"/>
            <a:ext cx="3324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Antero-posteriorní specifikace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 řízena homeotickými geny</a:t>
            </a: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BA59288-0FE3-E299-2CA0-61153558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5119689"/>
            <a:ext cx="12009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Anatomie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ploštěnky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>
            <a:extLst>
              <a:ext uri="{FF2B5EF4-FFF2-40B4-BE49-F238E27FC236}">
                <a16:creationId xmlns:a16="http://schemas.microsoft.com/office/drawing/2014/main" id="{64572594-76B0-510D-4443-945ECA4A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7176"/>
            <a:ext cx="84582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4" name="Text Box 4">
            <a:extLst>
              <a:ext uri="{FF2B5EF4-FFF2-40B4-BE49-F238E27FC236}">
                <a16:creationId xmlns:a16="http://schemas.microsoft.com/office/drawing/2014/main" id="{331548D4-76D8-FF2B-A883-90C7152A3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6" y="5272089"/>
            <a:ext cx="30796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Obnovení tělní polarity 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řízeno gradienty morfogenů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>
            <a:extLst>
              <a:ext uri="{FF2B5EF4-FFF2-40B4-BE49-F238E27FC236}">
                <a16:creationId xmlns:a16="http://schemas.microsoft.com/office/drawing/2014/main" id="{7C48F3C7-9A6E-564A-7E04-33C679D7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6413"/>
            <a:ext cx="7848600" cy="62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8" name="Text Box 4">
            <a:extLst>
              <a:ext uri="{FF2B5EF4-FFF2-40B4-BE49-F238E27FC236}">
                <a16:creationId xmlns:a16="http://schemas.microsoft.com/office/drawing/2014/main" id="{51B0F120-D25A-A2B6-F471-7DD421DFD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4052889"/>
            <a:ext cx="38061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Regenerace dvojitého anteriorního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jedince z krátkého fragmentu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(„ztráta či chyba polární paměti“)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EDFEB022-4C31-7EE6-D1C1-495CD640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71688"/>
            <a:ext cx="8763000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91" name="Text Box 3">
            <a:extLst>
              <a:ext uri="{FF2B5EF4-FFF2-40B4-BE49-F238E27FC236}">
                <a16:creationId xmlns:a16="http://schemas.microsoft.com/office/drawing/2014/main" id="{5F4DC691-828A-80A2-4156-56C4A55F5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547689"/>
            <a:ext cx="72759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Transplantace druhé hlavy vede k potlačení regenerace amputované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první hlavy (cf. nezmar) – tvorba hlavového inhibitoru 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67D18CE7-EA51-EA8F-214A-D46B7F7C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547689"/>
            <a:ext cx="834491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Transplantace druhé hlavy do oblasti </a:t>
            </a:r>
            <a:r>
              <a:rPr lang="cs-CZ" altLang="en-US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posterior</a:t>
            </a:r>
            <a:r>
              <a:rPr lang="cs-CZ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(za hltanem) vede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tvorbě páru nových hltanů v místě spojení (úloha morfogenních gradientů)</a:t>
            </a:r>
          </a:p>
        </p:txBody>
      </p:sp>
      <p:pic>
        <p:nvPicPr>
          <p:cNvPr id="64515" name="Picture 3">
            <a:extLst>
              <a:ext uri="{FF2B5EF4-FFF2-40B4-BE49-F238E27FC236}">
                <a16:creationId xmlns:a16="http://schemas.microsoft.com/office/drawing/2014/main" id="{10D640C8-1352-E5DF-E832-171100FF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73263"/>
            <a:ext cx="9144000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>
            <a:extLst>
              <a:ext uri="{FF2B5EF4-FFF2-40B4-BE49-F238E27FC236}">
                <a16:creationId xmlns:a16="http://schemas.microsoft.com/office/drawing/2014/main" id="{25BCA247-323D-E1AF-493B-B66905A56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5562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A9088C69-DAEE-2033-F951-744006313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3086" y="522289"/>
            <a:ext cx="313034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Detekce replikace DNA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pomocí digesce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BrdU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Char char="-"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dělí se pouze neoblasty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Phagocata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Girardia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dorotocephala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Schmidtea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meditorranea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E60D0208-D150-3EE2-0877-951BF522E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25" y="6186489"/>
            <a:ext cx="976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0,3 mm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>
            <a:extLst>
              <a:ext uri="{FF2B5EF4-FFF2-40B4-BE49-F238E27FC236}">
                <a16:creationId xmlns:a16="http://schemas.microsoft.com/office/drawing/2014/main" id="{1407270F-2DE1-71FF-A9E5-411E96B0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3" name="Text Box 3">
            <a:extLst>
              <a:ext uri="{FF2B5EF4-FFF2-40B4-BE49-F238E27FC236}">
                <a16:creationId xmlns:a16="http://schemas.microsoft.com/office/drawing/2014/main" id="{1E7D7CF6-356F-7D37-1AFB-582691FDC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0525" y="5805489"/>
            <a:ext cx="10294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100 um</a:t>
            </a: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A400FF9B-43FC-B9C0-D589-87B36527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5805489"/>
            <a:ext cx="6542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anteriorní blastéma                                     posteriorní blastéma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986B9581-D783-F440-2271-2E527CF99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19089"/>
            <a:ext cx="787209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Akumulace nově se replikujících (dělících) buněk – neoblastů v oblastech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regenerační blastémy 3 dny po amputaci anterioru či posterioru ploštěnky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( značení a detekce BrdU 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74F6A7A-AEB9-EDEB-B15D-4927040C4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8" t="61165" b="28030"/>
          <a:stretch/>
        </p:blipFill>
        <p:spPr bwMode="auto">
          <a:xfrm>
            <a:off x="-111759" y="-65088"/>
            <a:ext cx="12303760" cy="702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0" name="Picture 2">
            <a:extLst>
              <a:ext uri="{FF2B5EF4-FFF2-40B4-BE49-F238E27FC236}">
                <a16:creationId xmlns:a16="http://schemas.microsoft.com/office/drawing/2014/main" id="{617A4485-BC3F-7D4C-BA31-0400D2EE4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-65088"/>
            <a:ext cx="9144000" cy="692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1" name="Text Box 3">
            <a:extLst>
              <a:ext uri="{FF2B5EF4-FFF2-40B4-BE49-F238E27FC236}">
                <a16:creationId xmlns:a16="http://schemas.microsoft.com/office/drawing/2014/main" id="{9AC70906-304B-5658-D5BA-F56B6150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480" y="416941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cs-CZ" alt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alt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</a:t>
            </a: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en-US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</a:t>
            </a:r>
            <a:r>
              <a:rPr lang="cs-CZ" altLang="en-US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hybridizace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s </a:t>
            </a:r>
            <a:r>
              <a:rPr lang="cs-CZ" alt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cDNA</a:t>
            </a:r>
            <a:r>
              <a:rPr lang="cs-CZ" alt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sondami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>
            <a:extLst>
              <a:ext uri="{FF2B5EF4-FFF2-40B4-BE49-F238E27FC236}">
                <a16:creationId xmlns:a16="http://schemas.microsoft.com/office/drawing/2014/main" id="{B8E93B00-3B46-8C05-F5C4-83FAC7AF5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Text Box 3">
            <a:extLst>
              <a:ext uri="{FF2B5EF4-FFF2-40B4-BE49-F238E27FC236}">
                <a16:creationId xmlns:a16="http://schemas.microsoft.com/office/drawing/2014/main" id="{750CF5B1-8DC1-3703-81E5-9B386D8D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9225"/>
            <a:ext cx="9501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Ingesce bakteriálně exprimované dvouvláknové RNA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inhibuje genovou expresi u ploštěnek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82AB4938-D45E-4EF5-6DEA-B9EFA997B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1462089"/>
            <a:ext cx="17599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Escherichia coli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263EBE94-4987-5DC6-7F94-C1C3F2673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19289"/>
            <a:ext cx="985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cDNA</a:t>
            </a:r>
          </a:p>
        </p:txBody>
      </p:sp>
      <p:sp>
        <p:nvSpPr>
          <p:cNvPr id="69638" name="Text Box 6">
            <a:extLst>
              <a:ext uri="{FF2B5EF4-FFF2-40B4-BE49-F238E27FC236}">
                <a16:creationId xmlns:a16="http://schemas.microsoft.com/office/drawing/2014/main" id="{C8A44C2D-9B32-8DB3-2F31-45D96B69F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2376489"/>
            <a:ext cx="16177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T7                T7</a:t>
            </a:r>
          </a:p>
        </p:txBody>
      </p:sp>
      <p:sp>
        <p:nvSpPr>
          <p:cNvPr id="69639" name="Text Box 7">
            <a:extLst>
              <a:ext uri="{FF2B5EF4-FFF2-40B4-BE49-F238E27FC236}">
                <a16:creationId xmlns:a16="http://schemas.microsoft.com/office/drawing/2014/main" id="{BEF9BDE5-421F-A0DD-02C8-776004430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6" y="2224089"/>
            <a:ext cx="950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 RNA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3D70355B-17DD-15F6-22FE-CF5F066B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játra, agaróza a barvení potravy   </a:t>
            </a:r>
            <a:r>
              <a:rPr lang="cs-CZ" altLang="en-US" sz="24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 coli</a:t>
            </a: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hltan</a:t>
            </a:r>
          </a:p>
        </p:txBody>
      </p:sp>
      <p:sp>
        <p:nvSpPr>
          <p:cNvPr id="69641" name="Text Box 9">
            <a:extLst>
              <a:ext uri="{FF2B5EF4-FFF2-40B4-BE49-F238E27FC236}">
                <a16:creationId xmlns:a16="http://schemas.microsoft.com/office/drawing/2014/main" id="{F9ACBCD0-DF4C-1CD5-2CAD-0C63EC53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926" y="4510089"/>
            <a:ext cx="9509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 RNA</a:t>
            </a:r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444F91C2-42EA-9CE9-E873-4D038B592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1843089"/>
            <a:ext cx="16878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umělá potrava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D0C78C0F-BA00-CF7B-BFDF-F9C56E1F7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125" y="4876801"/>
            <a:ext cx="863123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mikroinjekce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RNA či prosté krmení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RNA produkujícími bakteriemi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vede (stejně jako u </a:t>
            </a:r>
            <a:r>
              <a:rPr lang="cs-CZ" alt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Caenorhabditis</a:t>
            </a:r>
            <a:r>
              <a:rPr lang="cs-CZ" altLang="en-US" sz="20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elegans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k inhibici příslušných genů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inhibice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persistuje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 regeneraci, což umožňuje analýzu fenotypů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metoda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transgenoze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dosud nebyla u ploštěnek zvládnuta,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RNA je tedy hlavním nástrojem identifikace funkce genů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026">
            <a:extLst>
              <a:ext uri="{FF2B5EF4-FFF2-40B4-BE49-F238E27FC236}">
                <a16:creationId xmlns:a16="http://schemas.microsoft.com/office/drawing/2014/main" id="{50863244-A59B-042B-33C4-9BB7F41F4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880" y="675641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Ploštěnci (</a:t>
            </a:r>
            <a:r>
              <a:rPr lang="cs-CZ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Platyhelminthes</a:t>
            </a:r>
            <a:r>
              <a:rPr lang="cs-CZ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ploštěnky (</a:t>
            </a:r>
            <a:r>
              <a:rPr lang="cs-CZ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Turbellaria</a:t>
            </a:r>
            <a:r>
              <a:rPr lang="cs-CZ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první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triblastičtí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bilaterálně souměrní (planární,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obvykle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trikladističtí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sladkovodní) živočichové 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diferencovanými orgány (tj. mezi nezmarem a hlísticí)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model regenerační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morfalaxe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(tj. asexuální reprodukce)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model studia kmenových buněk (neoblastů)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nemají zárodečnou dráhu, ale funkční gen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Vasa</a:t>
            </a: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hermafroditismus a štěpení, resp. sexuální a asexuální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(chromosomálně-podmíněné) klony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3D4647F-FAD3-3E6F-D633-AA00142CD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726" y="568960"/>
            <a:ext cx="3807145" cy="56133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>
            <a:extLst>
              <a:ext uri="{FF2B5EF4-FFF2-40B4-BE49-F238E27FC236}">
                <a16:creationId xmlns:a16="http://schemas.microsoft.com/office/drawing/2014/main" id="{0DFDF316-0527-7CB7-FF40-887A22C38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99950"/>
            <a:ext cx="9982200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3" name="Text Box 3">
            <a:extLst>
              <a:ext uri="{FF2B5EF4-FFF2-40B4-BE49-F238E27FC236}">
                <a16:creationId xmlns:a16="http://schemas.microsoft.com/office/drawing/2014/main" id="{A836F426-4B25-6DBD-E06E-0E4E1857D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0"/>
            <a:ext cx="6624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Využití RNA interference k identifikaci genů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vyžadovaných k regeneračním procesům</a:t>
            </a:r>
          </a:p>
        </p:txBody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55B4C4A0-DCCA-B9B0-84FE-48CB2BB34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618" y="1999142"/>
            <a:ext cx="2359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introdukce specifické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ds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RNA</a:t>
            </a:r>
          </a:p>
        </p:txBody>
      </p:sp>
      <p:sp>
        <p:nvSpPr>
          <p:cNvPr id="71685" name="Text Box 5">
            <a:extLst>
              <a:ext uri="{FF2B5EF4-FFF2-40B4-BE49-F238E27FC236}">
                <a16:creationId xmlns:a16="http://schemas.microsoft.com/office/drawing/2014/main" id="{40C40BE4-685E-3770-4CEA-6D4AAC56C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980" y="2812279"/>
            <a:ext cx="13569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amputace</a:t>
            </a:r>
          </a:p>
        </p:txBody>
      </p:sp>
      <p:sp>
        <p:nvSpPr>
          <p:cNvPr id="71686" name="Text Box 6">
            <a:extLst>
              <a:ext uri="{FF2B5EF4-FFF2-40B4-BE49-F238E27FC236}">
                <a16:creationId xmlns:a16="http://schemas.microsoft.com/office/drawing/2014/main" id="{E5B1FAEF-6FD3-2B1D-CDB6-1E19E952F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1411564"/>
            <a:ext cx="13537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ztráta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schopnosti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regenerace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08EE3CD1-35A9-523E-29E1-CB27898C5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7238" y="3621364"/>
            <a:ext cx="1025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dvojitý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anterior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9DE61C14-322B-949B-1588-B56790F8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3439" y="5450164"/>
            <a:ext cx="11376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dvojitý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posterior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11AB477-C239-E19D-22DB-C153B56AE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4653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4FC210D-84AD-89E2-8C8B-4F0A4BD0E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4653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A5FF9FA9-DC5A-CE08-5494-55464931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2465389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7" name="Text Box 5">
            <a:extLst>
              <a:ext uri="{FF2B5EF4-FFF2-40B4-BE49-F238E27FC236}">
                <a16:creationId xmlns:a16="http://schemas.microsoft.com/office/drawing/2014/main" id="{B863D8F4-1ED2-1E20-19D4-031A5FC1F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73564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Ploštěnky v učebně psychologie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habituace a instrumentální  </a:t>
            </a:r>
            <a:r>
              <a:rPr lang="cs-CZ" alt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kondiciování</a:t>
            </a:r>
            <a:endParaRPr lang="cs-CZ" alt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7E8E401F-BADB-1553-23C1-745C2765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Názorný experiment z Oklahomské univerzity</a:t>
            </a:r>
            <a:r>
              <a:rPr lang="en-US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en-US"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759" name="Picture 7" descr="http://www.okstate.edu/artsci/psych/abramson/images/equip.jpg">
            <a:extLst>
              <a:ext uri="{FF2B5EF4-FFF2-40B4-BE49-F238E27FC236}">
                <a16:creationId xmlns:a16="http://schemas.microsoft.com/office/drawing/2014/main" id="{110CD591-987F-615F-C563-2E38346BA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3810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http://www.okstate.edu/artsci/psych/abramson/images/tank.jpg">
            <a:extLst>
              <a:ext uri="{FF2B5EF4-FFF2-40B4-BE49-F238E27FC236}">
                <a16:creationId xmlns:a16="http://schemas.microsoft.com/office/drawing/2014/main" id="{0A5D6DB9-A886-B393-F9FC-79926B4E3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181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1" name="Picture 9" descr="getit">
            <a:extLst>
              <a:ext uri="{FF2B5EF4-FFF2-40B4-BE49-F238E27FC236}">
                <a16:creationId xmlns:a16="http://schemas.microsoft.com/office/drawing/2014/main" id="{F4323E0F-5F88-1B7A-B63F-4A50E044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667000"/>
            <a:ext cx="35814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2" name="Rectangle 10">
            <a:extLst>
              <a:ext uri="{FF2B5EF4-FFF2-40B4-BE49-F238E27FC236}">
                <a16:creationId xmlns:a16="http://schemas.microsoft.com/office/drawing/2014/main" id="{C7246917-BDFB-645D-9268-D04AF210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6932613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>
            <a:extLst>
              <a:ext uri="{FF2B5EF4-FFF2-40B4-BE49-F238E27FC236}">
                <a16:creationId xmlns:a16="http://schemas.microsoft.com/office/drawing/2014/main" id="{5A906055-4276-D3CE-E7FA-D18538E6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1113"/>
            <a:ext cx="9144000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42A31577-BE50-DACB-2211-BE7DFE767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19175"/>
            <a:ext cx="91440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827" name="Text Box 3">
            <a:extLst>
              <a:ext uri="{FF2B5EF4-FFF2-40B4-BE49-F238E27FC236}">
                <a16:creationId xmlns:a16="http://schemas.microsoft.com/office/drawing/2014/main" id="{F77CB9F4-6633-7CFE-C950-0F6E0B255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6" y="242889"/>
            <a:ext cx="86219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Regenerace vizuálního systému ploštěnky po amputaci hlavy (den 0): pigmentové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buňky (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*),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fotoreceptorové buňky (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&gt;),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spojovací neuron (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]), ...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5C7B7ACE-AE3D-BB43-E2B7-BCFC683B9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5576889"/>
            <a:ext cx="6894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</a:t>
            </a: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 imunobarven</a:t>
            </a: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protil</a:t>
            </a: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tkou</a:t>
            </a: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vůči arrestinu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>
            <a:extLst>
              <a:ext uri="{FF2B5EF4-FFF2-40B4-BE49-F238E27FC236}">
                <a16:creationId xmlns:a16="http://schemas.microsoft.com/office/drawing/2014/main" id="{BE44A62D-2FAD-D738-8839-506838E1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1438"/>
            <a:ext cx="9144000" cy="699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B6A0F7CF-55BE-14E6-D98B-B0F30F88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863"/>
            <a:ext cx="8153400" cy="603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Text Box 3">
            <a:extLst>
              <a:ext uri="{FF2B5EF4-FFF2-40B4-BE49-F238E27FC236}">
                <a16:creationId xmlns:a16="http://schemas.microsoft.com/office/drawing/2014/main" id="{05D1A415-685E-E517-DB32-D0B70AD6B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943600"/>
            <a:ext cx="698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Modelování trajektorií negativní fototaxe ploštěnky</a:t>
            </a:r>
          </a:p>
        </p:txBody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4C07A279-D44B-0087-529A-5DA844953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1" y="4038601"/>
            <a:ext cx="665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79877" name="Text Box 5">
            <a:extLst>
              <a:ext uri="{FF2B5EF4-FFF2-40B4-BE49-F238E27FC236}">
                <a16:creationId xmlns:a16="http://schemas.microsoft.com/office/drawing/2014/main" id="{BB0AE20C-424D-9606-2D14-49A54DECB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1" y="1143001"/>
            <a:ext cx="41229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cíl</a:t>
            </a:r>
          </a:p>
        </p:txBody>
      </p:sp>
      <p:sp>
        <p:nvSpPr>
          <p:cNvPr id="79878" name="Text Box 6">
            <a:extLst>
              <a:ext uri="{FF2B5EF4-FFF2-40B4-BE49-F238E27FC236}">
                <a16:creationId xmlns:a16="http://schemas.microsoft.com/office/drawing/2014/main" id="{DB852B93-BF42-0CB4-EBDB-6FE983C5D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1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879" name="Text Box 7">
            <a:extLst>
              <a:ext uri="{FF2B5EF4-FFF2-40B4-BE49-F238E27FC236}">
                <a16:creationId xmlns:a16="http://schemas.microsoft.com/office/drawing/2014/main" id="{51339CD3-AFFF-E073-088A-3984EEFD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4267201"/>
            <a:ext cx="930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směr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světla</a:t>
            </a:r>
          </a:p>
        </p:txBody>
      </p:sp>
      <p:sp>
        <p:nvSpPr>
          <p:cNvPr id="79880" name="Text Box 8">
            <a:extLst>
              <a:ext uri="{FF2B5EF4-FFF2-40B4-BE49-F238E27FC236}">
                <a16:creationId xmlns:a16="http://schemas.microsoft.com/office/drawing/2014/main" id="{814867E1-AD59-1C2A-CA11-687450C2D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410201"/>
            <a:ext cx="549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normální jedinci                                bezhlaví jedinci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BDD1FD4F-8351-A688-B9CA-C52F267C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7467600" cy="702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Text Box 3">
            <a:extLst>
              <a:ext uri="{FF2B5EF4-FFF2-40B4-BE49-F238E27FC236}">
                <a16:creationId xmlns:a16="http://schemas.microsoft.com/office/drawing/2014/main" id="{D2A50869-C777-CCED-C886-5B20CF62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776289"/>
            <a:ext cx="22658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Trajektorie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pohybu ploštěnek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odstranění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(den 0) a regeneraci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hlavy</a:t>
            </a:r>
          </a:p>
        </p:txBody>
      </p:sp>
      <p:sp>
        <p:nvSpPr>
          <p:cNvPr id="80900" name="Text Box 4">
            <a:extLst>
              <a:ext uri="{FF2B5EF4-FFF2-40B4-BE49-F238E27FC236}">
                <a16:creationId xmlns:a16="http://schemas.microsoft.com/office/drawing/2014/main" id="{E8F161EC-C2E9-94A5-8C7E-779ADD898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2909889"/>
            <a:ext cx="852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světlo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ovéPole 1">
            <a:extLst>
              <a:ext uri="{FF2B5EF4-FFF2-40B4-BE49-F238E27FC236}">
                <a16:creationId xmlns:a16="http://schemas.microsoft.com/office/drawing/2014/main" id="{4B82A88F-0EE2-53B7-EA67-5094D0D0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310" y="198437"/>
            <a:ext cx="5932488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Pijavenky</a:t>
            </a: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Bdelloidea</a:t>
            </a: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), kmen Vířníci (</a:t>
            </a:r>
            <a:r>
              <a:rPr lang="cs-CZ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Rotatoria</a:t>
            </a: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asexuální červi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(„EVOLUČNÍ SKANDÁL“, </a:t>
            </a:r>
            <a:r>
              <a:rPr lang="cs-CZ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Maynard</a:t>
            </a: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Smith)</a:t>
            </a:r>
          </a:p>
        </p:txBody>
      </p:sp>
      <p:pic>
        <p:nvPicPr>
          <p:cNvPr id="81923" name="Picture 5" descr="banner2">
            <a:extLst>
              <a:ext uri="{FF2B5EF4-FFF2-40B4-BE49-F238E27FC236}">
                <a16:creationId xmlns:a16="http://schemas.microsoft.com/office/drawing/2014/main" id="{BC8C1164-5A9D-4721-1A8E-FCC350F9E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9" y="0"/>
            <a:ext cx="2295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 descr="ancient rotifer2-700679">
            <a:extLst>
              <a:ext uri="{FF2B5EF4-FFF2-40B4-BE49-F238E27FC236}">
                <a16:creationId xmlns:a16="http://schemas.microsoft.com/office/drawing/2014/main" id="{89FA6831-7707-F078-10AC-62D22B166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55"/>
          <a:stretch/>
        </p:blipFill>
        <p:spPr bwMode="auto">
          <a:xfrm>
            <a:off x="576263" y="3098800"/>
            <a:ext cx="352901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>
            <a:extLst>
              <a:ext uri="{FF2B5EF4-FFF2-40B4-BE49-F238E27FC236}">
                <a16:creationId xmlns:a16="http://schemas.microsoft.com/office/drawing/2014/main" id="{2DCF0DDD-4A06-F7D4-DB34-A3CE6619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434" y="1476693"/>
            <a:ext cx="5437187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mikroskopičtí mnohobuněční živočichové,</a:t>
            </a:r>
          </a:p>
          <a:p>
            <a:pPr eaLnBrk="1" hangingPunct="1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červi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(100µm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až 1mm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velmi početní v mokrých stanovištích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a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nhydrobi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óza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klidové stádium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šíření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schopné fixovat fragmenty DNA </a:t>
            </a:r>
          </a:p>
          <a:p>
            <a:pPr eaLnBrk="1" hangingPunct="1"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  (horizontální genový přenos)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o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blig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átní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partenogeneze (samečci nejsou)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450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morphologic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rozlišitelných druhů</a:t>
            </a:r>
          </a:p>
          <a:p>
            <a:pPr eaLnBrk="1" hangingPunct="1">
              <a:defRPr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radiorezistence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(vysoká účinnost reparací)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ovéPole 1">
            <a:extLst>
              <a:ext uri="{FF2B5EF4-FFF2-40B4-BE49-F238E27FC236}">
                <a16:creationId xmlns:a16="http://schemas.microsoft.com/office/drawing/2014/main" id="{5F8C1BC6-A492-D312-2B91-63F3C1F7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740094"/>
            <a:ext cx="8953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Vířníci neznají genetickou rekombinaci, přesto se podrobují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speciaci</a:t>
            </a: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díky odlišné selekci a geografické izolaci.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Dnes existuje asi 400 druhů starých přes 40 milionů let.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Určitou genetickou variabilitu zajišťují kromě přirozené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mutageneze i restrukturalizace genomu v průběhu </a:t>
            </a:r>
            <a:r>
              <a:rPr lang="cs-CZ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anhydrobiózy</a:t>
            </a:r>
            <a:endParaRPr lang="cs-CZ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(včetně fixace cizí DNA).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995" name="Picture 5">
            <a:extLst>
              <a:ext uri="{FF2B5EF4-FFF2-40B4-BE49-F238E27FC236}">
                <a16:creationId xmlns:a16="http://schemas.microsoft.com/office/drawing/2014/main" id="{CB7DE1B6-564B-C5B5-E814-C7478276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4" y="3213101"/>
            <a:ext cx="8715375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>
            <a:extLst>
              <a:ext uri="{FF2B5EF4-FFF2-40B4-BE49-F238E27FC236}">
                <a16:creationId xmlns:a16="http://schemas.microsoft.com/office/drawing/2014/main" id="{6E1A831A-DA78-63C9-649C-FE5882257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61" y="358844"/>
            <a:ext cx="749923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znovuobjevení historického modelu regenerace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(Darwin, Morgan)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model vývoje nervové soustavy (úloha fibroblastového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růstového faktoru – úloha genu 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nou-darake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photosensing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(negativní fototaxe)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 úloha mozkových ganglií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model psychologie - jednoduchých podmíněných reflexů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model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allometrie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(regulace velikosti a proporcí těla)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914" name="Picture 2" descr="Charles Darwin – Wikipedie">
            <a:extLst>
              <a:ext uri="{FF2B5EF4-FFF2-40B4-BE49-F238E27FC236}">
                <a16:creationId xmlns:a16="http://schemas.microsoft.com/office/drawing/2014/main" id="{149C0D71-EF6C-CD32-E560-92ACBE518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33" y="195164"/>
            <a:ext cx="2316480" cy="297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192EB97-1F83-F6C3-D3E6-5F6EB4B47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8" t="14372" r="2000" b="15151"/>
          <a:stretch/>
        </p:blipFill>
        <p:spPr bwMode="auto">
          <a:xfrm>
            <a:off x="7721600" y="3429000"/>
            <a:ext cx="4362347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ovéPole 1">
            <a:extLst>
              <a:ext uri="{FF2B5EF4-FFF2-40B4-BE49-F238E27FC236}">
                <a16:creationId xmlns:a16="http://schemas.microsoft.com/office/drawing/2014/main" id="{DB7C3321-420C-CC15-E2AA-4633CFDE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268413"/>
            <a:ext cx="308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/>
              <a:t>Bdelloid rotifers vířníci</a:t>
            </a:r>
            <a:endParaRPr lang="en-US" altLang="en-US" sz="2400"/>
          </a:p>
        </p:txBody>
      </p:sp>
      <p:pic>
        <p:nvPicPr>
          <p:cNvPr id="86019" name="Obrázek 2">
            <a:extLst>
              <a:ext uri="{FF2B5EF4-FFF2-40B4-BE49-F238E27FC236}">
                <a16:creationId xmlns:a16="http://schemas.microsoft.com/office/drawing/2014/main" id="{4657AD2A-FB68-2D08-99C8-568B891C0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125" y="-1179513"/>
            <a:ext cx="17857788" cy="1116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050">
            <a:extLst>
              <a:ext uri="{FF2B5EF4-FFF2-40B4-BE49-F238E27FC236}">
                <a16:creationId xmlns:a16="http://schemas.microsoft.com/office/drawing/2014/main" id="{74111A19-D212-2DAF-E519-B5A272572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721361"/>
            <a:ext cx="79169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evropský (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Schmidtea</a:t>
            </a:r>
            <a:r>
              <a:rPr lang="cs-CZ" alt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mediterranea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2n=8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chrs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C=7x10</a:t>
            </a:r>
            <a:r>
              <a:rPr lang="cs-CZ" alt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 japonský model (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Dugesia</a:t>
            </a:r>
            <a:r>
              <a:rPr lang="cs-CZ" alt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japonica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gene-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down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RNAi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technologie (včetně ingesce E. coli)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whole-mount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cs-CZ" alt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</a:t>
            </a:r>
            <a:r>
              <a:rPr lang="cs-CZ" alt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hybridizace a </a:t>
            </a:r>
            <a:r>
              <a:rPr lang="cs-CZ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imunohistochemie</a:t>
            </a: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model embryogeneze - ektopického žloutkového vaku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>
            <a:extLst>
              <a:ext uri="{FF2B5EF4-FFF2-40B4-BE49-F238E27FC236}">
                <a16:creationId xmlns:a16="http://schemas.microsoft.com/office/drawing/2014/main" id="{A1E3E76F-4782-35DC-D748-EE3488395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1" y="990600"/>
            <a:ext cx="16430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>
            <a:extLst>
              <a:ext uri="{FF2B5EF4-FFF2-40B4-BE49-F238E27FC236}">
                <a16:creationId xmlns:a16="http://schemas.microsoft.com/office/drawing/2014/main" id="{9918F2AB-D032-C608-94AB-355FB4B9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43000"/>
            <a:ext cx="20574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>
            <a:extLst>
              <a:ext uri="{FF2B5EF4-FFF2-40B4-BE49-F238E27FC236}">
                <a16:creationId xmlns:a16="http://schemas.microsoft.com/office/drawing/2014/main" id="{3C63E4CE-0E20-E6B6-D171-4E2C20F0F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95400"/>
            <a:ext cx="18288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2A36BF87-0002-6561-D873-BE5C03D1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9144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14642080-E8F1-3E32-C1E5-A1CD635C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8458200" cy="30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Text Box 7">
            <a:extLst>
              <a:ext uri="{FF2B5EF4-FFF2-40B4-BE49-F238E27FC236}">
                <a16:creationId xmlns:a16="http://schemas.microsoft.com/office/drawing/2014/main" id="{A416A20C-9979-F8F3-1E5E-EB8F7245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6262689"/>
            <a:ext cx="6623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žloutkové buňky          vnější vrstva               embryonální stěna</a:t>
            </a: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37108577-56DC-F123-49CF-C0D03246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219076"/>
            <a:ext cx="797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Embryogeneze sladkovodního pláštěnce (přímý vývoj)</a:t>
            </a:r>
          </a:p>
        </p:txBody>
      </p:sp>
      <p:sp>
        <p:nvSpPr>
          <p:cNvPr id="57353" name="Text Box 9">
            <a:extLst>
              <a:ext uri="{FF2B5EF4-FFF2-40B4-BE49-F238E27FC236}">
                <a16:creationId xmlns:a16="http://schemas.microsoft.com/office/drawing/2014/main" id="{2C3ECB98-4510-CE19-BE67-A69A689A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928689"/>
            <a:ext cx="52529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zygoty                 vnější vrstva           vnější vrstva</a:t>
            </a:r>
          </a:p>
        </p:txBody>
      </p:sp>
      <p:sp>
        <p:nvSpPr>
          <p:cNvPr id="57354" name="Text Box 10">
            <a:extLst>
              <a:ext uri="{FF2B5EF4-FFF2-40B4-BE49-F238E27FC236}">
                <a16:creationId xmlns:a16="http://schemas.microsoft.com/office/drawing/2014/main" id="{EA30DBE2-7E21-DB33-14C0-AFCD1370C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3926" y="852489"/>
            <a:ext cx="550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</a:t>
            </a: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BBED3FEE-F253-F623-4347-877F04EB1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2681289"/>
            <a:ext cx="2390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žloutkové buňky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40E2E4EA-EE30-4BC2-3880-A74B42A1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6" y="2605089"/>
            <a:ext cx="542225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blastomery                 blastomery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embrya</a:t>
            </a:r>
          </a:p>
        </p:txBody>
      </p:sp>
      <p:sp>
        <p:nvSpPr>
          <p:cNvPr id="57357" name="Text Box 13">
            <a:extLst>
              <a:ext uri="{FF2B5EF4-FFF2-40B4-BE49-F238E27FC236}">
                <a16:creationId xmlns:a16="http://schemas.microsoft.com/office/drawing/2014/main" id="{25334A1F-3F48-EE37-49AE-73948527D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25" y="3214689"/>
            <a:ext cx="18760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stěna vaječného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vaku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026">
            <a:extLst>
              <a:ext uri="{FF2B5EF4-FFF2-40B4-BE49-F238E27FC236}">
                <a16:creationId xmlns:a16="http://schemas.microsoft.com/office/drawing/2014/main" id="{0E37AD96-3F04-89F8-53C6-8F00B3F15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Text Box 1027">
            <a:extLst>
              <a:ext uri="{FF2B5EF4-FFF2-40B4-BE49-F238E27FC236}">
                <a16:creationId xmlns:a16="http://schemas.microsoft.com/office/drawing/2014/main" id="{AB8D49FD-86B3-B5E8-B258-FE16A8677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84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Regenerace hlavy u ploštěnky </a:t>
            </a:r>
            <a:r>
              <a:rPr lang="cs-CZ" altLang="en-U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Dugesia</a:t>
            </a:r>
            <a:r>
              <a:rPr lang="cs-CZ" altLang="en-US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en-US" sz="28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dorotocephala</a:t>
            </a:r>
            <a:endParaRPr lang="cs-CZ" altLang="en-US" sz="28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6" name="Text Box 1028">
            <a:extLst>
              <a:ext uri="{FF2B5EF4-FFF2-40B4-BE49-F238E27FC236}">
                <a16:creationId xmlns:a16="http://schemas.microsoft.com/office/drawing/2014/main" id="{F419D063-E60B-A381-4D17-8C08E5812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5" y="423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7" name="Text Box 1029">
            <a:extLst>
              <a:ext uri="{FF2B5EF4-FFF2-40B4-BE49-F238E27FC236}">
                <a16:creationId xmlns:a16="http://schemas.microsoft.com/office/drawing/2014/main" id="{E4DD8A8C-7EEF-15D9-FF7E-00BBD6B3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8926" y="4237038"/>
            <a:ext cx="4701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amputace        1 den poté          2 dny</a:t>
            </a:r>
          </a:p>
        </p:txBody>
      </p:sp>
      <p:sp>
        <p:nvSpPr>
          <p:cNvPr id="49158" name="Text Box 1030">
            <a:extLst>
              <a:ext uri="{FF2B5EF4-FFF2-40B4-BE49-F238E27FC236}">
                <a16:creationId xmlns:a16="http://schemas.microsoft.com/office/drawing/2014/main" id="{309534B9-63CB-308F-91F1-2258FF0BF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6" y="5989639"/>
            <a:ext cx="80930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dny            4 dny              5 dnů                7 dnů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159" name="Text Box 1031">
            <a:extLst>
              <a:ext uri="{FF2B5EF4-FFF2-40B4-BE49-F238E27FC236}">
                <a16:creationId xmlns:a16="http://schemas.microsoft.com/office/drawing/2014/main" id="{87827B6E-2DA5-C3BA-6C6E-3EED0E086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6" y="762000"/>
            <a:ext cx="77120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extracelulární                      epitel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matrix                                           buňky mezenchymu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odvozené z neoblastů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neoblasty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F29F26C7-6415-E168-4523-DC7F0F2E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162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>
            <a:extLst>
              <a:ext uri="{FF2B5EF4-FFF2-40B4-BE49-F238E27FC236}">
                <a16:creationId xmlns:a16="http://schemas.microsoft.com/office/drawing/2014/main" id="{72812439-8E58-F780-FD14-DCCDF8FA7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868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>
            <a:extLst>
              <a:ext uri="{FF2B5EF4-FFF2-40B4-BE49-F238E27FC236}">
                <a16:creationId xmlns:a16="http://schemas.microsoft.com/office/drawing/2014/main" id="{44F210CF-AC6B-4969-805C-824463A20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5832476"/>
            <a:ext cx="5443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Dendrocoelum                           Schmidtea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i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lacteum                                mediterranea</a:t>
            </a:r>
          </a:p>
        </p:txBody>
      </p:sp>
      <p:sp>
        <p:nvSpPr>
          <p:cNvPr id="55300" name="Text Box 4">
            <a:extLst>
              <a:ext uri="{FF2B5EF4-FFF2-40B4-BE49-F238E27FC236}">
                <a16:creationId xmlns:a16="http://schemas.microsoft.com/office/drawing/2014/main" id="{41E175ED-BE41-27F7-E84A-7D6B92B09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738689"/>
            <a:ext cx="1244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kopulační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aparát</a:t>
            </a:r>
          </a:p>
        </p:txBody>
      </p:sp>
      <p:sp>
        <p:nvSpPr>
          <p:cNvPr id="55301" name="Text Box 5">
            <a:extLst>
              <a:ext uri="{FF2B5EF4-FFF2-40B4-BE49-F238E27FC236}">
                <a16:creationId xmlns:a16="http://schemas.microsoft.com/office/drawing/2014/main" id="{F8D19254-F9E6-836E-98F1-A1254AE68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6" y="3671889"/>
            <a:ext cx="42564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hltan                                            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hltan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E70A6E9C-B642-6904-413B-75A3836AA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864" y="122236"/>
            <a:ext cx="61563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plaménkové                                      fotoreceptory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exkreční buňky                                 senzorové neurony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mozkové uzliny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</a:t>
            </a:r>
            <a:r>
              <a:rPr lang="cs-CZ" alt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ovária</a:t>
            </a:r>
            <a:endParaRPr lang="cs-CZ" alt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žloutek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příčné spoje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</a:t>
            </a:r>
            <a:r>
              <a:rPr lang="cs-CZ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nervové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svazky</a:t>
            </a:r>
          </a:p>
        </p:txBody>
      </p:sp>
      <p:sp>
        <p:nvSpPr>
          <p:cNvPr id="55303" name="Text Box 7">
            <a:extLst>
              <a:ext uri="{FF2B5EF4-FFF2-40B4-BE49-F238E27FC236}">
                <a16:creationId xmlns:a16="http://schemas.microsoft.com/office/drawing/2014/main" id="{FA5E32C9-177C-8944-90B2-7D1DF6A5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224089"/>
            <a:ext cx="8305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anteriorní větev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gastrovaskulární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systém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posteriorní větve                                           testes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192D997D-850B-6C10-7497-D1839689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4676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3" name="Text Box 3">
            <a:extLst>
              <a:ext uri="{FF2B5EF4-FFF2-40B4-BE49-F238E27FC236}">
                <a16:creationId xmlns:a16="http://schemas.microsoft.com/office/drawing/2014/main" id="{04D78AAF-32DE-0CFE-9774-91B633F32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90489"/>
            <a:ext cx="630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Vizualizace trávicí a nervové soustavy ploštěnky</a:t>
            </a:r>
          </a:p>
        </p:txBody>
      </p:sp>
      <p:sp>
        <p:nvSpPr>
          <p:cNvPr id="56324" name="Text Box 4">
            <a:extLst>
              <a:ext uri="{FF2B5EF4-FFF2-40B4-BE49-F238E27FC236}">
                <a16:creationId xmlns:a16="http://schemas.microsoft.com/office/drawing/2014/main" id="{005697D4-C96E-C61A-43EF-BF8B5A63A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7689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požití fluoreskujícího latexu</a:t>
            </a:r>
          </a:p>
        </p:txBody>
      </p:sp>
      <p:sp>
        <p:nvSpPr>
          <p:cNvPr id="56325" name="Text Box 5">
            <a:extLst>
              <a:ext uri="{FF2B5EF4-FFF2-40B4-BE49-F238E27FC236}">
                <a16:creationId xmlns:a16="http://schemas.microsoft.com/office/drawing/2014/main" id="{80A3B557-4F70-4CC4-A2BB-28DF45FAE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400800"/>
            <a:ext cx="891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nervový systém vizualizován protilátkou vůči neuropeptidu</a:t>
            </a: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0A40F51B-14E1-0014-842F-2E9E0677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26" y="623889"/>
            <a:ext cx="123238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cerebrální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ganglia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50536395-5B3D-E991-06A7-5BA7512E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124201"/>
            <a:ext cx="1163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nervové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provazce</a:t>
            </a:r>
          </a:p>
        </p:txBody>
      </p:sp>
      <p:sp>
        <p:nvSpPr>
          <p:cNvPr id="56328" name="Text Box 8">
            <a:extLst>
              <a:ext uri="{FF2B5EF4-FFF2-40B4-BE49-F238E27FC236}">
                <a16:creationId xmlns:a16="http://schemas.microsoft.com/office/drawing/2014/main" id="{7F11AE21-C8DE-0D71-3BD5-64DB1F716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525" y="5272089"/>
            <a:ext cx="10482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příčné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spojové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826</Words>
  <Application>Microsoft Office PowerPoint</Application>
  <PresentationFormat>Širokoúhlá obrazovka</PresentationFormat>
  <Paragraphs>189</Paragraphs>
  <Slides>30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Vojtěch Hudzieczek</dc:creator>
  <cp:lastModifiedBy>Vojtěch Hudzieczek</cp:lastModifiedBy>
  <cp:revision>1</cp:revision>
  <dcterms:created xsi:type="dcterms:W3CDTF">2024-10-07T06:51:44Z</dcterms:created>
  <dcterms:modified xsi:type="dcterms:W3CDTF">2024-10-07T12:01:02Z</dcterms:modified>
</cp:coreProperties>
</file>