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903" r:id="rId2"/>
  </p:sldMasterIdLst>
  <p:notesMasterIdLst>
    <p:notesMasterId r:id="rId33"/>
  </p:notesMasterIdLst>
  <p:sldIdLst>
    <p:sldId id="256" r:id="rId3"/>
    <p:sldId id="289" r:id="rId4"/>
    <p:sldId id="333" r:id="rId5"/>
    <p:sldId id="335" r:id="rId6"/>
    <p:sldId id="290" r:id="rId7"/>
    <p:sldId id="342" r:id="rId8"/>
    <p:sldId id="349" r:id="rId9"/>
    <p:sldId id="300" r:id="rId10"/>
    <p:sldId id="348" r:id="rId11"/>
    <p:sldId id="291" r:id="rId12"/>
    <p:sldId id="317" r:id="rId13"/>
    <p:sldId id="318" r:id="rId14"/>
    <p:sldId id="319" r:id="rId15"/>
    <p:sldId id="258" r:id="rId16"/>
    <p:sldId id="299" r:id="rId17"/>
    <p:sldId id="257" r:id="rId18"/>
    <p:sldId id="269" r:id="rId19"/>
    <p:sldId id="344" r:id="rId20"/>
    <p:sldId id="339" r:id="rId21"/>
    <p:sldId id="326" r:id="rId22"/>
    <p:sldId id="327" r:id="rId23"/>
    <p:sldId id="346" r:id="rId24"/>
    <p:sldId id="341" r:id="rId25"/>
    <p:sldId id="340" r:id="rId26"/>
    <p:sldId id="345" r:id="rId27"/>
    <p:sldId id="347" r:id="rId28"/>
    <p:sldId id="331" r:id="rId29"/>
    <p:sldId id="350" r:id="rId30"/>
    <p:sldId id="351" r:id="rId31"/>
    <p:sldId id="332" r:id="rId3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58" autoAdjust="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F3336-DAF8-4431-8478-6FF14550F76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EE5200C-01BC-47C6-84A6-15C0B513D212}">
      <dgm:prSet phldrT="[Text]"/>
      <dgm:spPr/>
      <dgm:t>
        <a:bodyPr/>
        <a:lstStyle/>
        <a:p>
          <a:r>
            <a:rPr lang="cs-CZ" dirty="0"/>
            <a:t>Ekologie populací</a:t>
          </a:r>
        </a:p>
      </dgm:t>
    </dgm:pt>
    <dgm:pt modelId="{0CECFA26-5382-41C6-937B-7780F85588EF}" type="parTrans" cxnId="{2BE9A4DA-8EE1-4D9A-897E-38C9813D40D6}">
      <dgm:prSet/>
      <dgm:spPr/>
      <dgm:t>
        <a:bodyPr/>
        <a:lstStyle/>
        <a:p>
          <a:endParaRPr lang="cs-CZ"/>
        </a:p>
      </dgm:t>
    </dgm:pt>
    <dgm:pt modelId="{64523DDB-2502-4513-94B1-631690A74FBE}" type="sibTrans" cxnId="{2BE9A4DA-8EE1-4D9A-897E-38C9813D40D6}">
      <dgm:prSet/>
      <dgm:spPr/>
      <dgm:t>
        <a:bodyPr/>
        <a:lstStyle/>
        <a:p>
          <a:endParaRPr lang="cs-CZ"/>
        </a:p>
      </dgm:t>
    </dgm:pt>
    <dgm:pt modelId="{75F46733-B348-4D7E-9518-08F782FFBDE4}">
      <dgm:prSet phldrT="[Text]"/>
      <dgm:spPr/>
      <dgm:t>
        <a:bodyPr/>
        <a:lstStyle/>
        <a:p>
          <a:r>
            <a:rPr lang="cs-CZ" dirty="0"/>
            <a:t>Populační genetika</a:t>
          </a:r>
        </a:p>
      </dgm:t>
    </dgm:pt>
    <dgm:pt modelId="{D9845057-7C65-433B-8758-45F719BBBCEC}" type="parTrans" cxnId="{CEC516CD-321C-4847-B435-791FB816D540}">
      <dgm:prSet/>
      <dgm:spPr/>
      <dgm:t>
        <a:bodyPr/>
        <a:lstStyle/>
        <a:p>
          <a:endParaRPr lang="cs-CZ"/>
        </a:p>
      </dgm:t>
    </dgm:pt>
    <dgm:pt modelId="{4A50E7E3-B9A6-4AF5-8451-5BAFE8B6A4C1}" type="sibTrans" cxnId="{CEC516CD-321C-4847-B435-791FB816D540}">
      <dgm:prSet/>
      <dgm:spPr/>
      <dgm:t>
        <a:bodyPr/>
        <a:lstStyle/>
        <a:p>
          <a:endParaRPr lang="cs-CZ"/>
        </a:p>
      </dgm:t>
    </dgm:pt>
    <dgm:pt modelId="{2403A726-1512-4B7B-904D-CDD1CEA01F45}">
      <dgm:prSet phldrT="[Text]"/>
      <dgm:spPr/>
      <dgm:t>
        <a:bodyPr/>
        <a:lstStyle/>
        <a:p>
          <a:r>
            <a:rPr lang="cs-CZ" dirty="0"/>
            <a:t>Evoluční biologie</a:t>
          </a:r>
        </a:p>
      </dgm:t>
    </dgm:pt>
    <dgm:pt modelId="{6F1F1347-853F-45B0-ABF0-87668B57AC64}" type="parTrans" cxnId="{A99A73C2-C4D4-46D1-B037-C4774CBFDD94}">
      <dgm:prSet/>
      <dgm:spPr/>
      <dgm:t>
        <a:bodyPr/>
        <a:lstStyle/>
        <a:p>
          <a:endParaRPr lang="cs-CZ"/>
        </a:p>
      </dgm:t>
    </dgm:pt>
    <dgm:pt modelId="{9FDCA9D5-B972-4E08-9859-F5B01FC49D1E}" type="sibTrans" cxnId="{A99A73C2-C4D4-46D1-B037-C4774CBFDD94}">
      <dgm:prSet/>
      <dgm:spPr/>
      <dgm:t>
        <a:bodyPr/>
        <a:lstStyle/>
        <a:p>
          <a:endParaRPr lang="cs-CZ"/>
        </a:p>
      </dgm:t>
    </dgm:pt>
    <dgm:pt modelId="{37645696-5189-44E6-A986-FD5776D20170}" type="pres">
      <dgm:prSet presAssocID="{383F3336-DAF8-4431-8478-6FF14550F76C}" presName="compositeShape" presStyleCnt="0">
        <dgm:presLayoutVars>
          <dgm:chMax val="7"/>
          <dgm:dir/>
          <dgm:resizeHandles val="exact"/>
        </dgm:presLayoutVars>
      </dgm:prSet>
      <dgm:spPr/>
    </dgm:pt>
    <dgm:pt modelId="{19F9B4A9-9201-48D3-8F01-3BC5E301AD27}" type="pres">
      <dgm:prSet presAssocID="{2EE5200C-01BC-47C6-84A6-15C0B513D212}" presName="circ1" presStyleLbl="vennNode1" presStyleIdx="0" presStyleCnt="3"/>
      <dgm:spPr/>
    </dgm:pt>
    <dgm:pt modelId="{DBBF261B-3C8E-4CC7-9895-D0FE431524BB}" type="pres">
      <dgm:prSet presAssocID="{2EE5200C-01BC-47C6-84A6-15C0B513D2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B82A9EB-9EB1-4CC3-85BD-CF8B253779B6}" type="pres">
      <dgm:prSet presAssocID="{75F46733-B348-4D7E-9518-08F782FFBDE4}" presName="circ2" presStyleLbl="vennNode1" presStyleIdx="1" presStyleCnt="3"/>
      <dgm:spPr/>
    </dgm:pt>
    <dgm:pt modelId="{4A747530-C679-464B-BEB8-E0DA51E5D310}" type="pres">
      <dgm:prSet presAssocID="{75F46733-B348-4D7E-9518-08F782FFBDE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984AF4-3D6C-4924-9104-EDDB5BE98173}" type="pres">
      <dgm:prSet presAssocID="{2403A726-1512-4B7B-904D-CDD1CEA01F45}" presName="circ3" presStyleLbl="vennNode1" presStyleIdx="2" presStyleCnt="3"/>
      <dgm:spPr/>
    </dgm:pt>
    <dgm:pt modelId="{111FB141-D27F-467C-AF4F-3947C6FACCAE}" type="pres">
      <dgm:prSet presAssocID="{2403A726-1512-4B7B-904D-CDD1CEA01F4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B2E9E1C-0462-41C2-B060-3FFD219504DF}" type="presOf" srcId="{75F46733-B348-4D7E-9518-08F782FFBDE4}" destId="{4A747530-C679-464B-BEB8-E0DA51E5D310}" srcOrd="1" destOrd="0" presId="urn:microsoft.com/office/officeart/2005/8/layout/venn1"/>
    <dgm:cxn modelId="{279A5B23-0BE2-4887-AE46-5644C9E94A48}" type="presOf" srcId="{2403A726-1512-4B7B-904D-CDD1CEA01F45}" destId="{111FB141-D27F-467C-AF4F-3947C6FACCAE}" srcOrd="1" destOrd="0" presId="urn:microsoft.com/office/officeart/2005/8/layout/venn1"/>
    <dgm:cxn modelId="{7264CD48-25AB-4D2E-95A8-759C49B6AA68}" type="presOf" srcId="{2EE5200C-01BC-47C6-84A6-15C0B513D212}" destId="{19F9B4A9-9201-48D3-8F01-3BC5E301AD27}" srcOrd="0" destOrd="0" presId="urn:microsoft.com/office/officeart/2005/8/layout/venn1"/>
    <dgm:cxn modelId="{C42DC656-0101-46FA-9853-32E630CBD496}" type="presOf" srcId="{75F46733-B348-4D7E-9518-08F782FFBDE4}" destId="{6B82A9EB-9EB1-4CC3-85BD-CF8B253779B6}" srcOrd="0" destOrd="0" presId="urn:microsoft.com/office/officeart/2005/8/layout/venn1"/>
    <dgm:cxn modelId="{F68CC0B3-5D54-4E12-A4F7-AA9F5191F431}" type="presOf" srcId="{2403A726-1512-4B7B-904D-CDD1CEA01F45}" destId="{49984AF4-3D6C-4924-9104-EDDB5BE98173}" srcOrd="0" destOrd="0" presId="urn:microsoft.com/office/officeart/2005/8/layout/venn1"/>
    <dgm:cxn modelId="{A99A73C2-C4D4-46D1-B037-C4774CBFDD94}" srcId="{383F3336-DAF8-4431-8478-6FF14550F76C}" destId="{2403A726-1512-4B7B-904D-CDD1CEA01F45}" srcOrd="2" destOrd="0" parTransId="{6F1F1347-853F-45B0-ABF0-87668B57AC64}" sibTransId="{9FDCA9D5-B972-4E08-9859-F5B01FC49D1E}"/>
    <dgm:cxn modelId="{CEC516CD-321C-4847-B435-791FB816D540}" srcId="{383F3336-DAF8-4431-8478-6FF14550F76C}" destId="{75F46733-B348-4D7E-9518-08F782FFBDE4}" srcOrd="1" destOrd="0" parTransId="{D9845057-7C65-433B-8758-45F719BBBCEC}" sibTransId="{4A50E7E3-B9A6-4AF5-8451-5BAFE8B6A4C1}"/>
    <dgm:cxn modelId="{2BE9A4DA-8EE1-4D9A-897E-38C9813D40D6}" srcId="{383F3336-DAF8-4431-8478-6FF14550F76C}" destId="{2EE5200C-01BC-47C6-84A6-15C0B513D212}" srcOrd="0" destOrd="0" parTransId="{0CECFA26-5382-41C6-937B-7780F85588EF}" sibTransId="{64523DDB-2502-4513-94B1-631690A74FBE}"/>
    <dgm:cxn modelId="{243584E2-C51D-446D-8C4E-CF3A558ED8EA}" type="presOf" srcId="{2EE5200C-01BC-47C6-84A6-15C0B513D212}" destId="{DBBF261B-3C8E-4CC7-9895-D0FE431524BB}" srcOrd="1" destOrd="0" presId="urn:microsoft.com/office/officeart/2005/8/layout/venn1"/>
    <dgm:cxn modelId="{EBE4EAF0-F045-49D1-8499-A94B3DEEA71E}" type="presOf" srcId="{383F3336-DAF8-4431-8478-6FF14550F76C}" destId="{37645696-5189-44E6-A986-FD5776D20170}" srcOrd="0" destOrd="0" presId="urn:microsoft.com/office/officeart/2005/8/layout/venn1"/>
    <dgm:cxn modelId="{92AFB19D-18C4-48F1-9601-8D42F55D6CFA}" type="presParOf" srcId="{37645696-5189-44E6-A986-FD5776D20170}" destId="{19F9B4A9-9201-48D3-8F01-3BC5E301AD27}" srcOrd="0" destOrd="0" presId="urn:microsoft.com/office/officeart/2005/8/layout/venn1"/>
    <dgm:cxn modelId="{858983FC-A5A5-4C4B-AF50-E0EFD259035F}" type="presParOf" srcId="{37645696-5189-44E6-A986-FD5776D20170}" destId="{DBBF261B-3C8E-4CC7-9895-D0FE431524BB}" srcOrd="1" destOrd="0" presId="urn:microsoft.com/office/officeart/2005/8/layout/venn1"/>
    <dgm:cxn modelId="{DA034823-08B5-47C7-B8C0-CCD0F8F52DC9}" type="presParOf" srcId="{37645696-5189-44E6-A986-FD5776D20170}" destId="{6B82A9EB-9EB1-4CC3-85BD-CF8B253779B6}" srcOrd="2" destOrd="0" presId="urn:microsoft.com/office/officeart/2005/8/layout/venn1"/>
    <dgm:cxn modelId="{0B56E54F-3A79-47A1-B763-9B225A3C6314}" type="presParOf" srcId="{37645696-5189-44E6-A986-FD5776D20170}" destId="{4A747530-C679-464B-BEB8-E0DA51E5D310}" srcOrd="3" destOrd="0" presId="urn:microsoft.com/office/officeart/2005/8/layout/venn1"/>
    <dgm:cxn modelId="{62B7F7E9-FF2B-433E-A704-67E1E1DD9986}" type="presParOf" srcId="{37645696-5189-44E6-A986-FD5776D20170}" destId="{49984AF4-3D6C-4924-9104-EDDB5BE98173}" srcOrd="4" destOrd="0" presId="urn:microsoft.com/office/officeart/2005/8/layout/venn1"/>
    <dgm:cxn modelId="{7FA9AA4A-D754-43DC-871E-964DACB7220A}" type="presParOf" srcId="{37645696-5189-44E6-A986-FD5776D20170}" destId="{111FB141-D27F-467C-AF4F-3947C6FACCA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F3336-DAF8-4431-8478-6FF14550F76C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2EE5200C-01BC-47C6-84A6-15C0B513D212}">
      <dgm:prSet phldrT="[Text]" custT="1"/>
      <dgm:spPr/>
      <dgm:t>
        <a:bodyPr/>
        <a:lstStyle/>
        <a:p>
          <a:r>
            <a:rPr lang="cs-CZ" sz="1600" dirty="0">
              <a:solidFill>
                <a:srgbClr val="FFFF00"/>
              </a:solidFill>
            </a:rPr>
            <a:t>Mechanismy mikroevoluce</a:t>
          </a:r>
        </a:p>
        <a:p>
          <a:r>
            <a:rPr lang="cs-CZ" sz="1600" dirty="0"/>
            <a:t>(teorie)</a:t>
          </a:r>
        </a:p>
      </dgm:t>
    </dgm:pt>
    <dgm:pt modelId="{0CECFA26-5382-41C6-937B-7780F85588EF}" type="parTrans" cxnId="{2BE9A4DA-8EE1-4D9A-897E-38C9813D40D6}">
      <dgm:prSet/>
      <dgm:spPr/>
      <dgm:t>
        <a:bodyPr/>
        <a:lstStyle/>
        <a:p>
          <a:endParaRPr lang="cs-CZ" sz="1800"/>
        </a:p>
      </dgm:t>
    </dgm:pt>
    <dgm:pt modelId="{64523DDB-2502-4513-94B1-631690A74FBE}" type="sibTrans" cxnId="{2BE9A4DA-8EE1-4D9A-897E-38C9813D40D6}">
      <dgm:prSet custT="1"/>
      <dgm:spPr/>
      <dgm:t>
        <a:bodyPr/>
        <a:lstStyle/>
        <a:p>
          <a:endParaRPr lang="cs-CZ" sz="1400"/>
        </a:p>
      </dgm:t>
    </dgm:pt>
    <dgm:pt modelId="{75F46733-B348-4D7E-9518-08F782FFBDE4}">
      <dgm:prSet phldrT="[Text]" custT="1"/>
      <dgm:spPr/>
      <dgm:t>
        <a:bodyPr/>
        <a:lstStyle/>
        <a:p>
          <a:r>
            <a:rPr lang="cs-CZ" sz="1600" dirty="0">
              <a:solidFill>
                <a:srgbClr val="FFFF00"/>
              </a:solidFill>
            </a:rPr>
            <a:t>Genetické metody v zoologii</a:t>
          </a:r>
        </a:p>
        <a:p>
          <a:r>
            <a:rPr lang="cs-CZ" sz="1600" dirty="0"/>
            <a:t>(praxe – data)</a:t>
          </a:r>
        </a:p>
      </dgm:t>
    </dgm:pt>
    <dgm:pt modelId="{D9845057-7C65-433B-8758-45F719BBBCEC}" type="parTrans" cxnId="{CEC516CD-321C-4847-B435-791FB816D540}">
      <dgm:prSet/>
      <dgm:spPr/>
      <dgm:t>
        <a:bodyPr/>
        <a:lstStyle/>
        <a:p>
          <a:endParaRPr lang="cs-CZ" sz="1800"/>
        </a:p>
      </dgm:t>
    </dgm:pt>
    <dgm:pt modelId="{4A50E7E3-B9A6-4AF5-8451-5BAFE8B6A4C1}" type="sibTrans" cxnId="{CEC516CD-321C-4847-B435-791FB816D540}">
      <dgm:prSet custT="1"/>
      <dgm:spPr/>
      <dgm:t>
        <a:bodyPr/>
        <a:lstStyle/>
        <a:p>
          <a:endParaRPr lang="cs-CZ" sz="1400"/>
        </a:p>
      </dgm:t>
    </dgm:pt>
    <dgm:pt modelId="{2403A726-1512-4B7B-904D-CDD1CEA01F45}">
      <dgm:prSet phldrT="[Text]" custT="1"/>
      <dgm:spPr/>
      <dgm:t>
        <a:bodyPr/>
        <a:lstStyle/>
        <a:p>
          <a:pPr algn="ctr"/>
          <a:r>
            <a:rPr lang="cs-CZ" sz="1600" b="1" dirty="0">
              <a:solidFill>
                <a:srgbClr val="FFFF00"/>
              </a:solidFill>
            </a:rPr>
            <a:t>Molekulární ekologie</a:t>
          </a:r>
        </a:p>
        <a:p>
          <a:pPr algn="ctr"/>
          <a:r>
            <a:rPr lang="cs-CZ" sz="1600" dirty="0"/>
            <a:t>(praktické postupy a interpretace výsledků)</a:t>
          </a:r>
        </a:p>
      </dgm:t>
    </dgm:pt>
    <dgm:pt modelId="{6F1F1347-853F-45B0-ABF0-87668B57AC64}" type="parTrans" cxnId="{A99A73C2-C4D4-46D1-B037-C4774CBFDD94}">
      <dgm:prSet/>
      <dgm:spPr/>
      <dgm:t>
        <a:bodyPr/>
        <a:lstStyle/>
        <a:p>
          <a:endParaRPr lang="cs-CZ" sz="1800"/>
        </a:p>
      </dgm:t>
    </dgm:pt>
    <dgm:pt modelId="{9FDCA9D5-B972-4E08-9859-F5B01FC49D1E}" type="sibTrans" cxnId="{A99A73C2-C4D4-46D1-B037-C4774CBFDD94}">
      <dgm:prSet/>
      <dgm:spPr/>
      <dgm:t>
        <a:bodyPr/>
        <a:lstStyle/>
        <a:p>
          <a:endParaRPr lang="cs-CZ" sz="1800"/>
        </a:p>
      </dgm:t>
    </dgm:pt>
    <dgm:pt modelId="{34EB0DD9-5FF5-407F-AFF5-8B9EDA87FC4B}" type="pres">
      <dgm:prSet presAssocID="{383F3336-DAF8-4431-8478-6FF14550F76C}" presName="linearFlow" presStyleCnt="0">
        <dgm:presLayoutVars>
          <dgm:dir/>
          <dgm:resizeHandles val="exact"/>
        </dgm:presLayoutVars>
      </dgm:prSet>
      <dgm:spPr/>
    </dgm:pt>
    <dgm:pt modelId="{C5CC84CB-12C1-4FA1-8057-0E382CCE92D6}" type="pres">
      <dgm:prSet presAssocID="{2EE5200C-01BC-47C6-84A6-15C0B513D212}" presName="node" presStyleLbl="node1" presStyleIdx="0" presStyleCnt="3">
        <dgm:presLayoutVars>
          <dgm:bulletEnabled val="1"/>
        </dgm:presLayoutVars>
      </dgm:prSet>
      <dgm:spPr/>
    </dgm:pt>
    <dgm:pt modelId="{E2FF22B7-E575-4882-90D0-1ACB0E029059}" type="pres">
      <dgm:prSet presAssocID="{64523DDB-2502-4513-94B1-631690A74FBE}" presName="spacerL" presStyleCnt="0"/>
      <dgm:spPr/>
    </dgm:pt>
    <dgm:pt modelId="{63ABCC3D-FB16-4319-B9C1-6BD2DE669D61}" type="pres">
      <dgm:prSet presAssocID="{64523DDB-2502-4513-94B1-631690A74FBE}" presName="sibTrans" presStyleLbl="sibTrans2D1" presStyleIdx="0" presStyleCnt="2"/>
      <dgm:spPr/>
    </dgm:pt>
    <dgm:pt modelId="{BB86BE09-490E-46DD-B057-63FB2418CC8E}" type="pres">
      <dgm:prSet presAssocID="{64523DDB-2502-4513-94B1-631690A74FBE}" presName="spacerR" presStyleCnt="0"/>
      <dgm:spPr/>
    </dgm:pt>
    <dgm:pt modelId="{C00F1116-9806-46F4-9763-B44B444A672A}" type="pres">
      <dgm:prSet presAssocID="{75F46733-B348-4D7E-9518-08F782FFBDE4}" presName="node" presStyleLbl="node1" presStyleIdx="1" presStyleCnt="3">
        <dgm:presLayoutVars>
          <dgm:bulletEnabled val="1"/>
        </dgm:presLayoutVars>
      </dgm:prSet>
      <dgm:spPr/>
    </dgm:pt>
    <dgm:pt modelId="{D3A6B9AB-E849-4AC8-B781-312C89B33196}" type="pres">
      <dgm:prSet presAssocID="{4A50E7E3-B9A6-4AF5-8451-5BAFE8B6A4C1}" presName="spacerL" presStyleCnt="0"/>
      <dgm:spPr/>
    </dgm:pt>
    <dgm:pt modelId="{904CACC3-4E6D-4A6B-8058-BF95BBECF4EB}" type="pres">
      <dgm:prSet presAssocID="{4A50E7E3-B9A6-4AF5-8451-5BAFE8B6A4C1}" presName="sibTrans" presStyleLbl="sibTrans2D1" presStyleIdx="1" presStyleCnt="2"/>
      <dgm:spPr/>
    </dgm:pt>
    <dgm:pt modelId="{9B4784C5-27CF-4C72-98D7-F24E86B93505}" type="pres">
      <dgm:prSet presAssocID="{4A50E7E3-B9A6-4AF5-8451-5BAFE8B6A4C1}" presName="spacerR" presStyleCnt="0"/>
      <dgm:spPr/>
    </dgm:pt>
    <dgm:pt modelId="{BEAC0EEC-277A-4AAA-97FF-2CD851B33517}" type="pres">
      <dgm:prSet presAssocID="{2403A726-1512-4B7B-904D-CDD1CEA01F45}" presName="node" presStyleLbl="node1" presStyleIdx="2" presStyleCnt="3">
        <dgm:presLayoutVars>
          <dgm:bulletEnabled val="1"/>
        </dgm:presLayoutVars>
      </dgm:prSet>
      <dgm:spPr/>
    </dgm:pt>
  </dgm:ptLst>
  <dgm:cxnLst>
    <dgm:cxn modelId="{CF0FAD12-3125-448D-BB6D-AA4794B15926}" type="presOf" srcId="{64523DDB-2502-4513-94B1-631690A74FBE}" destId="{63ABCC3D-FB16-4319-B9C1-6BD2DE669D61}" srcOrd="0" destOrd="0" presId="urn:microsoft.com/office/officeart/2005/8/layout/equation1"/>
    <dgm:cxn modelId="{0BEDD127-CF93-4082-873A-570D9C81D927}" type="presOf" srcId="{2403A726-1512-4B7B-904D-CDD1CEA01F45}" destId="{BEAC0EEC-277A-4AAA-97FF-2CD851B33517}" srcOrd="0" destOrd="0" presId="urn:microsoft.com/office/officeart/2005/8/layout/equation1"/>
    <dgm:cxn modelId="{11E91E57-74F8-439B-B4C5-77D9CA960ADA}" type="presOf" srcId="{4A50E7E3-B9A6-4AF5-8451-5BAFE8B6A4C1}" destId="{904CACC3-4E6D-4A6B-8058-BF95BBECF4EB}" srcOrd="0" destOrd="0" presId="urn:microsoft.com/office/officeart/2005/8/layout/equation1"/>
    <dgm:cxn modelId="{00BCE0B5-63C8-402F-9883-89AD6048BB42}" type="presOf" srcId="{75F46733-B348-4D7E-9518-08F782FFBDE4}" destId="{C00F1116-9806-46F4-9763-B44B444A672A}" srcOrd="0" destOrd="0" presId="urn:microsoft.com/office/officeart/2005/8/layout/equation1"/>
    <dgm:cxn modelId="{48103DBA-BA9F-4AF0-84D7-67F03FD494DA}" type="presOf" srcId="{383F3336-DAF8-4431-8478-6FF14550F76C}" destId="{34EB0DD9-5FF5-407F-AFF5-8B9EDA87FC4B}" srcOrd="0" destOrd="0" presId="urn:microsoft.com/office/officeart/2005/8/layout/equation1"/>
    <dgm:cxn modelId="{A99A73C2-C4D4-46D1-B037-C4774CBFDD94}" srcId="{383F3336-DAF8-4431-8478-6FF14550F76C}" destId="{2403A726-1512-4B7B-904D-CDD1CEA01F45}" srcOrd="2" destOrd="0" parTransId="{6F1F1347-853F-45B0-ABF0-87668B57AC64}" sibTransId="{9FDCA9D5-B972-4E08-9859-F5B01FC49D1E}"/>
    <dgm:cxn modelId="{CEC516CD-321C-4847-B435-791FB816D540}" srcId="{383F3336-DAF8-4431-8478-6FF14550F76C}" destId="{75F46733-B348-4D7E-9518-08F782FFBDE4}" srcOrd="1" destOrd="0" parTransId="{D9845057-7C65-433B-8758-45F719BBBCEC}" sibTransId="{4A50E7E3-B9A6-4AF5-8451-5BAFE8B6A4C1}"/>
    <dgm:cxn modelId="{2BE9A4DA-8EE1-4D9A-897E-38C9813D40D6}" srcId="{383F3336-DAF8-4431-8478-6FF14550F76C}" destId="{2EE5200C-01BC-47C6-84A6-15C0B513D212}" srcOrd="0" destOrd="0" parTransId="{0CECFA26-5382-41C6-937B-7780F85588EF}" sibTransId="{64523DDB-2502-4513-94B1-631690A74FBE}"/>
    <dgm:cxn modelId="{1DD08FF1-D79F-4E5A-A116-56776219A889}" type="presOf" srcId="{2EE5200C-01BC-47C6-84A6-15C0B513D212}" destId="{C5CC84CB-12C1-4FA1-8057-0E382CCE92D6}" srcOrd="0" destOrd="0" presId="urn:microsoft.com/office/officeart/2005/8/layout/equation1"/>
    <dgm:cxn modelId="{8F07742A-4069-4F68-A6D0-F85F72D48962}" type="presParOf" srcId="{34EB0DD9-5FF5-407F-AFF5-8B9EDA87FC4B}" destId="{C5CC84CB-12C1-4FA1-8057-0E382CCE92D6}" srcOrd="0" destOrd="0" presId="urn:microsoft.com/office/officeart/2005/8/layout/equation1"/>
    <dgm:cxn modelId="{63844AFF-01D0-4420-AFC2-87406F898C14}" type="presParOf" srcId="{34EB0DD9-5FF5-407F-AFF5-8B9EDA87FC4B}" destId="{E2FF22B7-E575-4882-90D0-1ACB0E029059}" srcOrd="1" destOrd="0" presId="urn:microsoft.com/office/officeart/2005/8/layout/equation1"/>
    <dgm:cxn modelId="{7427B1C8-E4FA-4559-BCE4-6EAF68BE180F}" type="presParOf" srcId="{34EB0DD9-5FF5-407F-AFF5-8B9EDA87FC4B}" destId="{63ABCC3D-FB16-4319-B9C1-6BD2DE669D61}" srcOrd="2" destOrd="0" presId="urn:microsoft.com/office/officeart/2005/8/layout/equation1"/>
    <dgm:cxn modelId="{56D2E9E4-BEA2-4FDE-A8A5-F332EB2AE182}" type="presParOf" srcId="{34EB0DD9-5FF5-407F-AFF5-8B9EDA87FC4B}" destId="{BB86BE09-490E-46DD-B057-63FB2418CC8E}" srcOrd="3" destOrd="0" presId="urn:microsoft.com/office/officeart/2005/8/layout/equation1"/>
    <dgm:cxn modelId="{E24B4DEF-FE97-4D73-BE0E-C6F8FBC64831}" type="presParOf" srcId="{34EB0DD9-5FF5-407F-AFF5-8B9EDA87FC4B}" destId="{C00F1116-9806-46F4-9763-B44B444A672A}" srcOrd="4" destOrd="0" presId="urn:microsoft.com/office/officeart/2005/8/layout/equation1"/>
    <dgm:cxn modelId="{636E408E-B6DE-429F-AE37-54D4C4C34452}" type="presParOf" srcId="{34EB0DD9-5FF5-407F-AFF5-8B9EDA87FC4B}" destId="{D3A6B9AB-E849-4AC8-B781-312C89B33196}" srcOrd="5" destOrd="0" presId="urn:microsoft.com/office/officeart/2005/8/layout/equation1"/>
    <dgm:cxn modelId="{292566A0-6CA1-436E-85F7-87DF392DC335}" type="presParOf" srcId="{34EB0DD9-5FF5-407F-AFF5-8B9EDA87FC4B}" destId="{904CACC3-4E6D-4A6B-8058-BF95BBECF4EB}" srcOrd="6" destOrd="0" presId="urn:microsoft.com/office/officeart/2005/8/layout/equation1"/>
    <dgm:cxn modelId="{D684A39E-4885-46DB-B1B1-2732A594C8A5}" type="presParOf" srcId="{34EB0DD9-5FF5-407F-AFF5-8B9EDA87FC4B}" destId="{9B4784C5-27CF-4C72-98D7-F24E86B93505}" srcOrd="7" destOrd="0" presId="urn:microsoft.com/office/officeart/2005/8/layout/equation1"/>
    <dgm:cxn modelId="{2FFE1CD7-FB98-4E3F-98AD-278D9E14FE27}" type="presParOf" srcId="{34EB0DD9-5FF5-407F-AFF5-8B9EDA87FC4B}" destId="{BEAC0EEC-277A-4AAA-97FF-2CD851B3351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9B4A9-9201-48D3-8F01-3BC5E301AD27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Ekologie populací</a:t>
          </a:r>
        </a:p>
      </dsp:txBody>
      <dsp:txXfrm>
        <a:off x="3119088" y="531800"/>
        <a:ext cx="1991423" cy="1222010"/>
      </dsp:txXfrm>
    </dsp:sp>
    <dsp:sp modelId="{6B82A9EB-9EB1-4CC3-85BD-CF8B253779B6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Populační genetika</a:t>
          </a:r>
        </a:p>
      </dsp:txBody>
      <dsp:txXfrm>
        <a:off x="4567396" y="2455334"/>
        <a:ext cx="1629346" cy="1493567"/>
      </dsp:txXfrm>
    </dsp:sp>
    <dsp:sp modelId="{49984AF4-3D6C-4924-9104-EDDB5BE98173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Evoluční biologie</a:t>
          </a: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C84CB-12C1-4FA1-8057-0E382CCE92D6}">
      <dsp:nvSpPr>
        <dsp:cNvPr id="0" name=""/>
        <dsp:cNvSpPr/>
      </dsp:nvSpPr>
      <dsp:spPr>
        <a:xfrm>
          <a:off x="1383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00"/>
              </a:solidFill>
            </a:rPr>
            <a:t>Mechanismy mikroevoluce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(teorie)</a:t>
          </a:r>
        </a:p>
      </dsp:txBody>
      <dsp:txXfrm>
        <a:off x="270022" y="1614429"/>
        <a:ext cx="1297103" cy="1297103"/>
      </dsp:txXfrm>
    </dsp:sp>
    <dsp:sp modelId="{63ABCC3D-FB16-4319-B9C1-6BD2DE669D61}">
      <dsp:nvSpPr>
        <dsp:cNvPr id="0" name=""/>
        <dsp:cNvSpPr/>
      </dsp:nvSpPr>
      <dsp:spPr>
        <a:xfrm>
          <a:off x="1984716" y="1731010"/>
          <a:ext cx="1063941" cy="106394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2125741" y="2137861"/>
        <a:ext cx="781891" cy="250239"/>
      </dsp:txXfrm>
    </dsp:sp>
    <dsp:sp modelId="{C00F1116-9806-46F4-9763-B44B444A672A}">
      <dsp:nvSpPr>
        <dsp:cNvPr id="0" name=""/>
        <dsp:cNvSpPr/>
      </dsp:nvSpPr>
      <dsp:spPr>
        <a:xfrm>
          <a:off x="3197609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FF00"/>
              </a:solidFill>
            </a:rPr>
            <a:t>Genetické metody v zoologii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(praxe – data)</a:t>
          </a:r>
        </a:p>
      </dsp:txBody>
      <dsp:txXfrm>
        <a:off x="3466248" y="1614429"/>
        <a:ext cx="1297103" cy="1297103"/>
      </dsp:txXfrm>
    </dsp:sp>
    <dsp:sp modelId="{904CACC3-4E6D-4A6B-8058-BF95BBECF4EB}">
      <dsp:nvSpPr>
        <dsp:cNvPr id="0" name=""/>
        <dsp:cNvSpPr/>
      </dsp:nvSpPr>
      <dsp:spPr>
        <a:xfrm>
          <a:off x="5180942" y="1731010"/>
          <a:ext cx="1063941" cy="1063941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kern="1200"/>
        </a:p>
      </dsp:txBody>
      <dsp:txXfrm>
        <a:off x="5321967" y="1950182"/>
        <a:ext cx="781891" cy="625597"/>
      </dsp:txXfrm>
    </dsp:sp>
    <dsp:sp modelId="{BEAC0EEC-277A-4AAA-97FF-2CD851B33517}">
      <dsp:nvSpPr>
        <dsp:cNvPr id="0" name=""/>
        <dsp:cNvSpPr/>
      </dsp:nvSpPr>
      <dsp:spPr>
        <a:xfrm>
          <a:off x="6393835" y="1345790"/>
          <a:ext cx="1834381" cy="18343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FFFF00"/>
              </a:solidFill>
            </a:rPr>
            <a:t>Molekulární ekologie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(praktické postupy a interpretace výsledků)</a:t>
          </a:r>
        </a:p>
      </dsp:txBody>
      <dsp:txXfrm>
        <a:off x="6662474" y="1614429"/>
        <a:ext cx="1297103" cy="1297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1008-DFC1-412F-AE17-2F3BE80BBC0C}" type="datetimeFigureOut">
              <a:rPr lang="cs-CZ" smtClean="0"/>
              <a:t>25.09.2024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2514F-5206-4B2E-9440-A0CD1EDE92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15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2514F-5206-4B2E-9440-A0CD1EDE929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4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8F198-A3D2-4EB5-9622-BDD99E62469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610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0C74-ACA2-4D3B-90A7-2F4CC91C61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614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853B3-393A-4141-8F33-175A641DE8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2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66AEF-54AE-411F-8DD1-27EEE57E88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751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1CE49-CD21-4876-A350-5AECA6F10E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6815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9BA86-B2DC-410D-97B5-AEA45C48CFF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00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1225-72E4-40F0-A39C-A42A6B88FFC1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1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622A5-50C2-42C3-B2FA-75D1387C6B0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1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E4C5-57E2-46CA-B5DA-E10FA7E7B271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14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3A21-776B-47DF-93C8-51D3EF786CB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6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C654-1273-42D1-AE5D-0E87EAD121A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01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8396-9DB7-4D21-91B9-7EACA49E39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295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A3CA-271B-468C-B4AD-F0F0868A3956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9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8C6C7-D06F-4284-9138-2BBAB3C79B40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58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404D0-CD0B-412D-8F1F-8E9759C3FE1C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58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8D98B-91AD-4C0B-9C43-FCABE045ABBB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69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6F9E-6B3E-46CE-AAC1-2EA0E7448FCF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323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4BDAD-925D-441E-B0E2-BE31E1683128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67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09AA-5CEE-4C22-BCC7-D14B676BA0D5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43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E3CD3-806D-4125-B264-733E5F988101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9982-6854-4A00-A81E-990C3EBF2781}" type="slidenum">
              <a:rPr lang="en-US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5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BFB4-95FC-4D84-AE3F-99ACDAB07D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27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C91C5-7F78-4CB4-8661-6E74829DCF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808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976E8-9465-438A-8AF7-74425243ED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72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EFA8A-07E7-4143-AA83-607F7139FC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29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C9BE-AA62-4977-AABC-10DABAB40E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7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341D-75E1-4005-89C4-5AC54225E5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495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9B0C-2369-4363-ACE2-B42DE920A0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5501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743AFB-2977-4EBD-BA8B-5A16061ACC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Cliquez pour modifier les styles du texte du masque</a:t>
            </a:r>
          </a:p>
          <a:p>
            <a:pPr lvl="1"/>
            <a:r>
              <a:rPr lang="en-GB" altLang="cs-CZ"/>
              <a:t>Deuxième niveau</a:t>
            </a:r>
          </a:p>
          <a:p>
            <a:pPr lvl="2"/>
            <a:r>
              <a:rPr lang="en-GB" altLang="cs-CZ"/>
              <a:t>Troisième niveau</a:t>
            </a:r>
          </a:p>
          <a:p>
            <a:pPr lvl="3"/>
            <a:r>
              <a:rPr lang="en-GB" altLang="cs-CZ"/>
              <a:t>Quatrième niveau</a:t>
            </a:r>
          </a:p>
          <a:p>
            <a:pPr lvl="4"/>
            <a:r>
              <a:rPr lang="en-GB" altLang="cs-CZ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4CE26B5-E9BB-4012-8BF5-91CCD40CA569}" type="slidenum">
              <a:rPr lang="en-GB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0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Image:Ronald_Fisher.jpg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rrambiente.org/fauna/Mammiferi/proboscidea/elephantidae/loxodonta_africana01_big.htm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11" Type="http://schemas.openxmlformats.org/officeDocument/2006/relationships/image" Target="../media/image39.pn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pn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5084763"/>
            <a:ext cx="5816600" cy="1081087"/>
          </a:xfrm>
        </p:spPr>
        <p:txBody>
          <a:bodyPr/>
          <a:lstStyle/>
          <a:p>
            <a:pPr eaLnBrk="1" hangingPunct="1"/>
            <a:r>
              <a:rPr lang="cs-CZ" altLang="cs-CZ" b="1">
                <a:cs typeface="Times New Roman" panose="02020603050405020304" pitchFamily="18" charset="0"/>
              </a:rPr>
              <a:t>Molekulární ekologie</a:t>
            </a:r>
            <a:endParaRPr lang="en-GB" altLang="cs-CZ" b="1">
              <a:cs typeface="Times New Roman" panose="02020603050405020304" pitchFamily="18" charset="0"/>
            </a:endParaRPr>
          </a:p>
        </p:txBody>
      </p:sp>
      <p:pic>
        <p:nvPicPr>
          <p:cNvPr id="4099" name="Picture 4" descr="mraven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9876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Msat paternita - bar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4813"/>
            <a:ext cx="2355850" cy="2303462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4211638" y="6308725"/>
            <a:ext cx="4332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J. Bryja, M. Macholán, A. Konečný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2569501" cy="2565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13100"/>
            <a:ext cx="2173287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997200"/>
            <a:ext cx="3889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/>
          <a:stretch>
            <a:fillRect/>
          </a:stretch>
        </p:blipFill>
        <p:spPr bwMode="auto">
          <a:xfrm>
            <a:off x="0" y="2133600"/>
            <a:ext cx="24860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531225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Vychází z populační genetiky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071563"/>
            <a:ext cx="8858250" cy="4795837"/>
          </a:xfrm>
        </p:spPr>
        <p:txBody>
          <a:bodyPr/>
          <a:lstStyle/>
          <a:p>
            <a:pPr eaLnBrk="1" hangingPunct="1"/>
            <a:r>
              <a:rPr lang="cs-CZ" altLang="cs-CZ" sz="2000"/>
              <a:t>Slavní zakladatelé moderní syntézy, třicátá léta</a:t>
            </a:r>
          </a:p>
          <a:p>
            <a:pPr eaLnBrk="1" hangingPunct="1"/>
            <a:r>
              <a:rPr lang="cs-CZ" altLang="cs-CZ" sz="2000"/>
              <a:t>Matematické modely spojující genetiku a evoluční teorii</a:t>
            </a: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800"/>
          </a:p>
        </p:txBody>
      </p:sp>
      <p:pic>
        <p:nvPicPr>
          <p:cNvPr id="15364" name="Picture 4" descr="wright-sewall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2692400"/>
            <a:ext cx="1611313" cy="1717675"/>
          </a:xfrm>
          <a:noFill/>
        </p:spPr>
      </p:pic>
      <p:pic>
        <p:nvPicPr>
          <p:cNvPr id="15365" name="Picture 5" descr="Hypothetical adaptive landsca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76700"/>
            <a:ext cx="3097213" cy="2466975"/>
          </a:xfrm>
          <a:noFill/>
        </p:spPr>
      </p:pic>
      <p:pic>
        <p:nvPicPr>
          <p:cNvPr id="15366" name="Picture 6" descr="Ronald Fis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76475"/>
            <a:ext cx="1438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Sir Ronald Fish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2276475"/>
            <a:ext cx="14065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photo of Haldane addressing a political ral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24400"/>
            <a:ext cx="27368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32363" y="2781300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Ronald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Fisher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5003800" y="4365625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John B. S. Haldane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286000" y="2143125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Sewall Wright </a:t>
            </a:r>
            <a:br>
              <a:rPr lang="cs-CZ" altLang="cs-CZ" sz="1800">
                <a:latin typeface="Arial" panose="020B0604020202020204" pitchFamily="34" charset="0"/>
              </a:rPr>
            </a:br>
            <a:r>
              <a:rPr lang="cs-CZ" altLang="cs-CZ" sz="1800">
                <a:latin typeface="Arial" panose="020B0604020202020204" pitchFamily="34" charset="0"/>
              </a:rPr>
              <a:t>adaptivní krajina</a:t>
            </a:r>
          </a:p>
        </p:txBody>
      </p:sp>
      <p:pic>
        <p:nvPicPr>
          <p:cNvPr id="15372" name="Picture 12" descr="JBS Hald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797425"/>
            <a:ext cx="10572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50825" y="2143125"/>
            <a:ext cx="3960813" cy="452596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859338" y="2205038"/>
            <a:ext cx="4105275" cy="2016125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356100" y="4292600"/>
            <a:ext cx="4248150" cy="2449513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 rot="19786925">
            <a:off x="513681" y="2967335"/>
            <a:ext cx="8116646" cy="923330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Mechanismy mikroevoluce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42875"/>
            <a:ext cx="8558212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Technické výlety (omezeně)</a:t>
            </a:r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1268413"/>
          <a:ext cx="228282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1714286" imgH="1676190" progId="PI3.Image">
                  <p:embed/>
                </p:oleObj>
              </mc:Choice>
              <mc:Fallback>
                <p:oleObj name="PhotoImpact" r:id="rId2" imgW="1714286" imgH="1676190" progId="PI3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282825" cy="223202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625" y="3357563"/>
            <a:ext cx="855821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rgbClr val="CC3300"/>
                </a:solidFill>
                <a:latin typeface="+mj-lt"/>
                <a:ea typeface="+mj-ea"/>
                <a:cs typeface="+mj-cs"/>
              </a:rPr>
              <a:t>Analýza dat</a:t>
            </a:r>
          </a:p>
        </p:txBody>
      </p:sp>
      <p:pic>
        <p:nvPicPr>
          <p:cNvPr id="7" name="Picture 6" descr="Msat paternita - barv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2275756" cy="222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714884"/>
            <a:ext cx="2148145" cy="1727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2136796" cy="21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572007"/>
            <a:ext cx="2714644" cy="1883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3" name="AutoShape 11" descr="data:image/jpeg;base64,/9j/4AAQSkZJRgABAQAAAQABAAD/2wCEAAkGBhQSERUUExQVFRQVGB0ZGBgYGBgYGBgYGBcaHRYVFhcXHCYeFxkjGhgXHy8gIycpLCwsFx4xNTAqNSYrLCkBCQoKDgwOGQ8PGiwkHyQyLSwsLywuLCktLCwsMiwsLCwsLCwsLCwsLCwsLCwsLCwsLCwsLCwsLCwsNCwpLCwsLP/AABEIALcBEwMBIgACEQEDEQH/xAAbAAACAwEBAQAAAAAAAAAAAAAEBQACAwYBB//EAD0QAAIBAgUCBAQFAgYBAwUAAAECEQADBAUSITEiQRMyUWEGFHGhI0KBkbHB0RUkUmLh8DNDgqJykrLD8f/EABoBAAMAAwEAAAAAAAAAAAAAAAMEBQECBgD/xAA4EQABAgQCBwcDAwMFAAAAAAABAAIDBBEhEkETMVFhccHwBSIyM4Gx0RQjoSRCkTRS8SVicsLh/9oADAMBAAIRAxEAPwBvYw+1Wt4cwaww+JMVe1jNyKtRQQ5KBw7qiWyCdqxvAz+9aJjurjtV2xooxrVYdQwzxQTH+KNwTbn6VPmEPIovAlCdo3FZjGsPUl2UDwaoS/3rI3OR7U0u4ZD3rNcvB4btWgeMAW8dp0lkp1dZ35T/AL/NWs3utP8Ach+0UccrOoHbykfxWQypg1s6fLI29xRor2lutBc009Vklw6LJ9LkH9zQ4ukW78x03BH0mjXwhW3wRpuTx70HiMKT8ys8wRWtiYg4e6ZnRWBDP/IJpdvE31EbNa5/9p/tS3EY7/LW2GrzsNueAf6UfbU68OfW1pP14pSLLrhiCJKXZG/MqQfvSspTSjitO0LiE7a1OnxR8e6skfhk8nukgj9qFweck4fV4jiLumSWB6lED6f3quljjFMdL2gvHc2jvM+u1LRcPyTqAdQuWxvI30sCZjjbmjNYNG8cFNdXvDeeS6d88dbtpfF8y25UkbzE8+tUGcORdGpWKodiFMEMvIj0nml9y8rHCvt1WgfeVf8ApH2qlq0pvXkKAyt6Tt+VyQCO/YilYDQWvrs+V0h8EA2y5a1qc1Y290tHqj/xr3U+g9q8vZgISbVoyv8ApIjrYQIIiktvDr8vpiAbluQNp6XB49wKpi3BtWTqdVCOZ3DStyBIG52bimpZowD1QJqoiHLV7LrLmNti9vZUmVOoM45VTPMUZhL1vxY8Mgyw2c+44IrlcVbPzCMLjwyI8flgLa2g+0/vTLAXT89vcABvMnhnTvB5UxqJ33+tBgMFX36umJg9yH88E5wlyydXTcHQ09QO2kzG3Ne5cbHXp8UdBmdJ2kcR+lJ8juOzsSylWS5CxBUgMIJnqGx7Cq/DGIuOzlguhrTFYmR/taTuY7im4sPuvvko8d9CPXYulw6WitwB2ErvKjYSN9jvVcPhLem4Bd5TfpIgSN6VZJjtdq8TAKo8xuIBkHf1EGvMpxZZb2pCkWiQZBBHMiPpxSUq0mGb0v8AC9KvrB1bU1wGXoNem8rShHcR7/SrZVlWl58RG2I2NIfhvMvEe4NLL+ExBPDD1FW+F81S5iNCzMHkQCB3B709EhPAffLchMitJZbPfuT3A5O63FaVIB7Gs7uTXPFLQI1k8jiZpblmYqcQqBuqeN/+mr3s5Avsgu7hyIn/AHcRUyfa4EYrro5AuJdhIRub5Rca4WCyNu49K0zLL3a3bGkmAZ+1CZ5mjW7seJpBAiT7UZi8xdbdohuRv9qebpMMM23fwo8Mt0rgNarawbDDuukz6R7issmwZW55SP0oqxmbmyzSCR/cVMtzZneCBWpMTC6yYtRIMTlxLsdB5Pb3qU2u58QxGkbE1KaESLTV+VMLYVda52xYFUGFOo1lhbpmtfmCGpSMCCnQe6DvWBwx18V5dtGP2olsVDDbvW/zI9KJiNAUSgLXBLvDP3rbBNDCjSyHmKtYsJIj1rLn1hmqSw3BWV41jaukRTO9gpPNBHLW29jQ2OBhJiab3qhDHEsGTc8kfY1smYMNO588fesr+FZSpg7N/P8A/awxVlo27XAfuKZiAFiXfUByatnDKtwz5SOR9KsM4PiOpCn8PVxQFxDF4EdgftWakeNx5rH8DighjS8imXwnI9fpmuG2n4TtMchWyxtjfiDEb1jcewUuAo4AYTB7yQCJpRhG1YfDseVuEfevb12fnFBIIIP06hx+9JwW/cHEe6HMk6CC7cd+X4T60lkvaIdwdKgAgGRuBJFD4XL7ei4q3lO6ncMsQSN/3il1q+UOEBMzsT6kPsaphLzA4uQNKho3M9F0bGmMB+6K9VU4uF6tGfsnWIypmS3pKNpBGzL/AKidpj1qxylxeuN4Z6g8sBzKtEkfWlGJxv8Al7LaSQS/EbHpMbnfvRqY0DFBeoEwZgxugMT6xvFLSwNXgbF0DX1loLtnWvNKTl+m06FGUSpiCsbnjuDJofE4QNatjcaS42PIOiVM8gzvR+Dz52S5pvMdKg7sdupRw3HerHN3a2GlX6mElUadl9vrTEriweqxOU0uXoh8Zb/EtNJ2tKI23nbnn8go21hD86HkaRd1gR1BmIBOqeI7Rz3qXswWLeq1baU/3LHW4gaSIG33pgMVa8UTbIMqZDnuAeCD61rAJ0jxREjXhMPWSX5TlxXE6iFhQ6oROoh5JDbbQZiJ5qnw2LiFl07LacKQQS50Ejb8vHBp9hhZ8aB4gbUR+UiZI9qplWHs6xpuknSwhkjlT3BNNviVa6oy2cVImGVc2iQ/CmHur4yOH67BaSqqA+khklSZ7UVkjMxu7tp8ArpZYhwpmJEke/FP8FghJ03EaUYdwd19xVcFlbgt5SCjDZgeV2pKVijA7EsSjDor7+rJB8J4lWm2PMtpg3sQsQfevfg26uu2sjWAwI7jnn0pxleVXEuEshAKkTt6e1D5LlxS+rG2VJ5OmJ27mqD4jXB9Dl8pZkNzcFRqPwluVXYvWhpBl2E913Ne4/AIca/SOSf11jejMJhFXEBoglv61XH4IfNvckzJHO0T6VN7TcO6Quq7NFHu4IT4owq3MZpcSPCB/WeaNzq0PBwyT07j9AorP4pwBe8GVipCgSO49K3zfDk4expO6zH7CqbHVZCv1Rc9CbSYiLPBuFwN3S0x3/UbVPhlIveeZWY9Jir4LBRg7q9zv+pIrH4ZwzePqYQdMfXj/v61h1METj8JsiwSDM80YXrgHZj/ADUquaZY5vXCOCxqVTZgwhc68PxFMrCCa0uYUSKX2gQaLe8RFQ44KuA9wq+Iwhmq3LJrW5iTWoxQrVpOEJgUJcEu3ivEuwf1phrQjtWJwitwaO1wwkFT3ttZaXcQR3rBcwYHnvRl/Akjal1/BMJ2NBg0MMhMzdaNI2Iu7mxAJ9CK1uZisNqUGINK8VZIVvoDXmJmH25Sf5pgsaWdbkFzjQ8E+V7TFhBErv8ASskwtovbIub6SACORS7C3JZP91v+1YWywOH34ZgaA1vfF9YKccaytdhCdDJ/wdKlW0vOxjt/NZYjJW13zoPWh3Hfg9u80FbxRFm/Akrc7fWjUxzeMQGIm1q5/wBv/FItq1/W1BiEOlIRO0hLruWfh4ckkG2zRIk+ZTO/f+9aPhW8XFqpEOlzSOIJ3JJorB/ETNYVtQbrK9QHoIG9HfPqb7KbSElTuJDHomDHrxT9XCJEBGSngNJsdnsk1jDuuERSJ0XzG4PSQDJMD3omWGKtRMMbRPTIKhFBE9jIFMVay1k7OihxwQ25U+vbareBb1WyLoEBY1KRIB9RMcUlKu+4a5gq7CvJQ9x9M1zEDRiQNyoYe+zI0fY0HdVWs6dA0i+RAMhptsZHESQP1rq7mUtruQUaQ4gOpPeAQTNKcTkzLYZGtMq6lgBSBEPJGn3jijybhgI3ok9eICNiVYi0Ht4Zla4upCvmIgDxSCQDBPBo/EXyMQCbgQDwuk6YbVbBIkidW20HtWWJw4NuxuRoZoA9o2PtDfetMZg9VxDO2m2WETJQdMGdt/bet4B/UOG4+4WHt+w0702wt64cafL4YvFSIOoQZDapggyNorHIMW7YoDQNEuoad5UFSGWNpMxvVbuAPzwaF0re8QGTqDGARERp4MzyOKtkodMWE09Pis2qRHUx6QJmQT3pz9p4fKkzPiZx+EyyPF67jiCCupTxv0ciDx/UGssjzBXulVJkK3IIBGk7gnZh9KU/CWIcYzrXSLwcgaHUrpZoDattwxPPaifhnEHxraDSQEYNv1Kw4U+k8/pU+UbRkQdZrWRFIZG88kwyDNQ1/QLskAyuqY29KKynObhuqpeRO429KR/B6J4lowNfWAe5EtP1rL4WwanEJd/OLjgmeRJG/wClUYsJlX1GXylYcRwDabfhdUmdMbmkhT1Rx71fGZjbFxg1oGDztXL2j/mdRuEHxmXSTs0NxHrUzzxhjHCuIJLAEemnaaldoQxDDcK6mQaHvIOxdVmV+xrh0MwN/ar4i3Za3bkkLvp+1cz8WY24LyLbUFjbDGfQUVj8YVwtgleo9veBtTjIJwQyCb79yjMiVjvbTUnlnA2zadVfY99ttxVcBlWh5Dg0py3GBsLdYgiOZ+oqvw7mAe7AJ2HFeMN4a++pNE2Rl3ImLE6huT/NeUtxOZkOw1kQT396lHDI1Nf4Uh0SFU2/KA8QTW9y0CKCvWTV2JC0rEFW1VIjxBFXcNttWZskCqriTpFaW8btuK1ZXAiMNT6IAkz+9YK5B/SmovITvWRwKk7GmobhQgqfEZayITEtpBntUGYEHetbeCIQRvQOIsEftS0EA4gmY1dC0o65jEI6l5FRUtMBvEr9qWwYH0qmGeAm/Yj7f8UdjKssUEOrSuxN8Plw6CrAwCPtQeJypwLfSem7O2+x+nah8FiTptkf6yPua1v5s6I5kjTcA9djFBYHBzKbwmWEOlHbLFe2cEVGKH+oht688NvmrLflNrSf2NNbOaEtcVgpASYI/mpbxFpjaJQgnjSdhvxSLnEPNVpYyYAyfmuYuXSMGYBlLyjfbhTv9qZWQpxyPO7W0078hrRBHvTCzg7RS4qXI6gTrEQZIiav/gzePYuAKwUKJBBgDYx3iqRiN0zq2qDyU9sN1R6c0ky/FF8HeKvvbuCT5tuqAZ+v2oy9duDwR0sdHVyNhcYSvuBvFXsZPotYhYdNSqN52h4kavY1jj8GXt2uO4afQOGkRwZ/mkZUjT0G9WpQfoBud8q74knF3VZCN7m8gjdXie4kChMLmn4V1ldk0lSSdSwN99+xB5plcQ/OPt0sFgyNyQZEc/mpBZ1eBeB4RLX5SDKXE17nzDvPG9GlKUcN4TE5U4CdiZ/4yzWkbUtyWcdQV5ACHYmfeiXx6dGqyhlBwWQjdhAgx29K5q9aS5hgxRem+QIOoQzIWIPvprTHnStkeIyKlqZn0ukdXqNwK2hNH1BHWS0PkNt1ddnceybu4uKZUyCrDgHgwe9Xw+Gt/MAi7uLnlZCN9XAIkVz2LxLnEDQV0BbRIIkkNbBkNOxEcQZrf51vnioSUF+C07gk6p0x5YIEzyab0Zw2J1KZMuphJGa6TA5eRcUhkYTvDCf25ofL8tdLyk2yN9zHseSKGwGKHzZSDKOvbYhiYj9jVcpzYfMi2LnUG3TVvH09KmSYdhiU61rSRIwuAFLrHJMvVMUr6YZjud/T3rDKsAFxauGaNflnpBPJApvlueXDdVWYMC0bgT+9Ww+aqboDWUnVEjY881Uc+IC6oy28dqWDWEC+ezglFzLz81MjSLpYCN9Wr19K0zu2/wA6WAGgCCZ3kgdqc3mw5uGQ6sGO4MiZrTH5fbe4x8UBttj9BUvtBxe1tl1Ei8MiEnYud+K7ht4i1c0lh4WnbmSdqIza7/l8M52hiT7bU4zTJ2cqVZTCgc/Ws8dlbmxbXTqIJkDen4UZmCGDrHwVFZDcJl7sjVJsBdZsFiC36R3EiDU+GsQPmAoUeSZH6bfxTLDYQrh7qlSNuI9xQvw9hFS9t3oxcCyJ1kE0RZcRnTn5i7ufOf5qU+zDJla67Hux/mpVNkZuELl3wziKu2JohLgIoV7UivEtkCoRALF0xHfIRqWAV2rE4UxWGGvGDWtvGHehwq0KxDN2oS4pB/aqhiG/WmAxKnmo+GVuKahuobpSK25ptW2Dxp0Vo2YcSKphsCQp770LiLRHNLwg0vcEY1+nBR4a2w9Kzt5apA0kGCf60ut3DH615h7xAO/5/wCoo8Jpw2KAx1cNUSmVFF4O1ydvc/8ANY5lbOi/tO6sBRFrM2UPv5WH9K3fNlY3EdQYUE+pG9ChtecJ2FFhxWNl3MP7rIPDEnFMCOl7H3rDxgi4UjjxCP3NPcJ4TPbIJUldgeIisMTkmpFA0vpedjFIxT9wrzBWTiDWcQNksS4y/OGQQNwPTS1aXswhsIQCdQHHYa43/er4rKz4mJB1AXLZ547cUFcw7W7WGIg6S68xClgQd+YqkKGO07RyUw909f3LoMNmzA4gFzFsN5twIYR5tuDVjmCtbVmto0sw6ensu407Uower53FKy9Lq8bGOkA/Tf8ApQ6ovyqRIXWSdBIM+EdxHeU4qdAb98Dj7K7Jf0j65O+F0tzwTeQ9at0HgMu6rA7EUAMuBDhLiNKRBJU+ZTvqAHb1oW4z+NYZXOlkRtJUcLoB9wYk1lZxDar8qAgW7Bkk9BMhhG3lnaaNLNo6IAcxzTczdrOCzxeTN8uVe2dPiKdtxGlpIK+4FB43C60tySIDAxG4LSymRxuOINaWM2C2XaWtRcQbypnS55UnYjvNFpnDNbRiUuglt2CvMaTzz39a3bUTXWxDrWBTf6ofNMB4lxD0lStotIkzbHSV7DuD7Gib5dMa8LKvcDFpAC7KCImSdp4jejLmKtHRrtESg3RiIgsI0tI7URibNlrk+KVbpMMhI8oI3U/0p8O1VB1cfZS5sVaKbUlwuMZc1JYBUe+9tZ1q0jRBhlgg+HAIP5hW+WXtOLtrok/MXRqkAr1seO4I/pXR3MuY3iylW/EmAwkdXcGgDlujFeIbcMX82mCRr26u4qbJOH3AetaxKAgvtS6TZHhFOMFwzrW+w55GqAD9B/Fe4MXGxhYXCFW+VKdtIPb33raxgQMaHlv/ACzpnpnVGqPWszhnXGMVYC2bxYiOqdW+/pVitSeCmZeqJxuJufNOFClFulT68zP03qfEWclMSym25G0Ebz0KTt/3ih86wznFOBqAN7XqBgACAVP1j70V8S3R85bB7r/+sVH7TA0TF2XZ/mnhzCIz/NVt+ExYrqtrHPv6Ud/izDDWnV/MTv6j9aR/E6A38NqA0myRvx3rXMba/J4dV8huxt6b09CY10GFXrWoLSfrIg4roMFnDG07GDp/4q+X5sruAUg+u1c7lN1VwmJ0MTpnnsdtqnwsHF8amBBWfpMV50u2jzs+E7Wye3MTh5MrvJnb3qVxOZ/EOi9cXTMMf5qUcSZI1n+VDdNUJFB/C08QitcPjPWqq4NVXDcxSgoWmquv8YRdh1M14cPzFAJbYOasmJYH9KDBFyAhMNKcVe9aIj9aoXI39hRNvHA8itXto4piG6hugTDe85a5fjyNQ5rZ8wUjqFC4bAkEwZkUPikImgtaDGIW0Ov053FMlt22Gxih2ys9Ub7zS+zf3IomzjWDNuYijw2uFQEvDcCG12qjYNgbvuAftWdxPxXBG7Wufof+abWcyliGAPTNegWnZTOklSB6RWILyMQIWHNBZQHNK8uxGlsIAfMCPtRF3EMtu4W/Ld2jbY7URZyT/wAJWGFtpBH1qmbZexS+oJEsGE/Wp0yWmMaI0u0/SxmnYD7Im3nDDEG3qmbeoAiR5a9vY629pWe2CNREodMbDcdqBtSMTbkea0JPYEKZpZZJfCBSSpW9GxggFSRxTYaNJCO0ckgXu9+S7C1Ztm8YchmU9JHqnqKEvZKTZZdIcagegz2bfp3FDYfFRjLazOq0pH10xWWEx7C3dLKVKFfKSZ6iNo3me3vSLAWzAptVqQdWBFGq63xmGhrLSV0240wN+s8zuPKKEfLj8xe4grfUbnfxAxOocbGY55pmc6m3allbUpMOASYY779XtW7XbZvkFCCSd1bYyDyp+vY0xAJbFiBOxrwmHiuSthvl8TrkAKsBgBEbMQRyCTz70PjLatZtbSpdz09ybYaRB5kV0yYNCtzRcBlRswKEQ6ncmV9ue9LMdlLeDDoY1zKnbjkMh249ayT+qHWSGKaA8UvxeKJSwVuaB4OqWAE/isIfUNpntB3o3NMY/jAIoZdFotuQYZQJXYgxpJPFDY/BhrdoAwNDIdgQVLmV9vqOIrfMFYXEZACGtW1MmNIUHeO/mIjbiqjNY9VJnfL9flOsXix80yQZ889o1AHf1kj962fOimKa2LsHWejUJjUfyntXMZ1jGTH+IwAtg2kkhhOu2/UDBUgG4Z3Hl96KzFwmMuE29R+b2IgFdSLDb8jkVLkoY0jwVpJijn+nNdE+cHxyr27bRcIB0wRDQNxVr9zDm8wZXVg53BkE6uYNc1irJbHXW1sCl+InpK7GCv1J3q2Z4m787d06dK3YIjeCZLA/r9qpCC2opayTdGIrW98/VdTjsuRrrEXVDTurbfevc3yl2fUq6hA4jsBSHPsyC4l10sQGEkcAsBE0Zm+erbvhPF0NoTaY5X9qldoMIhMLrhdXJF2k7uzNefEuW61tB1OyD9DPE1XFYQHBWlXbS+3sQDTLG526LaIhgySZ771scyRrCtctiC0QPWDvTkB7xBh2t/lR6N+rea3ukuV4GMLiF7sJJ99qG+GMO3zQZtoXTHrEQft966TCpYa3cCEqCN/b96pl+ThbgZXDCimOKPBtX4TZ1L5znGEbx7ux85/mpXcYjIrhZjCmSTz715TzZtgAuFzbpd5cbLmxY9K9sXCDVrV71oi1BNS2Gy6WMO8Cvbd8at6u+HUms7uE6gRUuIVI+tAheOyBqrxWd/AkDasGUgfvR4xJHNaalYUwxxBFVrMtq70QWXY5gwkztR5xqmQwoe3lvUCD61MXhiCdq0dh060lq6J4KItYRG3U1k2XMGMcFaBsXNLD6UfZzBgyjkEGjNDg5wCWhkFt9qECMLq+hSP4qit12Tx5h9j/AGpwmLRiuob7iapeyxW0FSOlp/n+9YhPAc4Hqy2e2ocBtHJAYHGMluT2vEbehNPLmbdVxTDaVBgikWIylglwGR+IGH2pjjx13NubP9KQnKaWozRJEHBFb/tRguWme0SCrEbRuPoawxOTB7NxF0vLAwNjt6+9JbF4sMI0lYJBH0I2NEvjYXFetthxz5tv5owBGhcD1VIlwPiHVEV/hcYnD3DKsoQQR2GoFfbmq+EwXEAxs2oR6C4p/fmt8HnTacPJ848rCTIYzz3FHXLtsvdUoVMNLKeQCPynvSjyWzIrtCs9mkFkUCuRSDFWw9jD+KFk3HXcAGCDpEdjvP1ojxYxyy7CXRQu5U6rSn6AySZ7xFMjgFe0oR1aHJGrpMkLt1bTtQuKwBXE2nYMCNHrpkACY4JG4mmoRrMxBuPJPRKaFnFKsvxNwpdJUNNvpC7HziVOoxtEzt34rHDZvFlnBa1pdZJOnYqxmQYiicvy/Reutsfw7irAgx1NDGd9/pS3cYXqBXQ9smSNgrMCSQYiDXo1PqW9bVqwHQuHWSbf4tqtW2YJdBLbkc+Xhkg/m9aLu3LDhJD25QeWHUCSIgwe3rXKXG14ezIKr4l7yM3ZVIZSsE7yQP5ozEYt2Sx4RUzZZpZT16bhAHI0zq5+1UGgWopM35a6zEYHU3Q6NKrsTpbyLGzRzzzQucZXGIN1re/Z9Pb2b05oPG4sLdtIQeu2u8iBptryOd/X1j1FGY3Ojav6Rd0swUhdXPQvCnmpsmCI7wOroUnTG+3V0vzXCf5x3DEA3JZREMQdiTzxH7VXN7dxcZdKgFXeSSeIjt32FOsxzRfFZblpHE8jpbgHkc1bMrOHe68u9t53kSskD03FVGRCMNRlx2JF8MHFQjXw2pF8TXXTE3dHmuG2VkEggIAwPpRPxTYVr1jUAZCztz+G1Oszyh3uFkKtsNgRPlHY0F8QZZqe0zIZRFg77Hed6ldoRA6AymXwutkPN9Er+J7PThLYJC+GeP8AbxRDs1vL7YnU3i6QT7zFT4kwxa3hyp0uqtB/Xeq37LfIJJ1Mt4N9YBMCqUqay8LraoTrdoRPVFZNiG+XxBuCCq9u49az+GsyD3wBI2n6j1oXJbb/AC2LJnqUlQewjj96p8M4qcTaUAEBNz6EASDRnNFInWSfOpMcTnLK7DxIhj3969riM6YnEXdz52/k15R2wGUFvwuadEdiN10yoDVfBIO1eaCOKuuI3E1HhGy6iOFo18iJolrgasrqBhXl2xAoLfMQDrKvews8UC1pgDRQvEVZMUpEGmGkgrEcVodyDw2KKsN/zU3bGA8il74MEyD3BrXFWCIrWNQxWlBkwe+CtVwKMZWsb2CKspFDWLhFFW8zIid96YDS0khaBjcBKEvEqU/+r+a9v3iBtyLg/YkU1Z7b87EGscflpKtp33B29q0hvGlNdyw9tn+ipZzdgbqncLB39xTZrttisiCycjiIrnMTbYNdEcoP33onDiThmMglSCP0pKdADgQi9nkuiOadhROJybUlspD6H1bbGg8RlZV8VB/8iEwfUEEGhWzAixqEkrd07GDT9c1m46NDDRqgjsR61uC4Q4Z2Hmpowmg1avYrncbiHFvCOVjSzao3gah/emtywFxWJKk+RjEmCShMx9RRFtrNy0pE2uowD1CSBPvFGXssPjs4UEMsEjfbRG/egTJIj1pmFX7LoDEBI8I9kiTGOuGJgXIuiYIUjUu23Ez9KMOeFDZGsrrRSEbvuRBB2nb7UHbwhGFvKu7F0PVA4kCSB6Css6cg2mABLIAAQSJW8x5HBAMgn0psNBnHAjL4VN39OOPynoxCG86tbAP4g1ISDw0yDIJj6UuuYJGtvouDfTs40RDeu69/WhrY/wA+4BcO9y6qncrukiRxInagcNfcWr5chlVdiBpJ03VEETG4gyIocdtI8MjctId4T1pjssYWAHVlhyQVMflG6su0bRVL2HbRZNvSCqso1AkaS87R3ELH6+s1XC5oUsM4ZrUXAGkgQdLbGDBEx7UytZgrW0LorSW3XoPbcaek89xVEEqXN+UUp+I/EF21cCkpbtIfLq1HxBqA0mQQEXsR5qIz64q3nYprBXDMokAnpADLPcHTI96dX7Ntxb03NHRsHHbUw867TM9hUzXJ2LI5th9KLDgBoIQAkEccUhKupMurv9whSlcR4BKc6tM+LuQ7LpFogA9JDICwI7zFX+IsY4xLhFDBQhbcz1KOPpFWzrCE3tQYr0W9UR1AW1I35ESePU15nupcSWVdWtLYO4GmEG59QZ+1VWft4fCmRtb+Pyjc+zRbd8AsQSiGQDtKCJI4mnGJzl08MBgZtqSDv67+vauY+KMR4d1mhTqsWtKsfOVBlR7wRWnxLgVcYZiIZltqSCZiX2kdt6l9oiku0jcurkgHOFRWy6THY+0yWzdtg6gfLtEHtXowtl7EI+ldf5vWDtXN50XTD4VFaWOsam34M/8AFbWcYVwGq4IIuxt32MR9aNLQyZeG4G561KS91J5zKDP2TzDZSy27oBDakgRS7J8vNq+JQrJ9P61X4ezLVbvFSQVU89jRmUZ67XFUkMJ/WjuERoeNf4yTp1LmsxypWu3D6sf5qV09/OLIZgbe4JB2HY1KOI8SnhK5t0FmI98JCLu+9eugNY3mBNZG4RUuAupjDuoq5IFa28btvWCYoEQauLQK7UN9ol0uRf0RDEMKDuYYg7e9YuGAra1jt4NM0obL0UVY0oUX2U89qcf4kIEigblpX49K2u4MhBG+1azNMTSl5MUiOG5EiyjTBobEYIrv70C7lTNMbeZ7b7ij1c11Ah4q4mIbEuVBPuDRD48qGIP5Qf5op1S4PQkVjicuO5G/TQwRpb7Fkg1NNi1s5orEB1HUkz37f3o1MKrrbKnynaa521s9okb6CPsP7VthMUxsIR+W7B/+6lZ9gbQhe7OeXRwNxUx2VNbtXdIg6wwniZr2X+bUx0vZiffSaNbNivjAwQnZuIoqxdtObbeUldo3WKxiOgFtRSVBWx/niVzWGvi1g5DcXVnvGobiugbHkYq0NJh1WGB9o3Hag7/w9+BcWAylwwK777iSK3FpluYY8gW1UnvII3j9KFPlpilwVPsgERXNObUTgc38RLocLc0xPZvNG5G9TFWLboml9HmAD8c79Q+vcUlw1nUMVbI4SZEgytyRuP3ry+7rh7Ok6yS56zvGlDpkd9+TTZaBOgNtUclVArAPFOXywri1ulOWUaxuIMdxt3NJFwR8LELqnWrEbRG4MHffjmmQzXRirahmBYWpidJlF6SRtJAOxrcYxXLhkU9L9SQpIAM8dJ49KFN1ESETu5L0DwPG75XJEt4Ds8gC/baG09Kw8yV2iSe/FeWWLWLCrqtA3Li9JBjSgOxIIIleIp2cEjW7gtuDJU6XhDydiSdJ59aCv5cy2lUhrZVyVIAEdKjpkEEQCPoao17ykzPlFXx+LNtMNqgll0seN9TksNo57bUbjc3FlrX4mhmtrG5HBI57frST4gwNx7djQSQiXO41FwemdQgjcjkeY1fOsVpW27qOrCxpc6dTC65NvaeqJgb0lAAE2715IEpQO9PhdTjc16lFy2lwFEMkQ0lRPUu/NaZhZsO462tsUTkaljQIEjfiK5rOLbPdQamQ/Low0kwGkgzHmGw59K3z/HOtxAihvwEYiYJERC7c7VQawWw26GSSjOIe8G9+rroM0yh20MoFwBE3WDwOQOaDzvA61w+ospRQdttwzcisc0zRbRskvoLWljcj15jinNzNiLdrUFuBkk6hP5iJmpvaAcIAqbVXSSJOJpArbkknxDbPg4dlElGcx6zArG8zNl8sIIvoY9AP+Ke43wLlq3qJtAltMbidpn7VVcnPyzLbZbgLg7ekEQaZlIjWy8MHq6lxWn69zutSR5LjC9vGGBAtmGH5un+lD/CgRcRZ6jqZASD3kbmnOX4E20vKU0jw27QKW5Bl2nEo5MxsvsD2+1PFwIiU6snDqKTZvnTrfugAQHYf/I15Vc4y4nEXT63GP/yNe0y3UFyzy3EUXfcg7VaziJ2NY3rm9eolQIOtds8Vhozwp4qYe4wFY2rhFF4e4DNYmLPSX9qsuIBG9UuYSdxVbuG5iskxBWKOdyw+8ILO4pVh+tM8JmP4YnesDfVua2s4LoMVrNGrWkpOWFJhaXLaXB7xWV/AELtvtQV0FfbajsLmXTvvRDUOaQtTTTOCyLQP/bROGzIwscEGt1CXF9DQxy4qFjgf2rDiDEFd62aLjgiLOKt3NBbYyQPvWpyz8Ihd+vVtSDTATtFz+Sf70ywmZFUvRPQe36UCfZRoohyMT9Qy1/8AxDYzCsLmJncOk/qBVLGMCnBxsGlYp384jsQ45SZHMGhTlKulooQ4RtuxG80FrgZdw3peK06R1L3PuhsvzFk+ZO6hGkEegYztTv8AxBWW0XUMSJkbEb81zl7CuDi1H5lJA95E16LU4fCl5V1ZlncHb+m1Y7R8ddoCe7JJ+oDTsPuugXAqz3gjhiysCh2Mk/sRSnNMrIw62406WIAYE9JSCOfQc1dL7fNXhsRpeF4adE/etMHnZawTyFcArcExIbbf6cg0d1WzMN2u3JWW+S4cEDjFZL1kpwVs7xIASQZM7GIg+1S3gVTFYjQIjWIGwM225A2mRM8701xItOLZk2zo221JszbT5h961vZWRiHuBBDkyywZkGAxH171ied5Z381iBSjgdi5TB4hhYvM5DdCMNIg7unSRPMsBO3NF5XmTeCSCQA8FXAgbGQVMjkULYyuLeIgglrQA2AhUdCoJ7+k+woZFZ7L6xKm/b6WUToJYEMBIO5P6CqDs6qZMeWV0N+9aa3b1qU3YTb4HlmUbnnsRWuIywutrw2W5C8eVjFxzIRtzz2niufzG54OFt6Dstxh67HQSv7SB6QK1zHMFS3YJDGVfyiSAHkkgdhqHvvSEKomzRKyp71d3wjM7wZJtSWRhbAMbEjU0qZE1nnOoPadF1TYVSJAiCYO/O4o8503h2p03Ea3MONX533BO42A4NEYvwLgtzqsk2xEdaAanEf6uQf3qoHEUqNuq6QjisR4B/myUZ9c0m0zAEHCRBMBiLhOmfWAf2rTObGrD4W6C9tiqrs3lU3dxHBMNTfMMmL27UBbqqkSN+HYyAd+9DZvhC9iwslCCTxPleQCD2mp3aDwZexzXSSH7Bu5IPNLj28JYB63Ny4B2ngif0Fb5Tjv8ncbdCLonfiAe9Uz9f8ALWWidF1jA5PSBt+9DNc15fe2MeLb2PMT3FHkbyrOPNS5i3aR6yXQ5NnbOtyWDhUJ/bsTWmBxVh7i9Gh57cUgyG6iti1RSCLTEjt5TBH13rL4buXDetFiCrAN9Ce1HdBb3yLf4VA6inWKyK2zsfGAliY29d69rmc1zRFv3VJ3Dt/JqUw2G+g7/wCAuYcW4j9v3VcQoIrK0xBr1/KKrauTUSHZ5XZtvCCOtODXq2eoxWIt77VrZxENvWZrIpHIcVquII2NW0q4r1kDftQjKV49aNrAWSKwyvMVhiPtReW44gEe9ZDGgiGorCYdTJHevTN4N0hDFJgFaF1uDf3rIZfA2oW/ZK/vW+AzAgQd6zejCESKAJiiraYgD2NFYPMzpHfeN62tlLg95oRsuK6o9Z+9ZiUL21WjBQs9US627kjghgf12qWssK+NH5gPtSbEAgXIO8g/anWXZiQ7KTPTNDnm0hhLy7wI7bZ/KCvuwv29tjaifcUPgsUbdhST/wCrEzxNPNdu74bTBIMelJ8dkbCy68fiage3tS0EgwHtO5azjSIzzvPIprbzcNeuWnAYaJ9GiBtNEfJpcsroI6XJAfYzHAPrSNRGL3G7W+f/AGmf4quW41mwWpROm5BB5P8A3asTrRRhGYTHZ0R31LfUVTU4CMaGIO4+5SCQf0pebP8AlWDqNrikgxEam3PtBpvZzUi/aQnZlU6TvEjsexrR7Nt0uBegmJDbrs3r/eivcdJBcdgV1p7jx1rXPYi+fCw5UhRobZoMxciC07c7Gm65oVxgQh0LMsHlWDREkcTvsaGzfKvwrasIA1DaCCpKmJ4g/wBKIuA/OW2jpKW99onpMRzWe0SDDad5WJapcRuVbWMVw4dB5GlkhW2gmR5SdvQUGuXK6XAjC4G0ypENHVIKnY89iaWZfCXLoCnWbV8k/lOjX5u+ry7+hqYG+ws3WuEEAKQVHIJG2mTvLR71Rc2lablNmLw3LzNcoDWLaEaRbusdMbboBB4Yd9waGxKumHw5YyyC6hIBfc+HDREkbb/X9ac28112J2uKHCw4MjpMjeGU7e1Xe1ae0kN4XU8BpZZhJGoCQOOQfrU5hpNjrJJyp7wCVYu0biYUXNibLk6ZXSwuCCN5BGoj9TRWa3nVcOqAE+CxOqd9N1gRtwTq59qJzLLD4NsMDA1QyMY820Oh9DxQ2ZWTow7IASqOsExsbh7wd9hVVuRG35SUyfuvHWSOxGZratYdmbwyUMbwR+I87j09adrms2bRdVuhtW552Ighh9a5fMTpTCs2n/x3l3MLqLghZPrBqYpdWAsXUL2ioYKobYAtbiRwdvWkO0ANATnXmugkLth12cl02Mw9q5ZUB/C6zGvcTpEiaHXKHTD3VI1AspBUzI3k7Urx9xreDXxOpvHKiBBaV6Z7AxzW3w9mbeBeZSQQyDftuZEVmSxfTNIOer1SExQdoEUvt9M1bJcEqC8qyNVp5nc+Wl+SYF/mbROy2+kb+bssj710uX5oLmsXEHkaWXYkRuKrgsFaZ1a3c4IOluabMQjFiFPynjqXA57hW+Zvbf8AqN/+RqV1mYZDda65CSCxIO3c15TDXw6C4/lcy8RMR7v4XPrc6d6ppr2pUMeYV2UDygibV6Oa30gkVKlEmvCEm7w+q9aVO1e2sQGkGpUrdt2BbN8LlXE4XbaqZfiCrEe1eVK2iXgGqmG0ZqYpig0giqDAckVKlaA0YxNTAGnCxtysj3orDZieoHeKlSjRhUt4oLMuJWt/CJdDRsSN6wwuBK3pPdCKlSgTZOjI4IFAIocNvNYXbmjwPdmH81tgcyYeMDuFYbHcQa8qUvLeU/gs9od2YcR1ZM1Fp7qHdXK7DkERQ65T4dm6o2llPqNqlSsTI+0w7kSQAdGY7OvJZYm4VxFg7dWj7Eg/zVLSlBioJIEwpMwQynY896lSiPP9P6K60eYtsNmTLYU8dbKVPUDsNo7imVy7bY2y0oxVDI3X2EcjipUrftMAQgaZrEqKv9Evv5R4d9yyqPEFzcRLAo0Sef3rn7GWRbxG4LMigGI2R10zuZPafYV5Up5h0jATu91OjeW47iqYvHo+CuOphTcQTBBlgwnbedxv7V6+MY4ayQoLO52Jgb2lY7wf9JqVKQBrNNPWpJyzQHADaUzy/NGFi0yErqLyP0QwRweaYX8Tae3b8VCpOrqtwI6u6HYzM7RUqVUDQaHOvykZp5EV4ytyWuKyfVh0KxdtrqkkRyZ3VqFzDCm5hFQNp623ieNBiPTapUqbOPJgPByPNdB2dfAN3IrHOz/lFJ/LfDE+wQzFBWsSGwOKKEjybjb8+8fvUqUbs8/pWcf+yQnB/qFevCi/h5FR7wViQLbdJnphTME/pWGR5mXvWpWNZ1LvO3v717UqgdbuCfKIzDOLq3bgDsAHaP3NSpUorYbcIsFyESI/Ebl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6394" name="AutoShape 13" descr="data:image/jpeg;base64,/9j/4AAQSkZJRgABAQAAAQABAAD/2wCEAAkGBhQSERUUExQVFRQVGB0ZGBgYGBgYGBgYGBcaHRYVFhcXHCYeFxkjGhgXHy8gIycpLCwsFx4xNTAqNSYrLCkBCQoKDgwOGQ8PGiwkHyQyLSwsLywuLCktLCwsMiwsLCwsLCwsLCwsLCwsLCwsLCwsLCwsLCwsLCwsNCwpLCwsLP/AABEIALcBEwMBIgACEQEDEQH/xAAbAAACAwEBAQAAAAAAAAAAAAAEBQACAwYBB//EAD0QAAIBAgUCBAQFAgYBAwUAAAECEQADBAUSITEiQRMyUWEGFHGhI0KBkbHB0RUkUmLh8DNDgqJykrLD8f/EABoBAAMAAwEAAAAAAAAAAAAAAAMEBQECBgD/xAA4EQABAgQCBwcDAwMFAAAAAAABAAIDBBEhEkETMVFhccHwBSIyM4Gx0RQjoSRCkTRS8SVicsLh/9oADAMBAAIRAxEAPwBvYw+1Wt4cwaww+JMVe1jNyKtRQQ5KBw7qiWyCdqxvAz+9aJjurjtV2xooxrVYdQwzxQTH+KNwTbn6VPmEPIovAlCdo3FZjGsPUl2UDwaoS/3rI3OR7U0u4ZD3rNcvB4btWgeMAW8dp0lkp1dZ35T/AL/NWs3utP8Ach+0UccrOoHbykfxWQypg1s6fLI29xRor2lutBc009Vklw6LJ9LkH9zQ4ukW78x03BH0mjXwhW3wRpuTx70HiMKT8ys8wRWtiYg4e6ZnRWBDP/IJpdvE31EbNa5/9p/tS3EY7/LW2GrzsNueAf6UfbU68OfW1pP14pSLLrhiCJKXZG/MqQfvSspTSjitO0LiE7a1OnxR8e6skfhk8nukgj9qFweck4fV4jiLumSWB6lED6f3quljjFMdL2gvHc2jvM+u1LRcPyTqAdQuWxvI30sCZjjbmjNYNG8cFNdXvDeeS6d88dbtpfF8y25UkbzE8+tUGcORdGpWKodiFMEMvIj0nml9y8rHCvt1WgfeVf8ApH2qlq0pvXkKAyt6Tt+VyQCO/YilYDQWvrs+V0h8EA2y5a1qc1Y290tHqj/xr3U+g9q8vZgISbVoyv8ApIjrYQIIiktvDr8vpiAbluQNp6XB49wKpi3BtWTqdVCOZ3DStyBIG52bimpZowD1QJqoiHLV7LrLmNti9vZUmVOoM45VTPMUZhL1vxY8Mgyw2c+44IrlcVbPzCMLjwyI8flgLa2g+0/vTLAXT89vcABvMnhnTvB5UxqJ33+tBgMFX36umJg9yH88E5wlyydXTcHQ09QO2kzG3Ne5cbHXp8UdBmdJ2kcR+lJ8juOzsSylWS5CxBUgMIJnqGx7Cq/DGIuOzlguhrTFYmR/taTuY7im4sPuvvko8d9CPXYulw6WitwB2ErvKjYSN9jvVcPhLem4Bd5TfpIgSN6VZJjtdq8TAKo8xuIBkHf1EGvMpxZZb2pCkWiQZBBHMiPpxSUq0mGb0v8AC9KvrB1bU1wGXoNem8rShHcR7/SrZVlWl58RG2I2NIfhvMvEe4NLL+ExBPDD1FW+F81S5iNCzMHkQCB3B709EhPAffLchMitJZbPfuT3A5O63FaVIB7Gs7uTXPFLQI1k8jiZpblmYqcQqBuqeN/+mr3s5Avsgu7hyIn/AHcRUyfa4EYrro5AuJdhIRub5Rca4WCyNu49K0zLL3a3bGkmAZ+1CZ5mjW7seJpBAiT7UZi8xdbdohuRv9qebpMMM23fwo8Mt0rgNarawbDDuukz6R7issmwZW55SP0oqxmbmyzSCR/cVMtzZneCBWpMTC6yYtRIMTlxLsdB5Pb3qU2u58QxGkbE1KaESLTV+VMLYVda52xYFUGFOo1lhbpmtfmCGpSMCCnQe6DvWBwx18V5dtGP2olsVDDbvW/zI9KJiNAUSgLXBLvDP3rbBNDCjSyHmKtYsJIj1rLn1hmqSw3BWV41jaukRTO9gpPNBHLW29jQ2OBhJiab3qhDHEsGTc8kfY1smYMNO588fesr+FZSpg7N/P8A/awxVlo27XAfuKZiAFiXfUByatnDKtwz5SOR9KsM4PiOpCn8PVxQFxDF4EdgftWakeNx5rH8DighjS8imXwnI9fpmuG2n4TtMchWyxtjfiDEb1jcewUuAo4AYTB7yQCJpRhG1YfDseVuEfevb12fnFBIIIP06hx+9JwW/cHEe6HMk6CC7cd+X4T60lkvaIdwdKgAgGRuBJFD4XL7ei4q3lO6ncMsQSN/3il1q+UOEBMzsT6kPsaphLzA4uQNKho3M9F0bGmMB+6K9VU4uF6tGfsnWIypmS3pKNpBGzL/AKidpj1qxylxeuN4Z6g8sBzKtEkfWlGJxv8Al7LaSQS/EbHpMbnfvRqY0DFBeoEwZgxugMT6xvFLSwNXgbF0DX1loLtnWvNKTl+m06FGUSpiCsbnjuDJofE4QNatjcaS42PIOiVM8gzvR+Dz52S5pvMdKg7sdupRw3HerHN3a2GlX6mElUadl9vrTEriweqxOU0uXoh8Zb/EtNJ2tKI23nbnn8go21hD86HkaRd1gR1BmIBOqeI7Rz3qXswWLeq1baU/3LHW4gaSIG33pgMVa8UTbIMqZDnuAeCD61rAJ0jxREjXhMPWSX5TlxXE6iFhQ6oROoh5JDbbQZiJ5qnw2LiFl07LacKQQS50Ejb8vHBp9hhZ8aB4gbUR+UiZI9qplWHs6xpuknSwhkjlT3BNNviVa6oy2cVImGVc2iQ/CmHur4yOH67BaSqqA+khklSZ7UVkjMxu7tp8ArpZYhwpmJEke/FP8FghJ03EaUYdwd19xVcFlbgt5SCjDZgeV2pKVijA7EsSjDor7+rJB8J4lWm2PMtpg3sQsQfevfg26uu2sjWAwI7jnn0pxleVXEuEshAKkTt6e1D5LlxS+rG2VJ5OmJ27mqD4jXB9Dl8pZkNzcFRqPwluVXYvWhpBl2E913Ne4/AIca/SOSf11jejMJhFXEBoglv61XH4IfNvckzJHO0T6VN7TcO6Quq7NFHu4IT4owq3MZpcSPCB/WeaNzq0PBwyT07j9AorP4pwBe8GVipCgSO49K3zfDk4expO6zH7CqbHVZCv1Rc9CbSYiLPBuFwN3S0x3/UbVPhlIveeZWY9Jir4LBRg7q9zv+pIrH4ZwzePqYQdMfXj/v61h1METj8JsiwSDM80YXrgHZj/ADUquaZY5vXCOCxqVTZgwhc68PxFMrCCa0uYUSKX2gQaLe8RFQ44KuA9wq+Iwhmq3LJrW5iTWoxQrVpOEJgUJcEu3ivEuwf1phrQjtWJwitwaO1wwkFT3ttZaXcQR3rBcwYHnvRl/Akjal1/BMJ2NBg0MMhMzdaNI2Iu7mxAJ9CK1uZisNqUGINK8VZIVvoDXmJmH25Sf5pgsaWdbkFzjQ8E+V7TFhBErv8ASskwtovbIub6SACORS7C3JZP91v+1YWywOH34ZgaA1vfF9YKccaytdhCdDJ/wdKlW0vOxjt/NZYjJW13zoPWh3Hfg9u80FbxRFm/Akrc7fWjUxzeMQGIm1q5/wBv/FItq1/W1BiEOlIRO0hLruWfh4ckkG2zRIk+ZTO/f+9aPhW8XFqpEOlzSOIJ3JJorB/ETNYVtQbrK9QHoIG9HfPqb7KbSElTuJDHomDHrxT9XCJEBGSngNJsdnsk1jDuuERSJ0XzG4PSQDJMD3omWGKtRMMbRPTIKhFBE9jIFMVay1k7OihxwQ25U+vbareBb1WyLoEBY1KRIB9RMcUlKu+4a5gq7CvJQ9x9M1zEDRiQNyoYe+zI0fY0HdVWs6dA0i+RAMhptsZHESQP1rq7mUtruQUaQ4gOpPeAQTNKcTkzLYZGtMq6lgBSBEPJGn3jijybhgI3ok9eICNiVYi0Ht4Zla4upCvmIgDxSCQDBPBo/EXyMQCbgQDwuk6YbVbBIkidW20HtWWJw4NuxuRoZoA9o2PtDfetMZg9VxDO2m2WETJQdMGdt/bet4B/UOG4+4WHt+w0702wt64cafL4YvFSIOoQZDapggyNorHIMW7YoDQNEuoad5UFSGWNpMxvVbuAPzwaF0re8QGTqDGARERp4MzyOKtkodMWE09Pis2qRHUx6QJmQT3pz9p4fKkzPiZx+EyyPF67jiCCupTxv0ciDx/UGssjzBXulVJkK3IIBGk7gnZh9KU/CWIcYzrXSLwcgaHUrpZoDattwxPPaifhnEHxraDSQEYNv1Kw4U+k8/pU+UbRkQdZrWRFIZG88kwyDNQ1/QLskAyuqY29KKynObhuqpeRO429KR/B6J4lowNfWAe5EtP1rL4WwanEJd/OLjgmeRJG/wClUYsJlX1GXylYcRwDabfhdUmdMbmkhT1Rx71fGZjbFxg1oGDztXL2j/mdRuEHxmXSTs0NxHrUzzxhjHCuIJLAEemnaaldoQxDDcK6mQaHvIOxdVmV+xrh0MwN/ar4i3Za3bkkLvp+1cz8WY24LyLbUFjbDGfQUVj8YVwtgleo9veBtTjIJwQyCb79yjMiVjvbTUnlnA2zadVfY99ttxVcBlWh5Dg0py3GBsLdYgiOZ+oqvw7mAe7AJ2HFeMN4a++pNE2Rl3ImLE6huT/NeUtxOZkOw1kQT396lHDI1Nf4Uh0SFU2/KA8QTW9y0CKCvWTV2JC0rEFW1VIjxBFXcNttWZskCqriTpFaW8btuK1ZXAiMNT6IAkz+9YK5B/SmovITvWRwKk7GmobhQgqfEZayITEtpBntUGYEHetbeCIQRvQOIsEftS0EA4gmY1dC0o65jEI6l5FRUtMBvEr9qWwYH0qmGeAm/Yj7f8UdjKssUEOrSuxN8Plw6CrAwCPtQeJypwLfSem7O2+x+nah8FiTptkf6yPua1v5s6I5kjTcA9djFBYHBzKbwmWEOlHbLFe2cEVGKH+oht688NvmrLflNrSf2NNbOaEtcVgpASYI/mpbxFpjaJQgnjSdhvxSLnEPNVpYyYAyfmuYuXSMGYBlLyjfbhTv9qZWQpxyPO7W0078hrRBHvTCzg7RS4qXI6gTrEQZIiav/gzePYuAKwUKJBBgDYx3iqRiN0zq2qDyU9sN1R6c0ky/FF8HeKvvbuCT5tuqAZ+v2oy9duDwR0sdHVyNhcYSvuBvFXsZPotYhYdNSqN52h4kavY1jj8GXt2uO4afQOGkRwZ/mkZUjT0G9WpQfoBud8q74knF3VZCN7m8gjdXie4kChMLmn4V1ldk0lSSdSwN99+xB5plcQ/OPt0sFgyNyQZEc/mpBZ1eBeB4RLX5SDKXE17nzDvPG9GlKUcN4TE5U4CdiZ/4yzWkbUtyWcdQV5ACHYmfeiXx6dGqyhlBwWQjdhAgx29K5q9aS5hgxRem+QIOoQzIWIPvprTHnStkeIyKlqZn0ukdXqNwK2hNH1BHWS0PkNt1ddnceybu4uKZUyCrDgHgwe9Xw+Gt/MAi7uLnlZCN9XAIkVz2LxLnEDQV0BbRIIkkNbBkNOxEcQZrf51vnioSUF+C07gk6p0x5YIEzyab0Zw2J1KZMuphJGa6TA5eRcUhkYTvDCf25ofL8tdLyk2yN9zHseSKGwGKHzZSDKOvbYhiYj9jVcpzYfMi2LnUG3TVvH09KmSYdhiU61rSRIwuAFLrHJMvVMUr6YZjud/T3rDKsAFxauGaNflnpBPJApvlueXDdVWYMC0bgT+9Ww+aqboDWUnVEjY881Uc+IC6oy28dqWDWEC+ezglFzLz81MjSLpYCN9Wr19K0zu2/wA6WAGgCCZ3kgdqc3mw5uGQ6sGO4MiZrTH5fbe4x8UBttj9BUvtBxe1tl1Ei8MiEnYud+K7ht4i1c0lh4WnbmSdqIza7/l8M52hiT7bU4zTJ2cqVZTCgc/Ws8dlbmxbXTqIJkDen4UZmCGDrHwVFZDcJl7sjVJsBdZsFiC36R3EiDU+GsQPmAoUeSZH6bfxTLDYQrh7qlSNuI9xQvw9hFS9t3oxcCyJ1kE0RZcRnTn5i7ufOf5qU+zDJla67Hux/mpVNkZuELl3wziKu2JohLgIoV7UivEtkCoRALF0xHfIRqWAV2rE4UxWGGvGDWtvGHehwq0KxDN2oS4pB/aqhiG/WmAxKnmo+GVuKahuobpSK25ptW2Dxp0Vo2YcSKphsCQp770LiLRHNLwg0vcEY1+nBR4a2w9Kzt5apA0kGCf60ut3DH615h7xAO/5/wCoo8Jpw2KAx1cNUSmVFF4O1ydvc/8ANY5lbOi/tO6sBRFrM2UPv5WH9K3fNlY3EdQYUE+pG9ChtecJ2FFhxWNl3MP7rIPDEnFMCOl7H3rDxgi4UjjxCP3NPcJ4TPbIJUldgeIisMTkmpFA0vpedjFIxT9wrzBWTiDWcQNksS4y/OGQQNwPTS1aXswhsIQCdQHHYa43/er4rKz4mJB1AXLZ547cUFcw7W7WGIg6S68xClgQd+YqkKGO07RyUw909f3LoMNmzA4gFzFsN5twIYR5tuDVjmCtbVmto0sw6ensu407Uower53FKy9Lq8bGOkA/Tf8ApQ6ovyqRIXWSdBIM+EdxHeU4qdAb98Dj7K7Jf0j65O+F0tzwTeQ9at0HgMu6rA7EUAMuBDhLiNKRBJU+ZTvqAHb1oW4z+NYZXOlkRtJUcLoB9wYk1lZxDar8qAgW7Bkk9BMhhG3lnaaNLNo6IAcxzTczdrOCzxeTN8uVe2dPiKdtxGlpIK+4FB43C60tySIDAxG4LSymRxuOINaWM2C2XaWtRcQbypnS55UnYjvNFpnDNbRiUuglt2CvMaTzz39a3bUTXWxDrWBTf6ofNMB4lxD0lStotIkzbHSV7DuD7Gib5dMa8LKvcDFpAC7KCImSdp4jejLmKtHRrtESg3RiIgsI0tI7URibNlrk+KVbpMMhI8oI3U/0p8O1VB1cfZS5sVaKbUlwuMZc1JYBUe+9tZ1q0jRBhlgg+HAIP5hW+WXtOLtrok/MXRqkAr1seO4I/pXR3MuY3iylW/EmAwkdXcGgDlujFeIbcMX82mCRr26u4qbJOH3AetaxKAgvtS6TZHhFOMFwzrW+w55GqAD9B/Fe4MXGxhYXCFW+VKdtIPb33raxgQMaHlv/ACzpnpnVGqPWszhnXGMVYC2bxYiOqdW+/pVitSeCmZeqJxuJufNOFClFulT68zP03qfEWclMSym25G0Ebz0KTt/3ih86wznFOBqAN7XqBgACAVP1j70V8S3R85bB7r/+sVH7TA0TF2XZ/mnhzCIz/NVt+ExYrqtrHPv6Ud/izDDWnV/MTv6j9aR/E6A38NqA0myRvx3rXMba/J4dV8huxt6b09CY10GFXrWoLSfrIg4roMFnDG07GDp/4q+X5sruAUg+u1c7lN1VwmJ0MTpnnsdtqnwsHF8amBBWfpMV50u2jzs+E7Wye3MTh5MrvJnb3qVxOZ/EOi9cXTMMf5qUcSZI1n+VDdNUJFB/C08QitcPjPWqq4NVXDcxSgoWmquv8YRdh1M14cPzFAJbYOasmJYH9KDBFyAhMNKcVe9aIj9aoXI39hRNvHA8itXto4piG6hugTDe85a5fjyNQ5rZ8wUjqFC4bAkEwZkUPikImgtaDGIW0Ov053FMlt22Gxih2ys9Ub7zS+zf3IomzjWDNuYijw2uFQEvDcCG12qjYNgbvuAftWdxPxXBG7Wufof+abWcyliGAPTNegWnZTOklSB6RWILyMQIWHNBZQHNK8uxGlsIAfMCPtRF3EMtu4W/Ld2jbY7URZyT/wAJWGFtpBH1qmbZexS+oJEsGE/Wp0yWmMaI0u0/SxmnYD7Im3nDDEG3qmbeoAiR5a9vY629pWe2CNREodMbDcdqBtSMTbkea0JPYEKZpZZJfCBSSpW9GxggFSRxTYaNJCO0ckgXu9+S7C1Ztm8YchmU9JHqnqKEvZKTZZdIcagegz2bfp3FDYfFRjLazOq0pH10xWWEx7C3dLKVKFfKSZ6iNo3me3vSLAWzAptVqQdWBFGq63xmGhrLSV0240wN+s8zuPKKEfLj8xe4grfUbnfxAxOocbGY55pmc6m3allbUpMOASYY779XtW7XbZvkFCCSd1bYyDyp+vY0xAJbFiBOxrwmHiuSthvl8TrkAKsBgBEbMQRyCTz70PjLatZtbSpdz09ybYaRB5kV0yYNCtzRcBlRswKEQ6ncmV9ue9LMdlLeDDoY1zKnbjkMh249ayT+qHWSGKaA8UvxeKJSwVuaB4OqWAE/isIfUNpntB3o3NMY/jAIoZdFotuQYZQJXYgxpJPFDY/BhrdoAwNDIdgQVLmV9vqOIrfMFYXEZACGtW1MmNIUHeO/mIjbiqjNY9VJnfL9flOsXix80yQZ889o1AHf1kj962fOimKa2LsHWejUJjUfyntXMZ1jGTH+IwAtg2kkhhOu2/UDBUgG4Z3Hl96KzFwmMuE29R+b2IgFdSLDb8jkVLkoY0jwVpJijn+nNdE+cHxyr27bRcIB0wRDQNxVr9zDm8wZXVg53BkE6uYNc1irJbHXW1sCl+InpK7GCv1J3q2Z4m787d06dK3YIjeCZLA/r9qpCC2opayTdGIrW98/VdTjsuRrrEXVDTurbfevc3yl2fUq6hA4jsBSHPsyC4l10sQGEkcAsBE0Zm+erbvhPF0NoTaY5X9qldoMIhMLrhdXJF2k7uzNefEuW61tB1OyD9DPE1XFYQHBWlXbS+3sQDTLG526LaIhgySZ771scyRrCtctiC0QPWDvTkB7xBh2t/lR6N+rea3ukuV4GMLiF7sJJ99qG+GMO3zQZtoXTHrEQft966TCpYa3cCEqCN/b96pl+ThbgZXDCimOKPBtX4TZ1L5znGEbx7ux85/mpXcYjIrhZjCmSTz715TzZtgAuFzbpd5cbLmxY9K9sXCDVrV71oi1BNS2Gy6WMO8Cvbd8at6u+HUms7uE6gRUuIVI+tAheOyBqrxWd/AkDasGUgfvR4xJHNaalYUwxxBFVrMtq70QWXY5gwkztR5xqmQwoe3lvUCD61MXhiCdq0dh060lq6J4KItYRG3U1k2XMGMcFaBsXNLD6UfZzBgyjkEGjNDg5wCWhkFt9qECMLq+hSP4qit12Tx5h9j/AGpwmLRiuob7iapeyxW0FSOlp/n+9YhPAc4Hqy2e2ocBtHJAYHGMluT2vEbehNPLmbdVxTDaVBgikWIylglwGR+IGH2pjjx13NubP9KQnKaWozRJEHBFb/tRguWme0SCrEbRuPoawxOTB7NxF0vLAwNjt6+9JbF4sMI0lYJBH0I2NEvjYXFetthxz5tv5owBGhcD1VIlwPiHVEV/hcYnD3DKsoQQR2GoFfbmq+EwXEAxs2oR6C4p/fmt8HnTacPJ848rCTIYzz3FHXLtsvdUoVMNLKeQCPynvSjyWzIrtCs9mkFkUCuRSDFWw9jD+KFk3HXcAGCDpEdjvP1ojxYxyy7CXRQu5U6rSn6AySZ7xFMjgFe0oR1aHJGrpMkLt1bTtQuKwBXE2nYMCNHrpkACY4JG4mmoRrMxBuPJPRKaFnFKsvxNwpdJUNNvpC7HziVOoxtEzt34rHDZvFlnBa1pdZJOnYqxmQYiicvy/Reutsfw7irAgx1NDGd9/pS3cYXqBXQ9smSNgrMCSQYiDXo1PqW9bVqwHQuHWSbf4tqtW2YJdBLbkc+Xhkg/m9aLu3LDhJD25QeWHUCSIgwe3rXKXG14ezIKr4l7yM3ZVIZSsE7yQP5ozEYt2Sx4RUzZZpZT16bhAHI0zq5+1UGgWopM35a6zEYHU3Q6NKrsTpbyLGzRzzzQucZXGIN1re/Z9Pb2b05oPG4sLdtIQeu2u8iBptryOd/X1j1FGY3Ojav6Rd0swUhdXPQvCnmpsmCI7wOroUnTG+3V0vzXCf5x3DEA3JZREMQdiTzxH7VXN7dxcZdKgFXeSSeIjt32FOsxzRfFZblpHE8jpbgHkc1bMrOHe68u9t53kSskD03FVGRCMNRlx2JF8MHFQjXw2pF8TXXTE3dHmuG2VkEggIAwPpRPxTYVr1jUAZCztz+G1Oszyh3uFkKtsNgRPlHY0F8QZZqe0zIZRFg77Hed6ldoRA6AymXwutkPN9Er+J7PThLYJC+GeP8AbxRDs1vL7YnU3i6QT7zFT4kwxa3hyp0uqtB/Xeq37LfIJJ1Mt4N9YBMCqUqay8LraoTrdoRPVFZNiG+XxBuCCq9u49az+GsyD3wBI2n6j1oXJbb/AC2LJnqUlQewjj96p8M4qcTaUAEBNz6EASDRnNFInWSfOpMcTnLK7DxIhj3969riM6YnEXdz52/k15R2wGUFvwuadEdiN10yoDVfBIO1eaCOKuuI3E1HhGy6iOFo18iJolrgasrqBhXl2xAoLfMQDrKvews8UC1pgDRQvEVZMUpEGmGkgrEcVodyDw2KKsN/zU3bGA8il74MEyD3BrXFWCIrWNQxWlBkwe+CtVwKMZWsb2CKspFDWLhFFW8zIid96YDS0khaBjcBKEvEqU/+r+a9v3iBtyLg/YkU1Z7b87EGscflpKtp33B29q0hvGlNdyw9tn+ipZzdgbqncLB39xTZrttisiCycjiIrnMTbYNdEcoP33onDiThmMglSCP0pKdADgQi9nkuiOadhROJybUlspD6H1bbGg8RlZV8VB/8iEwfUEEGhWzAixqEkrd07GDT9c1m46NDDRqgjsR61uC4Q4Z2Hmpowmg1avYrncbiHFvCOVjSzao3gah/emtywFxWJKk+RjEmCShMx9RRFtrNy0pE2uowD1CSBPvFGXssPjs4UEMsEjfbRG/egTJIj1pmFX7LoDEBI8I9kiTGOuGJgXIuiYIUjUu23Ez9KMOeFDZGsrrRSEbvuRBB2nb7UHbwhGFvKu7F0PVA4kCSB6Css6cg2mABLIAAQSJW8x5HBAMgn0psNBnHAjL4VN39OOPynoxCG86tbAP4g1ISDw0yDIJj6UuuYJGtvouDfTs40RDeu69/WhrY/wA+4BcO9y6qncrukiRxInagcNfcWr5chlVdiBpJ03VEETG4gyIocdtI8MjctId4T1pjssYWAHVlhyQVMflG6su0bRVL2HbRZNvSCqso1AkaS87R3ELH6+s1XC5oUsM4ZrUXAGkgQdLbGDBEx7UytZgrW0LorSW3XoPbcaek89xVEEqXN+UUp+I/EF21cCkpbtIfLq1HxBqA0mQQEXsR5qIz64q3nYprBXDMokAnpADLPcHTI96dX7Ntxb03NHRsHHbUw867TM9hUzXJ2LI5th9KLDgBoIQAkEccUhKupMurv9whSlcR4BKc6tM+LuQ7LpFogA9JDICwI7zFX+IsY4xLhFDBQhbcz1KOPpFWzrCE3tQYr0W9UR1AW1I35ESePU15nupcSWVdWtLYO4GmEG59QZ+1VWft4fCmRtb+Pyjc+zRbd8AsQSiGQDtKCJI4mnGJzl08MBgZtqSDv67+vauY+KMR4d1mhTqsWtKsfOVBlR7wRWnxLgVcYZiIZltqSCZiX2kdt6l9oiku0jcurkgHOFRWy6THY+0yWzdtg6gfLtEHtXowtl7EI+ldf5vWDtXN50XTD4VFaWOsam34M/8AFbWcYVwGq4IIuxt32MR9aNLQyZeG4G561KS91J5zKDP2TzDZSy27oBDakgRS7J8vNq+JQrJ9P61X4ezLVbvFSQVU89jRmUZ67XFUkMJ/WjuERoeNf4yTp1LmsxypWu3D6sf5qV09/OLIZgbe4JB2HY1KOI8SnhK5t0FmI98JCLu+9eugNY3mBNZG4RUuAupjDuoq5IFa28btvWCYoEQauLQK7UN9ol0uRf0RDEMKDuYYg7e9YuGAra1jt4NM0obL0UVY0oUX2U89qcf4kIEigblpX49K2u4MhBG+1azNMTSl5MUiOG5EiyjTBobEYIrv70C7lTNMbeZ7b7ij1c11Ah4q4mIbEuVBPuDRD48qGIP5Qf5op1S4PQkVjicuO5G/TQwRpb7Fkg1NNi1s5orEB1HUkz37f3o1MKrrbKnynaa521s9okb6CPsP7VthMUxsIR+W7B/+6lZ9gbQhe7OeXRwNxUx2VNbtXdIg6wwniZr2X+bUx0vZiffSaNbNivjAwQnZuIoqxdtObbeUldo3WKxiOgFtRSVBWx/niVzWGvi1g5DcXVnvGobiugbHkYq0NJh1WGB9o3Hag7/w9+BcWAylwwK777iSK3FpluYY8gW1UnvII3j9KFPlpilwVPsgERXNObUTgc38RLocLc0xPZvNG5G9TFWLboml9HmAD8c79Q+vcUlw1nUMVbI4SZEgytyRuP3ry+7rh7Ok6yS56zvGlDpkd9+TTZaBOgNtUclVArAPFOXywri1ulOWUaxuIMdxt3NJFwR8LELqnWrEbRG4MHffjmmQzXRirahmBYWpidJlF6SRtJAOxrcYxXLhkU9L9SQpIAM8dJ49KFN1ESETu5L0DwPG75XJEt4Ds8gC/baG09Kw8yV2iSe/FeWWLWLCrqtA3Li9JBjSgOxIIIleIp2cEjW7gtuDJU6XhDydiSdJ59aCv5cy2lUhrZVyVIAEdKjpkEEQCPoao17ykzPlFXx+LNtMNqgll0seN9TksNo57bUbjc3FlrX4mhmtrG5HBI57frST4gwNx7djQSQiXO41FwemdQgjcjkeY1fOsVpW27qOrCxpc6dTC65NvaeqJgb0lAAE2715IEpQO9PhdTjc16lFy2lwFEMkQ0lRPUu/NaZhZsO462tsUTkaljQIEjfiK5rOLbPdQamQ/Low0kwGkgzHmGw59K3z/HOtxAihvwEYiYJERC7c7VQawWw26GSSjOIe8G9+rroM0yh20MoFwBE3WDwOQOaDzvA61w+ospRQdttwzcisc0zRbRskvoLWljcj15jinNzNiLdrUFuBkk6hP5iJmpvaAcIAqbVXSSJOJpArbkknxDbPg4dlElGcx6zArG8zNl8sIIvoY9AP+Ke43wLlq3qJtAltMbidpn7VVcnPyzLbZbgLg7ekEQaZlIjWy8MHq6lxWn69zutSR5LjC9vGGBAtmGH5un+lD/CgRcRZ6jqZASD3kbmnOX4E20vKU0jw27QKW5Bl2nEo5MxsvsD2+1PFwIiU6snDqKTZvnTrfugAQHYf/I15Vc4y4nEXT63GP/yNe0y3UFyzy3EUXfcg7VaziJ2NY3rm9eolQIOtds8Vhozwp4qYe4wFY2rhFF4e4DNYmLPSX9qsuIBG9UuYSdxVbuG5iskxBWKOdyw+8ILO4pVh+tM8JmP4YnesDfVua2s4LoMVrNGrWkpOWFJhaXLaXB7xWV/AELtvtQV0FfbajsLmXTvvRDUOaQtTTTOCyLQP/bROGzIwscEGt1CXF9DQxy4qFjgf2rDiDEFd62aLjgiLOKt3NBbYyQPvWpyz8Ihd+vVtSDTATtFz+Sf70ywmZFUvRPQe36UCfZRoohyMT9Qy1/8AxDYzCsLmJncOk/qBVLGMCnBxsGlYp384jsQ45SZHMGhTlKulooQ4RtuxG80FrgZdw3peK06R1L3PuhsvzFk+ZO6hGkEegYztTv8AxBWW0XUMSJkbEb81zl7CuDi1H5lJA95E16LU4fCl5V1ZlncHb+m1Y7R8ddoCe7JJ+oDTsPuugXAqz3gjhiysCh2Mk/sRSnNMrIw62406WIAYE9JSCOfQc1dL7fNXhsRpeF4adE/etMHnZawTyFcArcExIbbf6cg0d1WzMN2u3JWW+S4cEDjFZL1kpwVs7xIASQZM7GIg+1S3gVTFYjQIjWIGwM225A2mRM8701xItOLZk2zo221JszbT5h961vZWRiHuBBDkyywZkGAxH171ied5Z381iBSjgdi5TB4hhYvM5DdCMNIg7unSRPMsBO3NF5XmTeCSCQA8FXAgbGQVMjkULYyuLeIgglrQA2AhUdCoJ7+k+woZFZ7L6xKm/b6WUToJYEMBIO5P6CqDs6qZMeWV0N+9aa3b1qU3YTb4HlmUbnnsRWuIywutrw2W5C8eVjFxzIRtzz2niufzG54OFt6Dstxh67HQSv7SB6QK1zHMFS3YJDGVfyiSAHkkgdhqHvvSEKomzRKyp71d3wjM7wZJtSWRhbAMbEjU0qZE1nnOoPadF1TYVSJAiCYO/O4o8503h2p03Ea3MONX533BO42A4NEYvwLgtzqsk2xEdaAanEf6uQf3qoHEUqNuq6QjisR4B/myUZ9c0m0zAEHCRBMBiLhOmfWAf2rTObGrD4W6C9tiqrs3lU3dxHBMNTfMMmL27UBbqqkSN+HYyAd+9DZvhC9iwslCCTxPleQCD2mp3aDwZexzXSSH7Bu5IPNLj28JYB63Ny4B2ngif0Fb5Tjv8ncbdCLonfiAe9Uz9f8ALWWidF1jA5PSBt+9DNc15fe2MeLb2PMT3FHkbyrOPNS5i3aR6yXQ5NnbOtyWDhUJ/bsTWmBxVh7i9Gh57cUgyG6iti1RSCLTEjt5TBH13rL4buXDetFiCrAN9Ce1HdBb3yLf4VA6inWKyK2zsfGAliY29d69rmc1zRFv3VJ3Dt/JqUw2G+g7/wCAuYcW4j9v3VcQoIrK0xBr1/KKrauTUSHZ5XZtvCCOtODXq2eoxWIt77VrZxENvWZrIpHIcVquII2NW0q4r1kDftQjKV49aNrAWSKwyvMVhiPtReW44gEe9ZDGgiGorCYdTJHevTN4N0hDFJgFaF1uDf3rIZfA2oW/ZK/vW+AzAgQd6zejCESKAJiiraYgD2NFYPMzpHfeN62tlLg95oRsuK6o9Z+9ZiUL21WjBQs9US627kjghgf12qWssK+NH5gPtSbEAgXIO8g/anWXZiQ7KTPTNDnm0hhLy7wI7bZ/KCvuwv29tjaifcUPgsUbdhST/wCrEzxNPNdu74bTBIMelJ8dkbCy68fiage3tS0EgwHtO5azjSIzzvPIprbzcNeuWnAYaJ9GiBtNEfJpcsroI6XJAfYzHAPrSNRGL3G7W+f/AGmf4quW41mwWpROm5BB5P8A3asTrRRhGYTHZ0R31LfUVTU4CMaGIO4+5SCQf0pebP8AlWDqNrikgxEam3PtBpvZzUi/aQnZlU6TvEjsexrR7Nt0uBegmJDbrs3r/eivcdJBcdgV1p7jx1rXPYi+fCw5UhRobZoMxciC07c7Gm65oVxgQh0LMsHlWDREkcTvsaGzfKvwrasIA1DaCCpKmJ4g/wBKIuA/OW2jpKW99onpMRzWe0SDDad5WJapcRuVbWMVw4dB5GlkhW2gmR5SdvQUGuXK6XAjC4G0ypENHVIKnY89iaWZfCXLoCnWbV8k/lOjX5u+ry7+hqYG+ws3WuEEAKQVHIJG2mTvLR71Rc2lablNmLw3LzNcoDWLaEaRbusdMbboBB4Yd9waGxKumHw5YyyC6hIBfc+HDREkbb/X9ac28112J2uKHCw4MjpMjeGU7e1Xe1ae0kN4XU8BpZZhJGoCQOOQfrU5hpNjrJJyp7wCVYu0biYUXNibLk6ZXSwuCCN5BGoj9TRWa3nVcOqAE+CxOqd9N1gRtwTq59qJzLLD4NsMDA1QyMY820Oh9DxQ2ZWTow7IASqOsExsbh7wd9hVVuRG35SUyfuvHWSOxGZratYdmbwyUMbwR+I87j09adrms2bRdVuhtW552Ighh9a5fMTpTCs2n/x3l3MLqLghZPrBqYpdWAsXUL2ioYKobYAtbiRwdvWkO0ANATnXmugkLth12cl02Mw9q5ZUB/C6zGvcTpEiaHXKHTD3VI1AspBUzI3k7Urx9xreDXxOpvHKiBBaV6Z7AxzW3w9mbeBeZSQQyDftuZEVmSxfTNIOer1SExQdoEUvt9M1bJcEqC8qyNVp5nc+Wl+SYF/mbROy2+kb+bssj710uX5oLmsXEHkaWXYkRuKrgsFaZ1a3c4IOluabMQjFiFPynjqXA57hW+Zvbf8AqN/+RqV1mYZDda65CSCxIO3c15TDXw6C4/lcy8RMR7v4XPrc6d6ppr2pUMeYV2UDygibV6Oa30gkVKlEmvCEm7w+q9aVO1e2sQGkGpUrdt2BbN8LlXE4XbaqZfiCrEe1eVK2iXgGqmG0ZqYpig0giqDAckVKlaA0YxNTAGnCxtysj3orDZieoHeKlSjRhUt4oLMuJWt/CJdDRsSN6wwuBK3pPdCKlSgTZOjI4IFAIocNvNYXbmjwPdmH81tgcyYeMDuFYbHcQa8qUvLeU/gs9od2YcR1ZM1Fp7qHdXK7DkERQ65T4dm6o2llPqNqlSsTI+0w7kSQAdGY7OvJZYm4VxFg7dWj7Eg/zVLSlBioJIEwpMwQynY896lSiPP9P6K60eYtsNmTLYU8dbKVPUDsNo7imVy7bY2y0oxVDI3X2EcjipUrftMAQgaZrEqKv9Evv5R4d9yyqPEFzcRLAo0Sef3rn7GWRbxG4LMigGI2R10zuZPafYV5Up5h0jATu91OjeW47iqYvHo+CuOphTcQTBBlgwnbedxv7V6+MY4ayQoLO52Jgb2lY7wf9JqVKQBrNNPWpJyzQHADaUzy/NGFi0yErqLyP0QwRweaYX8Tae3b8VCpOrqtwI6u6HYzM7RUqVUDQaHOvykZp5EV4ytyWuKyfVh0KxdtrqkkRyZ3VqFzDCm5hFQNp623ieNBiPTapUqbOPJgPByPNdB2dfAN3IrHOz/lFJ/LfDE+wQzFBWsSGwOKKEjybjb8+8fvUqUbs8/pWcf+yQnB/qFevCi/h5FR7wViQLbdJnphTME/pWGR5mXvWpWNZ1LvO3v717UqgdbuCfKIzDOLq3bgDsAHaP3NSpUorYbcIsFyESI/Eblf/9k=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16395" name="Picture 15" descr="http://t2.gstatic.com/images?q=tbn:ANd9GcT14HnvwAl7s9VzBRcX_Fg9Q-aetmYhuwJz-JYALZ6u3O6ilDX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268413"/>
            <a:ext cx="341788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délník 11"/>
          <p:cNvSpPr/>
          <p:nvPr/>
        </p:nvSpPr>
        <p:spPr>
          <a:xfrm rot="20091157">
            <a:off x="478093" y="1945685"/>
            <a:ext cx="8475398" cy="923330"/>
          </a:xfrm>
          <a:prstGeom prst="rect">
            <a:avLst/>
          </a:prstGeom>
          <a:solidFill>
            <a:srgbClr val="FFC000">
              <a:alpha val="50196"/>
            </a:srgbClr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Genetické metody v zoologii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609600"/>
            <a:ext cx="7486650" cy="11430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Organismy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998663"/>
            <a:ext cx="4398963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400"/>
              <a:t>Diploidní s pohlavním rozmnožováním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400"/>
              <a:t>Většinou obratlovci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400"/>
              <a:t>Budou ale i někteří bezobratlí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cs-CZ" altLang="cs-CZ" sz="24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400"/>
              <a:t>Rostliny fungují často jinak! </a:t>
            </a:r>
            <a:br>
              <a:rPr lang="cs-CZ" altLang="cs-CZ" sz="2400"/>
            </a:br>
            <a:r>
              <a:rPr lang="cs-CZ" altLang="cs-CZ" sz="2400"/>
              <a:t>Ale občas i o nich bude řeč.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78363" y="3429000"/>
            <a:ext cx="4084637" cy="1816100"/>
            <a:chOff x="2947" y="2160"/>
            <a:chExt cx="2573" cy="1144"/>
          </a:xfrm>
        </p:grpSpPr>
        <p:pic>
          <p:nvPicPr>
            <p:cNvPr id="17422" name="Picture 5" descr="Mytilu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" y="2484"/>
              <a:ext cx="1136" cy="820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23" name="Picture 6" descr="heliconius-era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7" y="2160"/>
              <a:ext cx="1248" cy="1019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840288" y="5102225"/>
            <a:ext cx="3187700" cy="1755775"/>
            <a:chOff x="3049" y="3214"/>
            <a:chExt cx="2008" cy="1106"/>
          </a:xfrm>
        </p:grpSpPr>
        <p:pic>
          <p:nvPicPr>
            <p:cNvPr id="1742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" y="3249"/>
              <a:ext cx="647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9" descr="I_fulv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214"/>
              <a:ext cx="1134" cy="1078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940175" y="-144463"/>
            <a:ext cx="5203825" cy="3794126"/>
            <a:chOff x="2482" y="-91"/>
            <a:chExt cx="3278" cy="2390"/>
          </a:xfrm>
        </p:grpSpPr>
        <p:pic>
          <p:nvPicPr>
            <p:cNvPr id="17415" name="Picture 11" descr="Lepomis-macrochirus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" y="1162"/>
              <a:ext cx="1565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12" descr="bombinavariega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8"/>
              <a:ext cx="1270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13" descr="loxodonta_africana57-40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2" y="0"/>
              <a:ext cx="942" cy="98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8" name="Picture 14" descr="Colapte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" y="-91"/>
              <a:ext cx="1023" cy="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1162"/>
              <a:ext cx="1315" cy="1137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578100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Získání genetických dat – </a:t>
            </a:r>
            <a:br>
              <a:rPr lang="cs-CZ" altLang="cs-CZ">
                <a:solidFill>
                  <a:srgbClr val="CC3300"/>
                </a:solidFill>
              </a:rPr>
            </a:br>
            <a:r>
              <a:rPr lang="cs-CZ" altLang="cs-CZ">
                <a:solidFill>
                  <a:srgbClr val="CC3300"/>
                </a:solidFill>
              </a:rPr>
              <a:t>viz Genetické metody v zoologii</a:t>
            </a:r>
            <a:br>
              <a:rPr lang="cs-CZ" altLang="cs-CZ">
                <a:solidFill>
                  <a:srgbClr val="CC3300"/>
                </a:solidFill>
              </a:rPr>
            </a:br>
            <a:br>
              <a:rPr lang="cs-CZ" altLang="cs-CZ" sz="3600">
                <a:solidFill>
                  <a:srgbClr val="CC3300"/>
                </a:solidFill>
              </a:rPr>
            </a:br>
            <a:r>
              <a:rPr lang="cs-CZ" altLang="cs-CZ" sz="3600">
                <a:solidFill>
                  <a:srgbClr val="CC3300"/>
                </a:solidFill>
              </a:rPr>
              <a:t>Genotypizace – analýza genotypu</a:t>
            </a:r>
            <a:endParaRPr lang="en-GB" altLang="cs-CZ">
              <a:solidFill>
                <a:srgbClr val="CC33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178175"/>
            <a:ext cx="8229600" cy="2914650"/>
          </a:xfrm>
        </p:spPr>
        <p:txBody>
          <a:bodyPr/>
          <a:lstStyle/>
          <a:p>
            <a:pPr marL="609600" indent="-609600" eaLnBrk="1" hangingPunct="1"/>
            <a:r>
              <a:rPr lang="cs-CZ" altLang="cs-CZ" sz="2400"/>
              <a:t>stanovení formy určitého úseku DNA (alely, haplotypu)  - výběr daného znaku (= markeru) souvisí s úrovní genetické variability</a:t>
            </a:r>
          </a:p>
          <a:p>
            <a:pPr marL="609600" indent="-609600" eaLnBrk="1" hangingPunct="1"/>
            <a:endParaRPr lang="cs-CZ" altLang="cs-CZ" sz="2400"/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cs-CZ" altLang="cs-CZ" sz="2400"/>
              <a:t>izolace celkové DNA z tkání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cs-CZ" altLang="cs-CZ" sz="2400"/>
              <a:t>amplifikace požadovaného úseku DNA (u PCR-based metod)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cs-CZ" altLang="cs-CZ" sz="2400"/>
              <a:t>studium variability daného úseku (lokus)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endParaRPr lang="en-GB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CC3300"/>
                </a:solidFill>
              </a:rPr>
              <a:t>„Molekulárně-genetické“ metody</a:t>
            </a:r>
            <a:endParaRPr lang="en-GB" altLang="cs-CZ" sz="3600">
              <a:solidFill>
                <a:srgbClr val="CC33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1946275"/>
            <a:ext cx="8299450" cy="2320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analýza polymorfismu DNA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>
                <a:solidFill>
                  <a:schemeClr val="tx2"/>
                </a:solidFill>
              </a:rPr>
              <a:t>délkový polymorfismus (princip mikrosatelitů)</a:t>
            </a:r>
            <a:endParaRPr lang="en-GB" altLang="cs-CZ">
              <a:solidFill>
                <a:schemeClr val="tx2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1563" y="4000500"/>
            <a:ext cx="7370762" cy="1273175"/>
            <a:chOff x="912" y="2708"/>
            <a:chExt cx="4643" cy="802"/>
          </a:xfrm>
        </p:grpSpPr>
        <p:sp>
          <p:nvSpPr>
            <p:cNvPr id="26629" name="Text Box 4"/>
            <p:cNvSpPr txBox="1">
              <a:spLocks noChangeArrowheads="1"/>
            </p:cNvSpPr>
            <p:nvPr/>
          </p:nvSpPr>
          <p:spPr bwMode="auto">
            <a:xfrm>
              <a:off x="912" y="2708"/>
              <a:ext cx="464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Times New Roman" panose="02020603050405020304" pitchFamily="18" charset="0"/>
                </a:rPr>
                <a:t>CG</a:t>
              </a:r>
              <a:r>
                <a:rPr lang="cs-CZ" altLang="cs-CZ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CACA</a:t>
              </a:r>
              <a:r>
                <a:rPr lang="cs-CZ" altLang="cs-CZ" sz="2800" b="1">
                  <a:latin typeface="Times New Roman" panose="02020603050405020304" pitchFamily="18" charset="0"/>
                </a:rPr>
                <a:t>TCTCTAGCTTCGATTCAGGAA</a:t>
              </a:r>
              <a:endParaRPr lang="en-GB" altLang="cs-CZ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6630" name="Text Box 5"/>
            <p:cNvSpPr txBox="1">
              <a:spLocks noChangeArrowheads="1"/>
            </p:cNvSpPr>
            <p:nvPr/>
          </p:nvSpPr>
          <p:spPr bwMode="auto">
            <a:xfrm>
              <a:off x="912" y="3106"/>
              <a:ext cx="421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Times New Roman" panose="02020603050405020304" pitchFamily="18" charset="0"/>
                </a:rPr>
                <a:t>CG</a:t>
              </a:r>
              <a:r>
                <a:rPr lang="cs-CZ" altLang="cs-CZ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CA</a:t>
              </a:r>
              <a:r>
                <a:rPr lang="cs-CZ" altLang="cs-CZ" sz="2800" b="1">
                  <a:latin typeface="Times New Roman" panose="02020603050405020304" pitchFamily="18" charset="0"/>
                </a:rPr>
                <a:t>TCTCTAGCTTTGATTCAGGAA</a:t>
              </a:r>
              <a:endParaRPr lang="en-GB" altLang="cs-CZ" sz="2800" b="1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CC3300"/>
                </a:solidFill>
              </a:rPr>
              <a:t>Rozdělení fragmentů DNA podle velikosti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28775"/>
            <a:ext cx="5654675" cy="4114800"/>
          </a:xfrm>
        </p:spPr>
        <p:txBody>
          <a:bodyPr/>
          <a:lstStyle/>
          <a:p>
            <a:pPr eaLnBrk="1" hangingPunct="1"/>
            <a:r>
              <a:rPr lang="cs-CZ" altLang="cs-CZ" sz="2000"/>
              <a:t>Agarosa - Hrubé rozdělení (do rozdílu 15 bp)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Polyakrylamid – Přesnější rozdělení (4 bp)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Sekvenátor, fragmentační analýza – nejpřesnější (fluorescenčně značené PCR fragmenty, např. značené primery)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1412875"/>
          <a:ext cx="1751013" cy="175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Impact" r:id="rId2" imgW="7428571" imgH="7453968" progId="PI3.Image">
                  <p:embed/>
                </p:oleObj>
              </mc:Choice>
              <mc:Fallback>
                <p:oleObj name="PhotoImpact" r:id="rId2" imgW="7428571" imgH="7453968" progId="PI3.Imag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412875"/>
                        <a:ext cx="1751013" cy="1757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6804025" y="1484313"/>
            <a:ext cx="0" cy="172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7654" name="Picture 8" descr="tools_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4652963"/>
            <a:ext cx="28575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3LOKCE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370388"/>
            <a:ext cx="33147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5364163" y="5805488"/>
            <a:ext cx="360362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4068763" y="4437063"/>
            <a:ext cx="287337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4068763" y="4581525"/>
            <a:ext cx="1587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>
            <a:off x="4356100" y="4581525"/>
            <a:ext cx="1588" cy="227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2771775" y="5734050"/>
            <a:ext cx="360363" cy="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5364163" y="6092825"/>
            <a:ext cx="4318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27662" name="Line 16"/>
          <p:cNvSpPr>
            <a:spLocks noChangeShapeType="1"/>
          </p:cNvSpPr>
          <p:nvPr/>
        </p:nvSpPr>
        <p:spPr bwMode="auto">
          <a:xfrm flipH="1">
            <a:off x="3635375" y="6237288"/>
            <a:ext cx="1657350" cy="0"/>
          </a:xfrm>
          <a:prstGeom prst="line">
            <a:avLst/>
          </a:prstGeom>
          <a:noFill/>
          <a:ln w="38100" cap="rnd">
            <a:solidFill>
              <a:srgbClr val="CC3300"/>
            </a:solidFill>
            <a:prstDash val="sysDot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3" name="Rectangle 17"/>
          <p:cNvSpPr>
            <a:spLocks noChangeArrowheads="1"/>
          </p:cNvSpPr>
          <p:nvPr/>
        </p:nvSpPr>
        <p:spPr bwMode="auto">
          <a:xfrm>
            <a:off x="2843213" y="6021388"/>
            <a:ext cx="792162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detektor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/>
        </p:nvSpPr>
        <p:spPr bwMode="auto">
          <a:xfrm>
            <a:off x="4427538" y="5949950"/>
            <a:ext cx="939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laserový</a:t>
            </a:r>
            <a:br>
              <a:rPr lang="cs-CZ" altLang="cs-CZ" sz="1600">
                <a:latin typeface="Arial" panose="020B0604020202020204" pitchFamily="34" charset="0"/>
              </a:rPr>
            </a:br>
            <a:r>
              <a:rPr lang="cs-CZ" altLang="cs-CZ" sz="1600">
                <a:latin typeface="Arial" panose="020B0604020202020204" pitchFamily="34" charset="0"/>
              </a:rPr>
              <a:t>paprsek</a:t>
            </a:r>
          </a:p>
        </p:txBody>
      </p:sp>
      <p:sp>
        <p:nvSpPr>
          <p:cNvPr id="27665" name="Text Box 19"/>
          <p:cNvSpPr txBox="1">
            <a:spLocks noChangeArrowheads="1"/>
          </p:cNvSpPr>
          <p:nvPr/>
        </p:nvSpPr>
        <p:spPr bwMode="auto">
          <a:xfrm rot="5400000">
            <a:off x="3774282" y="5045869"/>
            <a:ext cx="893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kapilára</a:t>
            </a:r>
          </a:p>
        </p:txBody>
      </p:sp>
      <p:sp>
        <p:nvSpPr>
          <p:cNvPr id="27666" name="Line 20"/>
          <p:cNvSpPr>
            <a:spLocks noChangeShapeType="1"/>
          </p:cNvSpPr>
          <p:nvPr/>
        </p:nvSpPr>
        <p:spPr bwMode="auto">
          <a:xfrm>
            <a:off x="3995738" y="4797425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667" name="Text Box 22"/>
          <p:cNvSpPr txBox="1">
            <a:spLocks noChangeArrowheads="1"/>
          </p:cNvSpPr>
          <p:nvPr/>
        </p:nvSpPr>
        <p:spPr bwMode="auto">
          <a:xfrm>
            <a:off x="6443663" y="1268413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7668" name="Text Box 23"/>
          <p:cNvSpPr txBox="1">
            <a:spLocks noChangeArrowheads="1"/>
          </p:cNvSpPr>
          <p:nvPr/>
        </p:nvSpPr>
        <p:spPr bwMode="auto">
          <a:xfrm>
            <a:off x="6443663" y="2924175"/>
            <a:ext cx="35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+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>
                <a:solidFill>
                  <a:srgbClr val="CC3300"/>
                </a:solidFill>
              </a:rPr>
              <a:t>„Molekulárně-genetické“ metody</a:t>
            </a:r>
            <a:endParaRPr lang="en-GB" altLang="cs-CZ" sz="3600">
              <a:solidFill>
                <a:srgbClr val="CC33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946275"/>
            <a:ext cx="8442325" cy="1787525"/>
          </a:xfrm>
        </p:spPr>
        <p:txBody>
          <a:bodyPr/>
          <a:lstStyle/>
          <a:p>
            <a:pPr eaLnBrk="1" hangingPunct="1"/>
            <a:r>
              <a:rPr lang="cs-CZ" altLang="cs-CZ"/>
              <a:t>analýza polymorfismu DNA</a:t>
            </a:r>
          </a:p>
          <a:p>
            <a:pPr eaLnBrk="1" hangingPunct="1"/>
            <a:r>
              <a:rPr lang="cs-CZ" altLang="cs-CZ">
                <a:solidFill>
                  <a:schemeClr val="tx2"/>
                </a:solidFill>
              </a:rPr>
              <a:t>sekvenční polymorfismus (princip SNPs)</a:t>
            </a:r>
            <a:r>
              <a:rPr lang="cs-CZ" altLang="cs-CZ"/>
              <a:t>:</a:t>
            </a:r>
            <a:endParaRPr lang="en-GB" altLang="cs-CZ"/>
          </a:p>
        </p:txBody>
      </p: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928688" y="3857625"/>
            <a:ext cx="6637337" cy="1327150"/>
            <a:chOff x="1008" y="2386"/>
            <a:chExt cx="4181" cy="836"/>
          </a:xfrm>
        </p:grpSpPr>
        <p:sp>
          <p:nvSpPr>
            <p:cNvPr id="28685" name="Text Box 5"/>
            <p:cNvSpPr txBox="1">
              <a:spLocks noChangeArrowheads="1"/>
            </p:cNvSpPr>
            <p:nvPr/>
          </p:nvSpPr>
          <p:spPr bwMode="auto">
            <a:xfrm>
              <a:off x="1008" y="2386"/>
              <a:ext cx="418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Times New Roman" panose="02020603050405020304" pitchFamily="18" charset="0"/>
                </a:rPr>
                <a:t>CGCATCTCTAGCTT</a:t>
              </a:r>
              <a:r>
                <a:rPr lang="cs-CZ" altLang="cs-CZ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cs-CZ" altLang="cs-CZ" sz="2800" b="1">
                  <a:latin typeface="Times New Roman" panose="02020603050405020304" pitchFamily="18" charset="0"/>
                </a:rPr>
                <a:t>GATTCAGGAA</a:t>
              </a:r>
              <a:endParaRPr lang="en-GB" altLang="cs-CZ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28686" name="Text Box 6"/>
            <p:cNvSpPr txBox="1">
              <a:spLocks noChangeArrowheads="1"/>
            </p:cNvSpPr>
            <p:nvPr/>
          </p:nvSpPr>
          <p:spPr bwMode="auto">
            <a:xfrm>
              <a:off x="1008" y="2818"/>
              <a:ext cx="416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latin typeface="Times New Roman" panose="02020603050405020304" pitchFamily="18" charset="0"/>
                </a:rPr>
                <a:t>CGCATCTCTAGCTT</a:t>
              </a:r>
              <a:r>
                <a:rPr lang="cs-CZ" altLang="cs-CZ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  <a:r>
                <a:rPr lang="cs-CZ" altLang="cs-CZ" sz="2800" b="1">
                  <a:latin typeface="Times New Roman" panose="02020603050405020304" pitchFamily="18" charset="0"/>
                </a:rPr>
                <a:t>GATTCAGGAA</a:t>
              </a:r>
              <a:endParaRPr lang="en-GB" altLang="cs-CZ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9" name="Obdélník 8"/>
          <p:cNvSpPr/>
          <p:nvPr/>
        </p:nvSpPr>
        <p:spPr>
          <a:xfrm>
            <a:off x="928688" y="3786188"/>
            <a:ext cx="6643687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928688" y="4643438"/>
            <a:ext cx="6643687" cy="714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8679" name="Freeform 6"/>
          <p:cNvSpPr>
            <a:spLocks/>
          </p:cNvSpPr>
          <p:nvPr/>
        </p:nvSpPr>
        <p:spPr bwMode="auto">
          <a:xfrm>
            <a:off x="8215313" y="5143500"/>
            <a:ext cx="928687" cy="1714500"/>
          </a:xfrm>
          <a:custGeom>
            <a:avLst/>
            <a:gdLst>
              <a:gd name="T0" fmla="*/ 2147483646 w 1411"/>
              <a:gd name="T1" fmla="*/ 2147483646 h 3347"/>
              <a:gd name="T2" fmla="*/ 2147483646 w 1411"/>
              <a:gd name="T3" fmla="*/ 2147483646 h 3347"/>
              <a:gd name="T4" fmla="*/ 2147483646 w 1411"/>
              <a:gd name="T5" fmla="*/ 2147483646 h 3347"/>
              <a:gd name="T6" fmla="*/ 2147483646 w 1411"/>
              <a:gd name="T7" fmla="*/ 2147483646 h 3347"/>
              <a:gd name="T8" fmla="*/ 2147483646 w 1411"/>
              <a:gd name="T9" fmla="*/ 2147483646 h 3347"/>
              <a:gd name="T10" fmla="*/ 2147483646 w 1411"/>
              <a:gd name="T11" fmla="*/ 2147483646 h 3347"/>
              <a:gd name="T12" fmla="*/ 2147483646 w 1411"/>
              <a:gd name="T13" fmla="*/ 2147483646 h 3347"/>
              <a:gd name="T14" fmla="*/ 2147483646 w 1411"/>
              <a:gd name="T15" fmla="*/ 2147483646 h 3347"/>
              <a:gd name="T16" fmla="*/ 2147483646 w 1411"/>
              <a:gd name="T17" fmla="*/ 2147483646 h 3347"/>
              <a:gd name="T18" fmla="*/ 2147483646 w 1411"/>
              <a:gd name="T19" fmla="*/ 2147483646 h 3347"/>
              <a:gd name="T20" fmla="*/ 2147483646 w 1411"/>
              <a:gd name="T21" fmla="*/ 2147483646 h 3347"/>
              <a:gd name="T22" fmla="*/ 2147483646 w 1411"/>
              <a:gd name="T23" fmla="*/ 2147483646 h 3347"/>
              <a:gd name="T24" fmla="*/ 2147483646 w 1411"/>
              <a:gd name="T25" fmla="*/ 2147483646 h 3347"/>
              <a:gd name="T26" fmla="*/ 2147483646 w 1411"/>
              <a:gd name="T27" fmla="*/ 2147483646 h 3347"/>
              <a:gd name="T28" fmla="*/ 2147483646 w 1411"/>
              <a:gd name="T29" fmla="*/ 2147483646 h 3347"/>
              <a:gd name="T30" fmla="*/ 2147483646 w 1411"/>
              <a:gd name="T31" fmla="*/ 2147483646 h 3347"/>
              <a:gd name="T32" fmla="*/ 2147483646 w 1411"/>
              <a:gd name="T33" fmla="*/ 2147483646 h 3347"/>
              <a:gd name="T34" fmla="*/ 2147483646 w 1411"/>
              <a:gd name="T35" fmla="*/ 2147483646 h 3347"/>
              <a:gd name="T36" fmla="*/ 2147483646 w 1411"/>
              <a:gd name="T37" fmla="*/ 2147483646 h 3347"/>
              <a:gd name="T38" fmla="*/ 2147483646 w 1411"/>
              <a:gd name="T39" fmla="*/ 2147483646 h 3347"/>
              <a:gd name="T40" fmla="*/ 2147483646 w 1411"/>
              <a:gd name="T41" fmla="*/ 2147483646 h 3347"/>
              <a:gd name="T42" fmla="*/ 2147483646 w 1411"/>
              <a:gd name="T43" fmla="*/ 2147483646 h 3347"/>
              <a:gd name="T44" fmla="*/ 2147483646 w 1411"/>
              <a:gd name="T45" fmla="*/ 2147483646 h 3347"/>
              <a:gd name="T46" fmla="*/ 2147483646 w 1411"/>
              <a:gd name="T47" fmla="*/ 2147483646 h 3347"/>
              <a:gd name="T48" fmla="*/ 2147483646 w 1411"/>
              <a:gd name="T49" fmla="*/ 2147483646 h 3347"/>
              <a:gd name="T50" fmla="*/ 2147483646 w 1411"/>
              <a:gd name="T51" fmla="*/ 2147483646 h 3347"/>
              <a:gd name="T52" fmla="*/ 2147483646 w 1411"/>
              <a:gd name="T53" fmla="*/ 2147483646 h 3347"/>
              <a:gd name="T54" fmla="*/ 2147483646 w 1411"/>
              <a:gd name="T55" fmla="*/ 2147483646 h 3347"/>
              <a:gd name="T56" fmla="*/ 2147483646 w 1411"/>
              <a:gd name="T57" fmla="*/ 2147483646 h 3347"/>
              <a:gd name="T58" fmla="*/ 2147483646 w 1411"/>
              <a:gd name="T59" fmla="*/ 2147483646 h 3347"/>
              <a:gd name="T60" fmla="*/ 2147483646 w 1411"/>
              <a:gd name="T61" fmla="*/ 2147483646 h 3347"/>
              <a:gd name="T62" fmla="*/ 2147483646 w 1411"/>
              <a:gd name="T63" fmla="*/ 2147483646 h 3347"/>
              <a:gd name="T64" fmla="*/ 2147483646 w 1411"/>
              <a:gd name="T65" fmla="*/ 2147483646 h 3347"/>
              <a:gd name="T66" fmla="*/ 2147483646 w 1411"/>
              <a:gd name="T67" fmla="*/ 2147483646 h 3347"/>
              <a:gd name="T68" fmla="*/ 2147483646 w 1411"/>
              <a:gd name="T69" fmla="*/ 2147483646 h 3347"/>
              <a:gd name="T70" fmla="*/ 2147483646 w 1411"/>
              <a:gd name="T71" fmla="*/ 2147483646 h 3347"/>
              <a:gd name="T72" fmla="*/ 2147483646 w 1411"/>
              <a:gd name="T73" fmla="*/ 2147483646 h 3347"/>
              <a:gd name="T74" fmla="*/ 2147483646 w 1411"/>
              <a:gd name="T75" fmla="*/ 2147483646 h 3347"/>
              <a:gd name="T76" fmla="*/ 2147483646 w 1411"/>
              <a:gd name="T77" fmla="*/ 2147483646 h 3347"/>
              <a:gd name="T78" fmla="*/ 2147483646 w 1411"/>
              <a:gd name="T79" fmla="*/ 2147483646 h 3347"/>
              <a:gd name="T80" fmla="*/ 2147483646 w 1411"/>
              <a:gd name="T81" fmla="*/ 2147483646 h 3347"/>
              <a:gd name="T82" fmla="*/ 2147483646 w 1411"/>
              <a:gd name="T83" fmla="*/ 2147483646 h 3347"/>
              <a:gd name="T84" fmla="*/ 2147483646 w 1411"/>
              <a:gd name="T85" fmla="*/ 2147483646 h 3347"/>
              <a:gd name="T86" fmla="*/ 2147483646 w 1411"/>
              <a:gd name="T87" fmla="*/ 2147483646 h 3347"/>
              <a:gd name="T88" fmla="*/ 2147483646 w 1411"/>
              <a:gd name="T89" fmla="*/ 2147483646 h 3347"/>
              <a:gd name="T90" fmla="*/ 2147483646 w 1411"/>
              <a:gd name="T91" fmla="*/ 2147483646 h 3347"/>
              <a:gd name="T92" fmla="*/ 2147483646 w 1411"/>
              <a:gd name="T93" fmla="*/ 2147483646 h 3347"/>
              <a:gd name="T94" fmla="*/ 2147483646 w 1411"/>
              <a:gd name="T95" fmla="*/ 2147483646 h 3347"/>
              <a:gd name="T96" fmla="*/ 2147483646 w 1411"/>
              <a:gd name="T97" fmla="*/ 2147483646 h 3347"/>
              <a:gd name="T98" fmla="*/ 2147483646 w 1411"/>
              <a:gd name="T99" fmla="*/ 2147483646 h 3347"/>
              <a:gd name="T100" fmla="*/ 2147483646 w 1411"/>
              <a:gd name="T101" fmla="*/ 2147483646 h 3347"/>
              <a:gd name="T102" fmla="*/ 2147483646 w 1411"/>
              <a:gd name="T103" fmla="*/ 2147483646 h 3347"/>
              <a:gd name="T104" fmla="*/ 2147483646 w 1411"/>
              <a:gd name="T105" fmla="*/ 2147483646 h 3347"/>
              <a:gd name="T106" fmla="*/ 2147483646 w 1411"/>
              <a:gd name="T107" fmla="*/ 2147483646 h 3347"/>
              <a:gd name="T108" fmla="*/ 2147483646 w 1411"/>
              <a:gd name="T109" fmla="*/ 2147483646 h 3347"/>
              <a:gd name="T110" fmla="*/ 2147483646 w 1411"/>
              <a:gd name="T111" fmla="*/ 2147483646 h 3347"/>
              <a:gd name="T112" fmla="*/ 2147483646 w 1411"/>
              <a:gd name="T113" fmla="*/ 2147483646 h 334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411"/>
              <a:gd name="T172" fmla="*/ 0 h 3347"/>
              <a:gd name="T173" fmla="*/ 1411 w 1411"/>
              <a:gd name="T174" fmla="*/ 3347 h 334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411" h="3347">
                <a:moveTo>
                  <a:pt x="801" y="616"/>
                </a:moveTo>
                <a:cubicBezTo>
                  <a:pt x="811" y="632"/>
                  <a:pt x="838" y="668"/>
                  <a:pt x="840" y="686"/>
                </a:cubicBezTo>
                <a:cubicBezTo>
                  <a:pt x="846" y="731"/>
                  <a:pt x="796" y="768"/>
                  <a:pt x="761" y="785"/>
                </a:cubicBezTo>
                <a:cubicBezTo>
                  <a:pt x="667" y="832"/>
                  <a:pt x="566" y="841"/>
                  <a:pt x="463" y="845"/>
                </a:cubicBezTo>
                <a:cubicBezTo>
                  <a:pt x="350" y="850"/>
                  <a:pt x="238" y="852"/>
                  <a:pt x="125" y="855"/>
                </a:cubicBezTo>
                <a:cubicBezTo>
                  <a:pt x="78" y="918"/>
                  <a:pt x="55" y="987"/>
                  <a:pt x="36" y="1063"/>
                </a:cubicBezTo>
                <a:cubicBezTo>
                  <a:pt x="30" y="1145"/>
                  <a:pt x="26" y="1222"/>
                  <a:pt x="6" y="1301"/>
                </a:cubicBezTo>
                <a:cubicBezTo>
                  <a:pt x="9" y="1400"/>
                  <a:pt x="0" y="1501"/>
                  <a:pt x="16" y="1599"/>
                </a:cubicBezTo>
                <a:cubicBezTo>
                  <a:pt x="21" y="1627"/>
                  <a:pt x="52" y="1644"/>
                  <a:pt x="66" y="1669"/>
                </a:cubicBezTo>
                <a:cubicBezTo>
                  <a:pt x="75" y="1685"/>
                  <a:pt x="77" y="1703"/>
                  <a:pt x="86" y="1719"/>
                </a:cubicBezTo>
                <a:cubicBezTo>
                  <a:pt x="139" y="1815"/>
                  <a:pt x="242" y="1883"/>
                  <a:pt x="344" y="1917"/>
                </a:cubicBezTo>
                <a:cubicBezTo>
                  <a:pt x="361" y="1914"/>
                  <a:pt x="379" y="1915"/>
                  <a:pt x="394" y="1907"/>
                </a:cubicBezTo>
                <a:cubicBezTo>
                  <a:pt x="419" y="1894"/>
                  <a:pt x="463" y="1858"/>
                  <a:pt x="463" y="1858"/>
                </a:cubicBezTo>
                <a:cubicBezTo>
                  <a:pt x="530" y="1751"/>
                  <a:pt x="577" y="1638"/>
                  <a:pt x="642" y="1530"/>
                </a:cubicBezTo>
                <a:cubicBezTo>
                  <a:pt x="663" y="1417"/>
                  <a:pt x="690" y="1305"/>
                  <a:pt x="711" y="1192"/>
                </a:cubicBezTo>
                <a:cubicBezTo>
                  <a:pt x="708" y="1076"/>
                  <a:pt x="701" y="961"/>
                  <a:pt x="701" y="845"/>
                </a:cubicBezTo>
                <a:cubicBezTo>
                  <a:pt x="701" y="639"/>
                  <a:pt x="650" y="666"/>
                  <a:pt x="741" y="636"/>
                </a:cubicBezTo>
                <a:cubicBezTo>
                  <a:pt x="758" y="643"/>
                  <a:pt x="779" y="643"/>
                  <a:pt x="791" y="656"/>
                </a:cubicBezTo>
                <a:cubicBezTo>
                  <a:pt x="796" y="662"/>
                  <a:pt x="852" y="778"/>
                  <a:pt x="860" y="795"/>
                </a:cubicBezTo>
                <a:cubicBezTo>
                  <a:pt x="892" y="860"/>
                  <a:pt x="928" y="920"/>
                  <a:pt x="960" y="984"/>
                </a:cubicBezTo>
                <a:cubicBezTo>
                  <a:pt x="967" y="1027"/>
                  <a:pt x="992" y="1089"/>
                  <a:pt x="970" y="1133"/>
                </a:cubicBezTo>
                <a:cubicBezTo>
                  <a:pt x="942" y="1189"/>
                  <a:pt x="871" y="1251"/>
                  <a:pt x="831" y="1291"/>
                </a:cubicBezTo>
                <a:cubicBezTo>
                  <a:pt x="756" y="1366"/>
                  <a:pt x="677" y="1435"/>
                  <a:pt x="602" y="1510"/>
                </a:cubicBezTo>
                <a:cubicBezTo>
                  <a:pt x="563" y="1549"/>
                  <a:pt x="507" y="1635"/>
                  <a:pt x="493" y="1689"/>
                </a:cubicBezTo>
                <a:cubicBezTo>
                  <a:pt x="489" y="1705"/>
                  <a:pt x="487" y="1722"/>
                  <a:pt x="483" y="1738"/>
                </a:cubicBezTo>
                <a:cubicBezTo>
                  <a:pt x="477" y="1758"/>
                  <a:pt x="463" y="1798"/>
                  <a:pt x="463" y="1798"/>
                </a:cubicBezTo>
                <a:cubicBezTo>
                  <a:pt x="475" y="1883"/>
                  <a:pt x="465" y="1877"/>
                  <a:pt x="543" y="1897"/>
                </a:cubicBezTo>
                <a:cubicBezTo>
                  <a:pt x="609" y="1890"/>
                  <a:pt x="676" y="1892"/>
                  <a:pt x="741" y="1877"/>
                </a:cubicBezTo>
                <a:cubicBezTo>
                  <a:pt x="802" y="1863"/>
                  <a:pt x="913" y="1707"/>
                  <a:pt x="920" y="1699"/>
                </a:cubicBezTo>
                <a:cubicBezTo>
                  <a:pt x="1025" y="1576"/>
                  <a:pt x="955" y="1669"/>
                  <a:pt x="1049" y="1460"/>
                </a:cubicBezTo>
                <a:cubicBezTo>
                  <a:pt x="1062" y="1430"/>
                  <a:pt x="1079" y="1402"/>
                  <a:pt x="1089" y="1371"/>
                </a:cubicBezTo>
                <a:cubicBezTo>
                  <a:pt x="1106" y="1316"/>
                  <a:pt x="1128" y="1202"/>
                  <a:pt x="1128" y="1202"/>
                </a:cubicBezTo>
                <a:cubicBezTo>
                  <a:pt x="1125" y="1070"/>
                  <a:pt x="1126" y="937"/>
                  <a:pt x="1119" y="805"/>
                </a:cubicBezTo>
                <a:cubicBezTo>
                  <a:pt x="1118" y="791"/>
                  <a:pt x="1108" y="831"/>
                  <a:pt x="1109" y="845"/>
                </a:cubicBezTo>
                <a:cubicBezTo>
                  <a:pt x="1113" y="899"/>
                  <a:pt x="1131" y="952"/>
                  <a:pt x="1148" y="1003"/>
                </a:cubicBezTo>
                <a:cubicBezTo>
                  <a:pt x="1158" y="1034"/>
                  <a:pt x="1178" y="1062"/>
                  <a:pt x="1188" y="1093"/>
                </a:cubicBezTo>
                <a:cubicBezTo>
                  <a:pt x="1224" y="1201"/>
                  <a:pt x="1244" y="1315"/>
                  <a:pt x="1287" y="1421"/>
                </a:cubicBezTo>
                <a:cubicBezTo>
                  <a:pt x="1270" y="1547"/>
                  <a:pt x="1271" y="1635"/>
                  <a:pt x="1138" y="1679"/>
                </a:cubicBezTo>
                <a:cubicBezTo>
                  <a:pt x="1103" y="1703"/>
                  <a:pt x="1069" y="1706"/>
                  <a:pt x="1029" y="1719"/>
                </a:cubicBezTo>
                <a:cubicBezTo>
                  <a:pt x="755" y="1712"/>
                  <a:pt x="721" y="1753"/>
                  <a:pt x="552" y="1669"/>
                </a:cubicBezTo>
                <a:cubicBezTo>
                  <a:pt x="499" y="1615"/>
                  <a:pt x="497" y="1620"/>
                  <a:pt x="433" y="1659"/>
                </a:cubicBezTo>
                <a:cubicBezTo>
                  <a:pt x="391" y="1722"/>
                  <a:pt x="377" y="1803"/>
                  <a:pt x="364" y="1877"/>
                </a:cubicBezTo>
                <a:cubicBezTo>
                  <a:pt x="367" y="1957"/>
                  <a:pt x="363" y="2037"/>
                  <a:pt x="374" y="2116"/>
                </a:cubicBezTo>
                <a:cubicBezTo>
                  <a:pt x="379" y="2153"/>
                  <a:pt x="441" y="2193"/>
                  <a:pt x="463" y="2215"/>
                </a:cubicBezTo>
                <a:cubicBezTo>
                  <a:pt x="471" y="2223"/>
                  <a:pt x="474" y="2237"/>
                  <a:pt x="483" y="2245"/>
                </a:cubicBezTo>
                <a:cubicBezTo>
                  <a:pt x="531" y="2285"/>
                  <a:pt x="605" y="2311"/>
                  <a:pt x="662" y="2334"/>
                </a:cubicBezTo>
                <a:cubicBezTo>
                  <a:pt x="698" y="2331"/>
                  <a:pt x="736" y="2333"/>
                  <a:pt x="771" y="2324"/>
                </a:cubicBezTo>
                <a:cubicBezTo>
                  <a:pt x="805" y="2315"/>
                  <a:pt x="869" y="2226"/>
                  <a:pt x="890" y="2195"/>
                </a:cubicBezTo>
                <a:cubicBezTo>
                  <a:pt x="946" y="2335"/>
                  <a:pt x="986" y="2499"/>
                  <a:pt x="821" y="2533"/>
                </a:cubicBezTo>
                <a:cubicBezTo>
                  <a:pt x="765" y="2530"/>
                  <a:pt x="708" y="2531"/>
                  <a:pt x="652" y="2523"/>
                </a:cubicBezTo>
                <a:cubicBezTo>
                  <a:pt x="625" y="2519"/>
                  <a:pt x="565" y="2490"/>
                  <a:pt x="533" y="2483"/>
                </a:cubicBezTo>
                <a:cubicBezTo>
                  <a:pt x="438" y="2435"/>
                  <a:pt x="560" y="2492"/>
                  <a:pt x="374" y="2443"/>
                </a:cubicBezTo>
                <a:cubicBezTo>
                  <a:pt x="344" y="2435"/>
                  <a:pt x="309" y="2410"/>
                  <a:pt x="274" y="2404"/>
                </a:cubicBezTo>
                <a:cubicBezTo>
                  <a:pt x="102" y="2372"/>
                  <a:pt x="262" y="2411"/>
                  <a:pt x="155" y="2384"/>
                </a:cubicBezTo>
                <a:cubicBezTo>
                  <a:pt x="123" y="2352"/>
                  <a:pt x="106" y="2349"/>
                  <a:pt x="106" y="2304"/>
                </a:cubicBezTo>
                <a:cubicBezTo>
                  <a:pt x="106" y="2218"/>
                  <a:pt x="110" y="2132"/>
                  <a:pt x="115" y="2046"/>
                </a:cubicBezTo>
                <a:cubicBezTo>
                  <a:pt x="122" y="1927"/>
                  <a:pt x="151" y="1910"/>
                  <a:pt x="255" y="1867"/>
                </a:cubicBezTo>
                <a:cubicBezTo>
                  <a:pt x="326" y="1838"/>
                  <a:pt x="387" y="1823"/>
                  <a:pt x="463" y="1808"/>
                </a:cubicBezTo>
                <a:cubicBezTo>
                  <a:pt x="526" y="1818"/>
                  <a:pt x="590" y="1823"/>
                  <a:pt x="652" y="1838"/>
                </a:cubicBezTo>
                <a:cubicBezTo>
                  <a:pt x="692" y="1848"/>
                  <a:pt x="723" y="1880"/>
                  <a:pt x="761" y="1897"/>
                </a:cubicBezTo>
                <a:cubicBezTo>
                  <a:pt x="784" y="1908"/>
                  <a:pt x="807" y="1918"/>
                  <a:pt x="831" y="1927"/>
                </a:cubicBezTo>
                <a:cubicBezTo>
                  <a:pt x="850" y="1935"/>
                  <a:pt x="871" y="1938"/>
                  <a:pt x="890" y="1947"/>
                </a:cubicBezTo>
                <a:cubicBezTo>
                  <a:pt x="937" y="1969"/>
                  <a:pt x="968" y="1994"/>
                  <a:pt x="1019" y="2007"/>
                </a:cubicBezTo>
                <a:cubicBezTo>
                  <a:pt x="1029" y="2013"/>
                  <a:pt x="1037" y="2024"/>
                  <a:pt x="1049" y="2026"/>
                </a:cubicBezTo>
                <a:cubicBezTo>
                  <a:pt x="1105" y="2033"/>
                  <a:pt x="1110" y="1964"/>
                  <a:pt x="1128" y="1927"/>
                </a:cubicBezTo>
                <a:cubicBezTo>
                  <a:pt x="1140" y="1869"/>
                  <a:pt x="1158" y="1816"/>
                  <a:pt x="1168" y="1758"/>
                </a:cubicBezTo>
                <a:cubicBezTo>
                  <a:pt x="1161" y="1708"/>
                  <a:pt x="1159" y="1658"/>
                  <a:pt x="1148" y="1609"/>
                </a:cubicBezTo>
                <a:cubicBezTo>
                  <a:pt x="1141" y="1578"/>
                  <a:pt x="1101" y="1562"/>
                  <a:pt x="1079" y="1550"/>
                </a:cubicBezTo>
                <a:cubicBezTo>
                  <a:pt x="1016" y="1516"/>
                  <a:pt x="987" y="1503"/>
                  <a:pt x="920" y="1490"/>
                </a:cubicBezTo>
                <a:cubicBezTo>
                  <a:pt x="857" y="1497"/>
                  <a:pt x="791" y="1490"/>
                  <a:pt x="731" y="1510"/>
                </a:cubicBezTo>
                <a:cubicBezTo>
                  <a:pt x="707" y="1518"/>
                  <a:pt x="694" y="1547"/>
                  <a:pt x="682" y="1570"/>
                </a:cubicBezTo>
                <a:cubicBezTo>
                  <a:pt x="667" y="1598"/>
                  <a:pt x="652" y="1659"/>
                  <a:pt x="652" y="1659"/>
                </a:cubicBezTo>
                <a:cubicBezTo>
                  <a:pt x="668" y="1800"/>
                  <a:pt x="649" y="1856"/>
                  <a:pt x="751" y="1937"/>
                </a:cubicBezTo>
                <a:cubicBezTo>
                  <a:pt x="807" y="2035"/>
                  <a:pt x="886" y="2091"/>
                  <a:pt x="970" y="2165"/>
                </a:cubicBezTo>
                <a:cubicBezTo>
                  <a:pt x="1024" y="2213"/>
                  <a:pt x="1059" y="2265"/>
                  <a:pt x="1109" y="2314"/>
                </a:cubicBezTo>
                <a:cubicBezTo>
                  <a:pt x="1121" y="2362"/>
                  <a:pt x="1146" y="2399"/>
                  <a:pt x="1168" y="2443"/>
                </a:cubicBezTo>
                <a:cubicBezTo>
                  <a:pt x="1180" y="2492"/>
                  <a:pt x="1186" y="2493"/>
                  <a:pt x="1168" y="2553"/>
                </a:cubicBezTo>
                <a:cubicBezTo>
                  <a:pt x="1159" y="2582"/>
                  <a:pt x="1141" y="2586"/>
                  <a:pt x="1119" y="2602"/>
                </a:cubicBezTo>
                <a:cubicBezTo>
                  <a:pt x="1044" y="2655"/>
                  <a:pt x="950" y="2704"/>
                  <a:pt x="860" y="2722"/>
                </a:cubicBezTo>
                <a:cubicBezTo>
                  <a:pt x="830" y="2719"/>
                  <a:pt x="799" y="2722"/>
                  <a:pt x="771" y="2712"/>
                </a:cubicBezTo>
                <a:cubicBezTo>
                  <a:pt x="758" y="2707"/>
                  <a:pt x="752" y="2691"/>
                  <a:pt x="741" y="2682"/>
                </a:cubicBezTo>
                <a:cubicBezTo>
                  <a:pt x="656" y="2612"/>
                  <a:pt x="627" y="2588"/>
                  <a:pt x="582" y="2483"/>
                </a:cubicBezTo>
                <a:cubicBezTo>
                  <a:pt x="576" y="2450"/>
                  <a:pt x="559" y="2418"/>
                  <a:pt x="562" y="2384"/>
                </a:cubicBezTo>
                <a:cubicBezTo>
                  <a:pt x="572" y="2255"/>
                  <a:pt x="650" y="2231"/>
                  <a:pt x="761" y="2215"/>
                </a:cubicBezTo>
                <a:cubicBezTo>
                  <a:pt x="834" y="2218"/>
                  <a:pt x="906" y="2219"/>
                  <a:pt x="979" y="2225"/>
                </a:cubicBezTo>
                <a:cubicBezTo>
                  <a:pt x="1027" y="2229"/>
                  <a:pt x="1119" y="2255"/>
                  <a:pt x="1119" y="2255"/>
                </a:cubicBezTo>
                <a:cubicBezTo>
                  <a:pt x="1142" y="2248"/>
                  <a:pt x="1168" y="2248"/>
                  <a:pt x="1188" y="2235"/>
                </a:cubicBezTo>
                <a:cubicBezTo>
                  <a:pt x="1230" y="2207"/>
                  <a:pt x="1203" y="2061"/>
                  <a:pt x="1198" y="2036"/>
                </a:cubicBezTo>
                <a:cubicBezTo>
                  <a:pt x="1190" y="1998"/>
                  <a:pt x="1079" y="1965"/>
                  <a:pt x="1049" y="1957"/>
                </a:cubicBezTo>
                <a:cubicBezTo>
                  <a:pt x="939" y="1964"/>
                  <a:pt x="896" y="1945"/>
                  <a:pt x="821" y="1997"/>
                </a:cubicBezTo>
                <a:cubicBezTo>
                  <a:pt x="809" y="2045"/>
                  <a:pt x="800" y="2058"/>
                  <a:pt x="821" y="2116"/>
                </a:cubicBezTo>
                <a:cubicBezTo>
                  <a:pt x="826" y="2129"/>
                  <a:pt x="842" y="2135"/>
                  <a:pt x="850" y="2146"/>
                </a:cubicBezTo>
                <a:cubicBezTo>
                  <a:pt x="899" y="2211"/>
                  <a:pt x="951" y="2266"/>
                  <a:pt x="1009" y="2324"/>
                </a:cubicBezTo>
                <a:cubicBezTo>
                  <a:pt x="1026" y="2341"/>
                  <a:pt x="1038" y="2363"/>
                  <a:pt x="1059" y="2374"/>
                </a:cubicBezTo>
                <a:cubicBezTo>
                  <a:pt x="1085" y="2387"/>
                  <a:pt x="1138" y="2414"/>
                  <a:pt x="1138" y="2414"/>
                </a:cubicBezTo>
                <a:cubicBezTo>
                  <a:pt x="1080" y="2235"/>
                  <a:pt x="1002" y="2150"/>
                  <a:pt x="890" y="1987"/>
                </a:cubicBezTo>
                <a:cubicBezTo>
                  <a:pt x="848" y="1926"/>
                  <a:pt x="834" y="1870"/>
                  <a:pt x="771" y="1828"/>
                </a:cubicBezTo>
                <a:cubicBezTo>
                  <a:pt x="715" y="1839"/>
                  <a:pt x="668" y="1862"/>
                  <a:pt x="612" y="1877"/>
                </a:cubicBezTo>
                <a:cubicBezTo>
                  <a:pt x="558" y="1918"/>
                  <a:pt x="497" y="1946"/>
                  <a:pt x="443" y="1987"/>
                </a:cubicBezTo>
                <a:cubicBezTo>
                  <a:pt x="380" y="2035"/>
                  <a:pt x="323" y="2084"/>
                  <a:pt x="255" y="2126"/>
                </a:cubicBezTo>
                <a:cubicBezTo>
                  <a:pt x="207" y="2184"/>
                  <a:pt x="154" y="2230"/>
                  <a:pt x="115" y="2295"/>
                </a:cubicBezTo>
                <a:cubicBezTo>
                  <a:pt x="149" y="2461"/>
                  <a:pt x="393" y="2336"/>
                  <a:pt x="523" y="2314"/>
                </a:cubicBezTo>
                <a:cubicBezTo>
                  <a:pt x="549" y="2317"/>
                  <a:pt x="593" y="2299"/>
                  <a:pt x="602" y="2324"/>
                </a:cubicBezTo>
                <a:cubicBezTo>
                  <a:pt x="634" y="2418"/>
                  <a:pt x="607" y="2639"/>
                  <a:pt x="632" y="2761"/>
                </a:cubicBezTo>
                <a:cubicBezTo>
                  <a:pt x="646" y="2920"/>
                  <a:pt x="616" y="2841"/>
                  <a:pt x="701" y="2900"/>
                </a:cubicBezTo>
                <a:cubicBezTo>
                  <a:pt x="785" y="2889"/>
                  <a:pt x="795" y="2892"/>
                  <a:pt x="831" y="2821"/>
                </a:cubicBezTo>
                <a:cubicBezTo>
                  <a:pt x="847" y="2622"/>
                  <a:pt x="871" y="2472"/>
                  <a:pt x="711" y="2344"/>
                </a:cubicBezTo>
                <a:cubicBezTo>
                  <a:pt x="680" y="2282"/>
                  <a:pt x="631" y="2250"/>
                  <a:pt x="582" y="2205"/>
                </a:cubicBezTo>
                <a:cubicBezTo>
                  <a:pt x="520" y="2149"/>
                  <a:pt x="463" y="2083"/>
                  <a:pt x="413" y="2016"/>
                </a:cubicBezTo>
                <a:cubicBezTo>
                  <a:pt x="416" y="1943"/>
                  <a:pt x="415" y="1870"/>
                  <a:pt x="423" y="1798"/>
                </a:cubicBezTo>
                <a:cubicBezTo>
                  <a:pt x="431" y="1728"/>
                  <a:pt x="539" y="1620"/>
                  <a:pt x="602" y="1599"/>
                </a:cubicBezTo>
                <a:cubicBezTo>
                  <a:pt x="775" y="1639"/>
                  <a:pt x="695" y="1590"/>
                  <a:pt x="771" y="1689"/>
                </a:cubicBezTo>
                <a:cubicBezTo>
                  <a:pt x="799" y="1726"/>
                  <a:pt x="860" y="1798"/>
                  <a:pt x="860" y="1798"/>
                </a:cubicBezTo>
                <a:cubicBezTo>
                  <a:pt x="892" y="1878"/>
                  <a:pt x="906" y="1952"/>
                  <a:pt x="920" y="2036"/>
                </a:cubicBezTo>
                <a:cubicBezTo>
                  <a:pt x="913" y="2059"/>
                  <a:pt x="913" y="2086"/>
                  <a:pt x="900" y="2106"/>
                </a:cubicBezTo>
                <a:cubicBezTo>
                  <a:pt x="830" y="2211"/>
                  <a:pt x="692" y="2267"/>
                  <a:pt x="592" y="2334"/>
                </a:cubicBezTo>
                <a:cubicBezTo>
                  <a:pt x="570" y="2349"/>
                  <a:pt x="511" y="2395"/>
                  <a:pt x="493" y="2414"/>
                </a:cubicBezTo>
                <a:cubicBezTo>
                  <a:pt x="467" y="2442"/>
                  <a:pt x="423" y="2503"/>
                  <a:pt x="423" y="2503"/>
                </a:cubicBezTo>
                <a:cubicBezTo>
                  <a:pt x="399" y="2600"/>
                  <a:pt x="345" y="2677"/>
                  <a:pt x="314" y="2771"/>
                </a:cubicBezTo>
                <a:cubicBezTo>
                  <a:pt x="317" y="2801"/>
                  <a:pt x="312" y="2833"/>
                  <a:pt x="324" y="2861"/>
                </a:cubicBezTo>
                <a:cubicBezTo>
                  <a:pt x="330" y="2876"/>
                  <a:pt x="351" y="2879"/>
                  <a:pt x="364" y="2890"/>
                </a:cubicBezTo>
                <a:cubicBezTo>
                  <a:pt x="406" y="2925"/>
                  <a:pt x="444" y="2984"/>
                  <a:pt x="493" y="3000"/>
                </a:cubicBezTo>
                <a:cubicBezTo>
                  <a:pt x="551" y="3058"/>
                  <a:pt x="574" y="3079"/>
                  <a:pt x="652" y="3099"/>
                </a:cubicBezTo>
                <a:cubicBezTo>
                  <a:pt x="692" y="3092"/>
                  <a:pt x="733" y="3093"/>
                  <a:pt x="771" y="3079"/>
                </a:cubicBezTo>
                <a:cubicBezTo>
                  <a:pt x="807" y="3066"/>
                  <a:pt x="837" y="3039"/>
                  <a:pt x="870" y="3019"/>
                </a:cubicBezTo>
                <a:cubicBezTo>
                  <a:pt x="892" y="3006"/>
                  <a:pt x="917" y="3001"/>
                  <a:pt x="940" y="2990"/>
                </a:cubicBezTo>
                <a:cubicBezTo>
                  <a:pt x="1005" y="2958"/>
                  <a:pt x="1068" y="2924"/>
                  <a:pt x="1138" y="2900"/>
                </a:cubicBezTo>
                <a:cubicBezTo>
                  <a:pt x="1153" y="2945"/>
                  <a:pt x="1173" y="2935"/>
                  <a:pt x="1188" y="2980"/>
                </a:cubicBezTo>
                <a:cubicBezTo>
                  <a:pt x="1185" y="3010"/>
                  <a:pt x="1203" y="3052"/>
                  <a:pt x="1178" y="3069"/>
                </a:cubicBezTo>
                <a:cubicBezTo>
                  <a:pt x="1151" y="3087"/>
                  <a:pt x="983" y="3026"/>
                  <a:pt x="950" y="3019"/>
                </a:cubicBezTo>
                <a:cubicBezTo>
                  <a:pt x="920" y="3005"/>
                  <a:pt x="887" y="2998"/>
                  <a:pt x="860" y="2980"/>
                </a:cubicBezTo>
                <a:cubicBezTo>
                  <a:pt x="845" y="2970"/>
                  <a:pt x="835" y="2952"/>
                  <a:pt x="821" y="2940"/>
                </a:cubicBezTo>
                <a:cubicBezTo>
                  <a:pt x="795" y="2919"/>
                  <a:pt x="741" y="2880"/>
                  <a:pt x="741" y="2880"/>
                </a:cubicBezTo>
                <a:cubicBezTo>
                  <a:pt x="731" y="2864"/>
                  <a:pt x="719" y="2848"/>
                  <a:pt x="711" y="2831"/>
                </a:cubicBezTo>
                <a:cubicBezTo>
                  <a:pt x="702" y="2812"/>
                  <a:pt x="691" y="2771"/>
                  <a:pt x="691" y="2771"/>
                </a:cubicBezTo>
                <a:cubicBezTo>
                  <a:pt x="698" y="2725"/>
                  <a:pt x="700" y="2678"/>
                  <a:pt x="711" y="2632"/>
                </a:cubicBezTo>
                <a:cubicBezTo>
                  <a:pt x="721" y="2590"/>
                  <a:pt x="771" y="2587"/>
                  <a:pt x="801" y="2573"/>
                </a:cubicBezTo>
                <a:cubicBezTo>
                  <a:pt x="897" y="2530"/>
                  <a:pt x="991" y="2539"/>
                  <a:pt x="1099" y="2533"/>
                </a:cubicBezTo>
                <a:cubicBezTo>
                  <a:pt x="1149" y="2458"/>
                  <a:pt x="1106" y="2386"/>
                  <a:pt x="1039" y="2344"/>
                </a:cubicBezTo>
                <a:cubicBezTo>
                  <a:pt x="924" y="2271"/>
                  <a:pt x="803" y="2244"/>
                  <a:pt x="672" y="2225"/>
                </a:cubicBezTo>
                <a:cubicBezTo>
                  <a:pt x="489" y="2235"/>
                  <a:pt x="486" y="2234"/>
                  <a:pt x="334" y="2295"/>
                </a:cubicBezTo>
                <a:cubicBezTo>
                  <a:pt x="314" y="2303"/>
                  <a:pt x="236" y="2338"/>
                  <a:pt x="215" y="2364"/>
                </a:cubicBezTo>
                <a:cubicBezTo>
                  <a:pt x="195" y="2388"/>
                  <a:pt x="165" y="2443"/>
                  <a:pt x="165" y="2443"/>
                </a:cubicBezTo>
                <a:cubicBezTo>
                  <a:pt x="145" y="2523"/>
                  <a:pt x="121" y="2664"/>
                  <a:pt x="175" y="2731"/>
                </a:cubicBezTo>
                <a:cubicBezTo>
                  <a:pt x="188" y="2748"/>
                  <a:pt x="203" y="2763"/>
                  <a:pt x="215" y="2781"/>
                </a:cubicBezTo>
                <a:cubicBezTo>
                  <a:pt x="223" y="2793"/>
                  <a:pt x="225" y="2810"/>
                  <a:pt x="235" y="2821"/>
                </a:cubicBezTo>
                <a:cubicBezTo>
                  <a:pt x="285" y="2880"/>
                  <a:pt x="359" y="2921"/>
                  <a:pt x="433" y="2940"/>
                </a:cubicBezTo>
                <a:cubicBezTo>
                  <a:pt x="456" y="2933"/>
                  <a:pt x="482" y="2932"/>
                  <a:pt x="503" y="2920"/>
                </a:cubicBezTo>
                <a:cubicBezTo>
                  <a:pt x="523" y="2908"/>
                  <a:pt x="534" y="2886"/>
                  <a:pt x="552" y="2871"/>
                </a:cubicBezTo>
                <a:cubicBezTo>
                  <a:pt x="577" y="2849"/>
                  <a:pt x="602" y="2826"/>
                  <a:pt x="632" y="2811"/>
                </a:cubicBezTo>
                <a:cubicBezTo>
                  <a:pt x="704" y="2774"/>
                  <a:pt x="760" y="2717"/>
                  <a:pt x="831" y="2682"/>
                </a:cubicBezTo>
                <a:cubicBezTo>
                  <a:pt x="834" y="2672"/>
                  <a:pt x="847" y="2645"/>
                  <a:pt x="840" y="2652"/>
                </a:cubicBezTo>
                <a:cubicBezTo>
                  <a:pt x="791" y="2701"/>
                  <a:pt x="818" y="2790"/>
                  <a:pt x="850" y="2841"/>
                </a:cubicBezTo>
                <a:cubicBezTo>
                  <a:pt x="856" y="2865"/>
                  <a:pt x="866" y="2911"/>
                  <a:pt x="880" y="2930"/>
                </a:cubicBezTo>
                <a:cubicBezTo>
                  <a:pt x="897" y="2953"/>
                  <a:pt x="940" y="2990"/>
                  <a:pt x="940" y="2990"/>
                </a:cubicBezTo>
                <a:cubicBezTo>
                  <a:pt x="974" y="2987"/>
                  <a:pt x="1039" y="2996"/>
                  <a:pt x="1069" y="2960"/>
                </a:cubicBezTo>
                <a:cubicBezTo>
                  <a:pt x="1124" y="2894"/>
                  <a:pt x="1111" y="2760"/>
                  <a:pt x="1128" y="2692"/>
                </a:cubicBezTo>
                <a:cubicBezTo>
                  <a:pt x="1139" y="2648"/>
                  <a:pt x="1157" y="2607"/>
                  <a:pt x="1168" y="2563"/>
                </a:cubicBezTo>
                <a:cubicBezTo>
                  <a:pt x="1165" y="2540"/>
                  <a:pt x="1170" y="2513"/>
                  <a:pt x="1158" y="2493"/>
                </a:cubicBezTo>
                <a:cubicBezTo>
                  <a:pt x="1129" y="2446"/>
                  <a:pt x="1074" y="2408"/>
                  <a:pt x="1029" y="2374"/>
                </a:cubicBezTo>
                <a:cubicBezTo>
                  <a:pt x="986" y="2377"/>
                  <a:pt x="940" y="2368"/>
                  <a:pt x="900" y="2384"/>
                </a:cubicBezTo>
                <a:cubicBezTo>
                  <a:pt x="878" y="2393"/>
                  <a:pt x="869" y="2421"/>
                  <a:pt x="860" y="2443"/>
                </a:cubicBezTo>
                <a:cubicBezTo>
                  <a:pt x="816" y="2556"/>
                  <a:pt x="830" y="2508"/>
                  <a:pt x="811" y="2583"/>
                </a:cubicBezTo>
                <a:cubicBezTo>
                  <a:pt x="814" y="2609"/>
                  <a:pt x="810" y="2638"/>
                  <a:pt x="821" y="2662"/>
                </a:cubicBezTo>
                <a:cubicBezTo>
                  <a:pt x="825" y="2671"/>
                  <a:pt x="840" y="2672"/>
                  <a:pt x="850" y="2672"/>
                </a:cubicBezTo>
                <a:cubicBezTo>
                  <a:pt x="946" y="2672"/>
                  <a:pt x="1042" y="2665"/>
                  <a:pt x="1138" y="2662"/>
                </a:cubicBezTo>
                <a:cubicBezTo>
                  <a:pt x="1236" y="2629"/>
                  <a:pt x="1126" y="2784"/>
                  <a:pt x="1109" y="2831"/>
                </a:cubicBezTo>
                <a:cubicBezTo>
                  <a:pt x="1080" y="2912"/>
                  <a:pt x="1050" y="2952"/>
                  <a:pt x="979" y="3000"/>
                </a:cubicBezTo>
                <a:cubicBezTo>
                  <a:pt x="919" y="3040"/>
                  <a:pt x="984" y="3022"/>
                  <a:pt x="910" y="3059"/>
                </a:cubicBezTo>
                <a:cubicBezTo>
                  <a:pt x="901" y="3063"/>
                  <a:pt x="826" y="3078"/>
                  <a:pt x="821" y="3079"/>
                </a:cubicBezTo>
                <a:cubicBezTo>
                  <a:pt x="765" y="3076"/>
                  <a:pt x="708" y="3077"/>
                  <a:pt x="652" y="3069"/>
                </a:cubicBezTo>
                <a:cubicBezTo>
                  <a:pt x="640" y="3067"/>
                  <a:pt x="633" y="3053"/>
                  <a:pt x="622" y="3049"/>
                </a:cubicBezTo>
                <a:cubicBezTo>
                  <a:pt x="483" y="2993"/>
                  <a:pt x="617" y="3067"/>
                  <a:pt x="493" y="3000"/>
                </a:cubicBezTo>
                <a:cubicBezTo>
                  <a:pt x="475" y="2990"/>
                  <a:pt x="388" y="2938"/>
                  <a:pt x="364" y="2930"/>
                </a:cubicBezTo>
                <a:cubicBezTo>
                  <a:pt x="323" y="2916"/>
                  <a:pt x="277" y="2914"/>
                  <a:pt x="235" y="2900"/>
                </a:cubicBezTo>
                <a:cubicBezTo>
                  <a:pt x="186" y="2916"/>
                  <a:pt x="205" y="2899"/>
                  <a:pt x="225" y="2960"/>
                </a:cubicBezTo>
                <a:cubicBezTo>
                  <a:pt x="229" y="2973"/>
                  <a:pt x="228" y="2988"/>
                  <a:pt x="235" y="3000"/>
                </a:cubicBezTo>
                <a:cubicBezTo>
                  <a:pt x="266" y="3055"/>
                  <a:pt x="361" y="3093"/>
                  <a:pt x="413" y="3129"/>
                </a:cubicBezTo>
                <a:cubicBezTo>
                  <a:pt x="422" y="3135"/>
                  <a:pt x="477" y="3147"/>
                  <a:pt x="483" y="3149"/>
                </a:cubicBezTo>
                <a:cubicBezTo>
                  <a:pt x="624" y="3200"/>
                  <a:pt x="780" y="3191"/>
                  <a:pt x="930" y="3198"/>
                </a:cubicBezTo>
                <a:cubicBezTo>
                  <a:pt x="1072" y="3227"/>
                  <a:pt x="1214" y="3216"/>
                  <a:pt x="1357" y="3208"/>
                </a:cubicBezTo>
                <a:cubicBezTo>
                  <a:pt x="1410" y="3155"/>
                  <a:pt x="1411" y="3169"/>
                  <a:pt x="1377" y="3049"/>
                </a:cubicBezTo>
                <a:cubicBezTo>
                  <a:pt x="1371" y="3029"/>
                  <a:pt x="1351" y="3015"/>
                  <a:pt x="1337" y="3000"/>
                </a:cubicBezTo>
                <a:cubicBezTo>
                  <a:pt x="1282" y="2941"/>
                  <a:pt x="1218" y="2871"/>
                  <a:pt x="1138" y="2851"/>
                </a:cubicBezTo>
                <a:cubicBezTo>
                  <a:pt x="1085" y="2818"/>
                  <a:pt x="1055" y="2820"/>
                  <a:pt x="999" y="2801"/>
                </a:cubicBezTo>
                <a:cubicBezTo>
                  <a:pt x="728" y="2812"/>
                  <a:pt x="807" y="2782"/>
                  <a:pt x="652" y="2880"/>
                </a:cubicBezTo>
                <a:cubicBezTo>
                  <a:pt x="632" y="2910"/>
                  <a:pt x="622" y="2940"/>
                  <a:pt x="622" y="2861"/>
                </a:cubicBezTo>
                <a:cubicBezTo>
                  <a:pt x="622" y="2748"/>
                  <a:pt x="625" y="2635"/>
                  <a:pt x="632" y="2523"/>
                </a:cubicBezTo>
                <a:cubicBezTo>
                  <a:pt x="640" y="2402"/>
                  <a:pt x="674" y="2268"/>
                  <a:pt x="751" y="2175"/>
                </a:cubicBezTo>
                <a:cubicBezTo>
                  <a:pt x="772" y="2150"/>
                  <a:pt x="783" y="2113"/>
                  <a:pt x="811" y="2096"/>
                </a:cubicBezTo>
                <a:cubicBezTo>
                  <a:pt x="827" y="2086"/>
                  <a:pt x="845" y="2078"/>
                  <a:pt x="860" y="2066"/>
                </a:cubicBezTo>
                <a:cubicBezTo>
                  <a:pt x="897" y="2038"/>
                  <a:pt x="924" y="2012"/>
                  <a:pt x="970" y="1997"/>
                </a:cubicBezTo>
                <a:cubicBezTo>
                  <a:pt x="980" y="1990"/>
                  <a:pt x="988" y="1982"/>
                  <a:pt x="999" y="1977"/>
                </a:cubicBezTo>
                <a:cubicBezTo>
                  <a:pt x="1012" y="1972"/>
                  <a:pt x="1027" y="1974"/>
                  <a:pt x="1039" y="1967"/>
                </a:cubicBezTo>
                <a:cubicBezTo>
                  <a:pt x="1057" y="1957"/>
                  <a:pt x="1088" y="1911"/>
                  <a:pt x="1099" y="1897"/>
                </a:cubicBezTo>
                <a:cubicBezTo>
                  <a:pt x="1096" y="1887"/>
                  <a:pt x="1097" y="1874"/>
                  <a:pt x="1089" y="1867"/>
                </a:cubicBezTo>
                <a:cubicBezTo>
                  <a:pt x="1082" y="1860"/>
                  <a:pt x="1068" y="1863"/>
                  <a:pt x="1059" y="1858"/>
                </a:cubicBezTo>
                <a:cubicBezTo>
                  <a:pt x="1048" y="1853"/>
                  <a:pt x="1040" y="1843"/>
                  <a:pt x="1029" y="1838"/>
                </a:cubicBezTo>
                <a:cubicBezTo>
                  <a:pt x="1013" y="1830"/>
                  <a:pt x="996" y="1825"/>
                  <a:pt x="979" y="1818"/>
                </a:cubicBezTo>
                <a:cubicBezTo>
                  <a:pt x="768" y="1823"/>
                  <a:pt x="602" y="1831"/>
                  <a:pt x="403" y="1848"/>
                </a:cubicBezTo>
                <a:cubicBezTo>
                  <a:pt x="340" y="1861"/>
                  <a:pt x="278" y="1876"/>
                  <a:pt x="215" y="1887"/>
                </a:cubicBezTo>
                <a:cubicBezTo>
                  <a:pt x="235" y="2050"/>
                  <a:pt x="231" y="2227"/>
                  <a:pt x="344" y="2354"/>
                </a:cubicBezTo>
                <a:cubicBezTo>
                  <a:pt x="398" y="2414"/>
                  <a:pt x="437" y="2441"/>
                  <a:pt x="503" y="2483"/>
                </a:cubicBezTo>
                <a:cubicBezTo>
                  <a:pt x="523" y="2496"/>
                  <a:pt x="562" y="2523"/>
                  <a:pt x="562" y="2523"/>
                </a:cubicBezTo>
                <a:cubicBezTo>
                  <a:pt x="646" y="2495"/>
                  <a:pt x="633" y="2482"/>
                  <a:pt x="691" y="2424"/>
                </a:cubicBezTo>
                <a:cubicBezTo>
                  <a:pt x="713" y="2370"/>
                  <a:pt x="739" y="2335"/>
                  <a:pt x="781" y="2295"/>
                </a:cubicBezTo>
                <a:cubicBezTo>
                  <a:pt x="807" y="2243"/>
                  <a:pt x="838" y="2203"/>
                  <a:pt x="870" y="2155"/>
                </a:cubicBezTo>
                <a:cubicBezTo>
                  <a:pt x="885" y="2102"/>
                  <a:pt x="906" y="2051"/>
                  <a:pt x="920" y="1997"/>
                </a:cubicBezTo>
                <a:cubicBezTo>
                  <a:pt x="910" y="1941"/>
                  <a:pt x="905" y="1883"/>
                  <a:pt x="890" y="1828"/>
                </a:cubicBezTo>
                <a:cubicBezTo>
                  <a:pt x="872" y="1764"/>
                  <a:pt x="862" y="1788"/>
                  <a:pt x="821" y="1758"/>
                </a:cubicBezTo>
                <a:cubicBezTo>
                  <a:pt x="721" y="1686"/>
                  <a:pt x="870" y="1772"/>
                  <a:pt x="751" y="1699"/>
                </a:cubicBezTo>
                <a:cubicBezTo>
                  <a:pt x="658" y="1642"/>
                  <a:pt x="769" y="1719"/>
                  <a:pt x="662" y="1659"/>
                </a:cubicBezTo>
                <a:cubicBezTo>
                  <a:pt x="647" y="1651"/>
                  <a:pt x="637" y="1636"/>
                  <a:pt x="622" y="1629"/>
                </a:cubicBezTo>
                <a:cubicBezTo>
                  <a:pt x="562" y="1602"/>
                  <a:pt x="486" y="1600"/>
                  <a:pt x="423" y="1579"/>
                </a:cubicBezTo>
                <a:cubicBezTo>
                  <a:pt x="362" y="1518"/>
                  <a:pt x="328" y="1482"/>
                  <a:pt x="284" y="1411"/>
                </a:cubicBezTo>
                <a:cubicBezTo>
                  <a:pt x="250" y="1276"/>
                  <a:pt x="265" y="1313"/>
                  <a:pt x="274" y="1083"/>
                </a:cubicBezTo>
                <a:cubicBezTo>
                  <a:pt x="316" y="1097"/>
                  <a:pt x="362" y="1097"/>
                  <a:pt x="403" y="1113"/>
                </a:cubicBezTo>
                <a:cubicBezTo>
                  <a:pt x="471" y="1140"/>
                  <a:pt x="542" y="1159"/>
                  <a:pt x="612" y="1182"/>
                </a:cubicBezTo>
                <a:cubicBezTo>
                  <a:pt x="685" y="1179"/>
                  <a:pt x="759" y="1183"/>
                  <a:pt x="831" y="1172"/>
                </a:cubicBezTo>
                <a:cubicBezTo>
                  <a:pt x="847" y="1170"/>
                  <a:pt x="856" y="1152"/>
                  <a:pt x="870" y="1143"/>
                </a:cubicBezTo>
                <a:cubicBezTo>
                  <a:pt x="979" y="1071"/>
                  <a:pt x="1028" y="975"/>
                  <a:pt x="1069" y="855"/>
                </a:cubicBezTo>
                <a:cubicBezTo>
                  <a:pt x="1066" y="828"/>
                  <a:pt x="1070" y="799"/>
                  <a:pt x="1059" y="775"/>
                </a:cubicBezTo>
                <a:cubicBezTo>
                  <a:pt x="1047" y="749"/>
                  <a:pt x="986" y="724"/>
                  <a:pt x="960" y="715"/>
                </a:cubicBezTo>
                <a:cubicBezTo>
                  <a:pt x="850" y="738"/>
                  <a:pt x="729" y="739"/>
                  <a:pt x="632" y="795"/>
                </a:cubicBezTo>
                <a:cubicBezTo>
                  <a:pt x="595" y="816"/>
                  <a:pt x="568" y="851"/>
                  <a:pt x="533" y="874"/>
                </a:cubicBezTo>
                <a:cubicBezTo>
                  <a:pt x="330" y="1005"/>
                  <a:pt x="521" y="862"/>
                  <a:pt x="364" y="954"/>
                </a:cubicBezTo>
                <a:cubicBezTo>
                  <a:pt x="305" y="988"/>
                  <a:pt x="259" y="1042"/>
                  <a:pt x="195" y="1063"/>
                </a:cubicBezTo>
                <a:cubicBezTo>
                  <a:pt x="179" y="1014"/>
                  <a:pt x="165" y="974"/>
                  <a:pt x="155" y="924"/>
                </a:cubicBezTo>
                <a:cubicBezTo>
                  <a:pt x="162" y="848"/>
                  <a:pt x="164" y="771"/>
                  <a:pt x="175" y="696"/>
                </a:cubicBezTo>
                <a:cubicBezTo>
                  <a:pt x="187" y="618"/>
                  <a:pt x="323" y="551"/>
                  <a:pt x="394" y="537"/>
                </a:cubicBezTo>
                <a:cubicBezTo>
                  <a:pt x="511" y="554"/>
                  <a:pt x="558" y="571"/>
                  <a:pt x="662" y="606"/>
                </a:cubicBezTo>
                <a:cubicBezTo>
                  <a:pt x="713" y="658"/>
                  <a:pt x="770" y="711"/>
                  <a:pt x="840" y="735"/>
                </a:cubicBezTo>
                <a:cubicBezTo>
                  <a:pt x="885" y="769"/>
                  <a:pt x="933" y="793"/>
                  <a:pt x="979" y="825"/>
                </a:cubicBezTo>
                <a:cubicBezTo>
                  <a:pt x="1075" y="801"/>
                  <a:pt x="1061" y="818"/>
                  <a:pt x="1089" y="735"/>
                </a:cubicBezTo>
                <a:cubicBezTo>
                  <a:pt x="1086" y="652"/>
                  <a:pt x="1091" y="569"/>
                  <a:pt x="1079" y="487"/>
                </a:cubicBezTo>
                <a:cubicBezTo>
                  <a:pt x="1077" y="475"/>
                  <a:pt x="1057" y="475"/>
                  <a:pt x="1049" y="467"/>
                </a:cubicBezTo>
                <a:cubicBezTo>
                  <a:pt x="1001" y="419"/>
                  <a:pt x="999" y="415"/>
                  <a:pt x="930" y="398"/>
                </a:cubicBezTo>
                <a:cubicBezTo>
                  <a:pt x="871" y="410"/>
                  <a:pt x="831" y="404"/>
                  <a:pt x="791" y="447"/>
                </a:cubicBezTo>
                <a:cubicBezTo>
                  <a:pt x="708" y="537"/>
                  <a:pt x="707" y="595"/>
                  <a:pt x="582" y="626"/>
                </a:cubicBezTo>
                <a:cubicBezTo>
                  <a:pt x="447" y="617"/>
                  <a:pt x="430" y="651"/>
                  <a:pt x="403" y="547"/>
                </a:cubicBezTo>
                <a:cubicBezTo>
                  <a:pt x="422" y="451"/>
                  <a:pt x="414" y="430"/>
                  <a:pt x="503" y="408"/>
                </a:cubicBezTo>
                <a:cubicBezTo>
                  <a:pt x="549" y="414"/>
                  <a:pt x="597" y="414"/>
                  <a:pt x="642" y="427"/>
                </a:cubicBezTo>
                <a:cubicBezTo>
                  <a:pt x="656" y="431"/>
                  <a:pt x="659" y="451"/>
                  <a:pt x="672" y="457"/>
                </a:cubicBezTo>
                <a:cubicBezTo>
                  <a:pt x="747" y="495"/>
                  <a:pt x="796" y="490"/>
                  <a:pt x="870" y="547"/>
                </a:cubicBezTo>
                <a:cubicBezTo>
                  <a:pt x="890" y="544"/>
                  <a:pt x="915" y="550"/>
                  <a:pt x="930" y="537"/>
                </a:cubicBezTo>
                <a:cubicBezTo>
                  <a:pt x="951" y="519"/>
                  <a:pt x="933" y="414"/>
                  <a:pt x="930" y="408"/>
                </a:cubicBezTo>
                <a:cubicBezTo>
                  <a:pt x="913" y="370"/>
                  <a:pt x="815" y="349"/>
                  <a:pt x="781" y="338"/>
                </a:cubicBezTo>
                <a:cubicBezTo>
                  <a:pt x="724" y="347"/>
                  <a:pt x="683" y="362"/>
                  <a:pt x="632" y="388"/>
                </a:cubicBezTo>
                <a:cubicBezTo>
                  <a:pt x="605" y="385"/>
                  <a:pt x="577" y="387"/>
                  <a:pt x="552" y="378"/>
                </a:cubicBezTo>
                <a:cubicBezTo>
                  <a:pt x="514" y="364"/>
                  <a:pt x="504" y="302"/>
                  <a:pt x="493" y="269"/>
                </a:cubicBezTo>
                <a:cubicBezTo>
                  <a:pt x="503" y="217"/>
                  <a:pt x="493" y="196"/>
                  <a:pt x="543" y="179"/>
                </a:cubicBezTo>
                <a:cubicBezTo>
                  <a:pt x="617" y="194"/>
                  <a:pt x="694" y="199"/>
                  <a:pt x="761" y="239"/>
                </a:cubicBezTo>
                <a:cubicBezTo>
                  <a:pt x="789" y="256"/>
                  <a:pt x="815" y="277"/>
                  <a:pt x="840" y="298"/>
                </a:cubicBezTo>
                <a:cubicBezTo>
                  <a:pt x="858" y="313"/>
                  <a:pt x="870" y="335"/>
                  <a:pt x="890" y="348"/>
                </a:cubicBezTo>
                <a:cubicBezTo>
                  <a:pt x="911" y="362"/>
                  <a:pt x="938" y="366"/>
                  <a:pt x="960" y="378"/>
                </a:cubicBezTo>
                <a:cubicBezTo>
                  <a:pt x="1010" y="405"/>
                  <a:pt x="1045" y="449"/>
                  <a:pt x="1099" y="467"/>
                </a:cubicBezTo>
                <a:cubicBezTo>
                  <a:pt x="1192" y="446"/>
                  <a:pt x="1192" y="456"/>
                  <a:pt x="1218" y="378"/>
                </a:cubicBezTo>
                <a:cubicBezTo>
                  <a:pt x="1211" y="348"/>
                  <a:pt x="1213" y="315"/>
                  <a:pt x="1198" y="288"/>
                </a:cubicBezTo>
                <a:cubicBezTo>
                  <a:pt x="1191" y="275"/>
                  <a:pt x="1171" y="276"/>
                  <a:pt x="1158" y="269"/>
                </a:cubicBezTo>
                <a:cubicBezTo>
                  <a:pt x="1085" y="229"/>
                  <a:pt x="1137" y="246"/>
                  <a:pt x="1069" y="229"/>
                </a:cubicBezTo>
                <a:cubicBezTo>
                  <a:pt x="992" y="241"/>
                  <a:pt x="909" y="235"/>
                  <a:pt x="840" y="269"/>
                </a:cubicBezTo>
                <a:cubicBezTo>
                  <a:pt x="823" y="277"/>
                  <a:pt x="806" y="286"/>
                  <a:pt x="791" y="298"/>
                </a:cubicBezTo>
                <a:cubicBezTo>
                  <a:pt x="766" y="319"/>
                  <a:pt x="721" y="368"/>
                  <a:pt x="721" y="368"/>
                </a:cubicBezTo>
                <a:cubicBezTo>
                  <a:pt x="677" y="457"/>
                  <a:pt x="626" y="506"/>
                  <a:pt x="562" y="586"/>
                </a:cubicBezTo>
                <a:cubicBezTo>
                  <a:pt x="515" y="645"/>
                  <a:pt x="544" y="629"/>
                  <a:pt x="493" y="646"/>
                </a:cubicBezTo>
                <a:cubicBezTo>
                  <a:pt x="423" y="716"/>
                  <a:pt x="436" y="709"/>
                  <a:pt x="324" y="686"/>
                </a:cubicBezTo>
                <a:cubicBezTo>
                  <a:pt x="273" y="661"/>
                  <a:pt x="261" y="632"/>
                  <a:pt x="225" y="586"/>
                </a:cubicBezTo>
                <a:cubicBezTo>
                  <a:pt x="204" y="524"/>
                  <a:pt x="185" y="417"/>
                  <a:pt x="245" y="368"/>
                </a:cubicBezTo>
                <a:cubicBezTo>
                  <a:pt x="265" y="352"/>
                  <a:pt x="340" y="327"/>
                  <a:pt x="364" y="318"/>
                </a:cubicBezTo>
                <a:cubicBezTo>
                  <a:pt x="440" y="335"/>
                  <a:pt x="517" y="348"/>
                  <a:pt x="592" y="368"/>
                </a:cubicBezTo>
                <a:cubicBezTo>
                  <a:pt x="630" y="378"/>
                  <a:pt x="663" y="415"/>
                  <a:pt x="691" y="437"/>
                </a:cubicBezTo>
                <a:cubicBezTo>
                  <a:pt x="786" y="511"/>
                  <a:pt x="855" y="601"/>
                  <a:pt x="940" y="686"/>
                </a:cubicBezTo>
                <a:cubicBezTo>
                  <a:pt x="966" y="683"/>
                  <a:pt x="994" y="686"/>
                  <a:pt x="1019" y="676"/>
                </a:cubicBezTo>
                <a:cubicBezTo>
                  <a:pt x="1030" y="671"/>
                  <a:pt x="1031" y="654"/>
                  <a:pt x="1039" y="646"/>
                </a:cubicBezTo>
                <a:cubicBezTo>
                  <a:pt x="1047" y="638"/>
                  <a:pt x="1059" y="633"/>
                  <a:pt x="1069" y="626"/>
                </a:cubicBezTo>
                <a:cubicBezTo>
                  <a:pt x="1086" y="600"/>
                  <a:pt x="1102" y="573"/>
                  <a:pt x="1119" y="547"/>
                </a:cubicBezTo>
                <a:cubicBezTo>
                  <a:pt x="1125" y="537"/>
                  <a:pt x="1138" y="517"/>
                  <a:pt x="1138" y="517"/>
                </a:cubicBezTo>
                <a:cubicBezTo>
                  <a:pt x="1145" y="489"/>
                  <a:pt x="1168" y="465"/>
                  <a:pt x="1168" y="437"/>
                </a:cubicBezTo>
                <a:cubicBezTo>
                  <a:pt x="1168" y="300"/>
                  <a:pt x="1079" y="291"/>
                  <a:pt x="970" y="269"/>
                </a:cubicBezTo>
                <a:cubicBezTo>
                  <a:pt x="962" y="270"/>
                  <a:pt x="689" y="280"/>
                  <a:pt x="632" y="328"/>
                </a:cubicBezTo>
                <a:cubicBezTo>
                  <a:pt x="592" y="361"/>
                  <a:pt x="566" y="407"/>
                  <a:pt x="533" y="447"/>
                </a:cubicBezTo>
                <a:cubicBezTo>
                  <a:pt x="516" y="467"/>
                  <a:pt x="483" y="507"/>
                  <a:pt x="483" y="507"/>
                </a:cubicBezTo>
                <a:cubicBezTo>
                  <a:pt x="419" y="698"/>
                  <a:pt x="511" y="433"/>
                  <a:pt x="433" y="626"/>
                </a:cubicBezTo>
                <a:cubicBezTo>
                  <a:pt x="418" y="663"/>
                  <a:pt x="404" y="766"/>
                  <a:pt x="384" y="795"/>
                </a:cubicBezTo>
                <a:cubicBezTo>
                  <a:pt x="377" y="805"/>
                  <a:pt x="364" y="808"/>
                  <a:pt x="354" y="815"/>
                </a:cubicBezTo>
                <a:cubicBezTo>
                  <a:pt x="323" y="776"/>
                  <a:pt x="297" y="733"/>
                  <a:pt x="264" y="696"/>
                </a:cubicBezTo>
                <a:cubicBezTo>
                  <a:pt x="216" y="643"/>
                  <a:pt x="210" y="665"/>
                  <a:pt x="155" y="616"/>
                </a:cubicBezTo>
                <a:cubicBezTo>
                  <a:pt x="143" y="605"/>
                  <a:pt x="137" y="588"/>
                  <a:pt x="125" y="576"/>
                </a:cubicBezTo>
                <a:cubicBezTo>
                  <a:pt x="117" y="568"/>
                  <a:pt x="105" y="565"/>
                  <a:pt x="96" y="557"/>
                </a:cubicBezTo>
                <a:cubicBezTo>
                  <a:pt x="75" y="538"/>
                  <a:pt x="36" y="497"/>
                  <a:pt x="36" y="497"/>
                </a:cubicBezTo>
                <a:cubicBezTo>
                  <a:pt x="33" y="487"/>
                  <a:pt x="22" y="477"/>
                  <a:pt x="26" y="467"/>
                </a:cubicBezTo>
                <a:cubicBezTo>
                  <a:pt x="32" y="453"/>
                  <a:pt x="103" y="428"/>
                  <a:pt x="106" y="427"/>
                </a:cubicBezTo>
                <a:cubicBezTo>
                  <a:pt x="125" y="420"/>
                  <a:pt x="165" y="408"/>
                  <a:pt x="165" y="408"/>
                </a:cubicBezTo>
                <a:cubicBezTo>
                  <a:pt x="225" y="411"/>
                  <a:pt x="284" y="413"/>
                  <a:pt x="344" y="418"/>
                </a:cubicBezTo>
                <a:cubicBezTo>
                  <a:pt x="372" y="421"/>
                  <a:pt x="387" y="437"/>
                  <a:pt x="413" y="447"/>
                </a:cubicBezTo>
                <a:cubicBezTo>
                  <a:pt x="461" y="465"/>
                  <a:pt x="511" y="478"/>
                  <a:pt x="562" y="487"/>
                </a:cubicBezTo>
                <a:cubicBezTo>
                  <a:pt x="609" y="506"/>
                  <a:pt x="656" y="514"/>
                  <a:pt x="701" y="537"/>
                </a:cubicBezTo>
                <a:cubicBezTo>
                  <a:pt x="728" y="534"/>
                  <a:pt x="757" y="540"/>
                  <a:pt x="781" y="527"/>
                </a:cubicBezTo>
                <a:cubicBezTo>
                  <a:pt x="813" y="510"/>
                  <a:pt x="816" y="445"/>
                  <a:pt x="821" y="418"/>
                </a:cubicBezTo>
                <a:cubicBezTo>
                  <a:pt x="818" y="381"/>
                  <a:pt x="822" y="343"/>
                  <a:pt x="811" y="308"/>
                </a:cubicBezTo>
                <a:cubicBezTo>
                  <a:pt x="805" y="288"/>
                  <a:pt x="713" y="255"/>
                  <a:pt x="691" y="249"/>
                </a:cubicBezTo>
                <a:cubicBezTo>
                  <a:pt x="658" y="256"/>
                  <a:pt x="623" y="255"/>
                  <a:pt x="592" y="269"/>
                </a:cubicBezTo>
                <a:cubicBezTo>
                  <a:pt x="569" y="280"/>
                  <a:pt x="520" y="349"/>
                  <a:pt x="503" y="368"/>
                </a:cubicBezTo>
                <a:cubicBezTo>
                  <a:pt x="409" y="474"/>
                  <a:pt x="337" y="574"/>
                  <a:pt x="284" y="706"/>
                </a:cubicBezTo>
                <a:cubicBezTo>
                  <a:pt x="277" y="746"/>
                  <a:pt x="271" y="785"/>
                  <a:pt x="264" y="825"/>
                </a:cubicBezTo>
                <a:cubicBezTo>
                  <a:pt x="257" y="868"/>
                  <a:pt x="266" y="912"/>
                  <a:pt x="255" y="954"/>
                </a:cubicBezTo>
                <a:cubicBezTo>
                  <a:pt x="249" y="977"/>
                  <a:pt x="228" y="993"/>
                  <a:pt x="215" y="1013"/>
                </a:cubicBezTo>
                <a:cubicBezTo>
                  <a:pt x="200" y="1036"/>
                  <a:pt x="135" y="1033"/>
                  <a:pt x="135" y="1033"/>
                </a:cubicBezTo>
                <a:cubicBezTo>
                  <a:pt x="78" y="1092"/>
                  <a:pt x="84" y="1184"/>
                  <a:pt x="76" y="1262"/>
                </a:cubicBezTo>
                <a:cubicBezTo>
                  <a:pt x="79" y="1315"/>
                  <a:pt x="78" y="1368"/>
                  <a:pt x="86" y="1421"/>
                </a:cubicBezTo>
                <a:cubicBezTo>
                  <a:pt x="91" y="1453"/>
                  <a:pt x="124" y="1500"/>
                  <a:pt x="135" y="1530"/>
                </a:cubicBezTo>
                <a:cubicBezTo>
                  <a:pt x="158" y="1592"/>
                  <a:pt x="180" y="1653"/>
                  <a:pt x="215" y="1709"/>
                </a:cubicBezTo>
                <a:cubicBezTo>
                  <a:pt x="254" y="1771"/>
                  <a:pt x="314" y="1808"/>
                  <a:pt x="364" y="1858"/>
                </a:cubicBezTo>
                <a:cubicBezTo>
                  <a:pt x="379" y="1852"/>
                  <a:pt x="429" y="1835"/>
                  <a:pt x="443" y="1818"/>
                </a:cubicBezTo>
                <a:cubicBezTo>
                  <a:pt x="475" y="1778"/>
                  <a:pt x="487" y="1685"/>
                  <a:pt x="503" y="1639"/>
                </a:cubicBezTo>
                <a:cubicBezTo>
                  <a:pt x="517" y="1598"/>
                  <a:pt x="540" y="1561"/>
                  <a:pt x="552" y="1520"/>
                </a:cubicBezTo>
                <a:cubicBezTo>
                  <a:pt x="576" y="1436"/>
                  <a:pt x="592" y="1344"/>
                  <a:pt x="642" y="1272"/>
                </a:cubicBezTo>
                <a:cubicBezTo>
                  <a:pt x="645" y="1259"/>
                  <a:pt x="647" y="1245"/>
                  <a:pt x="652" y="1232"/>
                </a:cubicBezTo>
                <a:cubicBezTo>
                  <a:pt x="657" y="1221"/>
                  <a:pt x="668" y="1213"/>
                  <a:pt x="672" y="1202"/>
                </a:cubicBezTo>
                <a:cubicBezTo>
                  <a:pt x="682" y="1173"/>
                  <a:pt x="682" y="1142"/>
                  <a:pt x="691" y="1113"/>
                </a:cubicBezTo>
                <a:cubicBezTo>
                  <a:pt x="728" y="1116"/>
                  <a:pt x="766" y="1111"/>
                  <a:pt x="801" y="1123"/>
                </a:cubicBezTo>
                <a:cubicBezTo>
                  <a:pt x="818" y="1129"/>
                  <a:pt x="825" y="1151"/>
                  <a:pt x="840" y="1162"/>
                </a:cubicBezTo>
                <a:cubicBezTo>
                  <a:pt x="855" y="1174"/>
                  <a:pt x="873" y="1182"/>
                  <a:pt x="890" y="1192"/>
                </a:cubicBezTo>
                <a:cubicBezTo>
                  <a:pt x="914" y="1263"/>
                  <a:pt x="881" y="1184"/>
                  <a:pt x="979" y="1282"/>
                </a:cubicBezTo>
                <a:cubicBezTo>
                  <a:pt x="989" y="1292"/>
                  <a:pt x="989" y="1311"/>
                  <a:pt x="999" y="1321"/>
                </a:cubicBezTo>
                <a:cubicBezTo>
                  <a:pt x="1178" y="1498"/>
                  <a:pt x="983" y="1263"/>
                  <a:pt x="1109" y="1421"/>
                </a:cubicBezTo>
                <a:cubicBezTo>
                  <a:pt x="1122" y="1459"/>
                  <a:pt x="1133" y="1473"/>
                  <a:pt x="1099" y="1520"/>
                </a:cubicBezTo>
                <a:cubicBezTo>
                  <a:pt x="1063" y="1569"/>
                  <a:pt x="965" y="1592"/>
                  <a:pt x="910" y="1619"/>
                </a:cubicBezTo>
                <a:cubicBezTo>
                  <a:pt x="828" y="1660"/>
                  <a:pt x="760" y="1735"/>
                  <a:pt x="672" y="1758"/>
                </a:cubicBezTo>
                <a:cubicBezTo>
                  <a:pt x="599" y="1812"/>
                  <a:pt x="579" y="1854"/>
                  <a:pt x="533" y="1927"/>
                </a:cubicBezTo>
                <a:cubicBezTo>
                  <a:pt x="509" y="2025"/>
                  <a:pt x="495" y="2135"/>
                  <a:pt x="552" y="2225"/>
                </a:cubicBezTo>
                <a:cubicBezTo>
                  <a:pt x="564" y="2311"/>
                  <a:pt x="593" y="2367"/>
                  <a:pt x="632" y="2443"/>
                </a:cubicBezTo>
                <a:cubicBezTo>
                  <a:pt x="639" y="2470"/>
                  <a:pt x="640" y="2498"/>
                  <a:pt x="652" y="2523"/>
                </a:cubicBezTo>
                <a:cubicBezTo>
                  <a:pt x="657" y="2534"/>
                  <a:pt x="676" y="2533"/>
                  <a:pt x="682" y="2543"/>
                </a:cubicBezTo>
                <a:cubicBezTo>
                  <a:pt x="693" y="2561"/>
                  <a:pt x="691" y="2584"/>
                  <a:pt x="701" y="2602"/>
                </a:cubicBezTo>
                <a:cubicBezTo>
                  <a:pt x="742" y="2674"/>
                  <a:pt x="743" y="2670"/>
                  <a:pt x="791" y="2702"/>
                </a:cubicBezTo>
                <a:cubicBezTo>
                  <a:pt x="760" y="2722"/>
                  <a:pt x="733" y="2725"/>
                  <a:pt x="701" y="2741"/>
                </a:cubicBezTo>
                <a:cubicBezTo>
                  <a:pt x="608" y="2788"/>
                  <a:pt x="690" y="2758"/>
                  <a:pt x="622" y="2781"/>
                </a:cubicBezTo>
                <a:cubicBezTo>
                  <a:pt x="585" y="2836"/>
                  <a:pt x="624" y="2791"/>
                  <a:pt x="552" y="2831"/>
                </a:cubicBezTo>
                <a:cubicBezTo>
                  <a:pt x="472" y="2876"/>
                  <a:pt x="433" y="2906"/>
                  <a:pt x="364" y="2960"/>
                </a:cubicBezTo>
                <a:cubicBezTo>
                  <a:pt x="347" y="2973"/>
                  <a:pt x="331" y="2987"/>
                  <a:pt x="314" y="3000"/>
                </a:cubicBezTo>
                <a:cubicBezTo>
                  <a:pt x="301" y="3010"/>
                  <a:pt x="274" y="3029"/>
                  <a:pt x="274" y="3029"/>
                </a:cubicBezTo>
                <a:cubicBezTo>
                  <a:pt x="246" y="3112"/>
                  <a:pt x="245" y="3186"/>
                  <a:pt x="324" y="3238"/>
                </a:cubicBezTo>
                <a:cubicBezTo>
                  <a:pt x="349" y="3314"/>
                  <a:pt x="420" y="3315"/>
                  <a:pt x="483" y="3347"/>
                </a:cubicBezTo>
                <a:cubicBezTo>
                  <a:pt x="824" y="3336"/>
                  <a:pt x="700" y="3345"/>
                  <a:pt x="890" y="3307"/>
                </a:cubicBezTo>
                <a:cubicBezTo>
                  <a:pt x="920" y="3288"/>
                  <a:pt x="950" y="3278"/>
                  <a:pt x="979" y="3258"/>
                </a:cubicBezTo>
                <a:cubicBezTo>
                  <a:pt x="1073" y="3117"/>
                  <a:pt x="952" y="2832"/>
                  <a:pt x="850" y="2712"/>
                </a:cubicBezTo>
                <a:cubicBezTo>
                  <a:pt x="815" y="2600"/>
                  <a:pt x="853" y="2703"/>
                  <a:pt x="791" y="2592"/>
                </a:cubicBezTo>
                <a:cubicBezTo>
                  <a:pt x="768" y="2550"/>
                  <a:pt x="751" y="2496"/>
                  <a:pt x="731" y="2453"/>
                </a:cubicBezTo>
                <a:cubicBezTo>
                  <a:pt x="698" y="2382"/>
                  <a:pt x="675" y="2300"/>
                  <a:pt x="632" y="2235"/>
                </a:cubicBezTo>
                <a:cubicBezTo>
                  <a:pt x="595" y="2087"/>
                  <a:pt x="607" y="1900"/>
                  <a:pt x="691" y="1768"/>
                </a:cubicBezTo>
                <a:cubicBezTo>
                  <a:pt x="694" y="1755"/>
                  <a:pt x="693" y="1739"/>
                  <a:pt x="701" y="1728"/>
                </a:cubicBezTo>
                <a:cubicBezTo>
                  <a:pt x="708" y="1718"/>
                  <a:pt x="723" y="1717"/>
                  <a:pt x="731" y="1709"/>
                </a:cubicBezTo>
                <a:cubicBezTo>
                  <a:pt x="740" y="1701"/>
                  <a:pt x="743" y="1687"/>
                  <a:pt x="751" y="1679"/>
                </a:cubicBezTo>
                <a:cubicBezTo>
                  <a:pt x="759" y="1671"/>
                  <a:pt x="772" y="1667"/>
                  <a:pt x="781" y="1659"/>
                </a:cubicBezTo>
                <a:cubicBezTo>
                  <a:pt x="813" y="1633"/>
                  <a:pt x="826" y="1602"/>
                  <a:pt x="860" y="1579"/>
                </a:cubicBezTo>
                <a:cubicBezTo>
                  <a:pt x="877" y="1556"/>
                  <a:pt x="893" y="1533"/>
                  <a:pt x="910" y="1510"/>
                </a:cubicBezTo>
                <a:cubicBezTo>
                  <a:pt x="920" y="1497"/>
                  <a:pt x="940" y="1470"/>
                  <a:pt x="940" y="1470"/>
                </a:cubicBezTo>
                <a:cubicBezTo>
                  <a:pt x="954" y="1401"/>
                  <a:pt x="995" y="1370"/>
                  <a:pt x="1039" y="1311"/>
                </a:cubicBezTo>
                <a:cubicBezTo>
                  <a:pt x="1074" y="1265"/>
                  <a:pt x="1088" y="1198"/>
                  <a:pt x="1099" y="1143"/>
                </a:cubicBezTo>
                <a:cubicBezTo>
                  <a:pt x="1096" y="1106"/>
                  <a:pt x="1100" y="1068"/>
                  <a:pt x="1089" y="1033"/>
                </a:cubicBezTo>
                <a:cubicBezTo>
                  <a:pt x="1076" y="992"/>
                  <a:pt x="1001" y="939"/>
                  <a:pt x="970" y="914"/>
                </a:cubicBezTo>
                <a:cubicBezTo>
                  <a:pt x="926" y="841"/>
                  <a:pt x="893" y="838"/>
                  <a:pt x="831" y="785"/>
                </a:cubicBezTo>
                <a:cubicBezTo>
                  <a:pt x="806" y="764"/>
                  <a:pt x="784" y="738"/>
                  <a:pt x="761" y="715"/>
                </a:cubicBezTo>
                <a:cubicBezTo>
                  <a:pt x="751" y="705"/>
                  <a:pt x="731" y="686"/>
                  <a:pt x="731" y="686"/>
                </a:cubicBezTo>
                <a:cubicBezTo>
                  <a:pt x="720" y="507"/>
                  <a:pt x="765" y="526"/>
                  <a:pt x="652" y="497"/>
                </a:cubicBezTo>
                <a:cubicBezTo>
                  <a:pt x="604" y="521"/>
                  <a:pt x="587" y="528"/>
                  <a:pt x="562" y="576"/>
                </a:cubicBezTo>
                <a:cubicBezTo>
                  <a:pt x="533" y="692"/>
                  <a:pt x="573" y="549"/>
                  <a:pt x="533" y="646"/>
                </a:cubicBezTo>
                <a:cubicBezTo>
                  <a:pt x="513" y="695"/>
                  <a:pt x="513" y="754"/>
                  <a:pt x="503" y="805"/>
                </a:cubicBezTo>
                <a:cubicBezTo>
                  <a:pt x="506" y="858"/>
                  <a:pt x="506" y="911"/>
                  <a:pt x="513" y="964"/>
                </a:cubicBezTo>
                <a:cubicBezTo>
                  <a:pt x="525" y="1052"/>
                  <a:pt x="580" y="1137"/>
                  <a:pt x="602" y="1222"/>
                </a:cubicBezTo>
                <a:cubicBezTo>
                  <a:pt x="625" y="1315"/>
                  <a:pt x="603" y="1282"/>
                  <a:pt x="652" y="1331"/>
                </a:cubicBezTo>
                <a:cubicBezTo>
                  <a:pt x="674" y="1396"/>
                  <a:pt x="709" y="1455"/>
                  <a:pt x="731" y="1520"/>
                </a:cubicBezTo>
                <a:cubicBezTo>
                  <a:pt x="728" y="1543"/>
                  <a:pt x="739" y="1574"/>
                  <a:pt x="721" y="1589"/>
                </a:cubicBezTo>
                <a:cubicBezTo>
                  <a:pt x="706" y="1602"/>
                  <a:pt x="681" y="1585"/>
                  <a:pt x="662" y="1579"/>
                </a:cubicBezTo>
                <a:cubicBezTo>
                  <a:pt x="626" y="1567"/>
                  <a:pt x="588" y="1536"/>
                  <a:pt x="562" y="1510"/>
                </a:cubicBezTo>
                <a:cubicBezTo>
                  <a:pt x="534" y="1451"/>
                  <a:pt x="519" y="1394"/>
                  <a:pt x="503" y="1331"/>
                </a:cubicBezTo>
                <a:cubicBezTo>
                  <a:pt x="506" y="1212"/>
                  <a:pt x="507" y="1093"/>
                  <a:pt x="513" y="974"/>
                </a:cubicBezTo>
                <a:cubicBezTo>
                  <a:pt x="515" y="939"/>
                  <a:pt x="543" y="874"/>
                  <a:pt x="543" y="874"/>
                </a:cubicBezTo>
                <a:cubicBezTo>
                  <a:pt x="546" y="758"/>
                  <a:pt x="548" y="643"/>
                  <a:pt x="552" y="527"/>
                </a:cubicBezTo>
                <a:cubicBezTo>
                  <a:pt x="559" y="340"/>
                  <a:pt x="528" y="327"/>
                  <a:pt x="672" y="298"/>
                </a:cubicBezTo>
                <a:cubicBezTo>
                  <a:pt x="731" y="301"/>
                  <a:pt x="792" y="296"/>
                  <a:pt x="850" y="308"/>
                </a:cubicBezTo>
                <a:cubicBezTo>
                  <a:pt x="860" y="310"/>
                  <a:pt x="860" y="327"/>
                  <a:pt x="860" y="338"/>
                </a:cubicBezTo>
                <a:cubicBezTo>
                  <a:pt x="860" y="434"/>
                  <a:pt x="850" y="475"/>
                  <a:pt x="761" y="497"/>
                </a:cubicBezTo>
                <a:cubicBezTo>
                  <a:pt x="698" y="494"/>
                  <a:pt x="635" y="494"/>
                  <a:pt x="572" y="487"/>
                </a:cubicBezTo>
                <a:cubicBezTo>
                  <a:pt x="539" y="484"/>
                  <a:pt x="506" y="474"/>
                  <a:pt x="473" y="467"/>
                </a:cubicBezTo>
                <a:cubicBezTo>
                  <a:pt x="456" y="464"/>
                  <a:pt x="423" y="457"/>
                  <a:pt x="423" y="457"/>
                </a:cubicBezTo>
                <a:cubicBezTo>
                  <a:pt x="400" y="423"/>
                  <a:pt x="394" y="398"/>
                  <a:pt x="384" y="358"/>
                </a:cubicBezTo>
                <a:cubicBezTo>
                  <a:pt x="387" y="308"/>
                  <a:pt x="383" y="258"/>
                  <a:pt x="394" y="209"/>
                </a:cubicBezTo>
                <a:cubicBezTo>
                  <a:pt x="402" y="172"/>
                  <a:pt x="500" y="128"/>
                  <a:pt x="533" y="120"/>
                </a:cubicBezTo>
                <a:cubicBezTo>
                  <a:pt x="683" y="151"/>
                  <a:pt x="669" y="144"/>
                  <a:pt x="781" y="219"/>
                </a:cubicBezTo>
                <a:cubicBezTo>
                  <a:pt x="784" y="229"/>
                  <a:pt x="781" y="246"/>
                  <a:pt x="791" y="249"/>
                </a:cubicBezTo>
                <a:cubicBezTo>
                  <a:pt x="823" y="257"/>
                  <a:pt x="906" y="226"/>
                  <a:pt x="940" y="219"/>
                </a:cubicBezTo>
                <a:cubicBezTo>
                  <a:pt x="950" y="212"/>
                  <a:pt x="959" y="204"/>
                  <a:pt x="970" y="199"/>
                </a:cubicBezTo>
                <a:cubicBezTo>
                  <a:pt x="979" y="194"/>
                  <a:pt x="990" y="194"/>
                  <a:pt x="999" y="189"/>
                </a:cubicBezTo>
                <a:cubicBezTo>
                  <a:pt x="1020" y="177"/>
                  <a:pt x="1059" y="149"/>
                  <a:pt x="1059" y="149"/>
                </a:cubicBezTo>
                <a:cubicBezTo>
                  <a:pt x="1089" y="61"/>
                  <a:pt x="1081" y="111"/>
                  <a:pt x="1069" y="0"/>
                </a:cubicBezTo>
                <a:cubicBezTo>
                  <a:pt x="1005" y="11"/>
                  <a:pt x="995" y="11"/>
                  <a:pt x="960" y="60"/>
                </a:cubicBezTo>
                <a:cubicBezTo>
                  <a:pt x="941" y="87"/>
                  <a:pt x="900" y="139"/>
                  <a:pt x="900" y="139"/>
                </a:cubicBezTo>
                <a:cubicBezTo>
                  <a:pt x="881" y="196"/>
                  <a:pt x="873" y="261"/>
                  <a:pt x="831" y="308"/>
                </a:cubicBezTo>
                <a:cubicBezTo>
                  <a:pt x="812" y="329"/>
                  <a:pt x="798" y="359"/>
                  <a:pt x="771" y="368"/>
                </a:cubicBezTo>
                <a:cubicBezTo>
                  <a:pt x="734" y="380"/>
                  <a:pt x="750" y="373"/>
                  <a:pt x="721" y="3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8215313" y="5715000"/>
            <a:ext cx="714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grpSp>
        <p:nvGrpSpPr>
          <p:cNvPr id="28681" name="Skupina 13"/>
          <p:cNvGrpSpPr>
            <a:grpSpLocks/>
          </p:cNvGrpSpPr>
          <p:nvPr/>
        </p:nvGrpSpPr>
        <p:grpSpPr bwMode="auto">
          <a:xfrm>
            <a:off x="7286625" y="5143500"/>
            <a:ext cx="928688" cy="1714500"/>
            <a:chOff x="8215338" y="0"/>
            <a:chExt cx="928662" cy="1714488"/>
          </a:xfrm>
        </p:grpSpPr>
        <p:sp>
          <p:nvSpPr>
            <p:cNvPr id="28683" name="Freeform 6"/>
            <p:cNvSpPr>
              <a:spLocks/>
            </p:cNvSpPr>
            <p:nvPr/>
          </p:nvSpPr>
          <p:spPr bwMode="auto">
            <a:xfrm>
              <a:off x="8215338" y="0"/>
              <a:ext cx="928662" cy="1714488"/>
            </a:xfrm>
            <a:custGeom>
              <a:avLst/>
              <a:gdLst>
                <a:gd name="T0" fmla="*/ 2147483646 w 1411"/>
                <a:gd name="T1" fmla="*/ 2147483646 h 3347"/>
                <a:gd name="T2" fmla="*/ 2147483646 w 1411"/>
                <a:gd name="T3" fmla="*/ 2147483646 h 3347"/>
                <a:gd name="T4" fmla="*/ 2147483646 w 1411"/>
                <a:gd name="T5" fmla="*/ 2147483646 h 3347"/>
                <a:gd name="T6" fmla="*/ 2147483646 w 1411"/>
                <a:gd name="T7" fmla="*/ 2147483646 h 3347"/>
                <a:gd name="T8" fmla="*/ 2147483646 w 1411"/>
                <a:gd name="T9" fmla="*/ 2147483646 h 3347"/>
                <a:gd name="T10" fmla="*/ 2147483646 w 1411"/>
                <a:gd name="T11" fmla="*/ 2147483646 h 3347"/>
                <a:gd name="T12" fmla="*/ 2147483646 w 1411"/>
                <a:gd name="T13" fmla="*/ 2147483646 h 3347"/>
                <a:gd name="T14" fmla="*/ 2147483646 w 1411"/>
                <a:gd name="T15" fmla="*/ 2147483646 h 3347"/>
                <a:gd name="T16" fmla="*/ 2147483646 w 1411"/>
                <a:gd name="T17" fmla="*/ 2147483646 h 3347"/>
                <a:gd name="T18" fmla="*/ 2147483646 w 1411"/>
                <a:gd name="T19" fmla="*/ 2147483646 h 3347"/>
                <a:gd name="T20" fmla="*/ 2147483646 w 1411"/>
                <a:gd name="T21" fmla="*/ 2147483646 h 3347"/>
                <a:gd name="T22" fmla="*/ 2147483646 w 1411"/>
                <a:gd name="T23" fmla="*/ 2147483646 h 3347"/>
                <a:gd name="T24" fmla="*/ 2147483646 w 1411"/>
                <a:gd name="T25" fmla="*/ 2147483646 h 3347"/>
                <a:gd name="T26" fmla="*/ 2147483646 w 1411"/>
                <a:gd name="T27" fmla="*/ 2147483646 h 3347"/>
                <a:gd name="T28" fmla="*/ 2147483646 w 1411"/>
                <a:gd name="T29" fmla="*/ 2147483646 h 3347"/>
                <a:gd name="T30" fmla="*/ 2147483646 w 1411"/>
                <a:gd name="T31" fmla="*/ 2147483646 h 3347"/>
                <a:gd name="T32" fmla="*/ 2147483646 w 1411"/>
                <a:gd name="T33" fmla="*/ 2147483646 h 3347"/>
                <a:gd name="T34" fmla="*/ 2147483646 w 1411"/>
                <a:gd name="T35" fmla="*/ 2147483646 h 3347"/>
                <a:gd name="T36" fmla="*/ 2147483646 w 1411"/>
                <a:gd name="T37" fmla="*/ 2147483646 h 3347"/>
                <a:gd name="T38" fmla="*/ 2147483646 w 1411"/>
                <a:gd name="T39" fmla="*/ 2147483646 h 3347"/>
                <a:gd name="T40" fmla="*/ 2147483646 w 1411"/>
                <a:gd name="T41" fmla="*/ 2147483646 h 3347"/>
                <a:gd name="T42" fmla="*/ 2147483646 w 1411"/>
                <a:gd name="T43" fmla="*/ 2147483646 h 3347"/>
                <a:gd name="T44" fmla="*/ 2147483646 w 1411"/>
                <a:gd name="T45" fmla="*/ 2147483646 h 3347"/>
                <a:gd name="T46" fmla="*/ 2147483646 w 1411"/>
                <a:gd name="T47" fmla="*/ 2147483646 h 3347"/>
                <a:gd name="T48" fmla="*/ 2147483646 w 1411"/>
                <a:gd name="T49" fmla="*/ 2147483646 h 3347"/>
                <a:gd name="T50" fmla="*/ 2147483646 w 1411"/>
                <a:gd name="T51" fmla="*/ 2147483646 h 3347"/>
                <a:gd name="T52" fmla="*/ 2147483646 w 1411"/>
                <a:gd name="T53" fmla="*/ 2147483646 h 3347"/>
                <a:gd name="T54" fmla="*/ 2147483646 w 1411"/>
                <a:gd name="T55" fmla="*/ 2147483646 h 3347"/>
                <a:gd name="T56" fmla="*/ 2147483646 w 1411"/>
                <a:gd name="T57" fmla="*/ 2147483646 h 3347"/>
                <a:gd name="T58" fmla="*/ 2147483646 w 1411"/>
                <a:gd name="T59" fmla="*/ 2147483646 h 3347"/>
                <a:gd name="T60" fmla="*/ 2147483646 w 1411"/>
                <a:gd name="T61" fmla="*/ 2147483646 h 3347"/>
                <a:gd name="T62" fmla="*/ 2147483646 w 1411"/>
                <a:gd name="T63" fmla="*/ 2147483646 h 3347"/>
                <a:gd name="T64" fmla="*/ 2147483646 w 1411"/>
                <a:gd name="T65" fmla="*/ 2147483646 h 3347"/>
                <a:gd name="T66" fmla="*/ 2147483646 w 1411"/>
                <a:gd name="T67" fmla="*/ 2147483646 h 3347"/>
                <a:gd name="T68" fmla="*/ 2147483646 w 1411"/>
                <a:gd name="T69" fmla="*/ 2147483646 h 3347"/>
                <a:gd name="T70" fmla="*/ 2147483646 w 1411"/>
                <a:gd name="T71" fmla="*/ 2147483646 h 3347"/>
                <a:gd name="T72" fmla="*/ 2147483646 w 1411"/>
                <a:gd name="T73" fmla="*/ 2147483646 h 3347"/>
                <a:gd name="T74" fmla="*/ 2147483646 w 1411"/>
                <a:gd name="T75" fmla="*/ 2147483646 h 3347"/>
                <a:gd name="T76" fmla="*/ 2147483646 w 1411"/>
                <a:gd name="T77" fmla="*/ 2147483646 h 3347"/>
                <a:gd name="T78" fmla="*/ 2147483646 w 1411"/>
                <a:gd name="T79" fmla="*/ 2147483646 h 3347"/>
                <a:gd name="T80" fmla="*/ 2147483646 w 1411"/>
                <a:gd name="T81" fmla="*/ 2147483646 h 3347"/>
                <a:gd name="T82" fmla="*/ 2147483646 w 1411"/>
                <a:gd name="T83" fmla="*/ 2147483646 h 3347"/>
                <a:gd name="T84" fmla="*/ 2147483646 w 1411"/>
                <a:gd name="T85" fmla="*/ 2147483646 h 3347"/>
                <a:gd name="T86" fmla="*/ 2147483646 w 1411"/>
                <a:gd name="T87" fmla="*/ 2147483646 h 3347"/>
                <a:gd name="T88" fmla="*/ 2147483646 w 1411"/>
                <a:gd name="T89" fmla="*/ 2147483646 h 3347"/>
                <a:gd name="T90" fmla="*/ 2147483646 w 1411"/>
                <a:gd name="T91" fmla="*/ 2147483646 h 3347"/>
                <a:gd name="T92" fmla="*/ 2147483646 w 1411"/>
                <a:gd name="T93" fmla="*/ 2147483646 h 3347"/>
                <a:gd name="T94" fmla="*/ 2147483646 w 1411"/>
                <a:gd name="T95" fmla="*/ 2147483646 h 3347"/>
                <a:gd name="T96" fmla="*/ 2147483646 w 1411"/>
                <a:gd name="T97" fmla="*/ 2147483646 h 3347"/>
                <a:gd name="T98" fmla="*/ 2147483646 w 1411"/>
                <a:gd name="T99" fmla="*/ 2147483646 h 3347"/>
                <a:gd name="T100" fmla="*/ 2147483646 w 1411"/>
                <a:gd name="T101" fmla="*/ 2147483646 h 3347"/>
                <a:gd name="T102" fmla="*/ 2147483646 w 1411"/>
                <a:gd name="T103" fmla="*/ 2147483646 h 3347"/>
                <a:gd name="T104" fmla="*/ 2147483646 w 1411"/>
                <a:gd name="T105" fmla="*/ 2147483646 h 3347"/>
                <a:gd name="T106" fmla="*/ 2147483646 w 1411"/>
                <a:gd name="T107" fmla="*/ 2147483646 h 3347"/>
                <a:gd name="T108" fmla="*/ 2147483646 w 1411"/>
                <a:gd name="T109" fmla="*/ 2147483646 h 3347"/>
                <a:gd name="T110" fmla="*/ 2147483646 w 1411"/>
                <a:gd name="T111" fmla="*/ 2147483646 h 3347"/>
                <a:gd name="T112" fmla="*/ 2147483646 w 1411"/>
                <a:gd name="T113" fmla="*/ 2147483646 h 33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1"/>
                <a:gd name="T172" fmla="*/ 0 h 3347"/>
                <a:gd name="T173" fmla="*/ 1411 w 1411"/>
                <a:gd name="T174" fmla="*/ 3347 h 33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1" h="3347">
                  <a:moveTo>
                    <a:pt x="801" y="616"/>
                  </a:moveTo>
                  <a:cubicBezTo>
                    <a:pt x="811" y="632"/>
                    <a:pt x="838" y="668"/>
                    <a:pt x="840" y="686"/>
                  </a:cubicBezTo>
                  <a:cubicBezTo>
                    <a:pt x="846" y="731"/>
                    <a:pt x="796" y="768"/>
                    <a:pt x="761" y="785"/>
                  </a:cubicBezTo>
                  <a:cubicBezTo>
                    <a:pt x="667" y="832"/>
                    <a:pt x="566" y="841"/>
                    <a:pt x="463" y="845"/>
                  </a:cubicBezTo>
                  <a:cubicBezTo>
                    <a:pt x="350" y="850"/>
                    <a:pt x="238" y="852"/>
                    <a:pt x="125" y="855"/>
                  </a:cubicBezTo>
                  <a:cubicBezTo>
                    <a:pt x="78" y="918"/>
                    <a:pt x="55" y="987"/>
                    <a:pt x="36" y="1063"/>
                  </a:cubicBezTo>
                  <a:cubicBezTo>
                    <a:pt x="30" y="1145"/>
                    <a:pt x="26" y="1222"/>
                    <a:pt x="6" y="1301"/>
                  </a:cubicBezTo>
                  <a:cubicBezTo>
                    <a:pt x="9" y="1400"/>
                    <a:pt x="0" y="1501"/>
                    <a:pt x="16" y="1599"/>
                  </a:cubicBezTo>
                  <a:cubicBezTo>
                    <a:pt x="21" y="1627"/>
                    <a:pt x="52" y="1644"/>
                    <a:pt x="66" y="1669"/>
                  </a:cubicBezTo>
                  <a:cubicBezTo>
                    <a:pt x="75" y="1685"/>
                    <a:pt x="77" y="1703"/>
                    <a:pt x="86" y="1719"/>
                  </a:cubicBezTo>
                  <a:cubicBezTo>
                    <a:pt x="139" y="1815"/>
                    <a:pt x="242" y="1883"/>
                    <a:pt x="344" y="1917"/>
                  </a:cubicBezTo>
                  <a:cubicBezTo>
                    <a:pt x="361" y="1914"/>
                    <a:pt x="379" y="1915"/>
                    <a:pt x="394" y="1907"/>
                  </a:cubicBezTo>
                  <a:cubicBezTo>
                    <a:pt x="419" y="1894"/>
                    <a:pt x="463" y="1858"/>
                    <a:pt x="463" y="1858"/>
                  </a:cubicBezTo>
                  <a:cubicBezTo>
                    <a:pt x="530" y="1751"/>
                    <a:pt x="577" y="1638"/>
                    <a:pt x="642" y="1530"/>
                  </a:cubicBezTo>
                  <a:cubicBezTo>
                    <a:pt x="663" y="1417"/>
                    <a:pt x="690" y="1305"/>
                    <a:pt x="711" y="1192"/>
                  </a:cubicBezTo>
                  <a:cubicBezTo>
                    <a:pt x="708" y="1076"/>
                    <a:pt x="701" y="961"/>
                    <a:pt x="701" y="845"/>
                  </a:cubicBezTo>
                  <a:cubicBezTo>
                    <a:pt x="701" y="639"/>
                    <a:pt x="650" y="666"/>
                    <a:pt x="741" y="636"/>
                  </a:cubicBezTo>
                  <a:cubicBezTo>
                    <a:pt x="758" y="643"/>
                    <a:pt x="779" y="643"/>
                    <a:pt x="791" y="656"/>
                  </a:cubicBezTo>
                  <a:cubicBezTo>
                    <a:pt x="796" y="662"/>
                    <a:pt x="852" y="778"/>
                    <a:pt x="860" y="795"/>
                  </a:cubicBezTo>
                  <a:cubicBezTo>
                    <a:pt x="892" y="860"/>
                    <a:pt x="928" y="920"/>
                    <a:pt x="960" y="984"/>
                  </a:cubicBezTo>
                  <a:cubicBezTo>
                    <a:pt x="967" y="1027"/>
                    <a:pt x="992" y="1089"/>
                    <a:pt x="970" y="1133"/>
                  </a:cubicBezTo>
                  <a:cubicBezTo>
                    <a:pt x="942" y="1189"/>
                    <a:pt x="871" y="1251"/>
                    <a:pt x="831" y="1291"/>
                  </a:cubicBezTo>
                  <a:cubicBezTo>
                    <a:pt x="756" y="1366"/>
                    <a:pt x="677" y="1435"/>
                    <a:pt x="602" y="1510"/>
                  </a:cubicBezTo>
                  <a:cubicBezTo>
                    <a:pt x="563" y="1549"/>
                    <a:pt x="507" y="1635"/>
                    <a:pt x="493" y="1689"/>
                  </a:cubicBezTo>
                  <a:cubicBezTo>
                    <a:pt x="489" y="1705"/>
                    <a:pt x="487" y="1722"/>
                    <a:pt x="483" y="1738"/>
                  </a:cubicBezTo>
                  <a:cubicBezTo>
                    <a:pt x="477" y="1758"/>
                    <a:pt x="463" y="1798"/>
                    <a:pt x="463" y="1798"/>
                  </a:cubicBezTo>
                  <a:cubicBezTo>
                    <a:pt x="475" y="1883"/>
                    <a:pt x="465" y="1877"/>
                    <a:pt x="543" y="1897"/>
                  </a:cubicBezTo>
                  <a:cubicBezTo>
                    <a:pt x="609" y="1890"/>
                    <a:pt x="676" y="1892"/>
                    <a:pt x="741" y="1877"/>
                  </a:cubicBezTo>
                  <a:cubicBezTo>
                    <a:pt x="802" y="1863"/>
                    <a:pt x="913" y="1707"/>
                    <a:pt x="920" y="1699"/>
                  </a:cubicBezTo>
                  <a:cubicBezTo>
                    <a:pt x="1025" y="1576"/>
                    <a:pt x="955" y="1669"/>
                    <a:pt x="1049" y="1460"/>
                  </a:cubicBezTo>
                  <a:cubicBezTo>
                    <a:pt x="1062" y="1430"/>
                    <a:pt x="1079" y="1402"/>
                    <a:pt x="1089" y="1371"/>
                  </a:cubicBezTo>
                  <a:cubicBezTo>
                    <a:pt x="1106" y="1316"/>
                    <a:pt x="1128" y="1202"/>
                    <a:pt x="1128" y="1202"/>
                  </a:cubicBezTo>
                  <a:cubicBezTo>
                    <a:pt x="1125" y="1070"/>
                    <a:pt x="1126" y="937"/>
                    <a:pt x="1119" y="805"/>
                  </a:cubicBezTo>
                  <a:cubicBezTo>
                    <a:pt x="1118" y="791"/>
                    <a:pt x="1108" y="831"/>
                    <a:pt x="1109" y="845"/>
                  </a:cubicBezTo>
                  <a:cubicBezTo>
                    <a:pt x="1113" y="899"/>
                    <a:pt x="1131" y="952"/>
                    <a:pt x="1148" y="1003"/>
                  </a:cubicBezTo>
                  <a:cubicBezTo>
                    <a:pt x="1158" y="1034"/>
                    <a:pt x="1178" y="1062"/>
                    <a:pt x="1188" y="1093"/>
                  </a:cubicBezTo>
                  <a:cubicBezTo>
                    <a:pt x="1224" y="1201"/>
                    <a:pt x="1244" y="1315"/>
                    <a:pt x="1287" y="1421"/>
                  </a:cubicBezTo>
                  <a:cubicBezTo>
                    <a:pt x="1270" y="1547"/>
                    <a:pt x="1271" y="1635"/>
                    <a:pt x="1138" y="1679"/>
                  </a:cubicBezTo>
                  <a:cubicBezTo>
                    <a:pt x="1103" y="1703"/>
                    <a:pt x="1069" y="1706"/>
                    <a:pt x="1029" y="1719"/>
                  </a:cubicBezTo>
                  <a:cubicBezTo>
                    <a:pt x="755" y="1712"/>
                    <a:pt x="721" y="1753"/>
                    <a:pt x="552" y="1669"/>
                  </a:cubicBezTo>
                  <a:cubicBezTo>
                    <a:pt x="499" y="1615"/>
                    <a:pt x="497" y="1620"/>
                    <a:pt x="433" y="1659"/>
                  </a:cubicBezTo>
                  <a:cubicBezTo>
                    <a:pt x="391" y="1722"/>
                    <a:pt x="377" y="1803"/>
                    <a:pt x="364" y="1877"/>
                  </a:cubicBezTo>
                  <a:cubicBezTo>
                    <a:pt x="367" y="1957"/>
                    <a:pt x="363" y="2037"/>
                    <a:pt x="374" y="2116"/>
                  </a:cubicBezTo>
                  <a:cubicBezTo>
                    <a:pt x="379" y="2153"/>
                    <a:pt x="441" y="2193"/>
                    <a:pt x="463" y="2215"/>
                  </a:cubicBezTo>
                  <a:cubicBezTo>
                    <a:pt x="471" y="2223"/>
                    <a:pt x="474" y="2237"/>
                    <a:pt x="483" y="2245"/>
                  </a:cubicBezTo>
                  <a:cubicBezTo>
                    <a:pt x="531" y="2285"/>
                    <a:pt x="605" y="2311"/>
                    <a:pt x="662" y="2334"/>
                  </a:cubicBezTo>
                  <a:cubicBezTo>
                    <a:pt x="698" y="2331"/>
                    <a:pt x="736" y="2333"/>
                    <a:pt x="771" y="2324"/>
                  </a:cubicBezTo>
                  <a:cubicBezTo>
                    <a:pt x="805" y="2315"/>
                    <a:pt x="869" y="2226"/>
                    <a:pt x="890" y="2195"/>
                  </a:cubicBezTo>
                  <a:cubicBezTo>
                    <a:pt x="946" y="2335"/>
                    <a:pt x="986" y="2499"/>
                    <a:pt x="821" y="2533"/>
                  </a:cubicBezTo>
                  <a:cubicBezTo>
                    <a:pt x="765" y="2530"/>
                    <a:pt x="708" y="2531"/>
                    <a:pt x="652" y="2523"/>
                  </a:cubicBezTo>
                  <a:cubicBezTo>
                    <a:pt x="625" y="2519"/>
                    <a:pt x="565" y="2490"/>
                    <a:pt x="533" y="2483"/>
                  </a:cubicBezTo>
                  <a:cubicBezTo>
                    <a:pt x="438" y="2435"/>
                    <a:pt x="560" y="2492"/>
                    <a:pt x="374" y="2443"/>
                  </a:cubicBezTo>
                  <a:cubicBezTo>
                    <a:pt x="344" y="2435"/>
                    <a:pt x="309" y="2410"/>
                    <a:pt x="274" y="2404"/>
                  </a:cubicBezTo>
                  <a:cubicBezTo>
                    <a:pt x="102" y="2372"/>
                    <a:pt x="262" y="2411"/>
                    <a:pt x="155" y="2384"/>
                  </a:cubicBezTo>
                  <a:cubicBezTo>
                    <a:pt x="123" y="2352"/>
                    <a:pt x="106" y="2349"/>
                    <a:pt x="106" y="2304"/>
                  </a:cubicBezTo>
                  <a:cubicBezTo>
                    <a:pt x="106" y="2218"/>
                    <a:pt x="110" y="2132"/>
                    <a:pt x="115" y="2046"/>
                  </a:cubicBezTo>
                  <a:cubicBezTo>
                    <a:pt x="122" y="1927"/>
                    <a:pt x="151" y="1910"/>
                    <a:pt x="255" y="1867"/>
                  </a:cubicBezTo>
                  <a:cubicBezTo>
                    <a:pt x="326" y="1838"/>
                    <a:pt x="387" y="1823"/>
                    <a:pt x="463" y="1808"/>
                  </a:cubicBezTo>
                  <a:cubicBezTo>
                    <a:pt x="526" y="1818"/>
                    <a:pt x="590" y="1823"/>
                    <a:pt x="652" y="1838"/>
                  </a:cubicBezTo>
                  <a:cubicBezTo>
                    <a:pt x="692" y="1848"/>
                    <a:pt x="723" y="1880"/>
                    <a:pt x="761" y="1897"/>
                  </a:cubicBezTo>
                  <a:cubicBezTo>
                    <a:pt x="784" y="1908"/>
                    <a:pt x="807" y="1918"/>
                    <a:pt x="831" y="1927"/>
                  </a:cubicBezTo>
                  <a:cubicBezTo>
                    <a:pt x="850" y="1935"/>
                    <a:pt x="871" y="1938"/>
                    <a:pt x="890" y="1947"/>
                  </a:cubicBezTo>
                  <a:cubicBezTo>
                    <a:pt x="937" y="1969"/>
                    <a:pt x="968" y="1994"/>
                    <a:pt x="1019" y="2007"/>
                  </a:cubicBezTo>
                  <a:cubicBezTo>
                    <a:pt x="1029" y="2013"/>
                    <a:pt x="1037" y="2024"/>
                    <a:pt x="1049" y="2026"/>
                  </a:cubicBezTo>
                  <a:cubicBezTo>
                    <a:pt x="1105" y="2033"/>
                    <a:pt x="1110" y="1964"/>
                    <a:pt x="1128" y="1927"/>
                  </a:cubicBezTo>
                  <a:cubicBezTo>
                    <a:pt x="1140" y="1869"/>
                    <a:pt x="1158" y="1816"/>
                    <a:pt x="1168" y="1758"/>
                  </a:cubicBezTo>
                  <a:cubicBezTo>
                    <a:pt x="1161" y="1708"/>
                    <a:pt x="1159" y="1658"/>
                    <a:pt x="1148" y="1609"/>
                  </a:cubicBezTo>
                  <a:cubicBezTo>
                    <a:pt x="1141" y="1578"/>
                    <a:pt x="1101" y="1562"/>
                    <a:pt x="1079" y="1550"/>
                  </a:cubicBezTo>
                  <a:cubicBezTo>
                    <a:pt x="1016" y="1516"/>
                    <a:pt x="987" y="1503"/>
                    <a:pt x="920" y="1490"/>
                  </a:cubicBezTo>
                  <a:cubicBezTo>
                    <a:pt x="857" y="1497"/>
                    <a:pt x="791" y="1490"/>
                    <a:pt x="731" y="1510"/>
                  </a:cubicBezTo>
                  <a:cubicBezTo>
                    <a:pt x="707" y="1518"/>
                    <a:pt x="694" y="1547"/>
                    <a:pt x="682" y="1570"/>
                  </a:cubicBezTo>
                  <a:cubicBezTo>
                    <a:pt x="667" y="1598"/>
                    <a:pt x="652" y="1659"/>
                    <a:pt x="652" y="1659"/>
                  </a:cubicBezTo>
                  <a:cubicBezTo>
                    <a:pt x="668" y="1800"/>
                    <a:pt x="649" y="1856"/>
                    <a:pt x="751" y="1937"/>
                  </a:cubicBezTo>
                  <a:cubicBezTo>
                    <a:pt x="807" y="2035"/>
                    <a:pt x="886" y="2091"/>
                    <a:pt x="970" y="2165"/>
                  </a:cubicBezTo>
                  <a:cubicBezTo>
                    <a:pt x="1024" y="2213"/>
                    <a:pt x="1059" y="2265"/>
                    <a:pt x="1109" y="2314"/>
                  </a:cubicBezTo>
                  <a:cubicBezTo>
                    <a:pt x="1121" y="2362"/>
                    <a:pt x="1146" y="2399"/>
                    <a:pt x="1168" y="2443"/>
                  </a:cubicBezTo>
                  <a:cubicBezTo>
                    <a:pt x="1180" y="2492"/>
                    <a:pt x="1186" y="2493"/>
                    <a:pt x="1168" y="2553"/>
                  </a:cubicBezTo>
                  <a:cubicBezTo>
                    <a:pt x="1159" y="2582"/>
                    <a:pt x="1141" y="2586"/>
                    <a:pt x="1119" y="2602"/>
                  </a:cubicBezTo>
                  <a:cubicBezTo>
                    <a:pt x="1044" y="2655"/>
                    <a:pt x="950" y="2704"/>
                    <a:pt x="860" y="2722"/>
                  </a:cubicBezTo>
                  <a:cubicBezTo>
                    <a:pt x="830" y="2719"/>
                    <a:pt x="799" y="2722"/>
                    <a:pt x="771" y="2712"/>
                  </a:cubicBezTo>
                  <a:cubicBezTo>
                    <a:pt x="758" y="2707"/>
                    <a:pt x="752" y="2691"/>
                    <a:pt x="741" y="2682"/>
                  </a:cubicBezTo>
                  <a:cubicBezTo>
                    <a:pt x="656" y="2612"/>
                    <a:pt x="627" y="2588"/>
                    <a:pt x="582" y="2483"/>
                  </a:cubicBezTo>
                  <a:cubicBezTo>
                    <a:pt x="576" y="2450"/>
                    <a:pt x="559" y="2418"/>
                    <a:pt x="562" y="2384"/>
                  </a:cubicBezTo>
                  <a:cubicBezTo>
                    <a:pt x="572" y="2255"/>
                    <a:pt x="650" y="2231"/>
                    <a:pt x="761" y="2215"/>
                  </a:cubicBezTo>
                  <a:cubicBezTo>
                    <a:pt x="834" y="2218"/>
                    <a:pt x="906" y="2219"/>
                    <a:pt x="979" y="2225"/>
                  </a:cubicBezTo>
                  <a:cubicBezTo>
                    <a:pt x="1027" y="2229"/>
                    <a:pt x="1119" y="2255"/>
                    <a:pt x="1119" y="2255"/>
                  </a:cubicBezTo>
                  <a:cubicBezTo>
                    <a:pt x="1142" y="2248"/>
                    <a:pt x="1168" y="2248"/>
                    <a:pt x="1188" y="2235"/>
                  </a:cubicBezTo>
                  <a:cubicBezTo>
                    <a:pt x="1230" y="2207"/>
                    <a:pt x="1203" y="2061"/>
                    <a:pt x="1198" y="2036"/>
                  </a:cubicBezTo>
                  <a:cubicBezTo>
                    <a:pt x="1190" y="1998"/>
                    <a:pt x="1079" y="1965"/>
                    <a:pt x="1049" y="1957"/>
                  </a:cubicBezTo>
                  <a:cubicBezTo>
                    <a:pt x="939" y="1964"/>
                    <a:pt x="896" y="1945"/>
                    <a:pt x="821" y="1997"/>
                  </a:cubicBezTo>
                  <a:cubicBezTo>
                    <a:pt x="809" y="2045"/>
                    <a:pt x="800" y="2058"/>
                    <a:pt x="821" y="2116"/>
                  </a:cubicBezTo>
                  <a:cubicBezTo>
                    <a:pt x="826" y="2129"/>
                    <a:pt x="842" y="2135"/>
                    <a:pt x="850" y="2146"/>
                  </a:cubicBezTo>
                  <a:cubicBezTo>
                    <a:pt x="899" y="2211"/>
                    <a:pt x="951" y="2266"/>
                    <a:pt x="1009" y="2324"/>
                  </a:cubicBezTo>
                  <a:cubicBezTo>
                    <a:pt x="1026" y="2341"/>
                    <a:pt x="1038" y="2363"/>
                    <a:pt x="1059" y="2374"/>
                  </a:cubicBezTo>
                  <a:cubicBezTo>
                    <a:pt x="1085" y="2387"/>
                    <a:pt x="1138" y="2414"/>
                    <a:pt x="1138" y="2414"/>
                  </a:cubicBezTo>
                  <a:cubicBezTo>
                    <a:pt x="1080" y="2235"/>
                    <a:pt x="1002" y="2150"/>
                    <a:pt x="890" y="1987"/>
                  </a:cubicBezTo>
                  <a:cubicBezTo>
                    <a:pt x="848" y="1926"/>
                    <a:pt x="834" y="1870"/>
                    <a:pt x="771" y="1828"/>
                  </a:cubicBezTo>
                  <a:cubicBezTo>
                    <a:pt x="715" y="1839"/>
                    <a:pt x="668" y="1862"/>
                    <a:pt x="612" y="1877"/>
                  </a:cubicBezTo>
                  <a:cubicBezTo>
                    <a:pt x="558" y="1918"/>
                    <a:pt x="497" y="1946"/>
                    <a:pt x="443" y="1987"/>
                  </a:cubicBezTo>
                  <a:cubicBezTo>
                    <a:pt x="380" y="2035"/>
                    <a:pt x="323" y="2084"/>
                    <a:pt x="255" y="2126"/>
                  </a:cubicBezTo>
                  <a:cubicBezTo>
                    <a:pt x="207" y="2184"/>
                    <a:pt x="154" y="2230"/>
                    <a:pt x="115" y="2295"/>
                  </a:cubicBezTo>
                  <a:cubicBezTo>
                    <a:pt x="149" y="2461"/>
                    <a:pt x="393" y="2336"/>
                    <a:pt x="523" y="2314"/>
                  </a:cubicBezTo>
                  <a:cubicBezTo>
                    <a:pt x="549" y="2317"/>
                    <a:pt x="593" y="2299"/>
                    <a:pt x="602" y="2324"/>
                  </a:cubicBezTo>
                  <a:cubicBezTo>
                    <a:pt x="634" y="2418"/>
                    <a:pt x="607" y="2639"/>
                    <a:pt x="632" y="2761"/>
                  </a:cubicBezTo>
                  <a:cubicBezTo>
                    <a:pt x="646" y="2920"/>
                    <a:pt x="616" y="2841"/>
                    <a:pt x="701" y="2900"/>
                  </a:cubicBezTo>
                  <a:cubicBezTo>
                    <a:pt x="785" y="2889"/>
                    <a:pt x="795" y="2892"/>
                    <a:pt x="831" y="2821"/>
                  </a:cubicBezTo>
                  <a:cubicBezTo>
                    <a:pt x="847" y="2622"/>
                    <a:pt x="871" y="2472"/>
                    <a:pt x="711" y="2344"/>
                  </a:cubicBezTo>
                  <a:cubicBezTo>
                    <a:pt x="680" y="2282"/>
                    <a:pt x="631" y="2250"/>
                    <a:pt x="582" y="2205"/>
                  </a:cubicBezTo>
                  <a:cubicBezTo>
                    <a:pt x="520" y="2149"/>
                    <a:pt x="463" y="2083"/>
                    <a:pt x="413" y="2016"/>
                  </a:cubicBezTo>
                  <a:cubicBezTo>
                    <a:pt x="416" y="1943"/>
                    <a:pt x="415" y="1870"/>
                    <a:pt x="423" y="1798"/>
                  </a:cubicBezTo>
                  <a:cubicBezTo>
                    <a:pt x="431" y="1728"/>
                    <a:pt x="539" y="1620"/>
                    <a:pt x="602" y="1599"/>
                  </a:cubicBezTo>
                  <a:cubicBezTo>
                    <a:pt x="775" y="1639"/>
                    <a:pt x="695" y="1590"/>
                    <a:pt x="771" y="1689"/>
                  </a:cubicBezTo>
                  <a:cubicBezTo>
                    <a:pt x="799" y="1726"/>
                    <a:pt x="860" y="1798"/>
                    <a:pt x="860" y="1798"/>
                  </a:cubicBezTo>
                  <a:cubicBezTo>
                    <a:pt x="892" y="1878"/>
                    <a:pt x="906" y="1952"/>
                    <a:pt x="920" y="2036"/>
                  </a:cubicBezTo>
                  <a:cubicBezTo>
                    <a:pt x="913" y="2059"/>
                    <a:pt x="913" y="2086"/>
                    <a:pt x="900" y="2106"/>
                  </a:cubicBezTo>
                  <a:cubicBezTo>
                    <a:pt x="830" y="2211"/>
                    <a:pt x="692" y="2267"/>
                    <a:pt x="592" y="2334"/>
                  </a:cubicBezTo>
                  <a:cubicBezTo>
                    <a:pt x="570" y="2349"/>
                    <a:pt x="511" y="2395"/>
                    <a:pt x="493" y="2414"/>
                  </a:cubicBezTo>
                  <a:cubicBezTo>
                    <a:pt x="467" y="2442"/>
                    <a:pt x="423" y="2503"/>
                    <a:pt x="423" y="2503"/>
                  </a:cubicBezTo>
                  <a:cubicBezTo>
                    <a:pt x="399" y="2600"/>
                    <a:pt x="345" y="2677"/>
                    <a:pt x="314" y="2771"/>
                  </a:cubicBezTo>
                  <a:cubicBezTo>
                    <a:pt x="317" y="2801"/>
                    <a:pt x="312" y="2833"/>
                    <a:pt x="324" y="2861"/>
                  </a:cubicBezTo>
                  <a:cubicBezTo>
                    <a:pt x="330" y="2876"/>
                    <a:pt x="351" y="2879"/>
                    <a:pt x="364" y="2890"/>
                  </a:cubicBezTo>
                  <a:cubicBezTo>
                    <a:pt x="406" y="2925"/>
                    <a:pt x="444" y="2984"/>
                    <a:pt x="493" y="3000"/>
                  </a:cubicBezTo>
                  <a:cubicBezTo>
                    <a:pt x="551" y="3058"/>
                    <a:pt x="574" y="3079"/>
                    <a:pt x="652" y="3099"/>
                  </a:cubicBezTo>
                  <a:cubicBezTo>
                    <a:pt x="692" y="3092"/>
                    <a:pt x="733" y="3093"/>
                    <a:pt x="771" y="3079"/>
                  </a:cubicBezTo>
                  <a:cubicBezTo>
                    <a:pt x="807" y="3066"/>
                    <a:pt x="837" y="3039"/>
                    <a:pt x="870" y="3019"/>
                  </a:cubicBezTo>
                  <a:cubicBezTo>
                    <a:pt x="892" y="3006"/>
                    <a:pt x="917" y="3001"/>
                    <a:pt x="940" y="2990"/>
                  </a:cubicBezTo>
                  <a:cubicBezTo>
                    <a:pt x="1005" y="2958"/>
                    <a:pt x="1068" y="2924"/>
                    <a:pt x="1138" y="2900"/>
                  </a:cubicBezTo>
                  <a:cubicBezTo>
                    <a:pt x="1153" y="2945"/>
                    <a:pt x="1173" y="2935"/>
                    <a:pt x="1188" y="2980"/>
                  </a:cubicBezTo>
                  <a:cubicBezTo>
                    <a:pt x="1185" y="3010"/>
                    <a:pt x="1203" y="3052"/>
                    <a:pt x="1178" y="3069"/>
                  </a:cubicBezTo>
                  <a:cubicBezTo>
                    <a:pt x="1151" y="3087"/>
                    <a:pt x="983" y="3026"/>
                    <a:pt x="950" y="3019"/>
                  </a:cubicBezTo>
                  <a:cubicBezTo>
                    <a:pt x="920" y="3005"/>
                    <a:pt x="887" y="2998"/>
                    <a:pt x="860" y="2980"/>
                  </a:cubicBezTo>
                  <a:cubicBezTo>
                    <a:pt x="845" y="2970"/>
                    <a:pt x="835" y="2952"/>
                    <a:pt x="821" y="2940"/>
                  </a:cubicBezTo>
                  <a:cubicBezTo>
                    <a:pt x="795" y="2919"/>
                    <a:pt x="741" y="2880"/>
                    <a:pt x="741" y="2880"/>
                  </a:cubicBezTo>
                  <a:cubicBezTo>
                    <a:pt x="731" y="2864"/>
                    <a:pt x="719" y="2848"/>
                    <a:pt x="711" y="2831"/>
                  </a:cubicBezTo>
                  <a:cubicBezTo>
                    <a:pt x="702" y="2812"/>
                    <a:pt x="691" y="2771"/>
                    <a:pt x="691" y="2771"/>
                  </a:cubicBezTo>
                  <a:cubicBezTo>
                    <a:pt x="698" y="2725"/>
                    <a:pt x="700" y="2678"/>
                    <a:pt x="711" y="2632"/>
                  </a:cubicBezTo>
                  <a:cubicBezTo>
                    <a:pt x="721" y="2590"/>
                    <a:pt x="771" y="2587"/>
                    <a:pt x="801" y="2573"/>
                  </a:cubicBezTo>
                  <a:cubicBezTo>
                    <a:pt x="897" y="2530"/>
                    <a:pt x="991" y="2539"/>
                    <a:pt x="1099" y="2533"/>
                  </a:cubicBezTo>
                  <a:cubicBezTo>
                    <a:pt x="1149" y="2458"/>
                    <a:pt x="1106" y="2386"/>
                    <a:pt x="1039" y="2344"/>
                  </a:cubicBezTo>
                  <a:cubicBezTo>
                    <a:pt x="924" y="2271"/>
                    <a:pt x="803" y="2244"/>
                    <a:pt x="672" y="2225"/>
                  </a:cubicBezTo>
                  <a:cubicBezTo>
                    <a:pt x="489" y="2235"/>
                    <a:pt x="486" y="2234"/>
                    <a:pt x="334" y="2295"/>
                  </a:cubicBezTo>
                  <a:cubicBezTo>
                    <a:pt x="314" y="2303"/>
                    <a:pt x="236" y="2338"/>
                    <a:pt x="215" y="2364"/>
                  </a:cubicBezTo>
                  <a:cubicBezTo>
                    <a:pt x="195" y="2388"/>
                    <a:pt x="165" y="2443"/>
                    <a:pt x="165" y="2443"/>
                  </a:cubicBezTo>
                  <a:cubicBezTo>
                    <a:pt x="145" y="2523"/>
                    <a:pt x="121" y="2664"/>
                    <a:pt x="175" y="2731"/>
                  </a:cubicBezTo>
                  <a:cubicBezTo>
                    <a:pt x="188" y="2748"/>
                    <a:pt x="203" y="2763"/>
                    <a:pt x="215" y="2781"/>
                  </a:cubicBezTo>
                  <a:cubicBezTo>
                    <a:pt x="223" y="2793"/>
                    <a:pt x="225" y="2810"/>
                    <a:pt x="235" y="2821"/>
                  </a:cubicBezTo>
                  <a:cubicBezTo>
                    <a:pt x="285" y="2880"/>
                    <a:pt x="359" y="2921"/>
                    <a:pt x="433" y="2940"/>
                  </a:cubicBezTo>
                  <a:cubicBezTo>
                    <a:pt x="456" y="2933"/>
                    <a:pt x="482" y="2932"/>
                    <a:pt x="503" y="2920"/>
                  </a:cubicBezTo>
                  <a:cubicBezTo>
                    <a:pt x="523" y="2908"/>
                    <a:pt x="534" y="2886"/>
                    <a:pt x="552" y="2871"/>
                  </a:cubicBezTo>
                  <a:cubicBezTo>
                    <a:pt x="577" y="2849"/>
                    <a:pt x="602" y="2826"/>
                    <a:pt x="632" y="2811"/>
                  </a:cubicBezTo>
                  <a:cubicBezTo>
                    <a:pt x="704" y="2774"/>
                    <a:pt x="760" y="2717"/>
                    <a:pt x="831" y="2682"/>
                  </a:cubicBezTo>
                  <a:cubicBezTo>
                    <a:pt x="834" y="2672"/>
                    <a:pt x="847" y="2645"/>
                    <a:pt x="840" y="2652"/>
                  </a:cubicBezTo>
                  <a:cubicBezTo>
                    <a:pt x="791" y="2701"/>
                    <a:pt x="818" y="2790"/>
                    <a:pt x="850" y="2841"/>
                  </a:cubicBezTo>
                  <a:cubicBezTo>
                    <a:pt x="856" y="2865"/>
                    <a:pt x="866" y="2911"/>
                    <a:pt x="880" y="2930"/>
                  </a:cubicBezTo>
                  <a:cubicBezTo>
                    <a:pt x="897" y="2953"/>
                    <a:pt x="940" y="2990"/>
                    <a:pt x="940" y="2990"/>
                  </a:cubicBezTo>
                  <a:cubicBezTo>
                    <a:pt x="974" y="2987"/>
                    <a:pt x="1039" y="2996"/>
                    <a:pt x="1069" y="2960"/>
                  </a:cubicBezTo>
                  <a:cubicBezTo>
                    <a:pt x="1124" y="2894"/>
                    <a:pt x="1111" y="2760"/>
                    <a:pt x="1128" y="2692"/>
                  </a:cubicBezTo>
                  <a:cubicBezTo>
                    <a:pt x="1139" y="2648"/>
                    <a:pt x="1157" y="2607"/>
                    <a:pt x="1168" y="2563"/>
                  </a:cubicBezTo>
                  <a:cubicBezTo>
                    <a:pt x="1165" y="2540"/>
                    <a:pt x="1170" y="2513"/>
                    <a:pt x="1158" y="2493"/>
                  </a:cubicBezTo>
                  <a:cubicBezTo>
                    <a:pt x="1129" y="2446"/>
                    <a:pt x="1074" y="2408"/>
                    <a:pt x="1029" y="2374"/>
                  </a:cubicBezTo>
                  <a:cubicBezTo>
                    <a:pt x="986" y="2377"/>
                    <a:pt x="940" y="2368"/>
                    <a:pt x="900" y="2384"/>
                  </a:cubicBezTo>
                  <a:cubicBezTo>
                    <a:pt x="878" y="2393"/>
                    <a:pt x="869" y="2421"/>
                    <a:pt x="860" y="2443"/>
                  </a:cubicBezTo>
                  <a:cubicBezTo>
                    <a:pt x="816" y="2556"/>
                    <a:pt x="830" y="2508"/>
                    <a:pt x="811" y="2583"/>
                  </a:cubicBezTo>
                  <a:cubicBezTo>
                    <a:pt x="814" y="2609"/>
                    <a:pt x="810" y="2638"/>
                    <a:pt x="821" y="2662"/>
                  </a:cubicBezTo>
                  <a:cubicBezTo>
                    <a:pt x="825" y="2671"/>
                    <a:pt x="840" y="2672"/>
                    <a:pt x="850" y="2672"/>
                  </a:cubicBezTo>
                  <a:cubicBezTo>
                    <a:pt x="946" y="2672"/>
                    <a:pt x="1042" y="2665"/>
                    <a:pt x="1138" y="2662"/>
                  </a:cubicBezTo>
                  <a:cubicBezTo>
                    <a:pt x="1236" y="2629"/>
                    <a:pt x="1126" y="2784"/>
                    <a:pt x="1109" y="2831"/>
                  </a:cubicBezTo>
                  <a:cubicBezTo>
                    <a:pt x="1080" y="2912"/>
                    <a:pt x="1050" y="2952"/>
                    <a:pt x="979" y="3000"/>
                  </a:cubicBezTo>
                  <a:cubicBezTo>
                    <a:pt x="919" y="3040"/>
                    <a:pt x="984" y="3022"/>
                    <a:pt x="910" y="3059"/>
                  </a:cubicBezTo>
                  <a:cubicBezTo>
                    <a:pt x="901" y="3063"/>
                    <a:pt x="826" y="3078"/>
                    <a:pt x="821" y="3079"/>
                  </a:cubicBezTo>
                  <a:cubicBezTo>
                    <a:pt x="765" y="3076"/>
                    <a:pt x="708" y="3077"/>
                    <a:pt x="652" y="3069"/>
                  </a:cubicBezTo>
                  <a:cubicBezTo>
                    <a:pt x="640" y="3067"/>
                    <a:pt x="633" y="3053"/>
                    <a:pt x="622" y="3049"/>
                  </a:cubicBezTo>
                  <a:cubicBezTo>
                    <a:pt x="483" y="2993"/>
                    <a:pt x="617" y="3067"/>
                    <a:pt x="493" y="3000"/>
                  </a:cubicBezTo>
                  <a:cubicBezTo>
                    <a:pt x="475" y="2990"/>
                    <a:pt x="388" y="2938"/>
                    <a:pt x="364" y="2930"/>
                  </a:cubicBezTo>
                  <a:cubicBezTo>
                    <a:pt x="323" y="2916"/>
                    <a:pt x="277" y="2914"/>
                    <a:pt x="235" y="2900"/>
                  </a:cubicBezTo>
                  <a:cubicBezTo>
                    <a:pt x="186" y="2916"/>
                    <a:pt x="205" y="2899"/>
                    <a:pt x="225" y="2960"/>
                  </a:cubicBezTo>
                  <a:cubicBezTo>
                    <a:pt x="229" y="2973"/>
                    <a:pt x="228" y="2988"/>
                    <a:pt x="235" y="3000"/>
                  </a:cubicBezTo>
                  <a:cubicBezTo>
                    <a:pt x="266" y="3055"/>
                    <a:pt x="361" y="3093"/>
                    <a:pt x="413" y="3129"/>
                  </a:cubicBezTo>
                  <a:cubicBezTo>
                    <a:pt x="422" y="3135"/>
                    <a:pt x="477" y="3147"/>
                    <a:pt x="483" y="3149"/>
                  </a:cubicBezTo>
                  <a:cubicBezTo>
                    <a:pt x="624" y="3200"/>
                    <a:pt x="780" y="3191"/>
                    <a:pt x="930" y="3198"/>
                  </a:cubicBezTo>
                  <a:cubicBezTo>
                    <a:pt x="1072" y="3227"/>
                    <a:pt x="1214" y="3216"/>
                    <a:pt x="1357" y="3208"/>
                  </a:cubicBezTo>
                  <a:cubicBezTo>
                    <a:pt x="1410" y="3155"/>
                    <a:pt x="1411" y="3169"/>
                    <a:pt x="1377" y="3049"/>
                  </a:cubicBezTo>
                  <a:cubicBezTo>
                    <a:pt x="1371" y="3029"/>
                    <a:pt x="1351" y="3015"/>
                    <a:pt x="1337" y="3000"/>
                  </a:cubicBezTo>
                  <a:cubicBezTo>
                    <a:pt x="1282" y="2941"/>
                    <a:pt x="1218" y="2871"/>
                    <a:pt x="1138" y="2851"/>
                  </a:cubicBezTo>
                  <a:cubicBezTo>
                    <a:pt x="1085" y="2818"/>
                    <a:pt x="1055" y="2820"/>
                    <a:pt x="999" y="2801"/>
                  </a:cubicBezTo>
                  <a:cubicBezTo>
                    <a:pt x="728" y="2812"/>
                    <a:pt x="807" y="2782"/>
                    <a:pt x="652" y="2880"/>
                  </a:cubicBezTo>
                  <a:cubicBezTo>
                    <a:pt x="632" y="2910"/>
                    <a:pt x="622" y="2940"/>
                    <a:pt x="622" y="2861"/>
                  </a:cubicBezTo>
                  <a:cubicBezTo>
                    <a:pt x="622" y="2748"/>
                    <a:pt x="625" y="2635"/>
                    <a:pt x="632" y="2523"/>
                  </a:cubicBezTo>
                  <a:cubicBezTo>
                    <a:pt x="640" y="2402"/>
                    <a:pt x="674" y="2268"/>
                    <a:pt x="751" y="2175"/>
                  </a:cubicBezTo>
                  <a:cubicBezTo>
                    <a:pt x="772" y="2150"/>
                    <a:pt x="783" y="2113"/>
                    <a:pt x="811" y="2096"/>
                  </a:cubicBezTo>
                  <a:cubicBezTo>
                    <a:pt x="827" y="2086"/>
                    <a:pt x="845" y="2078"/>
                    <a:pt x="860" y="2066"/>
                  </a:cubicBezTo>
                  <a:cubicBezTo>
                    <a:pt x="897" y="2038"/>
                    <a:pt x="924" y="2012"/>
                    <a:pt x="970" y="1997"/>
                  </a:cubicBezTo>
                  <a:cubicBezTo>
                    <a:pt x="980" y="1990"/>
                    <a:pt x="988" y="1982"/>
                    <a:pt x="999" y="1977"/>
                  </a:cubicBezTo>
                  <a:cubicBezTo>
                    <a:pt x="1012" y="1972"/>
                    <a:pt x="1027" y="1974"/>
                    <a:pt x="1039" y="1967"/>
                  </a:cubicBezTo>
                  <a:cubicBezTo>
                    <a:pt x="1057" y="1957"/>
                    <a:pt x="1088" y="1911"/>
                    <a:pt x="1099" y="1897"/>
                  </a:cubicBezTo>
                  <a:cubicBezTo>
                    <a:pt x="1096" y="1887"/>
                    <a:pt x="1097" y="1874"/>
                    <a:pt x="1089" y="1867"/>
                  </a:cubicBezTo>
                  <a:cubicBezTo>
                    <a:pt x="1082" y="1860"/>
                    <a:pt x="1068" y="1863"/>
                    <a:pt x="1059" y="1858"/>
                  </a:cubicBezTo>
                  <a:cubicBezTo>
                    <a:pt x="1048" y="1853"/>
                    <a:pt x="1040" y="1843"/>
                    <a:pt x="1029" y="1838"/>
                  </a:cubicBezTo>
                  <a:cubicBezTo>
                    <a:pt x="1013" y="1830"/>
                    <a:pt x="996" y="1825"/>
                    <a:pt x="979" y="1818"/>
                  </a:cubicBezTo>
                  <a:cubicBezTo>
                    <a:pt x="768" y="1823"/>
                    <a:pt x="602" y="1831"/>
                    <a:pt x="403" y="1848"/>
                  </a:cubicBezTo>
                  <a:cubicBezTo>
                    <a:pt x="340" y="1861"/>
                    <a:pt x="278" y="1876"/>
                    <a:pt x="215" y="1887"/>
                  </a:cubicBezTo>
                  <a:cubicBezTo>
                    <a:pt x="235" y="2050"/>
                    <a:pt x="231" y="2227"/>
                    <a:pt x="344" y="2354"/>
                  </a:cubicBezTo>
                  <a:cubicBezTo>
                    <a:pt x="398" y="2414"/>
                    <a:pt x="437" y="2441"/>
                    <a:pt x="503" y="2483"/>
                  </a:cubicBezTo>
                  <a:cubicBezTo>
                    <a:pt x="523" y="2496"/>
                    <a:pt x="562" y="2523"/>
                    <a:pt x="562" y="2523"/>
                  </a:cubicBezTo>
                  <a:cubicBezTo>
                    <a:pt x="646" y="2495"/>
                    <a:pt x="633" y="2482"/>
                    <a:pt x="691" y="2424"/>
                  </a:cubicBezTo>
                  <a:cubicBezTo>
                    <a:pt x="713" y="2370"/>
                    <a:pt x="739" y="2335"/>
                    <a:pt x="781" y="2295"/>
                  </a:cubicBezTo>
                  <a:cubicBezTo>
                    <a:pt x="807" y="2243"/>
                    <a:pt x="838" y="2203"/>
                    <a:pt x="870" y="2155"/>
                  </a:cubicBezTo>
                  <a:cubicBezTo>
                    <a:pt x="885" y="2102"/>
                    <a:pt x="906" y="2051"/>
                    <a:pt x="920" y="1997"/>
                  </a:cubicBezTo>
                  <a:cubicBezTo>
                    <a:pt x="910" y="1941"/>
                    <a:pt x="905" y="1883"/>
                    <a:pt x="890" y="1828"/>
                  </a:cubicBezTo>
                  <a:cubicBezTo>
                    <a:pt x="872" y="1764"/>
                    <a:pt x="862" y="1788"/>
                    <a:pt x="821" y="1758"/>
                  </a:cubicBezTo>
                  <a:cubicBezTo>
                    <a:pt x="721" y="1686"/>
                    <a:pt x="870" y="1772"/>
                    <a:pt x="751" y="1699"/>
                  </a:cubicBezTo>
                  <a:cubicBezTo>
                    <a:pt x="658" y="1642"/>
                    <a:pt x="769" y="1719"/>
                    <a:pt x="662" y="1659"/>
                  </a:cubicBezTo>
                  <a:cubicBezTo>
                    <a:pt x="647" y="1651"/>
                    <a:pt x="637" y="1636"/>
                    <a:pt x="622" y="1629"/>
                  </a:cubicBezTo>
                  <a:cubicBezTo>
                    <a:pt x="562" y="1602"/>
                    <a:pt x="486" y="1600"/>
                    <a:pt x="423" y="1579"/>
                  </a:cubicBezTo>
                  <a:cubicBezTo>
                    <a:pt x="362" y="1518"/>
                    <a:pt x="328" y="1482"/>
                    <a:pt x="284" y="1411"/>
                  </a:cubicBezTo>
                  <a:cubicBezTo>
                    <a:pt x="250" y="1276"/>
                    <a:pt x="265" y="1313"/>
                    <a:pt x="274" y="1083"/>
                  </a:cubicBezTo>
                  <a:cubicBezTo>
                    <a:pt x="316" y="1097"/>
                    <a:pt x="362" y="1097"/>
                    <a:pt x="403" y="1113"/>
                  </a:cubicBezTo>
                  <a:cubicBezTo>
                    <a:pt x="471" y="1140"/>
                    <a:pt x="542" y="1159"/>
                    <a:pt x="612" y="1182"/>
                  </a:cubicBezTo>
                  <a:cubicBezTo>
                    <a:pt x="685" y="1179"/>
                    <a:pt x="759" y="1183"/>
                    <a:pt x="831" y="1172"/>
                  </a:cubicBezTo>
                  <a:cubicBezTo>
                    <a:pt x="847" y="1170"/>
                    <a:pt x="856" y="1152"/>
                    <a:pt x="870" y="1143"/>
                  </a:cubicBezTo>
                  <a:cubicBezTo>
                    <a:pt x="979" y="1071"/>
                    <a:pt x="1028" y="975"/>
                    <a:pt x="1069" y="855"/>
                  </a:cubicBezTo>
                  <a:cubicBezTo>
                    <a:pt x="1066" y="828"/>
                    <a:pt x="1070" y="799"/>
                    <a:pt x="1059" y="775"/>
                  </a:cubicBezTo>
                  <a:cubicBezTo>
                    <a:pt x="1047" y="749"/>
                    <a:pt x="986" y="724"/>
                    <a:pt x="960" y="715"/>
                  </a:cubicBezTo>
                  <a:cubicBezTo>
                    <a:pt x="850" y="738"/>
                    <a:pt x="729" y="739"/>
                    <a:pt x="632" y="795"/>
                  </a:cubicBezTo>
                  <a:cubicBezTo>
                    <a:pt x="595" y="816"/>
                    <a:pt x="568" y="851"/>
                    <a:pt x="533" y="874"/>
                  </a:cubicBezTo>
                  <a:cubicBezTo>
                    <a:pt x="330" y="1005"/>
                    <a:pt x="521" y="862"/>
                    <a:pt x="364" y="954"/>
                  </a:cubicBezTo>
                  <a:cubicBezTo>
                    <a:pt x="305" y="988"/>
                    <a:pt x="259" y="1042"/>
                    <a:pt x="195" y="1063"/>
                  </a:cubicBezTo>
                  <a:cubicBezTo>
                    <a:pt x="179" y="1014"/>
                    <a:pt x="165" y="974"/>
                    <a:pt x="155" y="924"/>
                  </a:cubicBezTo>
                  <a:cubicBezTo>
                    <a:pt x="162" y="848"/>
                    <a:pt x="164" y="771"/>
                    <a:pt x="175" y="696"/>
                  </a:cubicBezTo>
                  <a:cubicBezTo>
                    <a:pt x="187" y="618"/>
                    <a:pt x="323" y="551"/>
                    <a:pt x="394" y="537"/>
                  </a:cubicBezTo>
                  <a:cubicBezTo>
                    <a:pt x="511" y="554"/>
                    <a:pt x="558" y="571"/>
                    <a:pt x="662" y="606"/>
                  </a:cubicBezTo>
                  <a:cubicBezTo>
                    <a:pt x="713" y="658"/>
                    <a:pt x="770" y="711"/>
                    <a:pt x="840" y="735"/>
                  </a:cubicBezTo>
                  <a:cubicBezTo>
                    <a:pt x="885" y="769"/>
                    <a:pt x="933" y="793"/>
                    <a:pt x="979" y="825"/>
                  </a:cubicBezTo>
                  <a:cubicBezTo>
                    <a:pt x="1075" y="801"/>
                    <a:pt x="1061" y="818"/>
                    <a:pt x="1089" y="735"/>
                  </a:cubicBezTo>
                  <a:cubicBezTo>
                    <a:pt x="1086" y="652"/>
                    <a:pt x="1091" y="569"/>
                    <a:pt x="1079" y="487"/>
                  </a:cubicBezTo>
                  <a:cubicBezTo>
                    <a:pt x="1077" y="475"/>
                    <a:pt x="1057" y="475"/>
                    <a:pt x="1049" y="467"/>
                  </a:cubicBezTo>
                  <a:cubicBezTo>
                    <a:pt x="1001" y="419"/>
                    <a:pt x="999" y="415"/>
                    <a:pt x="930" y="398"/>
                  </a:cubicBezTo>
                  <a:cubicBezTo>
                    <a:pt x="871" y="410"/>
                    <a:pt x="831" y="404"/>
                    <a:pt x="791" y="447"/>
                  </a:cubicBezTo>
                  <a:cubicBezTo>
                    <a:pt x="708" y="537"/>
                    <a:pt x="707" y="595"/>
                    <a:pt x="582" y="626"/>
                  </a:cubicBezTo>
                  <a:cubicBezTo>
                    <a:pt x="447" y="617"/>
                    <a:pt x="430" y="651"/>
                    <a:pt x="403" y="547"/>
                  </a:cubicBezTo>
                  <a:cubicBezTo>
                    <a:pt x="422" y="451"/>
                    <a:pt x="414" y="430"/>
                    <a:pt x="503" y="408"/>
                  </a:cubicBezTo>
                  <a:cubicBezTo>
                    <a:pt x="549" y="414"/>
                    <a:pt x="597" y="414"/>
                    <a:pt x="642" y="427"/>
                  </a:cubicBezTo>
                  <a:cubicBezTo>
                    <a:pt x="656" y="431"/>
                    <a:pt x="659" y="451"/>
                    <a:pt x="672" y="457"/>
                  </a:cubicBezTo>
                  <a:cubicBezTo>
                    <a:pt x="747" y="495"/>
                    <a:pt x="796" y="490"/>
                    <a:pt x="870" y="547"/>
                  </a:cubicBezTo>
                  <a:cubicBezTo>
                    <a:pt x="890" y="544"/>
                    <a:pt x="915" y="550"/>
                    <a:pt x="930" y="537"/>
                  </a:cubicBezTo>
                  <a:cubicBezTo>
                    <a:pt x="951" y="519"/>
                    <a:pt x="933" y="414"/>
                    <a:pt x="930" y="408"/>
                  </a:cubicBezTo>
                  <a:cubicBezTo>
                    <a:pt x="913" y="370"/>
                    <a:pt x="815" y="349"/>
                    <a:pt x="781" y="338"/>
                  </a:cubicBezTo>
                  <a:cubicBezTo>
                    <a:pt x="724" y="347"/>
                    <a:pt x="683" y="362"/>
                    <a:pt x="632" y="388"/>
                  </a:cubicBezTo>
                  <a:cubicBezTo>
                    <a:pt x="605" y="385"/>
                    <a:pt x="577" y="387"/>
                    <a:pt x="552" y="378"/>
                  </a:cubicBezTo>
                  <a:cubicBezTo>
                    <a:pt x="514" y="364"/>
                    <a:pt x="504" y="302"/>
                    <a:pt x="493" y="269"/>
                  </a:cubicBezTo>
                  <a:cubicBezTo>
                    <a:pt x="503" y="217"/>
                    <a:pt x="493" y="196"/>
                    <a:pt x="543" y="179"/>
                  </a:cubicBezTo>
                  <a:cubicBezTo>
                    <a:pt x="617" y="194"/>
                    <a:pt x="694" y="199"/>
                    <a:pt x="761" y="239"/>
                  </a:cubicBezTo>
                  <a:cubicBezTo>
                    <a:pt x="789" y="256"/>
                    <a:pt x="815" y="277"/>
                    <a:pt x="840" y="298"/>
                  </a:cubicBezTo>
                  <a:cubicBezTo>
                    <a:pt x="858" y="313"/>
                    <a:pt x="870" y="335"/>
                    <a:pt x="890" y="348"/>
                  </a:cubicBezTo>
                  <a:cubicBezTo>
                    <a:pt x="911" y="362"/>
                    <a:pt x="938" y="366"/>
                    <a:pt x="960" y="378"/>
                  </a:cubicBezTo>
                  <a:cubicBezTo>
                    <a:pt x="1010" y="405"/>
                    <a:pt x="1045" y="449"/>
                    <a:pt x="1099" y="467"/>
                  </a:cubicBezTo>
                  <a:cubicBezTo>
                    <a:pt x="1192" y="446"/>
                    <a:pt x="1192" y="456"/>
                    <a:pt x="1218" y="378"/>
                  </a:cubicBezTo>
                  <a:cubicBezTo>
                    <a:pt x="1211" y="348"/>
                    <a:pt x="1213" y="315"/>
                    <a:pt x="1198" y="288"/>
                  </a:cubicBezTo>
                  <a:cubicBezTo>
                    <a:pt x="1191" y="275"/>
                    <a:pt x="1171" y="276"/>
                    <a:pt x="1158" y="269"/>
                  </a:cubicBezTo>
                  <a:cubicBezTo>
                    <a:pt x="1085" y="229"/>
                    <a:pt x="1137" y="246"/>
                    <a:pt x="1069" y="229"/>
                  </a:cubicBezTo>
                  <a:cubicBezTo>
                    <a:pt x="992" y="241"/>
                    <a:pt x="909" y="235"/>
                    <a:pt x="840" y="269"/>
                  </a:cubicBezTo>
                  <a:cubicBezTo>
                    <a:pt x="823" y="277"/>
                    <a:pt x="806" y="286"/>
                    <a:pt x="791" y="298"/>
                  </a:cubicBezTo>
                  <a:cubicBezTo>
                    <a:pt x="766" y="319"/>
                    <a:pt x="721" y="368"/>
                    <a:pt x="721" y="368"/>
                  </a:cubicBezTo>
                  <a:cubicBezTo>
                    <a:pt x="677" y="457"/>
                    <a:pt x="626" y="506"/>
                    <a:pt x="562" y="586"/>
                  </a:cubicBezTo>
                  <a:cubicBezTo>
                    <a:pt x="515" y="645"/>
                    <a:pt x="544" y="629"/>
                    <a:pt x="493" y="646"/>
                  </a:cubicBezTo>
                  <a:cubicBezTo>
                    <a:pt x="423" y="716"/>
                    <a:pt x="436" y="709"/>
                    <a:pt x="324" y="686"/>
                  </a:cubicBezTo>
                  <a:cubicBezTo>
                    <a:pt x="273" y="661"/>
                    <a:pt x="261" y="632"/>
                    <a:pt x="225" y="586"/>
                  </a:cubicBezTo>
                  <a:cubicBezTo>
                    <a:pt x="204" y="524"/>
                    <a:pt x="185" y="417"/>
                    <a:pt x="245" y="368"/>
                  </a:cubicBezTo>
                  <a:cubicBezTo>
                    <a:pt x="265" y="352"/>
                    <a:pt x="340" y="327"/>
                    <a:pt x="364" y="318"/>
                  </a:cubicBezTo>
                  <a:cubicBezTo>
                    <a:pt x="440" y="335"/>
                    <a:pt x="517" y="348"/>
                    <a:pt x="592" y="368"/>
                  </a:cubicBezTo>
                  <a:cubicBezTo>
                    <a:pt x="630" y="378"/>
                    <a:pt x="663" y="415"/>
                    <a:pt x="691" y="437"/>
                  </a:cubicBezTo>
                  <a:cubicBezTo>
                    <a:pt x="786" y="511"/>
                    <a:pt x="855" y="601"/>
                    <a:pt x="940" y="686"/>
                  </a:cubicBezTo>
                  <a:cubicBezTo>
                    <a:pt x="966" y="683"/>
                    <a:pt x="994" y="686"/>
                    <a:pt x="1019" y="676"/>
                  </a:cubicBezTo>
                  <a:cubicBezTo>
                    <a:pt x="1030" y="671"/>
                    <a:pt x="1031" y="654"/>
                    <a:pt x="1039" y="646"/>
                  </a:cubicBezTo>
                  <a:cubicBezTo>
                    <a:pt x="1047" y="638"/>
                    <a:pt x="1059" y="633"/>
                    <a:pt x="1069" y="626"/>
                  </a:cubicBezTo>
                  <a:cubicBezTo>
                    <a:pt x="1086" y="600"/>
                    <a:pt x="1102" y="573"/>
                    <a:pt x="1119" y="547"/>
                  </a:cubicBezTo>
                  <a:cubicBezTo>
                    <a:pt x="1125" y="537"/>
                    <a:pt x="1138" y="517"/>
                    <a:pt x="1138" y="517"/>
                  </a:cubicBezTo>
                  <a:cubicBezTo>
                    <a:pt x="1145" y="489"/>
                    <a:pt x="1168" y="465"/>
                    <a:pt x="1168" y="437"/>
                  </a:cubicBezTo>
                  <a:cubicBezTo>
                    <a:pt x="1168" y="300"/>
                    <a:pt x="1079" y="291"/>
                    <a:pt x="970" y="269"/>
                  </a:cubicBezTo>
                  <a:cubicBezTo>
                    <a:pt x="962" y="270"/>
                    <a:pt x="689" y="280"/>
                    <a:pt x="632" y="328"/>
                  </a:cubicBezTo>
                  <a:cubicBezTo>
                    <a:pt x="592" y="361"/>
                    <a:pt x="566" y="407"/>
                    <a:pt x="533" y="447"/>
                  </a:cubicBezTo>
                  <a:cubicBezTo>
                    <a:pt x="516" y="467"/>
                    <a:pt x="483" y="507"/>
                    <a:pt x="483" y="507"/>
                  </a:cubicBezTo>
                  <a:cubicBezTo>
                    <a:pt x="419" y="698"/>
                    <a:pt x="511" y="433"/>
                    <a:pt x="433" y="626"/>
                  </a:cubicBezTo>
                  <a:cubicBezTo>
                    <a:pt x="418" y="663"/>
                    <a:pt x="404" y="766"/>
                    <a:pt x="384" y="795"/>
                  </a:cubicBezTo>
                  <a:cubicBezTo>
                    <a:pt x="377" y="805"/>
                    <a:pt x="364" y="808"/>
                    <a:pt x="354" y="815"/>
                  </a:cubicBezTo>
                  <a:cubicBezTo>
                    <a:pt x="323" y="776"/>
                    <a:pt x="297" y="733"/>
                    <a:pt x="264" y="696"/>
                  </a:cubicBezTo>
                  <a:cubicBezTo>
                    <a:pt x="216" y="643"/>
                    <a:pt x="210" y="665"/>
                    <a:pt x="155" y="616"/>
                  </a:cubicBezTo>
                  <a:cubicBezTo>
                    <a:pt x="143" y="605"/>
                    <a:pt x="137" y="588"/>
                    <a:pt x="125" y="576"/>
                  </a:cubicBezTo>
                  <a:cubicBezTo>
                    <a:pt x="117" y="568"/>
                    <a:pt x="105" y="565"/>
                    <a:pt x="96" y="557"/>
                  </a:cubicBezTo>
                  <a:cubicBezTo>
                    <a:pt x="75" y="538"/>
                    <a:pt x="36" y="497"/>
                    <a:pt x="36" y="497"/>
                  </a:cubicBezTo>
                  <a:cubicBezTo>
                    <a:pt x="33" y="487"/>
                    <a:pt x="22" y="477"/>
                    <a:pt x="26" y="467"/>
                  </a:cubicBezTo>
                  <a:cubicBezTo>
                    <a:pt x="32" y="453"/>
                    <a:pt x="103" y="428"/>
                    <a:pt x="106" y="427"/>
                  </a:cubicBezTo>
                  <a:cubicBezTo>
                    <a:pt x="125" y="420"/>
                    <a:pt x="165" y="408"/>
                    <a:pt x="165" y="408"/>
                  </a:cubicBezTo>
                  <a:cubicBezTo>
                    <a:pt x="225" y="411"/>
                    <a:pt x="284" y="413"/>
                    <a:pt x="344" y="418"/>
                  </a:cubicBezTo>
                  <a:cubicBezTo>
                    <a:pt x="372" y="421"/>
                    <a:pt x="387" y="437"/>
                    <a:pt x="413" y="447"/>
                  </a:cubicBezTo>
                  <a:cubicBezTo>
                    <a:pt x="461" y="465"/>
                    <a:pt x="511" y="478"/>
                    <a:pt x="562" y="487"/>
                  </a:cubicBezTo>
                  <a:cubicBezTo>
                    <a:pt x="609" y="506"/>
                    <a:pt x="656" y="514"/>
                    <a:pt x="701" y="537"/>
                  </a:cubicBezTo>
                  <a:cubicBezTo>
                    <a:pt x="728" y="534"/>
                    <a:pt x="757" y="540"/>
                    <a:pt x="781" y="527"/>
                  </a:cubicBezTo>
                  <a:cubicBezTo>
                    <a:pt x="813" y="510"/>
                    <a:pt x="816" y="445"/>
                    <a:pt x="821" y="418"/>
                  </a:cubicBezTo>
                  <a:cubicBezTo>
                    <a:pt x="818" y="381"/>
                    <a:pt x="822" y="343"/>
                    <a:pt x="811" y="308"/>
                  </a:cubicBezTo>
                  <a:cubicBezTo>
                    <a:pt x="805" y="288"/>
                    <a:pt x="713" y="255"/>
                    <a:pt x="691" y="249"/>
                  </a:cubicBezTo>
                  <a:cubicBezTo>
                    <a:pt x="658" y="256"/>
                    <a:pt x="623" y="255"/>
                    <a:pt x="592" y="269"/>
                  </a:cubicBezTo>
                  <a:cubicBezTo>
                    <a:pt x="569" y="280"/>
                    <a:pt x="520" y="349"/>
                    <a:pt x="503" y="368"/>
                  </a:cubicBezTo>
                  <a:cubicBezTo>
                    <a:pt x="409" y="474"/>
                    <a:pt x="337" y="574"/>
                    <a:pt x="284" y="706"/>
                  </a:cubicBezTo>
                  <a:cubicBezTo>
                    <a:pt x="277" y="746"/>
                    <a:pt x="271" y="785"/>
                    <a:pt x="264" y="825"/>
                  </a:cubicBezTo>
                  <a:cubicBezTo>
                    <a:pt x="257" y="868"/>
                    <a:pt x="266" y="912"/>
                    <a:pt x="255" y="954"/>
                  </a:cubicBezTo>
                  <a:cubicBezTo>
                    <a:pt x="249" y="977"/>
                    <a:pt x="228" y="993"/>
                    <a:pt x="215" y="1013"/>
                  </a:cubicBezTo>
                  <a:cubicBezTo>
                    <a:pt x="200" y="1036"/>
                    <a:pt x="135" y="1033"/>
                    <a:pt x="135" y="1033"/>
                  </a:cubicBezTo>
                  <a:cubicBezTo>
                    <a:pt x="78" y="1092"/>
                    <a:pt x="84" y="1184"/>
                    <a:pt x="76" y="1262"/>
                  </a:cubicBezTo>
                  <a:cubicBezTo>
                    <a:pt x="79" y="1315"/>
                    <a:pt x="78" y="1368"/>
                    <a:pt x="86" y="1421"/>
                  </a:cubicBezTo>
                  <a:cubicBezTo>
                    <a:pt x="91" y="1453"/>
                    <a:pt x="124" y="1500"/>
                    <a:pt x="135" y="1530"/>
                  </a:cubicBezTo>
                  <a:cubicBezTo>
                    <a:pt x="158" y="1592"/>
                    <a:pt x="180" y="1653"/>
                    <a:pt x="215" y="1709"/>
                  </a:cubicBezTo>
                  <a:cubicBezTo>
                    <a:pt x="254" y="1771"/>
                    <a:pt x="314" y="1808"/>
                    <a:pt x="364" y="1858"/>
                  </a:cubicBezTo>
                  <a:cubicBezTo>
                    <a:pt x="379" y="1852"/>
                    <a:pt x="429" y="1835"/>
                    <a:pt x="443" y="1818"/>
                  </a:cubicBezTo>
                  <a:cubicBezTo>
                    <a:pt x="475" y="1778"/>
                    <a:pt x="487" y="1685"/>
                    <a:pt x="503" y="1639"/>
                  </a:cubicBezTo>
                  <a:cubicBezTo>
                    <a:pt x="517" y="1598"/>
                    <a:pt x="540" y="1561"/>
                    <a:pt x="552" y="1520"/>
                  </a:cubicBezTo>
                  <a:cubicBezTo>
                    <a:pt x="576" y="1436"/>
                    <a:pt x="592" y="1344"/>
                    <a:pt x="642" y="1272"/>
                  </a:cubicBezTo>
                  <a:cubicBezTo>
                    <a:pt x="645" y="1259"/>
                    <a:pt x="647" y="1245"/>
                    <a:pt x="652" y="1232"/>
                  </a:cubicBezTo>
                  <a:cubicBezTo>
                    <a:pt x="657" y="1221"/>
                    <a:pt x="668" y="1213"/>
                    <a:pt x="672" y="1202"/>
                  </a:cubicBezTo>
                  <a:cubicBezTo>
                    <a:pt x="682" y="1173"/>
                    <a:pt x="682" y="1142"/>
                    <a:pt x="691" y="1113"/>
                  </a:cubicBezTo>
                  <a:cubicBezTo>
                    <a:pt x="728" y="1116"/>
                    <a:pt x="766" y="1111"/>
                    <a:pt x="801" y="1123"/>
                  </a:cubicBezTo>
                  <a:cubicBezTo>
                    <a:pt x="818" y="1129"/>
                    <a:pt x="825" y="1151"/>
                    <a:pt x="840" y="1162"/>
                  </a:cubicBezTo>
                  <a:cubicBezTo>
                    <a:pt x="855" y="1174"/>
                    <a:pt x="873" y="1182"/>
                    <a:pt x="890" y="1192"/>
                  </a:cubicBezTo>
                  <a:cubicBezTo>
                    <a:pt x="914" y="1263"/>
                    <a:pt x="881" y="1184"/>
                    <a:pt x="979" y="1282"/>
                  </a:cubicBezTo>
                  <a:cubicBezTo>
                    <a:pt x="989" y="1292"/>
                    <a:pt x="989" y="1311"/>
                    <a:pt x="999" y="1321"/>
                  </a:cubicBezTo>
                  <a:cubicBezTo>
                    <a:pt x="1178" y="1498"/>
                    <a:pt x="983" y="1263"/>
                    <a:pt x="1109" y="1421"/>
                  </a:cubicBezTo>
                  <a:cubicBezTo>
                    <a:pt x="1122" y="1459"/>
                    <a:pt x="1133" y="1473"/>
                    <a:pt x="1099" y="1520"/>
                  </a:cubicBezTo>
                  <a:cubicBezTo>
                    <a:pt x="1063" y="1569"/>
                    <a:pt x="965" y="1592"/>
                    <a:pt x="910" y="1619"/>
                  </a:cubicBezTo>
                  <a:cubicBezTo>
                    <a:pt x="828" y="1660"/>
                    <a:pt x="760" y="1735"/>
                    <a:pt x="672" y="1758"/>
                  </a:cubicBezTo>
                  <a:cubicBezTo>
                    <a:pt x="599" y="1812"/>
                    <a:pt x="579" y="1854"/>
                    <a:pt x="533" y="1927"/>
                  </a:cubicBezTo>
                  <a:cubicBezTo>
                    <a:pt x="509" y="2025"/>
                    <a:pt x="495" y="2135"/>
                    <a:pt x="552" y="2225"/>
                  </a:cubicBezTo>
                  <a:cubicBezTo>
                    <a:pt x="564" y="2311"/>
                    <a:pt x="593" y="2367"/>
                    <a:pt x="632" y="2443"/>
                  </a:cubicBezTo>
                  <a:cubicBezTo>
                    <a:pt x="639" y="2470"/>
                    <a:pt x="640" y="2498"/>
                    <a:pt x="652" y="2523"/>
                  </a:cubicBezTo>
                  <a:cubicBezTo>
                    <a:pt x="657" y="2534"/>
                    <a:pt x="676" y="2533"/>
                    <a:pt x="682" y="2543"/>
                  </a:cubicBezTo>
                  <a:cubicBezTo>
                    <a:pt x="693" y="2561"/>
                    <a:pt x="691" y="2584"/>
                    <a:pt x="701" y="2602"/>
                  </a:cubicBezTo>
                  <a:cubicBezTo>
                    <a:pt x="742" y="2674"/>
                    <a:pt x="743" y="2670"/>
                    <a:pt x="791" y="2702"/>
                  </a:cubicBezTo>
                  <a:cubicBezTo>
                    <a:pt x="760" y="2722"/>
                    <a:pt x="733" y="2725"/>
                    <a:pt x="701" y="2741"/>
                  </a:cubicBezTo>
                  <a:cubicBezTo>
                    <a:pt x="608" y="2788"/>
                    <a:pt x="690" y="2758"/>
                    <a:pt x="622" y="2781"/>
                  </a:cubicBezTo>
                  <a:cubicBezTo>
                    <a:pt x="585" y="2836"/>
                    <a:pt x="624" y="2791"/>
                    <a:pt x="552" y="2831"/>
                  </a:cubicBezTo>
                  <a:cubicBezTo>
                    <a:pt x="472" y="2876"/>
                    <a:pt x="433" y="2906"/>
                    <a:pt x="364" y="2960"/>
                  </a:cubicBezTo>
                  <a:cubicBezTo>
                    <a:pt x="347" y="2973"/>
                    <a:pt x="331" y="2987"/>
                    <a:pt x="314" y="3000"/>
                  </a:cubicBezTo>
                  <a:cubicBezTo>
                    <a:pt x="301" y="3010"/>
                    <a:pt x="274" y="3029"/>
                    <a:pt x="274" y="3029"/>
                  </a:cubicBezTo>
                  <a:cubicBezTo>
                    <a:pt x="246" y="3112"/>
                    <a:pt x="245" y="3186"/>
                    <a:pt x="324" y="3238"/>
                  </a:cubicBezTo>
                  <a:cubicBezTo>
                    <a:pt x="349" y="3314"/>
                    <a:pt x="420" y="3315"/>
                    <a:pt x="483" y="3347"/>
                  </a:cubicBezTo>
                  <a:cubicBezTo>
                    <a:pt x="824" y="3336"/>
                    <a:pt x="700" y="3345"/>
                    <a:pt x="890" y="3307"/>
                  </a:cubicBezTo>
                  <a:cubicBezTo>
                    <a:pt x="920" y="3288"/>
                    <a:pt x="950" y="3278"/>
                    <a:pt x="979" y="3258"/>
                  </a:cubicBezTo>
                  <a:cubicBezTo>
                    <a:pt x="1073" y="3117"/>
                    <a:pt x="952" y="2832"/>
                    <a:pt x="850" y="2712"/>
                  </a:cubicBezTo>
                  <a:cubicBezTo>
                    <a:pt x="815" y="2600"/>
                    <a:pt x="853" y="2703"/>
                    <a:pt x="791" y="2592"/>
                  </a:cubicBezTo>
                  <a:cubicBezTo>
                    <a:pt x="768" y="2550"/>
                    <a:pt x="751" y="2496"/>
                    <a:pt x="731" y="2453"/>
                  </a:cubicBezTo>
                  <a:cubicBezTo>
                    <a:pt x="698" y="2382"/>
                    <a:pt x="675" y="2300"/>
                    <a:pt x="632" y="2235"/>
                  </a:cubicBezTo>
                  <a:cubicBezTo>
                    <a:pt x="595" y="2087"/>
                    <a:pt x="607" y="1900"/>
                    <a:pt x="691" y="1768"/>
                  </a:cubicBezTo>
                  <a:cubicBezTo>
                    <a:pt x="694" y="1755"/>
                    <a:pt x="693" y="1739"/>
                    <a:pt x="701" y="1728"/>
                  </a:cubicBezTo>
                  <a:cubicBezTo>
                    <a:pt x="708" y="1718"/>
                    <a:pt x="723" y="1717"/>
                    <a:pt x="731" y="1709"/>
                  </a:cubicBezTo>
                  <a:cubicBezTo>
                    <a:pt x="740" y="1701"/>
                    <a:pt x="743" y="1687"/>
                    <a:pt x="751" y="1679"/>
                  </a:cubicBezTo>
                  <a:cubicBezTo>
                    <a:pt x="759" y="1671"/>
                    <a:pt x="772" y="1667"/>
                    <a:pt x="781" y="1659"/>
                  </a:cubicBezTo>
                  <a:cubicBezTo>
                    <a:pt x="813" y="1633"/>
                    <a:pt x="826" y="1602"/>
                    <a:pt x="860" y="1579"/>
                  </a:cubicBezTo>
                  <a:cubicBezTo>
                    <a:pt x="877" y="1556"/>
                    <a:pt x="893" y="1533"/>
                    <a:pt x="910" y="1510"/>
                  </a:cubicBezTo>
                  <a:cubicBezTo>
                    <a:pt x="920" y="1497"/>
                    <a:pt x="940" y="1470"/>
                    <a:pt x="940" y="1470"/>
                  </a:cubicBezTo>
                  <a:cubicBezTo>
                    <a:pt x="954" y="1401"/>
                    <a:pt x="995" y="1370"/>
                    <a:pt x="1039" y="1311"/>
                  </a:cubicBezTo>
                  <a:cubicBezTo>
                    <a:pt x="1074" y="1265"/>
                    <a:pt x="1088" y="1198"/>
                    <a:pt x="1099" y="1143"/>
                  </a:cubicBezTo>
                  <a:cubicBezTo>
                    <a:pt x="1096" y="1106"/>
                    <a:pt x="1100" y="1068"/>
                    <a:pt x="1089" y="1033"/>
                  </a:cubicBezTo>
                  <a:cubicBezTo>
                    <a:pt x="1076" y="992"/>
                    <a:pt x="1001" y="939"/>
                    <a:pt x="970" y="914"/>
                  </a:cubicBezTo>
                  <a:cubicBezTo>
                    <a:pt x="926" y="841"/>
                    <a:pt x="893" y="838"/>
                    <a:pt x="831" y="785"/>
                  </a:cubicBezTo>
                  <a:cubicBezTo>
                    <a:pt x="806" y="764"/>
                    <a:pt x="784" y="738"/>
                    <a:pt x="761" y="715"/>
                  </a:cubicBezTo>
                  <a:cubicBezTo>
                    <a:pt x="751" y="705"/>
                    <a:pt x="731" y="686"/>
                    <a:pt x="731" y="686"/>
                  </a:cubicBezTo>
                  <a:cubicBezTo>
                    <a:pt x="720" y="507"/>
                    <a:pt x="765" y="526"/>
                    <a:pt x="652" y="497"/>
                  </a:cubicBezTo>
                  <a:cubicBezTo>
                    <a:pt x="604" y="521"/>
                    <a:pt x="587" y="528"/>
                    <a:pt x="562" y="576"/>
                  </a:cubicBezTo>
                  <a:cubicBezTo>
                    <a:pt x="533" y="692"/>
                    <a:pt x="573" y="549"/>
                    <a:pt x="533" y="646"/>
                  </a:cubicBezTo>
                  <a:cubicBezTo>
                    <a:pt x="513" y="695"/>
                    <a:pt x="513" y="754"/>
                    <a:pt x="503" y="805"/>
                  </a:cubicBezTo>
                  <a:cubicBezTo>
                    <a:pt x="506" y="858"/>
                    <a:pt x="506" y="911"/>
                    <a:pt x="513" y="964"/>
                  </a:cubicBezTo>
                  <a:cubicBezTo>
                    <a:pt x="525" y="1052"/>
                    <a:pt x="580" y="1137"/>
                    <a:pt x="602" y="1222"/>
                  </a:cubicBezTo>
                  <a:cubicBezTo>
                    <a:pt x="625" y="1315"/>
                    <a:pt x="603" y="1282"/>
                    <a:pt x="652" y="1331"/>
                  </a:cubicBezTo>
                  <a:cubicBezTo>
                    <a:pt x="674" y="1396"/>
                    <a:pt x="709" y="1455"/>
                    <a:pt x="731" y="1520"/>
                  </a:cubicBezTo>
                  <a:cubicBezTo>
                    <a:pt x="728" y="1543"/>
                    <a:pt x="739" y="1574"/>
                    <a:pt x="721" y="1589"/>
                  </a:cubicBezTo>
                  <a:cubicBezTo>
                    <a:pt x="706" y="1602"/>
                    <a:pt x="681" y="1585"/>
                    <a:pt x="662" y="1579"/>
                  </a:cubicBezTo>
                  <a:cubicBezTo>
                    <a:pt x="626" y="1567"/>
                    <a:pt x="588" y="1536"/>
                    <a:pt x="562" y="1510"/>
                  </a:cubicBezTo>
                  <a:cubicBezTo>
                    <a:pt x="534" y="1451"/>
                    <a:pt x="519" y="1394"/>
                    <a:pt x="503" y="1331"/>
                  </a:cubicBezTo>
                  <a:cubicBezTo>
                    <a:pt x="506" y="1212"/>
                    <a:pt x="507" y="1093"/>
                    <a:pt x="513" y="974"/>
                  </a:cubicBezTo>
                  <a:cubicBezTo>
                    <a:pt x="515" y="939"/>
                    <a:pt x="543" y="874"/>
                    <a:pt x="543" y="874"/>
                  </a:cubicBezTo>
                  <a:cubicBezTo>
                    <a:pt x="546" y="758"/>
                    <a:pt x="548" y="643"/>
                    <a:pt x="552" y="527"/>
                  </a:cubicBezTo>
                  <a:cubicBezTo>
                    <a:pt x="559" y="340"/>
                    <a:pt x="528" y="327"/>
                    <a:pt x="672" y="298"/>
                  </a:cubicBezTo>
                  <a:cubicBezTo>
                    <a:pt x="731" y="301"/>
                    <a:pt x="792" y="296"/>
                    <a:pt x="850" y="308"/>
                  </a:cubicBezTo>
                  <a:cubicBezTo>
                    <a:pt x="860" y="310"/>
                    <a:pt x="860" y="327"/>
                    <a:pt x="860" y="338"/>
                  </a:cubicBezTo>
                  <a:cubicBezTo>
                    <a:pt x="860" y="434"/>
                    <a:pt x="850" y="475"/>
                    <a:pt x="761" y="497"/>
                  </a:cubicBezTo>
                  <a:cubicBezTo>
                    <a:pt x="698" y="494"/>
                    <a:pt x="635" y="494"/>
                    <a:pt x="572" y="487"/>
                  </a:cubicBezTo>
                  <a:cubicBezTo>
                    <a:pt x="539" y="484"/>
                    <a:pt x="506" y="474"/>
                    <a:pt x="473" y="467"/>
                  </a:cubicBezTo>
                  <a:cubicBezTo>
                    <a:pt x="456" y="464"/>
                    <a:pt x="423" y="457"/>
                    <a:pt x="423" y="457"/>
                  </a:cubicBezTo>
                  <a:cubicBezTo>
                    <a:pt x="400" y="423"/>
                    <a:pt x="394" y="398"/>
                    <a:pt x="384" y="358"/>
                  </a:cubicBezTo>
                  <a:cubicBezTo>
                    <a:pt x="387" y="308"/>
                    <a:pt x="383" y="258"/>
                    <a:pt x="394" y="209"/>
                  </a:cubicBezTo>
                  <a:cubicBezTo>
                    <a:pt x="402" y="172"/>
                    <a:pt x="500" y="128"/>
                    <a:pt x="533" y="120"/>
                  </a:cubicBezTo>
                  <a:cubicBezTo>
                    <a:pt x="683" y="151"/>
                    <a:pt x="669" y="144"/>
                    <a:pt x="781" y="219"/>
                  </a:cubicBezTo>
                  <a:cubicBezTo>
                    <a:pt x="784" y="229"/>
                    <a:pt x="781" y="246"/>
                    <a:pt x="791" y="249"/>
                  </a:cubicBezTo>
                  <a:cubicBezTo>
                    <a:pt x="823" y="257"/>
                    <a:pt x="906" y="226"/>
                    <a:pt x="940" y="219"/>
                  </a:cubicBezTo>
                  <a:cubicBezTo>
                    <a:pt x="950" y="212"/>
                    <a:pt x="959" y="204"/>
                    <a:pt x="970" y="199"/>
                  </a:cubicBezTo>
                  <a:cubicBezTo>
                    <a:pt x="979" y="194"/>
                    <a:pt x="990" y="194"/>
                    <a:pt x="999" y="189"/>
                  </a:cubicBezTo>
                  <a:cubicBezTo>
                    <a:pt x="1020" y="177"/>
                    <a:pt x="1059" y="149"/>
                    <a:pt x="1059" y="149"/>
                  </a:cubicBezTo>
                  <a:cubicBezTo>
                    <a:pt x="1089" y="61"/>
                    <a:pt x="1081" y="111"/>
                    <a:pt x="1069" y="0"/>
                  </a:cubicBezTo>
                  <a:cubicBezTo>
                    <a:pt x="1005" y="11"/>
                    <a:pt x="995" y="11"/>
                    <a:pt x="960" y="60"/>
                  </a:cubicBezTo>
                  <a:cubicBezTo>
                    <a:pt x="941" y="87"/>
                    <a:pt x="900" y="139"/>
                    <a:pt x="900" y="139"/>
                  </a:cubicBezTo>
                  <a:cubicBezTo>
                    <a:pt x="881" y="196"/>
                    <a:pt x="873" y="261"/>
                    <a:pt x="831" y="308"/>
                  </a:cubicBezTo>
                  <a:cubicBezTo>
                    <a:pt x="812" y="329"/>
                    <a:pt x="798" y="359"/>
                    <a:pt x="771" y="368"/>
                  </a:cubicBezTo>
                  <a:cubicBezTo>
                    <a:pt x="734" y="380"/>
                    <a:pt x="750" y="373"/>
                    <a:pt x="721" y="3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8215338" y="571480"/>
              <a:ext cx="71438" cy="360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990600" y="6019800"/>
            <a:ext cx="430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genotyp diploidního jedince: </a:t>
            </a:r>
            <a:r>
              <a:rPr lang="cs-CZ" altLang="cs-CZ" sz="2400" b="1">
                <a:latin typeface="Times New Roman" panose="02020603050405020304" pitchFamily="18" charset="0"/>
              </a:rPr>
              <a:t>C/T</a:t>
            </a:r>
            <a:endParaRPr lang="en-GB" altLang="cs-CZ" sz="2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CC3300"/>
                </a:solidFill>
              </a:rPr>
              <a:t>Studium variability DNA fragmentů, které se neliší délkou</a:t>
            </a:r>
            <a:endParaRPr lang="en-GB" altLang="cs-CZ" sz="3200">
              <a:solidFill>
                <a:srgbClr val="CC33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73238"/>
            <a:ext cx="7772400" cy="4114800"/>
          </a:xfrm>
        </p:spPr>
        <p:txBody>
          <a:bodyPr/>
          <a:lstStyle/>
          <a:p>
            <a:pPr marL="609600" indent="-609600" eaLnBrk="1" hangingPunct="1"/>
            <a:r>
              <a:rPr lang="cs-CZ" altLang="cs-CZ" sz="2400"/>
              <a:t>Sangerovo sekvencování (velmi dobré pro mtDNA, u nDNA problém s odlišením alel u heterozygotů)</a:t>
            </a:r>
          </a:p>
          <a:p>
            <a:pPr marL="609600" indent="-609600" eaLnBrk="1" hangingPunct="1"/>
            <a:r>
              <a:rPr lang="cs-CZ" altLang="cs-CZ" sz="2400"/>
              <a:t>SNP („single nucleotide polymorphism“) analýza – např. RFLP, SSCP, microarrays – chips, atd.</a:t>
            </a:r>
            <a:endParaRPr lang="cs-CZ" altLang="cs-CZ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940425" y="4941888"/>
            <a:ext cx="2808288" cy="1655762"/>
            <a:chOff x="1927" y="3067"/>
            <a:chExt cx="1815" cy="1180"/>
          </a:xfrm>
        </p:grpSpPr>
        <p:grpSp>
          <p:nvGrpSpPr>
            <p:cNvPr id="29703" name="Group 13"/>
            <p:cNvGrpSpPr>
              <a:grpSpLocks/>
            </p:cNvGrpSpPr>
            <p:nvPr/>
          </p:nvGrpSpPr>
          <p:grpSpPr bwMode="auto">
            <a:xfrm>
              <a:off x="2109" y="3203"/>
              <a:ext cx="1525" cy="903"/>
              <a:chOff x="1927" y="3417"/>
              <a:chExt cx="1525" cy="903"/>
            </a:xfrm>
          </p:grpSpPr>
          <p:sp>
            <p:nvSpPr>
              <p:cNvPr id="29705" name="Text Box 7"/>
              <p:cNvSpPr txBox="1">
                <a:spLocks noChangeArrowheads="1"/>
              </p:cNvSpPr>
              <p:nvPr/>
            </p:nvSpPr>
            <p:spPr bwMode="auto">
              <a:xfrm>
                <a:off x="1927" y="3657"/>
                <a:ext cx="152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cs-CZ" sz="1600">
                    <a:latin typeface="Times New Roman" panose="02020603050405020304" pitchFamily="18" charset="0"/>
                  </a:rPr>
                  <a:t>CCGATCA</a:t>
                </a:r>
                <a:r>
                  <a:rPr lang="fr-FR" altLang="cs-CZ" sz="16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A</a:t>
                </a:r>
                <a:r>
                  <a:rPr lang="fr-FR" altLang="cs-CZ" sz="1600">
                    <a:latin typeface="Times New Roman" panose="02020603050405020304" pitchFamily="18" charset="0"/>
                  </a:rPr>
                  <a:t>TGCGGCAA</a:t>
                </a:r>
                <a:endParaRPr lang="en-GB" altLang="cs-CZ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6" name="Text Box 8"/>
              <p:cNvSpPr txBox="1">
                <a:spLocks noChangeArrowheads="1"/>
              </p:cNvSpPr>
              <p:nvPr/>
            </p:nvSpPr>
            <p:spPr bwMode="auto">
              <a:xfrm>
                <a:off x="1927" y="4108"/>
                <a:ext cx="152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cs-CZ" sz="1600">
                    <a:latin typeface="Times New Roman" panose="02020603050405020304" pitchFamily="18" charset="0"/>
                  </a:rPr>
                  <a:t>CCGATCA</a:t>
                </a:r>
                <a:r>
                  <a:rPr lang="fr-FR" altLang="cs-CZ" sz="16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C</a:t>
                </a:r>
                <a:r>
                  <a:rPr lang="fr-FR" altLang="cs-CZ" sz="1600">
                    <a:latin typeface="Times New Roman" panose="02020603050405020304" pitchFamily="18" charset="0"/>
                  </a:rPr>
                  <a:t>TGCGGCAA</a:t>
                </a:r>
                <a:endParaRPr lang="en-GB" altLang="cs-CZ" sz="1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7" name="Line 9"/>
              <p:cNvSpPr>
                <a:spLocks noChangeShapeType="1"/>
              </p:cNvSpPr>
              <p:nvPr/>
            </p:nvSpPr>
            <p:spPr bwMode="auto">
              <a:xfrm>
                <a:off x="2023" y="3609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08" name="Line 10"/>
              <p:cNvSpPr>
                <a:spLocks noChangeShapeType="1"/>
              </p:cNvSpPr>
              <p:nvPr/>
            </p:nvSpPr>
            <p:spPr bwMode="auto">
              <a:xfrm>
                <a:off x="2023" y="406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09" name="Oval 11"/>
              <p:cNvSpPr>
                <a:spLocks noChangeArrowheads="1"/>
              </p:cNvSpPr>
              <p:nvPr/>
            </p:nvSpPr>
            <p:spPr bwMode="auto">
              <a:xfrm>
                <a:off x="2599" y="3417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cs-CZ" sz="14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T</a:t>
                </a:r>
                <a:endParaRPr lang="en-GB" altLang="cs-CZ" sz="1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10" name="Oval 12"/>
              <p:cNvSpPr>
                <a:spLocks noChangeArrowheads="1"/>
              </p:cNvSpPr>
              <p:nvPr/>
            </p:nvSpPr>
            <p:spPr bwMode="auto">
              <a:xfrm>
                <a:off x="2599" y="3916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cs-CZ" sz="14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G</a:t>
                </a:r>
                <a:endParaRPr lang="en-GB" altLang="cs-CZ" sz="1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9704" name="Rectangle 14"/>
            <p:cNvSpPr>
              <a:spLocks noChangeArrowheads="1"/>
            </p:cNvSpPr>
            <p:nvPr/>
          </p:nvSpPr>
          <p:spPr bwMode="auto">
            <a:xfrm>
              <a:off x="1927" y="3067"/>
              <a:ext cx="1815" cy="1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2400">
                <a:latin typeface="Times New Roman" panose="02020603050405020304" pitchFamily="18" charset="0"/>
              </a:endParaRPr>
            </a:p>
          </p:txBody>
        </p:sp>
      </p:grp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5635" r="19882" b="27116"/>
          <a:stretch>
            <a:fillRect/>
          </a:stretch>
        </p:blipFill>
        <p:spPr bwMode="auto">
          <a:xfrm>
            <a:off x="6084888" y="3284538"/>
            <a:ext cx="2519362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5" t="18134" r="9232"/>
          <a:stretch>
            <a:fillRect/>
          </a:stretch>
        </p:blipFill>
        <p:spPr bwMode="auto">
          <a:xfrm>
            <a:off x="1116013" y="3716338"/>
            <a:ext cx="40798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/>
          <a:stretch>
            <a:fillRect/>
          </a:stretch>
        </p:blipFill>
        <p:spPr>
          <a:xfrm>
            <a:off x="0" y="1341438"/>
            <a:ext cx="4586288" cy="3382962"/>
          </a:xfrm>
          <a:noFill/>
        </p:spPr>
      </p:pic>
      <p:pic>
        <p:nvPicPr>
          <p:cNvPr id="30723" name="Picture 2" descr="Deployment of the portable genome surveillance system in Guine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1179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792163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CC3300"/>
                </a:solidFill>
              </a:rPr>
              <a:t>„High-throughput sequencing“</a:t>
            </a:r>
            <a:endParaRPr lang="en-GB" altLang="cs-CZ" sz="3200">
              <a:solidFill>
                <a:srgbClr val="CC3300"/>
              </a:solidFill>
            </a:endParaRPr>
          </a:p>
        </p:txBody>
      </p:sp>
      <p:sp>
        <p:nvSpPr>
          <p:cNvPr id="30725" name="TextBox 1"/>
          <p:cNvSpPr txBox="1">
            <a:spLocks noChangeArrowheads="1"/>
          </p:cNvSpPr>
          <p:nvPr/>
        </p:nvSpPr>
        <p:spPr bwMode="auto">
          <a:xfrm>
            <a:off x="1476375" y="4979988"/>
            <a:ext cx="124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6223000" y="2590800"/>
            <a:ext cx="122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MinION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CC3300"/>
                </a:solidFill>
              </a:rPr>
              <a:t>Typy populačně-genetických dat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3454401" cy="173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85">
                <a:tc>
                  <a:txBody>
                    <a:bodyPr/>
                    <a:lstStyle/>
                    <a:p>
                      <a:r>
                        <a:rPr lang="cs-CZ" sz="1800" dirty="0"/>
                        <a:t>Jedinec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baseline="0" dirty="0"/>
                        <a:t> 1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dirty="0"/>
                        <a:t> 2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85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Ind_1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170/172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133/136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85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Ind_2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168/172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133/139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85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Ind_3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168/168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136/139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/>
        </p:nvGraphicFramePr>
        <p:xfrm>
          <a:off x="4502150" y="1989138"/>
          <a:ext cx="3454401" cy="173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784">
                <a:tc>
                  <a:txBody>
                    <a:bodyPr/>
                    <a:lstStyle/>
                    <a:p>
                      <a:r>
                        <a:rPr lang="cs-CZ" sz="1800" dirty="0"/>
                        <a:t>Jedinec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baseline="0" dirty="0"/>
                        <a:t> 1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dirty="0"/>
                        <a:t> 2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84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Ind_1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A/T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C/T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84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Ind_2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A/T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T/T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84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Ind_3</a:t>
                      </a:r>
                      <a:endParaRPr lang="cs-CZ" sz="1800" dirty="0"/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T/T</a:t>
                      </a:r>
                    </a:p>
                  </a:txBody>
                  <a:tcPr marL="91447" marR="91447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C/T</a:t>
                      </a:r>
                    </a:p>
                  </a:txBody>
                  <a:tcPr marL="91447" marR="91447" marT="45702" marB="4570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/>
        </p:nvGraphicFramePr>
        <p:xfrm>
          <a:off x="684213" y="4213225"/>
          <a:ext cx="3452811" cy="173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81">
                <a:tc>
                  <a:txBody>
                    <a:bodyPr/>
                    <a:lstStyle/>
                    <a:p>
                      <a:r>
                        <a:rPr lang="cs-CZ" sz="1800" dirty="0"/>
                        <a:t>Jedinec</a:t>
                      </a:r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baseline="0" dirty="0"/>
                        <a:t> 1</a:t>
                      </a:r>
                      <a:endParaRPr lang="cs-CZ" sz="1800" dirty="0"/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dirty="0"/>
                        <a:t> 2</a:t>
                      </a:r>
                    </a:p>
                  </a:txBody>
                  <a:tcPr marL="91405" marR="91405" marT="45744" marB="45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81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Ind_1</a:t>
                      </a:r>
                      <a:endParaRPr lang="cs-CZ" sz="1800" dirty="0"/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+/-</a:t>
                      </a:r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-/-</a:t>
                      </a:r>
                    </a:p>
                  </a:txBody>
                  <a:tcPr marL="91405" marR="91405" marT="45744" marB="45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81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Ind_2</a:t>
                      </a:r>
                      <a:endParaRPr lang="cs-CZ" sz="1800" dirty="0"/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+/+</a:t>
                      </a:r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+/+</a:t>
                      </a:r>
                    </a:p>
                  </a:txBody>
                  <a:tcPr marL="91405" marR="91405" marT="45744" marB="45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81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Ind_3</a:t>
                      </a:r>
                      <a:endParaRPr lang="cs-CZ" sz="1800" dirty="0"/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-/-</a:t>
                      </a:r>
                    </a:p>
                  </a:txBody>
                  <a:tcPr marL="91405" marR="91405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+/-</a:t>
                      </a:r>
                    </a:p>
                  </a:txBody>
                  <a:tcPr marL="91405" marR="91405" marT="45744" marB="45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obsah 3"/>
          <p:cNvGraphicFramePr>
            <a:graphicFrameLocks/>
          </p:cNvGraphicFramePr>
          <p:nvPr/>
        </p:nvGraphicFramePr>
        <p:xfrm>
          <a:off x="4502150" y="4213225"/>
          <a:ext cx="3454401" cy="173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181">
                <a:tc>
                  <a:txBody>
                    <a:bodyPr/>
                    <a:lstStyle/>
                    <a:p>
                      <a:r>
                        <a:rPr lang="cs-CZ" sz="1800" dirty="0"/>
                        <a:t>Jedinec</a:t>
                      </a:r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baseline="0" dirty="0"/>
                        <a:t> 1</a:t>
                      </a:r>
                      <a:endParaRPr lang="cs-CZ" sz="1800" dirty="0"/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err="1"/>
                        <a:t>Marker</a:t>
                      </a:r>
                      <a:r>
                        <a:rPr lang="cs-CZ" sz="1800" dirty="0"/>
                        <a:t> 2</a:t>
                      </a:r>
                    </a:p>
                  </a:txBody>
                  <a:tcPr marL="91447" marR="91447" marT="45744" marB="457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81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Ind_1</a:t>
                      </a:r>
                      <a:endParaRPr lang="cs-CZ" sz="1800" dirty="0"/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</a:t>
                      </a:r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</a:t>
                      </a:r>
                    </a:p>
                  </a:txBody>
                  <a:tcPr marL="91447" marR="91447" marT="45744" marB="457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81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Ind_2</a:t>
                      </a:r>
                      <a:endParaRPr lang="cs-CZ" sz="1800" dirty="0"/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</a:t>
                      </a:r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+</a:t>
                      </a:r>
                    </a:p>
                  </a:txBody>
                  <a:tcPr marL="91447" marR="91447" marT="45744" marB="457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81">
                <a:tc>
                  <a:txBody>
                    <a:bodyPr/>
                    <a:lstStyle/>
                    <a:p>
                      <a:r>
                        <a:rPr lang="cs-CZ" sz="1800" dirty="0" err="1"/>
                        <a:t>Ind_3</a:t>
                      </a:r>
                      <a:endParaRPr lang="cs-CZ" sz="1800" dirty="0"/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</a:t>
                      </a:r>
                    </a:p>
                  </a:txBody>
                  <a:tcPr marL="91447" marR="91447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</a:t>
                      </a:r>
                    </a:p>
                  </a:txBody>
                  <a:tcPr marL="91447" marR="91447" marT="45744" marB="457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684213" y="1484313"/>
            <a:ext cx="1897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mikrosatelity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500563" y="155733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SNPs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84213" y="3789363"/>
            <a:ext cx="903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500563" y="3789363"/>
            <a:ext cx="954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AFLP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85750"/>
            <a:ext cx="7772400" cy="1127125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Co je molekulární ekologie?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1412875"/>
            <a:ext cx="8177213" cy="4802188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Uměle vytvořený obor vymezený technickým přístupem. Na ekologické  a evoluční problémy hledá odpověď na základě molekulárně-genetických dat.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cs-CZ" sz="2000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cs-CZ" sz="2000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cs-CZ" sz="2000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cs-CZ" sz="2000" dirty="0"/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i="1" dirty="0">
                <a:solidFill>
                  <a:schemeClr val="tx1"/>
                </a:solidFill>
              </a:rPr>
              <a:t>(Zoologové a botanici nakoupili </a:t>
            </a:r>
            <a:r>
              <a:rPr lang="cs-CZ" sz="2000" i="1" dirty="0" err="1">
                <a:solidFill>
                  <a:schemeClr val="tx1"/>
                </a:solidFill>
              </a:rPr>
              <a:t>cyklery</a:t>
            </a:r>
            <a:r>
              <a:rPr lang="cs-CZ" sz="2000" i="1" dirty="0">
                <a:solidFill>
                  <a:schemeClr val="tx1"/>
                </a:solidFill>
              </a:rPr>
              <a:t> a </a:t>
            </a:r>
            <a:r>
              <a:rPr lang="cs-CZ" sz="2000" i="1" dirty="0" err="1">
                <a:solidFill>
                  <a:schemeClr val="tx1"/>
                </a:solidFill>
              </a:rPr>
              <a:t>sekvenátory</a:t>
            </a:r>
            <a:r>
              <a:rPr lang="cs-CZ" sz="2000" i="1" dirty="0">
                <a:solidFill>
                  <a:schemeClr val="tx1"/>
                </a:solidFill>
              </a:rPr>
              <a:t>, snažili se je využít i k něčemu jinému než je fylogenetická analýza =</a:t>
            </a:r>
            <a:r>
              <a:rPr lang="en-US" sz="2000" i="1" dirty="0">
                <a:solidFill>
                  <a:schemeClr val="tx1"/>
                </a:solidFill>
              </a:rPr>
              <a:t>&gt; v</a:t>
            </a:r>
            <a:r>
              <a:rPr lang="cs-CZ" sz="2000" i="1" dirty="0" err="1">
                <a:solidFill>
                  <a:schemeClr val="tx1"/>
                </a:solidFill>
              </a:rPr>
              <a:t>znikla</a:t>
            </a:r>
            <a:r>
              <a:rPr lang="cs-CZ" sz="2000" i="1" dirty="0">
                <a:solidFill>
                  <a:schemeClr val="tx1"/>
                </a:solidFill>
              </a:rPr>
              <a:t> molekulární ekologie)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cs-CZ" sz="2000" dirty="0">
              <a:solidFill>
                <a:srgbClr val="FFCC66"/>
              </a:solidFill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dirty="0"/>
              <a:t>Pracuje na různých úrovních variability DNA (genom, jedinec, populace, skupina populací, max. skupina blízce příbuzných druhů)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cs-CZ" sz="2000" i="1" dirty="0">
                <a:solidFill>
                  <a:schemeClr val="tx1"/>
                </a:solidFill>
              </a:rPr>
              <a:t>Je to vlastně aplikovaná populační genetika – </a:t>
            </a:r>
            <a:r>
              <a:rPr lang="cs-CZ" sz="2000" b="1" i="1" dirty="0">
                <a:solidFill>
                  <a:schemeClr val="tx1"/>
                </a:solidFill>
              </a:rPr>
              <a:t>analyzuje a interpretuje </a:t>
            </a:r>
            <a:r>
              <a:rPr lang="cs-CZ" sz="2000" i="1" dirty="0">
                <a:solidFill>
                  <a:schemeClr val="tx1"/>
                </a:solidFill>
              </a:rPr>
              <a:t>získaná molekulárně-genetická data</a:t>
            </a:r>
          </a:p>
        </p:txBody>
      </p:sp>
      <p:pic>
        <p:nvPicPr>
          <p:cNvPr id="5124" name="Picture 9" descr="HM0036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571750"/>
            <a:ext cx="11430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M0036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71750"/>
            <a:ext cx="121443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ovéPole 5"/>
          <p:cNvSpPr txBox="1">
            <a:spLocks noChangeArrowheads="1"/>
          </p:cNvSpPr>
          <p:nvPr/>
        </p:nvSpPr>
        <p:spPr bwMode="auto">
          <a:xfrm>
            <a:off x="1928813" y="2786063"/>
            <a:ext cx="249917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Klasické problémy a metody ekologie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+mn-lt"/>
              </a:rPr>
              <a:t>(zoologie, evoluční biologie)</a:t>
            </a:r>
          </a:p>
        </p:txBody>
      </p:sp>
      <p:sp>
        <p:nvSpPr>
          <p:cNvPr id="5127" name="TextovéPole 6"/>
          <p:cNvSpPr txBox="1">
            <a:spLocks noChangeArrowheads="1"/>
          </p:cNvSpPr>
          <p:nvPr/>
        </p:nvSpPr>
        <p:spPr bwMode="auto">
          <a:xfrm>
            <a:off x="4214813" y="2928938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5128" name="TextovéPole 7"/>
          <p:cNvSpPr txBox="1">
            <a:spLocks noChangeArrowheads="1"/>
          </p:cNvSpPr>
          <p:nvPr/>
        </p:nvSpPr>
        <p:spPr bwMode="auto">
          <a:xfrm>
            <a:off x="6000750" y="2786063"/>
            <a:ext cx="2571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+mn-lt"/>
              </a:rPr>
              <a:t>Molekulárně-genetická data a populačně-genetické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CC3300"/>
                </a:solidFill>
              </a:rPr>
              <a:t>Typy získaných dat – kodominantní znaky</a:t>
            </a:r>
          </a:p>
        </p:txBody>
      </p:sp>
      <p:pic>
        <p:nvPicPr>
          <p:cNvPr id="32771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" t="10335" r="12578" b="23225"/>
          <a:stretch>
            <a:fillRect/>
          </a:stretch>
        </p:blipFill>
        <p:spPr bwMode="auto">
          <a:xfrm>
            <a:off x="611188" y="1773238"/>
            <a:ext cx="7704137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AutoShape 39"/>
          <p:cNvSpPr>
            <a:spLocks noChangeArrowheads="1"/>
          </p:cNvSpPr>
          <p:nvPr/>
        </p:nvSpPr>
        <p:spPr bwMode="auto">
          <a:xfrm>
            <a:off x="250825" y="908050"/>
            <a:ext cx="719138" cy="361950"/>
          </a:xfrm>
          <a:prstGeom prst="wedgeRoundRectCallout">
            <a:avLst>
              <a:gd name="adj1" fmla="val 58389"/>
              <a:gd name="adj2" fmla="val 24517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Times New Roman" panose="02020603050405020304" pitchFamily="18" charset="0"/>
              </a:rPr>
              <a:t>počet lokusů</a:t>
            </a:r>
          </a:p>
        </p:txBody>
      </p:sp>
      <p:sp>
        <p:nvSpPr>
          <p:cNvPr id="32773" name="AutoShape 40"/>
          <p:cNvSpPr>
            <a:spLocks noChangeArrowheads="1"/>
          </p:cNvSpPr>
          <p:nvPr/>
        </p:nvSpPr>
        <p:spPr bwMode="auto">
          <a:xfrm>
            <a:off x="971550" y="1125538"/>
            <a:ext cx="719138" cy="361950"/>
          </a:xfrm>
          <a:prstGeom prst="wedgeRoundRectCallout">
            <a:avLst>
              <a:gd name="adj1" fmla="val 18431"/>
              <a:gd name="adj2" fmla="val 18201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Times New Roman" panose="02020603050405020304" pitchFamily="18" charset="0"/>
              </a:rPr>
              <a:t>počet jedinců</a:t>
            </a:r>
          </a:p>
        </p:txBody>
      </p:sp>
      <p:sp>
        <p:nvSpPr>
          <p:cNvPr id="32774" name="AutoShape 41"/>
          <p:cNvSpPr>
            <a:spLocks noChangeArrowheads="1"/>
          </p:cNvSpPr>
          <p:nvPr/>
        </p:nvSpPr>
        <p:spPr bwMode="auto">
          <a:xfrm>
            <a:off x="1835150" y="908050"/>
            <a:ext cx="719138" cy="361950"/>
          </a:xfrm>
          <a:prstGeom prst="wedgeRoundRectCallout">
            <a:avLst>
              <a:gd name="adj1" fmla="val -53310"/>
              <a:gd name="adj2" fmla="val 25087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Times New Roman" panose="02020603050405020304" pitchFamily="18" charset="0"/>
              </a:rPr>
              <a:t>počet populací</a:t>
            </a:r>
          </a:p>
        </p:txBody>
      </p:sp>
      <p:sp>
        <p:nvSpPr>
          <p:cNvPr id="32775" name="AutoShape 42"/>
          <p:cNvSpPr>
            <a:spLocks noChangeArrowheads="1"/>
          </p:cNvSpPr>
          <p:nvPr/>
        </p:nvSpPr>
        <p:spPr bwMode="auto">
          <a:xfrm>
            <a:off x="2555875" y="908050"/>
            <a:ext cx="720725" cy="720725"/>
          </a:xfrm>
          <a:prstGeom prst="wedgeRoundRectCallout">
            <a:avLst>
              <a:gd name="adj1" fmla="val -116301"/>
              <a:gd name="adj2" fmla="val 9823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Times New Roman" panose="02020603050405020304" pitchFamily="18" charset="0"/>
              </a:rPr>
              <a:t>počet vzorků v 1. populaci</a:t>
            </a:r>
          </a:p>
        </p:txBody>
      </p:sp>
      <p:sp>
        <p:nvSpPr>
          <p:cNvPr id="32776" name="AutoShape 43"/>
          <p:cNvSpPr>
            <a:spLocks noChangeArrowheads="1"/>
          </p:cNvSpPr>
          <p:nvPr/>
        </p:nvSpPr>
        <p:spPr bwMode="auto">
          <a:xfrm>
            <a:off x="3348038" y="1052513"/>
            <a:ext cx="863600" cy="720725"/>
          </a:xfrm>
          <a:prstGeom prst="wedgeRoundRectCallout">
            <a:avLst>
              <a:gd name="adj1" fmla="val -167278"/>
              <a:gd name="adj2" fmla="val 7951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Times New Roman" panose="02020603050405020304" pitchFamily="18" charset="0"/>
              </a:rPr>
              <a:t>počet vzorků v 2. populaci, atd.</a:t>
            </a:r>
          </a:p>
        </p:txBody>
      </p:sp>
      <p:sp>
        <p:nvSpPr>
          <p:cNvPr id="32777" name="Text Box 44"/>
          <p:cNvSpPr txBox="1">
            <a:spLocks noChangeArrowheads="1"/>
          </p:cNvSpPr>
          <p:nvPr/>
        </p:nvSpPr>
        <p:spPr bwMode="auto">
          <a:xfrm>
            <a:off x="1908175" y="3716338"/>
            <a:ext cx="5760169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+mj-lt"/>
              </a:rPr>
              <a:t>genotypy (diploidní), tj. délky PCR fragmentů u mikrosatelitů – vždy dvě alely tvoří diploidní genotyp</a:t>
            </a:r>
          </a:p>
        </p:txBody>
      </p:sp>
      <p:sp>
        <p:nvSpPr>
          <p:cNvPr id="32778" name="AutoShape 45"/>
          <p:cNvSpPr>
            <a:spLocks noChangeArrowheads="1"/>
          </p:cNvSpPr>
          <p:nvPr/>
        </p:nvSpPr>
        <p:spPr bwMode="auto">
          <a:xfrm>
            <a:off x="7164388" y="1125538"/>
            <a:ext cx="1008062" cy="431800"/>
          </a:xfrm>
          <a:prstGeom prst="wedgeRoundRectCallout">
            <a:avLst>
              <a:gd name="adj1" fmla="val -2125"/>
              <a:gd name="adj2" fmla="val 1875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>
                <a:latin typeface="Times New Roman" panose="02020603050405020304" pitchFamily="18" charset="0"/>
              </a:rPr>
              <a:t>geografické koordináty</a:t>
            </a:r>
          </a:p>
        </p:txBody>
      </p:sp>
      <p:sp>
        <p:nvSpPr>
          <p:cNvPr id="32779" name="Text Box 46"/>
          <p:cNvSpPr txBox="1">
            <a:spLocks noChangeArrowheads="1"/>
          </p:cNvSpPr>
          <p:nvPr/>
        </p:nvSpPr>
        <p:spPr bwMode="auto">
          <a:xfrm>
            <a:off x="0" y="36449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pop1</a:t>
            </a:r>
          </a:p>
        </p:txBody>
      </p:sp>
      <p:sp>
        <p:nvSpPr>
          <p:cNvPr id="32780" name="Text Box 47"/>
          <p:cNvSpPr txBox="1">
            <a:spLocks noChangeArrowheads="1"/>
          </p:cNvSpPr>
          <p:nvPr/>
        </p:nvSpPr>
        <p:spPr bwMode="auto">
          <a:xfrm>
            <a:off x="0" y="58054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pop2</a:t>
            </a:r>
          </a:p>
        </p:txBody>
      </p:sp>
      <p:sp>
        <p:nvSpPr>
          <p:cNvPr id="32781" name="AutoShape 48"/>
          <p:cNvSpPr>
            <a:spLocks/>
          </p:cNvSpPr>
          <p:nvPr/>
        </p:nvSpPr>
        <p:spPr bwMode="auto">
          <a:xfrm>
            <a:off x="395288" y="2276475"/>
            <a:ext cx="431800" cy="3457575"/>
          </a:xfrm>
          <a:prstGeom prst="leftBrace">
            <a:avLst>
              <a:gd name="adj1" fmla="val 66728"/>
              <a:gd name="adj2" fmla="val 50319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32782" name="AutoShape 49"/>
          <p:cNvSpPr>
            <a:spLocks/>
          </p:cNvSpPr>
          <p:nvPr/>
        </p:nvSpPr>
        <p:spPr bwMode="auto">
          <a:xfrm>
            <a:off x="395288" y="5805488"/>
            <a:ext cx="358775" cy="792162"/>
          </a:xfrm>
          <a:prstGeom prst="leftBrace">
            <a:avLst>
              <a:gd name="adj1" fmla="val 18400"/>
              <a:gd name="adj2" fmla="val 50319"/>
            </a:avLst>
          </a:pr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57338"/>
            <a:ext cx="26638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/>
              <a:t>formát GenAlex</a:t>
            </a:r>
          </a:p>
        </p:txBody>
      </p:sp>
      <p:pic>
        <p:nvPicPr>
          <p:cNvPr id="337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24" b="22878"/>
          <a:stretch>
            <a:fillRect/>
          </a:stretch>
        </p:blipFill>
        <p:spPr bwMode="auto">
          <a:xfrm>
            <a:off x="3348038" y="333375"/>
            <a:ext cx="5526087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2"/>
          <p:cNvSpPr>
            <a:spLocks noChangeArrowheads="1"/>
          </p:cNvSpPr>
          <p:nvPr/>
        </p:nvSpPr>
        <p:spPr bwMode="auto">
          <a:xfrm>
            <a:off x="0" y="6491288"/>
            <a:ext cx="409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http://www.anu.edu.au/BoZo/GenAlEx/</a:t>
            </a:r>
          </a:p>
        </p:txBody>
      </p:sp>
      <p:pic>
        <p:nvPicPr>
          <p:cNvPr id="3379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2592388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3"/>
          <a:stretch>
            <a:fillRect/>
          </a:stretch>
        </p:blipFill>
        <p:spPr bwMode="auto">
          <a:xfrm>
            <a:off x="250825" y="147638"/>
            <a:ext cx="3563938" cy="671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911725" y="1073150"/>
            <a:ext cx="39084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+mj-lt"/>
              </a:rPr>
              <a:t>Genepop file format</a:t>
            </a:r>
            <a:r>
              <a:rPr lang="cs-CZ" altLang="cs-CZ" sz="2400">
                <a:latin typeface="+mj-lt"/>
              </a:rPr>
              <a:t> – jednoduchý ASCI kód (.txt)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latin typeface="+mj-lt"/>
              </a:rPr>
              <a:t> jednotlivé alely pro daný lokus jsou seřazeny podle velikosti a očíslovány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cs-CZ" sz="2400">
                <a:latin typeface="+mj-lt"/>
              </a:rPr>
              <a:t> tj. např. 128/130 je převedeno na 10/11 </a:t>
            </a:r>
          </a:p>
        </p:txBody>
      </p:sp>
    </p:spTree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47675" y="517059"/>
            <a:ext cx="8032750" cy="523220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cs-CZ" altLang="cs-CZ" sz="2800" b="1" dirty="0">
                <a:solidFill>
                  <a:srgbClr val="E10000"/>
                </a:solidFill>
                <a:ea typeface="+mn-ea"/>
                <a:cs typeface="Arial" charset="0"/>
              </a:rPr>
              <a:t>Typy dat: </a:t>
            </a:r>
            <a:r>
              <a:rPr lang="cs-CZ" altLang="cs-CZ" sz="2800" b="1" dirty="0" err="1">
                <a:solidFill>
                  <a:srgbClr val="E10000"/>
                </a:solidFill>
                <a:ea typeface="+mn-ea"/>
                <a:cs typeface="Arial" charset="0"/>
              </a:rPr>
              <a:t>Sangerovo</a:t>
            </a:r>
            <a:r>
              <a:rPr lang="cs-CZ" altLang="cs-CZ" sz="2800" b="1" dirty="0">
                <a:solidFill>
                  <a:srgbClr val="E10000"/>
                </a:solidFill>
                <a:ea typeface="+mn-ea"/>
                <a:cs typeface="Arial" charset="0"/>
              </a:rPr>
              <a:t> sekvenování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6" t="35185" r="27032" b="42536"/>
          <a:stretch/>
        </p:blipFill>
        <p:spPr>
          <a:xfrm>
            <a:off x="684213" y="1639888"/>
            <a:ext cx="7488237" cy="2509192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288" y="927884"/>
            <a:ext cx="8229600" cy="954107"/>
          </a:xfrm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cs-CZ" sz="2800" b="1" dirty="0">
                <a:solidFill>
                  <a:srgbClr val="E10000"/>
                </a:solidFill>
                <a:ea typeface="+mn-ea"/>
                <a:cs typeface="Arial" charset="0"/>
              </a:rPr>
              <a:t>„</a:t>
            </a:r>
            <a:r>
              <a:rPr lang="cs-CZ" sz="2800" b="1" dirty="0" err="1">
                <a:solidFill>
                  <a:srgbClr val="E10000"/>
                </a:solidFill>
                <a:ea typeface="+mn-ea"/>
                <a:cs typeface="Arial" charset="0"/>
              </a:rPr>
              <a:t>Alignment</a:t>
            </a:r>
            <a:r>
              <a:rPr lang="cs-CZ" sz="2800" b="1" dirty="0">
                <a:solidFill>
                  <a:srgbClr val="E10000"/>
                </a:solidFill>
                <a:ea typeface="+mn-ea"/>
                <a:cs typeface="Arial" charset="0"/>
              </a:rPr>
              <a:t>“ </a:t>
            </a:r>
            <a:r>
              <a:rPr lang="cs-CZ" sz="2800" b="1" dirty="0">
                <a:solidFill>
                  <a:srgbClr val="E10000"/>
                </a:solidFill>
                <a:ea typeface="+mn-ea"/>
                <a:cs typeface="Arial" charset="0"/>
                <a:sym typeface="Wingdings"/>
              </a:rPr>
              <a:t> </a:t>
            </a:r>
            <a:r>
              <a:rPr lang="cs-CZ" sz="2800" b="1" err="1">
                <a:solidFill>
                  <a:srgbClr val="E10000"/>
                </a:solidFill>
                <a:ea typeface="+mn-ea"/>
                <a:cs typeface="Arial" charset="0"/>
                <a:sym typeface="Wingdings"/>
              </a:rPr>
              <a:t>contig</a:t>
            </a:r>
            <a:r>
              <a:rPr lang="cs-CZ" sz="2800" b="1">
                <a:solidFill>
                  <a:srgbClr val="E10000"/>
                </a:solidFill>
                <a:ea typeface="+mn-ea"/>
                <a:cs typeface="Arial" charset="0"/>
                <a:sym typeface="Wingdings"/>
              </a:rPr>
              <a:t> (různé sekvenační reakce z několika PCR ze </a:t>
            </a:r>
            <a:r>
              <a:rPr lang="cs-CZ" sz="2800" b="1" dirty="0">
                <a:solidFill>
                  <a:srgbClr val="E10000"/>
                </a:solidFill>
                <a:ea typeface="+mn-ea"/>
                <a:cs typeface="Arial" charset="0"/>
                <a:sym typeface="Wingdings"/>
              </a:rPr>
              <a:t>stejného jedince)</a:t>
            </a:r>
            <a:endParaRPr lang="cs-CZ" sz="2800" b="1" dirty="0">
              <a:solidFill>
                <a:srgbClr val="E10000"/>
              </a:solidFill>
              <a:ea typeface="+mn-ea"/>
              <a:cs typeface="Arial" charset="0"/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6" t="30064" r="17319" b="20869"/>
          <a:stretch>
            <a:fillRect/>
          </a:stretch>
        </p:blipFill>
        <p:spPr>
          <a:xfrm>
            <a:off x="649288" y="2070884"/>
            <a:ext cx="7910512" cy="4673600"/>
          </a:xfrm>
          <a:noFill/>
        </p:spPr>
      </p:pic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600">
                <a:solidFill>
                  <a:srgbClr val="CC3300"/>
                </a:solidFill>
              </a:rPr>
              <a:t>Typy získaných dat – sekvence DNA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457200" y="522288"/>
            <a:ext cx="8229600" cy="647700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cs-CZ" altLang="cs-CZ" sz="3600" b="1" dirty="0">
                <a:solidFill>
                  <a:srgbClr val="E10000"/>
                </a:solidFill>
                <a:ea typeface="+mn-ea"/>
                <a:cs typeface="Arial" charset="0"/>
              </a:rPr>
              <a:t>Illumina </a:t>
            </a:r>
            <a:r>
              <a:rPr lang="cs-CZ" altLang="cs-CZ" sz="3600" b="1" i="1" dirty="0">
                <a:solidFill>
                  <a:srgbClr val="E10000"/>
                </a:solidFill>
                <a:ea typeface="+mn-ea"/>
                <a:cs typeface="Arial" charset="0"/>
              </a:rPr>
              <a:t>fastq</a:t>
            </a:r>
            <a:r>
              <a:rPr lang="cs-CZ" altLang="cs-CZ" sz="3600" b="1" dirty="0">
                <a:solidFill>
                  <a:srgbClr val="E10000"/>
                </a:solidFill>
                <a:ea typeface="+mn-ea"/>
                <a:cs typeface="Arial" charset="0"/>
              </a:rPr>
              <a:t> format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9"/>
          <a:stretch>
            <a:fillRect/>
          </a:stretch>
        </p:blipFill>
        <p:spPr>
          <a:xfrm>
            <a:off x="179388" y="1773238"/>
            <a:ext cx="8864600" cy="4322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799" r="14563" b="5202"/>
          <a:stretch>
            <a:fillRect/>
          </a:stretch>
        </p:blipFill>
        <p:spPr bwMode="auto">
          <a:xfrm>
            <a:off x="320675" y="1901825"/>
            <a:ext cx="86772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Nadpis 1"/>
          <p:cNvSpPr>
            <a:spLocks noGrp="1"/>
          </p:cNvSpPr>
          <p:nvPr>
            <p:ph type="title"/>
          </p:nvPr>
        </p:nvSpPr>
        <p:spPr>
          <a:xfrm>
            <a:off x="215205" y="123825"/>
            <a:ext cx="8677275" cy="650875"/>
          </a:xfrm>
        </p:spPr>
        <p:txBody>
          <a:bodyPr/>
          <a:lstStyle/>
          <a:p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Contig z „reads“ vysokokapacitního sekvenování</a:t>
            </a: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TextovéPole 4"/>
          <p:cNvSpPr txBox="1">
            <a:spLocks noChangeArrowheads="1"/>
          </p:cNvSpPr>
          <p:nvPr/>
        </p:nvSpPr>
        <p:spPr bwMode="auto">
          <a:xfrm>
            <a:off x="7235825" y="5445125"/>
            <a:ext cx="1968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reads</a:t>
            </a:r>
          </a:p>
        </p:txBody>
      </p:sp>
      <p:sp>
        <p:nvSpPr>
          <p:cNvPr id="36869" name="TextovéPole 5"/>
          <p:cNvSpPr txBox="1">
            <a:spLocks noChangeArrowheads="1"/>
          </p:cNvSpPr>
          <p:nvPr/>
        </p:nvSpPr>
        <p:spPr bwMode="auto">
          <a:xfrm rot="-5400000">
            <a:off x="-469106" y="4064793"/>
            <a:ext cx="1239838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</a:p>
        </p:txBody>
      </p:sp>
      <p:cxnSp>
        <p:nvCxnSpPr>
          <p:cNvPr id="36870" name="Přímá spojnice se šipkou 7"/>
          <p:cNvCxnSpPr>
            <a:cxnSpLocks noChangeShapeType="1"/>
          </p:cNvCxnSpPr>
          <p:nvPr/>
        </p:nvCxnSpPr>
        <p:spPr bwMode="auto">
          <a:xfrm>
            <a:off x="320675" y="2997200"/>
            <a:ext cx="0" cy="2952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Přímá spojnice se šipkou 9"/>
          <p:cNvCxnSpPr>
            <a:cxnSpLocks noChangeShapeType="1"/>
          </p:cNvCxnSpPr>
          <p:nvPr/>
        </p:nvCxnSpPr>
        <p:spPr bwMode="auto">
          <a:xfrm flipH="1" flipV="1">
            <a:off x="6732588" y="5373688"/>
            <a:ext cx="503237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Přímá spojnice se šipkou 11"/>
          <p:cNvCxnSpPr>
            <a:cxnSpLocks noChangeShapeType="1"/>
          </p:cNvCxnSpPr>
          <p:nvPr/>
        </p:nvCxnSpPr>
        <p:spPr bwMode="auto">
          <a:xfrm flipH="1" flipV="1">
            <a:off x="6732588" y="5589588"/>
            <a:ext cx="503237" cy="55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Přímá spojnice se šipkou 14"/>
          <p:cNvCxnSpPr>
            <a:cxnSpLocks noChangeShapeType="1"/>
          </p:cNvCxnSpPr>
          <p:nvPr/>
        </p:nvCxnSpPr>
        <p:spPr bwMode="auto">
          <a:xfrm flipH="1">
            <a:off x="6732588" y="5753100"/>
            <a:ext cx="503237" cy="92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TextovéPole 17"/>
          <p:cNvSpPr txBox="1">
            <a:spLocks noChangeArrowheads="1"/>
          </p:cNvSpPr>
          <p:nvPr/>
        </p:nvSpPr>
        <p:spPr bwMode="auto">
          <a:xfrm>
            <a:off x="0" y="1085850"/>
            <a:ext cx="3530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(při resekvenování)</a:t>
            </a:r>
          </a:p>
        </p:txBody>
      </p:sp>
      <p:sp>
        <p:nvSpPr>
          <p:cNvPr id="36875" name="Ovál 18"/>
          <p:cNvSpPr>
            <a:spLocks noChangeArrowheads="1"/>
          </p:cNvSpPr>
          <p:nvPr/>
        </p:nvSpPr>
        <p:spPr bwMode="auto">
          <a:xfrm>
            <a:off x="479425" y="2689225"/>
            <a:ext cx="1728788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36876" name="Přímá spojnice se šipkou 19"/>
          <p:cNvCxnSpPr>
            <a:cxnSpLocks noChangeShapeType="1"/>
          </p:cNvCxnSpPr>
          <p:nvPr/>
        </p:nvCxnSpPr>
        <p:spPr bwMode="auto">
          <a:xfrm>
            <a:off x="200025" y="1476375"/>
            <a:ext cx="325438" cy="128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TextovéPole 21"/>
          <p:cNvSpPr txBox="1">
            <a:spLocks noChangeArrowheads="1"/>
          </p:cNvSpPr>
          <p:nvPr/>
        </p:nvSpPr>
        <p:spPr bwMode="auto">
          <a:xfrm>
            <a:off x="3954463" y="1109663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</a:t>
            </a:r>
          </a:p>
        </p:txBody>
      </p:sp>
      <p:cxnSp>
        <p:nvCxnSpPr>
          <p:cNvPr id="36878" name="Přímá spojnice se šipkou 22"/>
          <p:cNvCxnSpPr>
            <a:cxnSpLocks noChangeShapeType="1"/>
          </p:cNvCxnSpPr>
          <p:nvPr/>
        </p:nvCxnSpPr>
        <p:spPr bwMode="auto">
          <a:xfrm flipH="1">
            <a:off x="1216025" y="1476375"/>
            <a:ext cx="2924175" cy="766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9" name="Ovál 24"/>
          <p:cNvSpPr>
            <a:spLocks noChangeArrowheads="1"/>
          </p:cNvSpPr>
          <p:nvPr/>
        </p:nvSpPr>
        <p:spPr bwMode="auto">
          <a:xfrm>
            <a:off x="479425" y="2214563"/>
            <a:ext cx="736600" cy="11588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863823"/>
          </a:xfrm>
        </p:spPr>
        <p:txBody>
          <a:bodyPr/>
          <a:lstStyle/>
          <a:p>
            <a:pPr eaLnBrk="1" hangingPunct="1"/>
            <a:r>
              <a:rPr lang="cs-CZ" altLang="cs-CZ" sz="3600" dirty="0">
                <a:solidFill>
                  <a:srgbClr val="CC3300"/>
                </a:solidFill>
              </a:rPr>
              <a:t>Typy získaných dat – srovnání sekvencí mezi jedinci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7848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Fig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9" t="9869" r="3700" b="52283"/>
          <a:stretch>
            <a:fillRect/>
          </a:stretch>
        </p:blipFill>
        <p:spPr>
          <a:xfrm>
            <a:off x="3203575" y="1196975"/>
            <a:ext cx="2536825" cy="1295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D8C38E7-27C4-43BF-87ED-821275557DFE}"/>
              </a:ext>
            </a:extLst>
          </p:cNvPr>
          <p:cNvSpPr txBox="1"/>
          <p:nvPr/>
        </p:nvSpPr>
        <p:spPr>
          <a:xfrm>
            <a:off x="386009" y="781476"/>
            <a:ext cx="1887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latin typeface="+mj-lt"/>
              </a:rPr>
              <a:t>PCR</a:t>
            </a:r>
            <a:r>
              <a:rPr lang="cs-CZ" dirty="0">
                <a:latin typeface="+mj-lt"/>
              </a:rPr>
              <a:t> + </a:t>
            </a:r>
            <a:r>
              <a:rPr lang="cs-CZ" dirty="0" err="1">
                <a:latin typeface="+mj-lt"/>
              </a:rPr>
              <a:t>Sanger</a:t>
            </a:r>
            <a:r>
              <a:rPr lang="cs-CZ" dirty="0">
                <a:latin typeface="+mj-lt"/>
              </a:rPr>
              <a:t> </a:t>
            </a:r>
          </a:p>
          <a:p>
            <a:r>
              <a:rPr lang="cs-CZ" dirty="0">
                <a:latin typeface="+mj-lt"/>
              </a:rPr>
              <a:t>= ca 1000 </a:t>
            </a:r>
            <a:r>
              <a:rPr lang="cs-CZ" dirty="0" err="1">
                <a:latin typeface="+mj-lt"/>
              </a:rPr>
              <a:t>bp</a:t>
            </a:r>
            <a:endParaRPr lang="cs-CZ" dirty="0">
              <a:latin typeface="+mj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ECB5487-C4A0-47C0-A6BA-242D9E084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8256"/>
            <a:ext cx="5904656" cy="33213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618DD54-AA8C-4A5A-91EA-0149E9972A86}"/>
              </a:ext>
            </a:extLst>
          </p:cNvPr>
          <p:cNvSpPr txBox="1"/>
          <p:nvPr/>
        </p:nvSpPr>
        <p:spPr>
          <a:xfrm>
            <a:off x="6012160" y="220576"/>
            <a:ext cx="3024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+mj-lt"/>
              </a:rPr>
              <a:t>ddRAD</a:t>
            </a:r>
            <a:endParaRPr lang="cs-CZ" dirty="0">
              <a:latin typeface="+mj-lt"/>
            </a:endParaRPr>
          </a:p>
          <a:p>
            <a:pPr algn="ctr"/>
            <a:r>
              <a:rPr lang="cs-CZ" dirty="0">
                <a:latin typeface="+mj-lt"/>
              </a:rPr>
              <a:t>(„</a:t>
            </a:r>
            <a:r>
              <a:rPr lang="cs-CZ" dirty="0" err="1">
                <a:latin typeface="+mj-lt"/>
              </a:rPr>
              <a:t>snps</a:t>
            </a:r>
            <a:r>
              <a:rPr lang="cs-CZ" dirty="0">
                <a:latin typeface="+mj-lt"/>
              </a:rPr>
              <a:t>“ </a:t>
            </a:r>
            <a:r>
              <a:rPr lang="cs-CZ" dirty="0" err="1">
                <a:latin typeface="+mj-lt"/>
              </a:rPr>
              <a:t>file</a:t>
            </a:r>
            <a:r>
              <a:rPr lang="cs-CZ" dirty="0">
                <a:latin typeface="+mj-lt"/>
              </a:rPr>
              <a:t>)</a:t>
            </a:r>
          </a:p>
          <a:p>
            <a:pPr algn="ctr"/>
            <a:r>
              <a:rPr lang="cs-CZ" dirty="0">
                <a:latin typeface="+mj-lt"/>
              </a:rPr>
              <a:t>= 500 000 </a:t>
            </a:r>
            <a:r>
              <a:rPr lang="cs-CZ" err="1">
                <a:latin typeface="+mj-lt"/>
              </a:rPr>
              <a:t>bp</a:t>
            </a:r>
            <a:r>
              <a:rPr lang="cs-CZ">
                <a:latin typeface="+mj-lt"/>
              </a:rPr>
              <a:t> (závisí na intenzitě sekvenování etc.)</a:t>
            </a:r>
          </a:p>
          <a:p>
            <a:pPr algn="ctr"/>
            <a:r>
              <a:rPr lang="cs-CZ">
                <a:latin typeface="+mj-lt"/>
              </a:rPr>
              <a:t>1 řádek = 1 jedinec</a:t>
            </a:r>
            <a:endParaRPr lang="cs-CZ" dirty="0">
              <a:latin typeface="+mj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3AC94E-FD30-40D9-9165-D79656EC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429000"/>
            <a:ext cx="5904656" cy="332137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C8169A4-13BE-43E7-B0E8-A966C9696B30}"/>
              </a:ext>
            </a:extLst>
          </p:cNvPr>
          <p:cNvCxnSpPr/>
          <p:nvPr/>
        </p:nvCxnSpPr>
        <p:spPr>
          <a:xfrm>
            <a:off x="7524328" y="2619545"/>
            <a:ext cx="0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EF0B697-7C31-440F-8047-71045746F106}"/>
              </a:ext>
            </a:extLst>
          </p:cNvPr>
          <p:cNvSpPr txBox="1"/>
          <p:nvPr/>
        </p:nvSpPr>
        <p:spPr>
          <a:xfrm>
            <a:off x="6012160" y="4076594"/>
            <a:ext cx="3131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latin typeface="+mj-lt"/>
              </a:rPr>
              <a:t>ddRAD</a:t>
            </a:r>
            <a:endParaRPr lang="cs-CZ" dirty="0">
              <a:latin typeface="+mj-lt"/>
            </a:endParaRPr>
          </a:p>
          <a:p>
            <a:pPr algn="ctr"/>
            <a:r>
              <a:rPr lang="cs-CZ" dirty="0">
                <a:latin typeface="+mj-lt"/>
              </a:rPr>
              <a:t>(„</a:t>
            </a:r>
            <a:r>
              <a:rPr lang="cs-CZ" dirty="0" err="1">
                <a:latin typeface="+mj-lt"/>
              </a:rPr>
              <a:t>usnps</a:t>
            </a:r>
            <a:r>
              <a:rPr lang="cs-CZ" dirty="0">
                <a:latin typeface="+mj-lt"/>
              </a:rPr>
              <a:t>“ </a:t>
            </a:r>
            <a:r>
              <a:rPr lang="cs-CZ" dirty="0" err="1">
                <a:latin typeface="+mj-lt"/>
              </a:rPr>
              <a:t>file</a:t>
            </a:r>
            <a:r>
              <a:rPr lang="cs-CZ" dirty="0">
                <a:latin typeface="+mj-lt"/>
              </a:rPr>
              <a:t>)</a:t>
            </a:r>
          </a:p>
          <a:p>
            <a:pPr algn="ctr"/>
            <a:r>
              <a:rPr lang="cs-CZ" dirty="0">
                <a:latin typeface="+mj-lt"/>
              </a:rPr>
              <a:t>= 1 </a:t>
            </a:r>
            <a:r>
              <a:rPr lang="cs-CZ" dirty="0" err="1">
                <a:latin typeface="+mj-lt"/>
              </a:rPr>
              <a:t>SNP</a:t>
            </a:r>
            <a:r>
              <a:rPr lang="cs-CZ" dirty="0">
                <a:latin typeface="+mj-lt"/>
              </a:rPr>
              <a:t>/</a:t>
            </a:r>
            <a:r>
              <a:rPr lang="cs-CZ" dirty="0" err="1">
                <a:latin typeface="+mj-lt"/>
              </a:rPr>
              <a:t>locus</a:t>
            </a:r>
            <a:endParaRPr lang="cs-CZ" dirty="0">
              <a:latin typeface="+mj-lt"/>
            </a:endParaRPr>
          </a:p>
          <a:p>
            <a:pPr algn="ctr"/>
            <a:r>
              <a:rPr lang="cs-CZ" dirty="0">
                <a:latin typeface="+mj-lt"/>
              </a:rPr>
              <a:t>= 50 000 </a:t>
            </a:r>
            <a:r>
              <a:rPr lang="cs-CZ" err="1">
                <a:latin typeface="+mj-lt"/>
              </a:rPr>
              <a:t>SNPs</a:t>
            </a:r>
            <a:r>
              <a:rPr lang="cs-CZ">
                <a:latin typeface="+mj-lt"/>
              </a:rPr>
              <a:t> 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972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E3C0F-E3C8-4D8C-9A71-AF6A1CDC6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A121658-310A-46A7-8A5D-0688E62EB7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74638"/>
            <a:ext cx="6587947" cy="614533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9EAF8CE-B585-4A1B-AD16-93BC22D49EF7}"/>
              </a:ext>
            </a:extLst>
          </p:cNvPr>
          <p:cNvSpPr txBox="1"/>
          <p:nvPr/>
        </p:nvSpPr>
        <p:spPr>
          <a:xfrm>
            <a:off x="6948264" y="2132856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kompletní genomy</a:t>
            </a:r>
          </a:p>
          <a:p>
            <a:pPr algn="ctr"/>
            <a:r>
              <a:rPr lang="cs-CZ" dirty="0"/>
              <a:t>(</a:t>
            </a:r>
            <a:r>
              <a:rPr lang="cs-CZ" dirty="0" err="1"/>
              <a:t>Feng</a:t>
            </a:r>
            <a:r>
              <a:rPr lang="cs-CZ" dirty="0"/>
              <a:t> et al. 2020 </a:t>
            </a:r>
            <a:r>
              <a:rPr lang="cs-CZ" dirty="0" err="1"/>
              <a:t>Nature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234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Mezioborová disciplína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Tak, a co teď s těmi daty 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Molekulární ekologie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t="3815" r="14203" b="8681"/>
          <a:stretch>
            <a:fillRect/>
          </a:stretch>
        </p:blipFill>
        <p:spPr bwMode="auto">
          <a:xfrm>
            <a:off x="179388" y="3933825"/>
            <a:ext cx="2592387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9" t="16542" r="13309"/>
          <a:stretch>
            <a:fillRect/>
          </a:stretch>
        </p:blipFill>
        <p:spPr bwMode="auto">
          <a:xfrm>
            <a:off x="3203575" y="3933825"/>
            <a:ext cx="25923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Zástupný symbol pro obsah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8" t="27678" r="30312" b="15045"/>
          <a:stretch>
            <a:fillRect/>
          </a:stretch>
        </p:blipFill>
        <p:spPr bwMode="auto">
          <a:xfrm>
            <a:off x="6073775" y="3668713"/>
            <a:ext cx="25384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Zástupný symbol pro obsah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0" t="18134" r="22256" b="29364"/>
          <a:stretch>
            <a:fillRect/>
          </a:stretch>
        </p:blipFill>
        <p:spPr bwMode="auto">
          <a:xfrm>
            <a:off x="7323138" y="4984750"/>
            <a:ext cx="17748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 altLang="cs-CZ">
                <a:solidFill>
                  <a:srgbClr val="CC3300"/>
                </a:solidFill>
              </a:rPr>
              <a:t>Její význam vzrůstá ...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5834063" cy="1439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/>
              <a:t>Je populární – časopis Molecular Ecology (od 1992) – dnes 24 čísel za rok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/>
              <a:t>Vyšly i její učebnice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1800"/>
              <a:t>Na řešení velmi odlišných problémů používá obdobné metody 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917680"/>
            <a:ext cx="1349041" cy="176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7" t="14319" r="39063" b="4539"/>
          <a:stretch>
            <a:fillRect/>
          </a:stretch>
        </p:blipFill>
        <p:spPr bwMode="auto">
          <a:xfrm>
            <a:off x="6227763" y="981075"/>
            <a:ext cx="284480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4878388"/>
            <a:ext cx="12065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5823AF0-182F-419F-8717-5FF95A5F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64" t="45800" r="39762" b="29001"/>
          <a:stretch/>
        </p:blipFill>
        <p:spPr>
          <a:xfrm>
            <a:off x="539552" y="2926234"/>
            <a:ext cx="5564462" cy="1726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 txBox="1">
            <a:spLocks noChangeArrowheads="1"/>
          </p:cNvSpPr>
          <p:nvPr/>
        </p:nvSpPr>
        <p:spPr bwMode="auto">
          <a:xfrm>
            <a:off x="395288" y="2565400"/>
            <a:ext cx="82296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 i="1">
                <a:latin typeface="Times New Roman" panose="02020603050405020304" pitchFamily="18" charset="0"/>
              </a:rPr>
              <a:t>Molecular and Statistical Advances</a:t>
            </a:r>
            <a:br>
              <a:rPr lang="en-US" altLang="cs-CZ" sz="1200">
                <a:latin typeface="Times New Roman" panose="02020603050405020304" pitchFamily="18" charset="0"/>
              </a:rPr>
            </a:br>
            <a:r>
              <a:rPr lang="en-US" altLang="cs-CZ" sz="1200">
                <a:latin typeface="Times New Roman" panose="02020603050405020304" pitchFamily="18" charset="0"/>
              </a:rPr>
              <a:t>These papers primarily present </a:t>
            </a:r>
            <a:r>
              <a:rPr lang="en-US" altLang="cs-CZ" sz="1200" b="1">
                <a:latin typeface="Times New Roman" panose="02020603050405020304" pitchFamily="18" charset="0"/>
              </a:rPr>
              <a:t>new techniques for collecting and analysing data for molecular ecology </a:t>
            </a:r>
            <a:r>
              <a:rPr lang="en-US" altLang="cs-CZ" sz="1200">
                <a:latin typeface="Times New Roman" panose="02020603050405020304" pitchFamily="18" charset="0"/>
              </a:rPr>
              <a:t>studies. These submissions can also describe meaningful comparisons of statistical, computational or molecular methods, or alternatively demonstrate the existence of important problems with current procedures.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i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 i="1">
                <a:latin typeface="Times New Roman" panose="02020603050405020304" pitchFamily="18" charset="0"/>
              </a:rPr>
              <a:t>Computer Programs</a:t>
            </a:r>
            <a:br>
              <a:rPr lang="en-US" altLang="cs-CZ" sz="1200">
                <a:latin typeface="Times New Roman" panose="02020603050405020304" pitchFamily="18" charset="0"/>
              </a:rPr>
            </a:br>
            <a:r>
              <a:rPr lang="en-US" altLang="cs-CZ" sz="1200">
                <a:latin typeface="Times New Roman" panose="02020603050405020304" pitchFamily="18" charset="0"/>
              </a:rPr>
              <a:t>These articles typically present </a:t>
            </a:r>
            <a:r>
              <a:rPr lang="en-US" altLang="cs-CZ" sz="1200" b="1">
                <a:latin typeface="Times New Roman" panose="02020603050405020304" pitchFamily="18" charset="0"/>
              </a:rPr>
              <a:t>new computer software or substantial updates of existing programs</a:t>
            </a:r>
            <a:r>
              <a:rPr lang="en-US" altLang="cs-CZ" sz="1200">
                <a:latin typeface="Times New Roman" panose="02020603050405020304" pitchFamily="18" charset="0"/>
              </a:rPr>
              <a:t>. Authors should clearly describe the need for the program and the rationale behind its design, as well as a summary of functions, usage and output. When relevant, authors should present an evaluation of a program’s performance compared to existing software based on real or simulated data. Programmers are urged to remember that ‘user-friendly’ programs are more likely to be used by the community, and that it is helpful if programs require standard input/output file formats (e.g., Genepop or Arlequin). Submissions should include a user manual or README file with adequate guidance for new users. Software and supporting documentation should be accessible from a long-term server (e.g., github), but can additionally be made available at academic websites. </a:t>
            </a:r>
            <a:endParaRPr lang="cs-CZ" altLang="cs-CZ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1" i="1">
                <a:latin typeface="Times New Roman" panose="02020603050405020304" pitchFamily="18" charset="0"/>
              </a:rPr>
              <a:t>Permanent Genetic Resources</a:t>
            </a:r>
            <a:br>
              <a:rPr lang="en-US" altLang="cs-CZ" sz="1200">
                <a:latin typeface="Times New Roman" panose="02020603050405020304" pitchFamily="18" charset="0"/>
              </a:rPr>
            </a:br>
            <a:r>
              <a:rPr lang="en-US" altLang="cs-CZ" sz="1200">
                <a:latin typeface="Times New Roman" panose="02020603050405020304" pitchFamily="18" charset="0"/>
              </a:rPr>
              <a:t>These articles describe the development of </a:t>
            </a:r>
            <a:r>
              <a:rPr lang="en-US" altLang="cs-CZ" sz="1200" b="1">
                <a:latin typeface="Times New Roman" panose="02020603050405020304" pitchFamily="18" charset="0"/>
              </a:rPr>
              <a:t>significant genetic resources for application to evolutionary or ecological questions</a:t>
            </a:r>
            <a:r>
              <a:rPr lang="en-US" altLang="cs-CZ" sz="1200">
                <a:latin typeface="Times New Roman" panose="02020603050405020304" pitchFamily="18" charset="0"/>
              </a:rPr>
              <a:t>. For example, these papers could describe NGS projects in which </a:t>
            </a:r>
            <a:r>
              <a:rPr lang="en-US" altLang="cs-CZ" sz="1200" b="1">
                <a:latin typeface="Times New Roman" panose="02020603050405020304" pitchFamily="18" charset="0"/>
              </a:rPr>
              <a:t>sequenced transcriptomes, genome fractions or whole genomes </a:t>
            </a:r>
            <a:r>
              <a:rPr lang="en-US" altLang="cs-CZ" sz="1200">
                <a:latin typeface="Times New Roman" panose="02020603050405020304" pitchFamily="18" charset="0"/>
              </a:rPr>
              <a:t>have been analyzed such that a readily usable resource is presented to the molecular ecology community. These articles may also present data on novel applications of the </a:t>
            </a:r>
            <a:r>
              <a:rPr lang="en-US" altLang="cs-CZ" sz="1200" b="1">
                <a:latin typeface="Times New Roman" panose="02020603050405020304" pitchFamily="18" charset="0"/>
              </a:rPr>
              <a:t>standard DNA barcoding loci to a hundred or more species</a:t>
            </a:r>
            <a:r>
              <a:rPr lang="en-US" altLang="cs-CZ" sz="1200">
                <a:latin typeface="Times New Roman" panose="02020603050405020304" pitchFamily="18" charset="0"/>
              </a:rPr>
              <a:t>, where the paper presents a readily usable resource. </a:t>
            </a:r>
            <a:endParaRPr lang="cs-CZ" altLang="cs-CZ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Times New Roman" panose="02020603050405020304" pitchFamily="18" charset="0"/>
              </a:rPr>
              <a:t>+ </a:t>
            </a:r>
            <a:r>
              <a:rPr lang="cs-CZ" altLang="cs-CZ" sz="1600" b="1">
                <a:latin typeface="Times New Roman" panose="02020603050405020304" pitchFamily="18" charset="0"/>
              </a:rPr>
              <a:t>Invited technical reviews, Opinions</a:t>
            </a:r>
            <a:r>
              <a:rPr lang="cs-CZ" altLang="cs-CZ" sz="1600">
                <a:latin typeface="Times New Roman" panose="02020603050405020304" pitchFamily="18" charset="0"/>
              </a:rPr>
              <a:t>, etc.</a:t>
            </a:r>
            <a:endParaRPr lang="en-US" altLang="cs-CZ" sz="1600">
              <a:latin typeface="Times New Roman" panose="02020603050405020304" pitchFamily="18" charset="0"/>
            </a:endParaRP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7" t="37225" r="50896" b="30956"/>
          <a:stretch>
            <a:fillRect/>
          </a:stretch>
        </p:blipFill>
        <p:spPr>
          <a:xfrm>
            <a:off x="1973263" y="0"/>
            <a:ext cx="5073650" cy="2536825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F8BFB7A-07E5-42B5-9ABB-E40C35B95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2" y="817538"/>
            <a:ext cx="3925609" cy="5160540"/>
          </a:xfr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407DC7A-3D47-4ABF-8803-690FD41BD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2" t="31800" r="39357" b="16400"/>
          <a:stretch/>
        </p:blipFill>
        <p:spPr>
          <a:xfrm>
            <a:off x="4499992" y="817538"/>
            <a:ext cx="456219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3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CC3300"/>
                </a:solidFill>
              </a:rPr>
              <a:t>Proč používat molekulární metody v ekologii?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500063" y="1844675"/>
            <a:ext cx="8643937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2400" b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solidFill>
                  <a:schemeClr val="accent2"/>
                </a:solidFill>
              </a:rPr>
              <a:t>Často nelze jinak</a:t>
            </a:r>
            <a:br>
              <a:rPr lang="cs-CZ" altLang="cs-CZ" sz="2400" b="1"/>
            </a:br>
            <a:endParaRPr lang="cs-CZ" altLang="cs-CZ" sz="2400" b="1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paternita – páření často skryté a nemusí vést k oplození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identifikace z trusu, chlupů - pohyb jedinců skrytě žijících druhů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izolace populací – nemusí být zřejmá</a:t>
            </a:r>
            <a:br>
              <a:rPr lang="cs-CZ" altLang="cs-CZ" sz="2400"/>
            </a:b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počet migrantů – nelze sledovat naráz všechny jedince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i="1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adaptace – nejsou zřejmé na první pohled (např. imunitní geny)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715375" cy="1143000"/>
          </a:xfrm>
        </p:spPr>
        <p:txBody>
          <a:bodyPr/>
          <a:lstStyle/>
          <a:p>
            <a:pPr eaLnBrk="1" hangingPunct="1"/>
            <a:r>
              <a:rPr lang="cs-CZ" altLang="cs-CZ" sz="3200">
                <a:solidFill>
                  <a:srgbClr val="CC3300"/>
                </a:solidFill>
              </a:rPr>
              <a:t>Proč používat molekulární metody v ekologii?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94266" y="1556792"/>
            <a:ext cx="8320087" cy="4819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ecological, evolutionary, and population genomics  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structure and phylogeography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landscape genomics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community ecology and coevolution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reproductive strategies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relatedness and kin selection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sex allocation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population genetic theory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analytical methods development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conservation genetics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speciation and hybridization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microbial biodiversity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evolutionary dynamics of QTLs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ecological interactions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molecular adaptation and environmental genomics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impact of genetically modified organisms</a:t>
            </a:r>
          </a:p>
          <a:p>
            <a:pPr>
              <a:spcBef>
                <a:spcPct val="0"/>
              </a:spcBef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295A4B-1232-420E-94B4-6D1E1E44E6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45800" r="39762" b="29001"/>
          <a:stretch/>
        </p:blipFill>
        <p:spPr>
          <a:xfrm>
            <a:off x="4754309" y="2670473"/>
            <a:ext cx="4176464" cy="12961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59996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1188</Words>
  <Application>Microsoft Office PowerPoint</Application>
  <PresentationFormat>Předvádění na obrazovce (4:3)</PresentationFormat>
  <Paragraphs>217</Paragraphs>
  <Slides>30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Motiv sady Office</vt:lpstr>
      <vt:lpstr>Modèle par défaut</vt:lpstr>
      <vt:lpstr>PhotoImpact</vt:lpstr>
      <vt:lpstr>Molekulární ekologie</vt:lpstr>
      <vt:lpstr>Co je molekulární ekologie?</vt:lpstr>
      <vt:lpstr>Mezioborová disciplína</vt:lpstr>
      <vt:lpstr>Molekulární ekologie</vt:lpstr>
      <vt:lpstr>Její význam vzrůstá ...</vt:lpstr>
      <vt:lpstr>Prezentace aplikace PowerPoint</vt:lpstr>
      <vt:lpstr>Prezentace aplikace PowerPoint</vt:lpstr>
      <vt:lpstr>Proč používat molekulární metody v ekologii?</vt:lpstr>
      <vt:lpstr>Proč používat molekulární metody v ekologii?</vt:lpstr>
      <vt:lpstr>Vychází z populační genetiky</vt:lpstr>
      <vt:lpstr>Technické výlety (omezeně)</vt:lpstr>
      <vt:lpstr>Organismy</vt:lpstr>
      <vt:lpstr>Získání genetických dat –  viz Genetické metody v zoologii  Genotypizace – analýza genotypu</vt:lpstr>
      <vt:lpstr>„Molekulárně-genetické“ metody</vt:lpstr>
      <vt:lpstr>Rozdělení fragmentů DNA podle velikosti</vt:lpstr>
      <vt:lpstr>„Molekulárně-genetické“ metody</vt:lpstr>
      <vt:lpstr>Studium variability DNA fragmentů, které se neliší délkou</vt:lpstr>
      <vt:lpstr>„High-throughput sequencing“</vt:lpstr>
      <vt:lpstr>Typy populačně-genetických dat</vt:lpstr>
      <vt:lpstr>Typy získaných dat – kodominantní znaky</vt:lpstr>
      <vt:lpstr>formát GenAlex</vt:lpstr>
      <vt:lpstr>Prezentace aplikace PowerPoint</vt:lpstr>
      <vt:lpstr>Typy dat: Sangerovo sekvenování</vt:lpstr>
      <vt:lpstr>„Alignment“  contig (různé sekvenační reakce z několika PCR ze stejného jedince)</vt:lpstr>
      <vt:lpstr>Illumina fastq format</vt:lpstr>
      <vt:lpstr>Contig z „reads“ vysokokapacitního sekvenování</vt:lpstr>
      <vt:lpstr>Typy získaných dat – srovnání sekvencí mezi jedinci</vt:lpstr>
      <vt:lpstr>Prezentace aplikace PowerPoint</vt:lpstr>
      <vt:lpstr>Prezentace aplikace PowerPoint</vt:lpstr>
      <vt:lpstr>Tak, a co teď s těmi daty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molekulárně genetických metod při zoologickém studiu</dc:title>
  <dc:creator>Josef Bryja</dc:creator>
  <cp:lastModifiedBy>Josef Bryja</cp:lastModifiedBy>
  <cp:revision>115</cp:revision>
  <dcterms:created xsi:type="dcterms:W3CDTF">2003-12-09T12:05:08Z</dcterms:created>
  <dcterms:modified xsi:type="dcterms:W3CDTF">2024-09-25T15:33:30Z</dcterms:modified>
</cp:coreProperties>
</file>