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3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4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5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67" r:id="rId2"/>
    <p:sldMasterId id="2147483794" r:id="rId3"/>
    <p:sldMasterId id="2147483806" r:id="rId4"/>
    <p:sldMasterId id="2147483820" r:id="rId5"/>
    <p:sldMasterId id="2147483834" r:id="rId6"/>
    <p:sldMasterId id="2147483848" r:id="rId7"/>
    <p:sldMasterId id="2147483862" r:id="rId8"/>
    <p:sldMasterId id="2147483876" r:id="rId9"/>
    <p:sldMasterId id="2147483890" r:id="rId10"/>
    <p:sldMasterId id="2147483904" r:id="rId11"/>
    <p:sldMasterId id="2147483918" r:id="rId12"/>
    <p:sldMasterId id="2147483932" r:id="rId13"/>
    <p:sldMasterId id="2147483946" r:id="rId14"/>
    <p:sldMasterId id="2147483960" r:id="rId15"/>
    <p:sldMasterId id="2147483974" r:id="rId16"/>
  </p:sldMasterIdLst>
  <p:notesMasterIdLst>
    <p:notesMasterId r:id="rId94"/>
  </p:notesMasterIdLst>
  <p:sldIdLst>
    <p:sldId id="433" r:id="rId17"/>
    <p:sldId id="434" r:id="rId18"/>
    <p:sldId id="308" r:id="rId19"/>
    <p:sldId id="371" r:id="rId20"/>
    <p:sldId id="372" r:id="rId21"/>
    <p:sldId id="373" r:id="rId22"/>
    <p:sldId id="374" r:id="rId23"/>
    <p:sldId id="376" r:id="rId24"/>
    <p:sldId id="357" r:id="rId25"/>
    <p:sldId id="359" r:id="rId26"/>
    <p:sldId id="375" r:id="rId27"/>
    <p:sldId id="377" r:id="rId28"/>
    <p:sldId id="378" r:id="rId29"/>
    <p:sldId id="380" r:id="rId30"/>
    <p:sldId id="379" r:id="rId31"/>
    <p:sldId id="381" r:id="rId32"/>
    <p:sldId id="383" r:id="rId33"/>
    <p:sldId id="410" r:id="rId34"/>
    <p:sldId id="385" r:id="rId35"/>
    <p:sldId id="310" r:id="rId36"/>
    <p:sldId id="309" r:id="rId37"/>
    <p:sldId id="440" r:id="rId38"/>
    <p:sldId id="290" r:id="rId39"/>
    <p:sldId id="291" r:id="rId40"/>
    <p:sldId id="412" r:id="rId41"/>
    <p:sldId id="413" r:id="rId42"/>
    <p:sldId id="293" r:id="rId43"/>
    <p:sldId id="294" r:id="rId44"/>
    <p:sldId id="295" r:id="rId45"/>
    <p:sldId id="360" r:id="rId46"/>
    <p:sldId id="361" r:id="rId47"/>
    <p:sldId id="297" r:id="rId48"/>
    <p:sldId id="414" r:id="rId49"/>
    <p:sldId id="415" r:id="rId50"/>
    <p:sldId id="416" r:id="rId51"/>
    <p:sldId id="418" r:id="rId52"/>
    <p:sldId id="419" r:id="rId53"/>
    <p:sldId id="420" r:id="rId54"/>
    <p:sldId id="389" r:id="rId55"/>
    <p:sldId id="421" r:id="rId56"/>
    <p:sldId id="387" r:id="rId57"/>
    <p:sldId id="422" r:id="rId58"/>
    <p:sldId id="423" r:id="rId59"/>
    <p:sldId id="424" r:id="rId60"/>
    <p:sldId id="425" r:id="rId61"/>
    <p:sldId id="426" r:id="rId62"/>
    <p:sldId id="427" r:id="rId63"/>
    <p:sldId id="431" r:id="rId64"/>
    <p:sldId id="432" r:id="rId65"/>
    <p:sldId id="313" r:id="rId66"/>
    <p:sldId id="314" r:id="rId67"/>
    <p:sldId id="315" r:id="rId68"/>
    <p:sldId id="362" r:id="rId69"/>
    <p:sldId id="439" r:id="rId70"/>
    <p:sldId id="344" r:id="rId71"/>
    <p:sldId id="346" r:id="rId72"/>
    <p:sldId id="348" r:id="rId73"/>
    <p:sldId id="398" r:id="rId74"/>
    <p:sldId id="399" r:id="rId75"/>
    <p:sldId id="397" r:id="rId76"/>
    <p:sldId id="347" r:id="rId77"/>
    <p:sldId id="435" r:id="rId78"/>
    <p:sldId id="436" r:id="rId79"/>
    <p:sldId id="437" r:id="rId80"/>
    <p:sldId id="438" r:id="rId81"/>
    <p:sldId id="341" r:id="rId82"/>
    <p:sldId id="327" r:id="rId83"/>
    <p:sldId id="285" r:id="rId84"/>
    <p:sldId id="264" r:id="rId85"/>
    <p:sldId id="272" r:id="rId86"/>
    <p:sldId id="273" r:id="rId87"/>
    <p:sldId id="275" r:id="rId88"/>
    <p:sldId id="279" r:id="rId89"/>
    <p:sldId id="280" r:id="rId90"/>
    <p:sldId id="286" r:id="rId91"/>
    <p:sldId id="400" r:id="rId92"/>
    <p:sldId id="287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A9D18E"/>
    <a:srgbClr val="00FFFF"/>
    <a:srgbClr val="1F4E79"/>
    <a:srgbClr val="00B0F0"/>
    <a:srgbClr val="FFFF00"/>
    <a:srgbClr val="00B050"/>
    <a:srgbClr val="FF0000"/>
    <a:srgbClr val="333F5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541" autoAdjust="0"/>
  </p:normalViewPr>
  <p:slideViewPr>
    <p:cSldViewPr>
      <p:cViewPr varScale="1">
        <p:scale>
          <a:sx n="82" d="100"/>
          <a:sy n="82" d="100"/>
        </p:scale>
        <p:origin x="15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12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4.xml"/><Relationship Id="rId95" Type="http://schemas.openxmlformats.org/officeDocument/2006/relationships/presProps" Target="presProps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AD372-D1F0-4398-A2B2-20DDD5BDD176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42CBA-C184-4540-91E7-2E392AB4D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02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42CBA-C184-4540-91E7-2E392AB4D5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23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42CBA-C184-4540-91E7-2E392AB4D5D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83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42CBA-C184-4540-91E7-2E392AB4D5D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0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42CBA-C184-4540-91E7-2E392AB4D5D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58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42CBA-C184-4540-91E7-2E392AB4D5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1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42CBA-C184-4540-91E7-2E392AB4D5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25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A015F2-3F4B-46C8-A3C8-E334F44657DF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710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42CBA-C184-4540-91E7-2E392AB4D5D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27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42CBA-C184-4540-91E7-2E392AB4D5D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13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idea that species are metapopulation lineages has 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led to the development of new DNA-base species delimitation methods.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Genes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show variation 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within species will be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phylogenetically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informative below 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above the species level.</a:t>
            </a:r>
            <a:endParaRPr lang="en-GB" sz="1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 trees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vital to understanding the process of speciation because they span intraspecific and </a:t>
            </a:r>
            <a:r>
              <a:rPr lang="en-GB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interspecific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evolution.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FontTx/>
              <a:buNone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we think about a phylogeny, we typically think about species relationships in a tree. 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 within </a:t>
            </a:r>
            <a:r>
              <a:rPr lang="en-US" dirty="0"/>
              <a:t>the branches of this tree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</a:t>
            </a:r>
            <a:r>
              <a:rPr lang="en-US" dirty="0"/>
              <a:t>here is </a:t>
            </a:r>
            <a:r>
              <a:rPr lang="en-US" b="1" dirty="0"/>
              <a:t>population genetics </a:t>
            </a:r>
            <a:r>
              <a:rPr lang="en-US" dirty="0"/>
              <a:t>going on, which can be modeled as a </a:t>
            </a:r>
            <a:r>
              <a:rPr lang="en-US" b="1" dirty="0"/>
              <a:t>coalescence process</a:t>
            </a:r>
            <a:r>
              <a:rPr lang="en-US" dirty="0"/>
              <a:t>.</a:t>
            </a:r>
            <a:endParaRPr lang="nl-BE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45FF2-7E6D-4180-BB18-BCAC2790DA8C}" type="slidenum">
              <a:rPr lang="nl-BE" smtClean="0">
                <a:solidFill>
                  <a:prstClr val="black"/>
                </a:solidFill>
              </a:rPr>
              <a:pPr/>
              <a:t>53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15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noProof="0" dirty="0"/>
              <a:t>Now what t</a:t>
            </a:r>
            <a:r>
              <a:rPr lang="en-US" noProof="0" dirty="0"/>
              <a:t>his figure shows is that although gene genealogies below and </a:t>
            </a:r>
            <a:r>
              <a:rPr lang="en-US" baseline="0" noProof="0" dirty="0"/>
              <a:t>above the species level are different in nature, young lineages reside within a zone where both processes meet. </a:t>
            </a:r>
          </a:p>
          <a:p>
            <a:endParaRPr lang="en-US" u="sng" baseline="0" noProof="0" dirty="0"/>
          </a:p>
          <a:p>
            <a:r>
              <a:rPr lang="en-US" u="sng" baseline="0" noProof="0" dirty="0"/>
              <a:t>Therefore species delimitation should incorporate aspects of both population genetics and phylogenetics.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45FF2-7E6D-4180-BB18-BCAC2790DA8C}" type="slidenum">
              <a:rPr lang="nl-BE" smtClean="0">
                <a:solidFill>
                  <a:prstClr val="black"/>
                </a:solidFill>
              </a:rPr>
              <a:pPr/>
              <a:t>54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6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42CBA-C184-4540-91E7-2E392AB4D5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1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9059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9971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960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402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376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736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727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752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303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957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9336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40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4993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21903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422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423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9593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292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790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530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158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0947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33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17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222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597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7081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654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913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680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560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149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28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8812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354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0453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6016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414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695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0574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751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423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62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50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723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7004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1241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357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1226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1887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8127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252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660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656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070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609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71618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716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922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1731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9054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67322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9674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7653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77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70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1808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435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907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202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78400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144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779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735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0503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18496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49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578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322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1839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1014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1553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19846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9023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0927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49C7D-C8EF-4D79-88B3-A5561E6D36D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7429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D6535-9A7A-4B53-B15A-07F5C22C3C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61973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D7200-A222-4A07-9ABA-D3A8160AC7A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232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26411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5CAF-EC51-4F9C-BCB2-8CFE8A18A8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2682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CEEE0-875D-4EEC-998F-38F285867E7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1933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AD2F4-6EF5-4C71-85DA-EA70ACBF593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361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7FACF-AD14-4C87-9E35-BDF107DDFE5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9122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298B7-9710-4375-82E8-9DD804B4BA3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99097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3930-1291-406F-804D-ECCEFA208F6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3150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E6B20-132F-4D7E-A7BA-FB33AD61F7E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0669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816B2-6797-4BC3-9CDF-39F75E7BEBD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8517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85500-016D-440C-9EA8-78AA8C502D0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1339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8DE48-62A4-4C49-9A8B-FB8361D236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084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7969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1EF05-BF7D-496A-A5FE-99843096FCF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7892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90A5D-51C1-4845-A94A-7CBAB02C0AA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2746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D9105-34E4-4BF0-BF94-671688B29981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393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AF7EF-BD40-4CF2-88B6-6CC1E13209B0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1944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6EF98-CD12-4957-AC5B-8D9AA74B566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6149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499CF-82D7-4C75-98D5-2627FE694750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7836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F9285-FFE9-4C12-A8C3-23DB6AD3E0C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7778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0EFA7-6F2A-4BFB-87EE-62E381E92B0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97124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0AC1A-F568-4AB6-8D02-FD4FCD61775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8105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F53C4-A0E8-4F02-B031-A4030698308F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773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2083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6618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9EE29-59D2-48BC-B013-00F79CA7B25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81934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14E40-960B-4572-95A9-0515AB5CA50E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201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7B91D-630F-4537-9596-75EDFC40E68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97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86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3E1BF-D5CF-408E-A7FE-A592CE03EC0E}" type="slidenum">
              <a:rPr lang="cs-CZ" alt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11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2728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15179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064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4924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5806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9602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776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334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8548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907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832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B5846-98E4-4231-97C4-90FB06DF2CC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7030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53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50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26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123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628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406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731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984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262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64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83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42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5078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417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85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25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218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5968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1336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877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974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3080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880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014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16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837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007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1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194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949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598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8998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6326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492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217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776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36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170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43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62350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820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1072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067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954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5781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62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8200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337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421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77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60915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51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446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047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9490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869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618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21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26455-550E-49FC-842E-4F1D5451D352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958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6FD3-B5C7-468A-B3FF-36F3186B2B5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145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458E7-675D-49EE-BC1E-49A184499EBB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1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3EEB-B7C8-4D61-B974-C6C60C027675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48694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D75CE-41E7-443E-B032-41BA358E0D75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430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7C137-FA45-4CE7-9B75-A3382D8A1D03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71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F28C6-3EE8-4E1F-BA06-6C68E673DC26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251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0E1E1-DB39-40CF-A8AE-3B4A40AAFECC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967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21AE5-9AC2-4268-A415-D55EF5D52B2D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388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AA979-FF84-4F14-8A95-A7023CA882A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4437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8A44A-DBB2-40E6-9EFC-EBDF17868D44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670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A2598-79CF-483F-ACB2-51B7477C151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200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840F5-5241-4838-B27D-EBD94F46B918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0515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A9180-B41C-4DE6-A199-D36CB175A5F7}" type="slidenum">
              <a:rPr lang="cs-CZ" alt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theme" Target="../theme/theme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23EEB-B7C8-4D61-B974-C6C60C027675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66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3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73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33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4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  <p:sldLayoutId id="21474839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CD7771-CEE3-4A77-9EC8-BCC8F9414F9E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2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D4907D-1816-4D2F-B716-8FAC954C065A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399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23EEB-B7C8-4D61-B974-C6C60C027675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F5260-A636-4B14-BDB8-3E3251EAB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456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B5846-98E4-4231-97C4-90FB06DF2CC9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9F071-911A-4724-8CAE-56D90C099C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88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6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7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34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6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23C0AB-D5D3-47A5-989B-5C8522F1FBDC}" type="slidenum">
              <a:rPr lang="cs-CZ" altLang="cs-CZ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 alt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9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webp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emf"/><Relationship Id="rId11" Type="http://schemas.openxmlformats.org/officeDocument/2006/relationships/image" Target="../media/image31.emf"/><Relationship Id="rId5" Type="http://schemas.openxmlformats.org/officeDocument/2006/relationships/image" Target="../media/image25.emf"/><Relationship Id="rId10" Type="http://schemas.openxmlformats.org/officeDocument/2006/relationships/image" Target="../media/image30.emf"/><Relationship Id="rId4" Type="http://schemas.openxmlformats.org/officeDocument/2006/relationships/image" Target="../media/image24.emf"/><Relationship Id="rId9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f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8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8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87.emf"/><Relationship Id="rId4" Type="http://schemas.openxmlformats.org/officeDocument/2006/relationships/image" Target="../media/image86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5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2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9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9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143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>
                <a:solidFill>
                  <a:srgbClr val="CC3300"/>
                </a:solidFill>
              </a:rPr>
              <a:t>Molecular identification</a:t>
            </a:r>
            <a:br>
              <a:rPr lang="cs-CZ" altLang="cs-CZ" sz="4000"/>
            </a:br>
            <a:endParaRPr lang="cs-CZ" altLang="cs-CZ" sz="4000">
              <a:solidFill>
                <a:schemeClr val="accent2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8229600" cy="10080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>
                <a:solidFill>
                  <a:schemeClr val="accent2"/>
                </a:solidFill>
              </a:rPr>
              <a:t>Species, individual, sex</a:t>
            </a:r>
          </a:p>
        </p:txBody>
      </p:sp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4140200" y="2781300"/>
          <a:ext cx="3689350" cy="237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934663" imgH="2535326" progId="CorelDraw.Graphic.9">
                  <p:embed/>
                </p:oleObj>
              </mc:Choice>
              <mc:Fallback>
                <p:oleObj name="CorelDRAW" r:id="rId2" imgW="3934663" imgH="2535326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2781300"/>
                        <a:ext cx="3689350" cy="237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7" name="Picture 11" descr="http://upload.wikimedia.org/wikipedia/commons/thumb/2/23/Female.svg/120px-Femal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20938"/>
            <a:ext cx="2349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3" descr="http://upload.wikimedia.org/wikipedia/commons/thumb/c/c1/Male.svg/100px-Mal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20938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1" descr="http://upload.wikimedia.org/wikipedia/commons/thumb/2/23/Female.svg/120px-Femal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20938"/>
            <a:ext cx="2349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3" descr="http://upload.wikimedia.org/wikipedia/commons/thumb/c/c1/Male.svg/100px-Mal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20938"/>
            <a:ext cx="3032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3" descr="http://upload.wikimedia.org/wikipedia/commons/thumb/c/c1/Male.svg/100px-Mal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420938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7" descr="http://www.nhbs.com/images/jackets_resizer_xlarge/19/196496_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16113"/>
            <a:ext cx="2763837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5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903288" y="5735638"/>
            <a:ext cx="617537" cy="70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BE" altLang="en-US"/>
          </a:p>
        </p:txBody>
      </p:sp>
      <p:sp>
        <p:nvSpPr>
          <p:cNvPr id="10246" name="Rectangle 5"/>
          <p:cNvSpPr>
            <a:spLocks noChangeArrowheads="1"/>
          </p:cNvSpPr>
          <p:nvPr/>
        </p:nvSpPr>
        <p:spPr bwMode="auto">
          <a:xfrm>
            <a:off x="3529013" y="5737225"/>
            <a:ext cx="617537" cy="700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BE" altLang="en-US"/>
          </a:p>
        </p:txBody>
      </p:sp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2305050" y="3113088"/>
            <a:ext cx="617538" cy="349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BE" altLang="en-US"/>
          </a:p>
        </p:txBody>
      </p:sp>
      <p:pic>
        <p:nvPicPr>
          <p:cNvPr id="10248" name="Picture 9" descr="greatd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2073275"/>
            <a:ext cx="511492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Complications: Physical constraints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24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Phylogenetic species concept (Diagnosability Version)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= the smallest population or group of populations, within which there is a </a:t>
            </a:r>
            <a:r>
              <a:rPr lang="cs-CZ" b="1" dirty="0"/>
              <a:t>parental pattern of ancestry and descent</a:t>
            </a:r>
          </a:p>
          <a:p>
            <a:r>
              <a:rPr lang="cs-CZ" dirty="0"/>
              <a:t>two populations are considered species if they are </a:t>
            </a:r>
            <a:r>
              <a:rPr lang="cs-CZ" b="1" dirty="0"/>
              <a:t>100% diagnostic </a:t>
            </a:r>
            <a:r>
              <a:rPr lang="cs-CZ" dirty="0"/>
              <a:t>(e.g. discriminant analysis of morphometric data or allele frequency data)</a:t>
            </a:r>
          </a:p>
          <a:p>
            <a:r>
              <a:rPr lang="cs-CZ" dirty="0" err="1"/>
              <a:t>recent</a:t>
            </a:r>
            <a:r>
              <a:rPr lang="cs-CZ" dirty="0"/>
              <a:t> </a:t>
            </a:r>
            <a:r>
              <a:rPr lang="cs-CZ" b="1" dirty="0"/>
              <a:t>paradigmatic shift from the Biological Species Concept to Phylogenetic Species </a:t>
            </a:r>
            <a:r>
              <a:rPr lang="cs-CZ" b="1" dirty="0" err="1"/>
              <a:t>Concept</a:t>
            </a:r>
            <a:endParaRPr lang="cs-CZ" b="1" dirty="0"/>
          </a:p>
          <a:p>
            <a:r>
              <a:rPr lang="cs-CZ" dirty="0" err="1"/>
              <a:t>extreme</a:t>
            </a:r>
            <a:r>
              <a:rPr lang="cs-CZ" dirty="0"/>
              <a:t> </a:t>
            </a:r>
            <a:r>
              <a:rPr lang="cs-CZ" dirty="0" err="1"/>
              <a:t>cases</a:t>
            </a:r>
            <a:r>
              <a:rPr lang="cs-CZ" dirty="0"/>
              <a:t>: </a:t>
            </a:r>
            <a:r>
              <a:rPr lang="cs-CZ" dirty="0" err="1"/>
              <a:t>descendants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single </a:t>
            </a:r>
            <a:r>
              <a:rPr lang="cs-CZ" dirty="0" err="1"/>
              <a:t>mother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a </a:t>
            </a:r>
            <a:r>
              <a:rPr lang="cs-CZ" dirty="0" err="1"/>
              <a:t>mutation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mtDNA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100% </a:t>
            </a:r>
            <a:r>
              <a:rPr lang="cs-CZ" dirty="0" err="1"/>
              <a:t>diagnosed</a:t>
            </a:r>
            <a:r>
              <a:rPr lang="cs-CZ" dirty="0"/>
              <a:t> (</a:t>
            </a:r>
            <a:r>
              <a:rPr lang="cs-CZ" dirty="0" err="1"/>
              <a:t>i.e</a:t>
            </a:r>
            <a:r>
              <a:rPr lang="cs-CZ" dirty="0"/>
              <a:t>.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considered</a:t>
            </a:r>
            <a:r>
              <a:rPr lang="cs-CZ" dirty="0"/>
              <a:t> species)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56176" y="6488668"/>
            <a:ext cx="290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Cracraft, 1983, Cracraft 1997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09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Example: Taxonomy of ungulates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increase from 143 (Grubb 2005) to 279 (Groves and Leslie 2011 -Handbook of the Mammals of the World) species of bovid ungulates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948264" y="3068960"/>
            <a:ext cx="1804923" cy="2880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</a:rPr>
              <a:t>klipspringers </a:t>
            </a:r>
            <a:r>
              <a:rPr lang="cs-CZ" i="1" dirty="0">
                <a:solidFill>
                  <a:schemeClr val="tx1"/>
                </a:solidFill>
              </a:rPr>
              <a:t>Oreotragus</a:t>
            </a:r>
            <a:r>
              <a:rPr lang="cs-CZ" dirty="0">
                <a:solidFill>
                  <a:schemeClr val="tx1"/>
                </a:solidFill>
              </a:rPr>
              <a:t> – from one to 11 species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08920"/>
            <a:ext cx="2952328" cy="3855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2708920"/>
            <a:ext cx="2570474" cy="385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4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59618"/>
          </a:xfrm>
        </p:spPr>
        <p:txBody>
          <a:bodyPr/>
          <a:lstStyle/>
          <a:p>
            <a:r>
              <a:rPr lang="cs-CZ" dirty="0"/>
              <a:t>Consequences intensively debated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624" y="1159470"/>
            <a:ext cx="3223270" cy="502565"/>
          </a:xfrm>
        </p:spPr>
        <p:txBody>
          <a:bodyPr/>
          <a:lstStyle/>
          <a:p>
            <a:r>
              <a:rPr lang="cs-CZ" dirty="0"/>
              <a:t>„</a:t>
            </a:r>
            <a:r>
              <a:rPr lang="cs-CZ" dirty="0" err="1"/>
              <a:t>pros“papers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112" y="2365153"/>
            <a:ext cx="2880320" cy="1234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112" y="1611560"/>
            <a:ext cx="2664296" cy="6994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51" y="1623282"/>
            <a:ext cx="3744416" cy="8041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788024" y="1157845"/>
            <a:ext cx="3223270" cy="502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„</a:t>
            </a:r>
            <a:r>
              <a:rPr lang="cs-CZ" dirty="0" err="1"/>
              <a:t>cons</a:t>
            </a:r>
            <a:r>
              <a:rPr lang="cs-CZ" dirty="0"/>
              <a:t>“ </a:t>
            </a:r>
            <a:r>
              <a:rPr lang="cs-CZ" dirty="0" err="1"/>
              <a:t>papers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2512759"/>
            <a:ext cx="2864288" cy="10523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742" y="3619103"/>
            <a:ext cx="3616529" cy="1194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742" y="4999072"/>
            <a:ext cx="4427984" cy="8863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861" y="6005404"/>
            <a:ext cx="4493002" cy="591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7974" y="3726056"/>
            <a:ext cx="3650412" cy="7018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5112" y="4554652"/>
            <a:ext cx="3460528" cy="10259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3418" y="5686968"/>
            <a:ext cx="2912481" cy="9635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344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Why does it matter? The power of names!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11444"/>
            <a:ext cx="3871342" cy="2611487"/>
          </a:xfrm>
        </p:spPr>
        <p:txBody>
          <a:bodyPr/>
          <a:lstStyle/>
          <a:p>
            <a:r>
              <a:rPr lang="cs-CZ" dirty="0"/>
              <a:t>description of </a:t>
            </a:r>
            <a:r>
              <a:rPr lang="cs-CZ" i="1" dirty="0"/>
              <a:t>Nessiteras rhombopteryx </a:t>
            </a:r>
            <a:r>
              <a:rPr lang="cs-CZ" dirty="0"/>
              <a:t>in Nature</a:t>
            </a:r>
          </a:p>
          <a:p>
            <a:r>
              <a:rPr lang="cs-CZ" dirty="0"/>
              <a:t>„the Loch Ness monster“ – if indeed it does exist, it exists in small numbers and deserves protection</a:t>
            </a:r>
          </a:p>
          <a:p>
            <a:r>
              <a:rPr lang="cs-CZ" dirty="0"/>
              <a:t>to be protected </a:t>
            </a:r>
            <a:r>
              <a:rPr lang="cs-CZ" b="1" dirty="0"/>
              <a:t>it must have a taxonomic name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868144" y="64886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Rinnes and Scott 1975, Nature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703" y="1412776"/>
            <a:ext cx="3348647" cy="48177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538248"/>
            <a:ext cx="4014391" cy="19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Why does it matter? Taxonomic inflation.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inflation leads to devaluation</a:t>
            </a:r>
          </a:p>
          <a:p>
            <a:r>
              <a:rPr lang="cs-CZ" dirty="0"/>
              <a:t>tigers (</a:t>
            </a:r>
            <a:r>
              <a:rPr lang="cs-CZ" i="1" dirty="0"/>
              <a:t>Panthera tigris</a:t>
            </a:r>
            <a:r>
              <a:rPr lang="cs-CZ" dirty="0"/>
              <a:t>) have been split into two species based on 3 diagnostic bp in the mitochondrial cytochrome </a:t>
            </a:r>
            <a:r>
              <a:rPr lang="cs-CZ" i="1" dirty="0"/>
              <a:t>b</a:t>
            </a:r>
            <a:r>
              <a:rPr lang="cs-CZ" dirty="0"/>
              <a:t> (</a:t>
            </a:r>
            <a:r>
              <a:rPr lang="cs-CZ" i="1" dirty="0"/>
              <a:t>P. tigris </a:t>
            </a:r>
            <a:r>
              <a:rPr lang="cs-CZ" dirty="0"/>
              <a:t>and </a:t>
            </a:r>
            <a:r>
              <a:rPr lang="cs-CZ" i="1" dirty="0"/>
              <a:t>P. sumatrae</a:t>
            </a:r>
            <a:r>
              <a:rPr lang="cs-CZ" dirty="0"/>
              <a:t>) (Cracraft et al. 1998)</a:t>
            </a:r>
          </a:p>
          <a:p>
            <a:r>
              <a:rPr lang="cs-CZ" dirty="0"/>
              <a:t>genetic drift of some other populations in India has already led to the fixation of unique haplotypes</a:t>
            </a:r>
          </a:p>
          <a:p>
            <a:r>
              <a:rPr lang="cs-CZ" i="1" dirty="0"/>
              <a:t>„The fact that tigers are dwindling towards extinction will thus cause a multitude of new tiger „species“ – before they all vanish“ </a:t>
            </a:r>
            <a:r>
              <a:rPr lang="cs-CZ" dirty="0"/>
              <a:t>(Zachos 2016)</a:t>
            </a:r>
          </a:p>
          <a:p>
            <a:r>
              <a:rPr lang="cs-CZ" dirty="0"/>
              <a:t>PSC → increase of threatened species – many species will have </a:t>
            </a:r>
            <a:r>
              <a:rPr lang="cs-CZ" b="1" dirty="0"/>
              <a:t>low population sizes and distribution ranges (IUCN RED List criteria)</a:t>
            </a:r>
            <a:r>
              <a:rPr lang="cs-CZ" dirty="0"/>
              <a:t> – e.g. US Endangered Species Act – increase from US</a:t>
            </a:r>
            <a:r>
              <a:rPr lang="en-US" dirty="0"/>
              <a:t>$</a:t>
            </a:r>
            <a:r>
              <a:rPr lang="cs-CZ" dirty="0"/>
              <a:t>4.6 billion to US</a:t>
            </a:r>
            <a:r>
              <a:rPr lang="en-US" dirty="0"/>
              <a:t>$</a:t>
            </a:r>
            <a:r>
              <a:rPr lang="cs-CZ" dirty="0"/>
              <a:t>7.6 billion for full recovery of all species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4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Why does it matter? Biodiversity research.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r>
              <a:rPr lang="cs-CZ" b="1" dirty="0"/>
              <a:t>species richness is a function of the underlying species concept</a:t>
            </a:r>
          </a:p>
          <a:p>
            <a:r>
              <a:rPr lang="cs-CZ" dirty="0"/>
              <a:t>often comparing „apples and oranges“</a:t>
            </a:r>
          </a:p>
          <a:p>
            <a:r>
              <a:rPr lang="cs-CZ" dirty="0"/>
              <a:t>36 biodiversity hotspots (at least 1500 endemic vascular plants species and 70% of primary vegetation has been destroyed)</a:t>
            </a:r>
          </a:p>
          <a:p>
            <a:r>
              <a:rPr lang="cs-CZ" dirty="0"/>
              <a:t>more than US</a:t>
            </a:r>
            <a:r>
              <a:rPr lang="en-US" dirty="0"/>
              <a:t>$</a:t>
            </a:r>
            <a:r>
              <a:rPr lang="cs-CZ" dirty="0"/>
              <a:t>1 billion for conservation in biodiversity hotspots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60232" y="6502293"/>
            <a:ext cx="2365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Mittermeier et al. 2011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212" y="1565360"/>
            <a:ext cx="3072040" cy="460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3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3898776" cy="28663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685800">
              <a:lnSpc>
                <a:spcPct val="90000"/>
              </a:lnSpc>
            </a:pPr>
            <a:r>
              <a:rPr lang="cs-CZ" sz="3300" dirty="0"/>
              <a:t>Eastern Afromontane Biodiversity Hotspot (EABH)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72" r="50895"/>
          <a:stretch/>
        </p:blipFill>
        <p:spPr>
          <a:xfrm>
            <a:off x="683568" y="0"/>
            <a:ext cx="3600400" cy="685752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560154" y="2826514"/>
            <a:ext cx="412172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Albertine Rift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–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considered as the most diverse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part of EABH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Ethiopian Highlands – the most neglected part of EABH despite</a:t>
            </a:r>
            <a:r>
              <a:rPr kumimoji="0" lang="cs-CZ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the large area and geomorphological diversity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baseline="0" dirty="0">
                <a:solidFill>
                  <a:prstClr val="black"/>
                </a:solidFill>
                <a:latin typeface="Calibri"/>
              </a:rPr>
              <a:t>examples from</a:t>
            </a:r>
            <a:r>
              <a:rPr lang="cs-CZ" dirty="0">
                <a:solidFill>
                  <a:prstClr val="black"/>
                </a:solidFill>
                <a:latin typeface="Calibri"/>
              </a:rPr>
              <a:t> rodents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295635" y="1740497"/>
            <a:ext cx="10342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NUBIAN PLATE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 flipH="1" flipV="1">
            <a:off x="971599" y="1058085"/>
            <a:ext cx="648072" cy="64807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2876599" y="2564904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SOMALIAN PLATE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3393727" y="2826514"/>
            <a:ext cx="517129" cy="74650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3419872" y="152487"/>
            <a:ext cx="7425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ARABIAN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827584" y="2348880"/>
            <a:ext cx="1224136" cy="26642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22629" y="152487"/>
            <a:ext cx="1939753" cy="21963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0" y="260648"/>
            <a:ext cx="3898776" cy="7974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685800">
              <a:lnSpc>
                <a:spcPct val="90000"/>
              </a:lnSpc>
            </a:pPr>
            <a:r>
              <a:rPr lang="cs-CZ" sz="3300" dirty="0"/>
              <a:t>„Ethiopian craddle“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572" r="50895"/>
          <a:stretch/>
        </p:blipFill>
        <p:spPr>
          <a:xfrm>
            <a:off x="683568" y="0"/>
            <a:ext cx="3600400" cy="685752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295635" y="1740497"/>
            <a:ext cx="10342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NUBIAN PLATE</a:t>
            </a:r>
          </a:p>
        </p:txBody>
      </p:sp>
      <p:cxnSp>
        <p:nvCxnSpPr>
          <p:cNvPr id="8" name="Přímá spojnice se šipkou 7"/>
          <p:cNvCxnSpPr/>
          <p:nvPr/>
        </p:nvCxnSpPr>
        <p:spPr>
          <a:xfrm flipH="1" flipV="1">
            <a:off x="971599" y="1058085"/>
            <a:ext cx="648072" cy="64807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2876599" y="2564904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SOMALIAN PLATE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3393727" y="2826514"/>
            <a:ext cx="517129" cy="74650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3419872" y="152487"/>
            <a:ext cx="7425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ARABIAN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PLATE</a:t>
            </a:r>
          </a:p>
        </p:txBody>
      </p:sp>
      <p:sp>
        <p:nvSpPr>
          <p:cNvPr id="13" name="Výbuch 1 14"/>
          <p:cNvSpPr/>
          <p:nvPr/>
        </p:nvSpPr>
        <p:spPr>
          <a:xfrm>
            <a:off x="2656985" y="1251071"/>
            <a:ext cx="851670" cy="654702"/>
          </a:xfrm>
          <a:prstGeom prst="irregularSeal1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Šipka doprava se zářezem 15"/>
          <p:cNvSpPr/>
          <p:nvPr/>
        </p:nvSpPr>
        <p:spPr>
          <a:xfrm rot="7903603">
            <a:off x="1591841" y="2145540"/>
            <a:ext cx="1226447" cy="257013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Šipka doprava se zářezem 18"/>
          <p:cNvSpPr/>
          <p:nvPr/>
        </p:nvSpPr>
        <p:spPr>
          <a:xfrm rot="6528973">
            <a:off x="2260025" y="2418341"/>
            <a:ext cx="916259" cy="220767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Šipka doprava se zářezem 18"/>
          <p:cNvSpPr/>
          <p:nvPr/>
        </p:nvSpPr>
        <p:spPr>
          <a:xfrm rot="4195057">
            <a:off x="2286619" y="3447204"/>
            <a:ext cx="916259" cy="220767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Šipka doprava se zářezem 18"/>
          <p:cNvSpPr/>
          <p:nvPr/>
        </p:nvSpPr>
        <p:spPr>
          <a:xfrm rot="7304425">
            <a:off x="2204385" y="4421439"/>
            <a:ext cx="916259" cy="220767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Šipka doprava se zářezem 18"/>
          <p:cNvSpPr/>
          <p:nvPr/>
        </p:nvSpPr>
        <p:spPr>
          <a:xfrm rot="7220891">
            <a:off x="911735" y="3220138"/>
            <a:ext cx="916259" cy="220767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Šipka doprava se zářezem 18"/>
          <p:cNvSpPr/>
          <p:nvPr/>
        </p:nvSpPr>
        <p:spPr>
          <a:xfrm rot="4787583">
            <a:off x="2009037" y="5589257"/>
            <a:ext cx="916259" cy="220767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Šipka doprava se zářezem 18"/>
          <p:cNvSpPr/>
          <p:nvPr/>
        </p:nvSpPr>
        <p:spPr>
          <a:xfrm rot="4384098">
            <a:off x="882561" y="4290947"/>
            <a:ext cx="916259" cy="220767"/>
          </a:xfrm>
          <a:prstGeom prst="notchedRight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996" y="3514505"/>
            <a:ext cx="2265622" cy="1414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457" y="1931790"/>
            <a:ext cx="2298035" cy="152783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255217" y="6541319"/>
            <a:ext cx="2848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e.g. Bryja et al. 2019, Folia Zoologica</a:t>
            </a:r>
            <a:endParaRPr lang="en-US" sz="14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6372200" y="1209090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Mus </a:t>
            </a:r>
            <a:r>
              <a:rPr lang="cs-CZ" dirty="0"/>
              <a:t>(</a:t>
            </a:r>
            <a:r>
              <a:rPr lang="cs-CZ" i="1" dirty="0"/>
              <a:t>Nannomys</a:t>
            </a:r>
            <a:r>
              <a:rPr lang="cs-CZ" dirty="0"/>
              <a:t>)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4860332" y="2581702"/>
            <a:ext cx="1495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Otomys typus </a:t>
            </a:r>
            <a:r>
              <a:rPr lang="cs-CZ" dirty="0"/>
              <a:t>group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624713" y="3804367"/>
            <a:ext cx="2034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Lophuromys flavopunctatus</a:t>
            </a:r>
            <a:r>
              <a:rPr lang="cs-CZ" dirty="0"/>
              <a:t> group</a:t>
            </a:r>
            <a:endParaRPr lang="en-US" dirty="0"/>
          </a:p>
        </p:txBody>
      </p:sp>
      <p:pic>
        <p:nvPicPr>
          <p:cNvPr id="28" name="Picture 2" descr="600_31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479" y="987472"/>
            <a:ext cx="1718491" cy="128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4684067" y="5699387"/>
            <a:ext cx="149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/>
              <a:t>Tachyoryctes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4983387"/>
            <a:ext cx="2287429" cy="152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8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algn="l" defTabSz="685800">
              <a:lnSpc>
                <a:spcPct val="90000"/>
              </a:lnSpc>
            </a:pPr>
            <a:r>
              <a:rPr lang="cs-CZ" sz="3300" dirty="0"/>
              <a:t>„out of Ethiopia“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8751" y="1628800"/>
            <a:ext cx="8606498" cy="372938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092300" y="6550223"/>
            <a:ext cx="3064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Šumbera, ..., Bryja 2018, Mol Phyl Evol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57200" y="5661249"/>
            <a:ext cx="8280920" cy="88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</a:t>
            </a:r>
            <a:r>
              <a:rPr kumimoji="0" lang="cs-CZ" sz="20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highest</a:t>
            </a:r>
            <a:r>
              <a:rPr kumimoji="0" lang="cs-CZ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20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evolutionary</a:t>
            </a:r>
            <a:r>
              <a:rPr kumimoji="0" lang="cs-CZ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diversity in Ethiopia (5</a:t>
            </a:r>
            <a:r>
              <a:rPr kumimoji="0" lang="cs-CZ" sz="20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species using PSC)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cs-CZ" sz="2000" baseline="0" dirty="0">
                <a:solidFill>
                  <a:prstClr val="black"/>
                </a:solidFill>
                <a:latin typeface="Calibri"/>
              </a:rPr>
              <a:t>a</a:t>
            </a:r>
            <a:r>
              <a:rPr lang="cs-CZ" sz="2000" dirty="0">
                <a:solidFill>
                  <a:prstClr val="black"/>
                </a:solidFill>
                <a:latin typeface="Calibri"/>
              </a:rPr>
              <a:t> single colonization of Kenyan Highlands and Albertine Rift Mts.</a:t>
            </a:r>
            <a:endParaRPr kumimoji="0" lang="cs-CZ" sz="20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29408" y="1711928"/>
            <a:ext cx="5527385" cy="3528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79754" y="1272455"/>
            <a:ext cx="238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root rats (</a:t>
            </a:r>
            <a:r>
              <a:rPr lang="cs-CZ" i="1" dirty="0"/>
              <a:t>Tachyoryctes</a:t>
            </a:r>
            <a:r>
              <a:rPr lang="cs-CZ" dirty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9754" y="1944855"/>
            <a:ext cx="2370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T. macrocephalus </a:t>
            </a:r>
            <a:r>
              <a:rPr lang="cs-CZ" dirty="0"/>
              <a:t>(ETH)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1577" y="4986189"/>
            <a:ext cx="647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T. „splendens“ </a:t>
            </a:r>
            <a:r>
              <a:rPr lang="cs-CZ" dirty="0"/>
              <a:t>(1 sp. in </a:t>
            </a:r>
            <a:r>
              <a:rPr lang="cs-CZ" dirty="0" err="1"/>
              <a:t>Ethiopia</a:t>
            </a:r>
            <a:r>
              <a:rPr lang="cs-CZ" dirty="0"/>
              <a:t>, 12 spp. in </a:t>
            </a:r>
            <a:r>
              <a:rPr lang="cs-CZ" dirty="0" err="1"/>
              <a:t>Kenya</a:t>
            </a:r>
            <a:r>
              <a:rPr lang="cs-CZ" dirty="0"/>
              <a:t> and </a:t>
            </a:r>
            <a:r>
              <a:rPr lang="cs-CZ" dirty="0" err="1"/>
              <a:t>Albertine</a:t>
            </a:r>
            <a:r>
              <a:rPr lang="cs-CZ" dirty="0"/>
              <a:t> rift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3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 err="1"/>
              <a:t>Identification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species</a:t>
            </a:r>
          </a:p>
        </p:txBody>
      </p:sp>
      <p:sp>
        <p:nvSpPr>
          <p:cNvPr id="4099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dirty="0"/>
              <a:t>DNA </a:t>
            </a:r>
            <a:r>
              <a:rPr lang="cs-CZ" altLang="cs-CZ" dirty="0" err="1"/>
              <a:t>barcoding</a:t>
            </a:r>
            <a:endParaRPr lang="cs-CZ" altLang="cs-CZ" dirty="0"/>
          </a:p>
          <a:p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5376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HOW CAN GENETICS BE HELPFUL IN SPECIES IDENTIFICATION?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75C720F-B09A-4167-AAD4-D384D215D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88" t="26201" r="6688" b="9400"/>
          <a:stretch/>
        </p:blipFill>
        <p:spPr>
          <a:xfrm>
            <a:off x="2555776" y="3068960"/>
            <a:ext cx="3888432" cy="288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158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ovéPole 5"/>
          <p:cNvSpPr txBox="1">
            <a:spLocks noChangeArrowheads="1"/>
          </p:cNvSpPr>
          <p:nvPr/>
        </p:nvSpPr>
        <p:spPr bwMode="auto">
          <a:xfrm>
            <a:off x="0" y="1700213"/>
            <a:ext cx="187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first idea in 2003</a:t>
            </a:r>
          </a:p>
        </p:txBody>
      </p:sp>
      <p:pic>
        <p:nvPicPr>
          <p:cNvPr id="7173" name="Picture 5" descr="CB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0"/>
            <a:ext cx="25923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ovéPole 7"/>
          <p:cNvSpPr txBox="1">
            <a:spLocks noChangeArrowheads="1"/>
          </p:cNvSpPr>
          <p:nvPr/>
        </p:nvSpPr>
        <p:spPr bwMode="auto">
          <a:xfrm>
            <a:off x="7740650" y="549275"/>
            <a:ext cx="1144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 i="1">
                <a:solidFill>
                  <a:srgbClr val="000000"/>
                </a:solidFill>
              </a:rPr>
              <a:t>CBOL in 2005</a:t>
            </a:r>
          </a:p>
        </p:txBody>
      </p:sp>
      <p:pic>
        <p:nvPicPr>
          <p:cNvPr id="7175" name="Picture 7" descr="iB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9842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ovéPole 9"/>
          <p:cNvSpPr txBox="1">
            <a:spLocks noChangeArrowheads="1"/>
          </p:cNvSpPr>
          <p:nvPr/>
        </p:nvSpPr>
        <p:spPr bwMode="auto">
          <a:xfrm>
            <a:off x="7524750" y="1412875"/>
            <a:ext cx="1293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 i="1">
                <a:solidFill>
                  <a:srgbClr val="000000"/>
                </a:solidFill>
              </a:rPr>
              <a:t>iBOL 2010-2015</a:t>
            </a:r>
          </a:p>
        </p:txBody>
      </p:sp>
      <p:sp>
        <p:nvSpPr>
          <p:cNvPr id="7177" name="TextovéPole 1"/>
          <p:cNvSpPr txBox="1">
            <a:spLocks noChangeArrowheads="1"/>
          </p:cNvSpPr>
          <p:nvPr/>
        </p:nvSpPr>
        <p:spPr bwMode="auto">
          <a:xfrm>
            <a:off x="7356475" y="1792288"/>
            <a:ext cx="1752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</a:rPr>
              <a:t>500 000 species barcoded in 2015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92611"/>
            <a:ext cx="6440816" cy="37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179512" y="2996952"/>
          <a:ext cx="2230179" cy="2312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2069860" imgH="12514286" progId="MSPhotoEd.3">
                  <p:embed/>
                </p:oleObj>
              </mc:Choice>
              <mc:Fallback>
                <p:oleObj name="Photo Editor Photo" r:id="rId6" imgW="12069860" imgH="12514286" progId="MSPhotoEd.3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996952"/>
                        <a:ext cx="2230179" cy="2312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1598366" y="6351065"/>
            <a:ext cx="576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„DNA </a:t>
            </a:r>
            <a:r>
              <a:rPr lang="cs-CZ" dirty="0" err="1"/>
              <a:t>barcode</a:t>
            </a:r>
            <a:r>
              <a:rPr lang="cs-CZ" dirty="0"/>
              <a:t>“ – </a:t>
            </a:r>
            <a:r>
              <a:rPr lang="cs-CZ" dirty="0" err="1"/>
              <a:t>short</a:t>
            </a:r>
            <a:r>
              <a:rPr lang="cs-CZ" dirty="0"/>
              <a:t> fragment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mitochondrial</a:t>
            </a:r>
            <a:r>
              <a:rPr lang="cs-CZ" dirty="0"/>
              <a:t> DNA</a:t>
            </a:r>
          </a:p>
        </p:txBody>
      </p:sp>
    </p:spTree>
    <p:extLst>
      <p:ext uri="{BB962C8B-B14F-4D97-AF65-F5344CB8AC3E}">
        <p14:creationId xmlns:p14="http://schemas.microsoft.com/office/powerpoint/2010/main" val="18258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6915D8-5B26-40D3-8311-048384E5F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411ABAF-FD61-4F32-B169-14D706409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543" b="4381"/>
          <a:stretch/>
        </p:blipFill>
        <p:spPr>
          <a:xfrm>
            <a:off x="-29811" y="1268761"/>
            <a:ext cx="9237751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81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world species known and unknown 26dec200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5616" y="1628800"/>
            <a:ext cx="6858000" cy="4089400"/>
          </a:xfrm>
        </p:spPr>
      </p:pic>
      <p:sp>
        <p:nvSpPr>
          <p:cNvPr id="10243" name="Text Box 7"/>
          <p:cNvSpPr txBox="1">
            <a:spLocks noChangeArrowheads="1"/>
          </p:cNvSpPr>
          <p:nvPr/>
        </p:nvSpPr>
        <p:spPr bwMode="auto">
          <a:xfrm>
            <a:off x="1043608" y="476672"/>
            <a:ext cx="7344816" cy="769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3300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 barcode animal and plant species? </a:t>
            </a:r>
          </a:p>
        </p:txBody>
      </p:sp>
    </p:spTree>
    <p:extLst>
      <p:ext uri="{BB962C8B-B14F-4D97-AF65-F5344CB8AC3E}">
        <p14:creationId xmlns:p14="http://schemas.microsoft.com/office/powerpoint/2010/main" val="288129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569325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err="1"/>
              <a:t>Crisis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biodiversity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classical</a:t>
            </a:r>
            <a:r>
              <a:rPr lang="cs-CZ" dirty="0"/>
              <a:t> </a:t>
            </a:r>
            <a:r>
              <a:rPr lang="cs-CZ" dirty="0" err="1"/>
              <a:t>taxonomy</a:t>
            </a:r>
            <a:endParaRPr lang="cs-CZ" dirty="0"/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41438"/>
            <a:ext cx="4716463" cy="3341687"/>
          </a:xfrm>
          <a:noFill/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268413"/>
            <a:ext cx="42767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122738"/>
            <a:ext cx="381635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ovéPole 5"/>
          <p:cNvSpPr txBox="1">
            <a:spLocks noChangeArrowheads="1"/>
          </p:cNvSpPr>
          <p:nvPr/>
        </p:nvSpPr>
        <p:spPr bwMode="auto">
          <a:xfrm>
            <a:off x="6372225" y="4652963"/>
            <a:ext cx="2663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DNA barcoding is important part of „</a:t>
            </a:r>
            <a:r>
              <a:rPr lang="cs-CZ" altLang="cs-CZ" sz="1800" b="1"/>
              <a:t>integrative taxonomy</a:t>
            </a:r>
            <a:r>
              <a:rPr lang="cs-CZ" altLang="cs-CZ" sz="180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33752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>
              <a:defRPr/>
            </a:pPr>
            <a:r>
              <a:rPr lang="cs-CZ" kern="1200">
                <a:solidFill>
                  <a:srgbClr val="FF3300"/>
                </a:solidFill>
              </a:rPr>
              <a:t>Integrative taxonomy</a:t>
            </a:r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716338"/>
            <a:ext cx="8229600" cy="2808287"/>
          </a:xfrm>
          <a:noFill/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25538"/>
            <a:ext cx="2736850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4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33400"/>
            <a:ext cx="8610600" cy="715963"/>
          </a:xfrm>
        </p:spPr>
        <p:txBody>
          <a:bodyPr/>
          <a:lstStyle/>
          <a:p>
            <a:pPr>
              <a:defRPr/>
            </a:pPr>
            <a:r>
              <a:rPr lang="en-US" sz="3600" kern="1200">
                <a:solidFill>
                  <a:srgbClr val="FF3300"/>
                </a:solidFill>
              </a:rPr>
              <a:t>What are the benefits of standardization? </a:t>
            </a:r>
          </a:p>
        </p:txBody>
      </p:sp>
      <p:pic>
        <p:nvPicPr>
          <p:cNvPr id="11267" name="Picture 4" descr="why barcode standard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68580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ovéPole 3"/>
          <p:cNvSpPr txBox="1">
            <a:spLocks noChangeArrowheads="1"/>
          </p:cNvSpPr>
          <p:nvPr/>
        </p:nvSpPr>
        <p:spPr bwMode="auto">
          <a:xfrm>
            <a:off x="468313" y="5732463"/>
            <a:ext cx="4729162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Suitable standard for animals → mtDNA</a:t>
            </a:r>
          </a:p>
        </p:txBody>
      </p:sp>
    </p:spTree>
    <p:extLst>
      <p:ext uri="{BB962C8B-B14F-4D97-AF65-F5344CB8AC3E}">
        <p14:creationId xmlns:p14="http://schemas.microsoft.com/office/powerpoint/2010/main" val="156551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4582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Why barcode animals with mitochondrial</a:t>
            </a:r>
            <a:r>
              <a:rPr lang="cs-CZ" dirty="0"/>
              <a:t> </a:t>
            </a:r>
            <a:r>
              <a:rPr lang="en-US" dirty="0"/>
              <a:t>DNA?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05000"/>
            <a:ext cx="3827463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cs-CZ" sz="2400">
                <a:cs typeface="Arial" panose="020B0604020202020204" pitchFamily="34" charset="0"/>
              </a:rPr>
              <a:t>Four properties make mitochondrial genomes especially suitable for identifying species</a:t>
            </a:r>
          </a:p>
        </p:txBody>
      </p:sp>
      <p:graphicFrame>
        <p:nvGraphicFramePr>
          <p:cNvPr id="14340" name="Object 3"/>
          <p:cNvGraphicFramePr>
            <a:graphicFrameLocks noChangeAspect="1"/>
          </p:cNvGraphicFramePr>
          <p:nvPr/>
        </p:nvGraphicFramePr>
        <p:xfrm>
          <a:off x="4427538" y="1700213"/>
          <a:ext cx="4275137" cy="443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2069860" imgH="12514286" progId="MSPhotoEd.3">
                  <p:embed/>
                </p:oleObj>
              </mc:Choice>
              <mc:Fallback>
                <p:oleObj name="Photo Editor Photo" r:id="rId2" imgW="12069860" imgH="12514286" progId="MSPhotoEd.3">
                  <p:embed/>
                  <p:pic>
                    <p:nvPicPr>
                      <p:cNvPr id="1434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1700213"/>
                        <a:ext cx="4275137" cy="443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928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why mitochond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5700"/>
            <a:ext cx="769620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2574925" y="-155575"/>
            <a:ext cx="184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endParaRPr lang="cs-CZ" altLang="cs-CZ" sz="4000">
              <a:solidFill>
                <a:srgbClr val="0066FF"/>
              </a:solidFill>
            </a:endParaRP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304800" y="274638"/>
            <a:ext cx="845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4000">
              <a:latin typeface="Californian FB" panose="0207040306080B030204" pitchFamily="18" charset="0"/>
            </a:endParaRP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381000" y="225425"/>
            <a:ext cx="8305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FF0000"/>
                </a:solidFill>
              </a:rPr>
              <a:t>1. </a:t>
            </a:r>
            <a:r>
              <a:rPr lang="en-US" altLang="cs-CZ" sz="2400">
                <a:solidFill>
                  <a:srgbClr val="FF0000"/>
                </a:solidFill>
              </a:rPr>
              <a:t>Greater differences among species</a:t>
            </a:r>
            <a:r>
              <a:rPr lang="en-US" altLang="cs-CZ" sz="2400"/>
              <a:t>, on average 5- to 10-fold higher in mitochondrial than in nuclear genes</a:t>
            </a:r>
            <a:r>
              <a:rPr lang="cs-CZ" altLang="cs-CZ" sz="2400"/>
              <a:t> (lower N</a:t>
            </a:r>
            <a:r>
              <a:rPr lang="cs-CZ" altLang="cs-CZ" sz="2400" baseline="-25000"/>
              <a:t>e</a:t>
            </a:r>
            <a:r>
              <a:rPr lang="cs-CZ" altLang="cs-CZ" sz="2400"/>
              <a:t> for mtDNA)</a:t>
            </a:r>
            <a:r>
              <a:rPr lang="en-US" altLang="cs-CZ" sz="2400"/>
              <a:t>. Thus shorter segments distinguish among species, and because shorter, less expensively.</a:t>
            </a:r>
          </a:p>
        </p:txBody>
      </p:sp>
    </p:spTree>
    <p:extLst>
      <p:ext uri="{BB962C8B-B14F-4D97-AF65-F5344CB8AC3E}">
        <p14:creationId xmlns:p14="http://schemas.microsoft.com/office/powerpoint/2010/main" val="317826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81000"/>
            <a:ext cx="8229600" cy="6172200"/>
          </a:xfrm>
        </p:spPr>
        <p:txBody>
          <a:bodyPr/>
          <a:lstStyle/>
          <a:p>
            <a:pPr marL="0" indent="0">
              <a:buSzPct val="50000"/>
              <a:buNone/>
            </a:pPr>
            <a:r>
              <a:rPr lang="cs-CZ" altLang="cs-CZ" sz="2400" dirty="0">
                <a:solidFill>
                  <a:srgbClr val="FF0000"/>
                </a:solidFill>
                <a:cs typeface="Arial" panose="020B0604020202020204" pitchFamily="34" charset="0"/>
              </a:rPr>
              <a:t>2. </a:t>
            </a:r>
            <a:r>
              <a:rPr lang="en-US" altLang="cs-CZ" sz="2400" dirty="0">
                <a:solidFill>
                  <a:srgbClr val="FF0000"/>
                </a:solidFill>
                <a:cs typeface="Arial" panose="020B0604020202020204" pitchFamily="34" charset="0"/>
              </a:rPr>
              <a:t>Relatively few differences within species</a:t>
            </a:r>
            <a:r>
              <a:rPr lang="en-US" altLang="cs-CZ" sz="2400" dirty="0">
                <a:cs typeface="Arial" panose="020B0604020202020204" pitchFamily="34" charset="0"/>
              </a:rPr>
              <a:t> in most cases. Small intraspecific and large interspecific differences signal distinct genetic boundaries between most species, enabling precise identification with a barcode. 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marL="0" indent="0">
              <a:buSzPct val="50000"/>
              <a:buNone/>
            </a:pPr>
            <a:endParaRPr lang="en-US" altLang="cs-CZ" sz="24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SzPct val="50000"/>
              <a:buNone/>
            </a:pPr>
            <a:r>
              <a:rPr lang="cs-CZ" altLang="cs-CZ" sz="2400" dirty="0">
                <a:solidFill>
                  <a:srgbClr val="FF0000"/>
                </a:solidFill>
                <a:cs typeface="Arial" panose="020B0604020202020204" pitchFamily="34" charset="0"/>
              </a:rPr>
              <a:t>3. </a:t>
            </a:r>
            <a:r>
              <a:rPr lang="en-US" altLang="cs-CZ" sz="2400" dirty="0">
                <a:solidFill>
                  <a:srgbClr val="FF0000"/>
                </a:solidFill>
                <a:cs typeface="Arial" panose="020B0604020202020204" pitchFamily="34" charset="0"/>
              </a:rPr>
              <a:t>Copy number</a:t>
            </a:r>
            <a:r>
              <a:rPr lang="en-US" altLang="cs-CZ" sz="2400" dirty="0">
                <a:cs typeface="Arial" panose="020B0604020202020204" pitchFamily="34" charset="0"/>
              </a:rPr>
              <a:t> There are 100-10,000 more copies of mitochondrial than nuclear DNA per cell, making recovery, especially from small or partially degraded samples, easier and cheaper. </a:t>
            </a:r>
            <a:endParaRPr lang="cs-CZ" altLang="cs-CZ" sz="24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SzPct val="50000"/>
              <a:buNone/>
            </a:pPr>
            <a:endParaRPr lang="en-US" altLang="cs-CZ" sz="2400" dirty="0"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SzPct val="50000"/>
              <a:buNone/>
            </a:pPr>
            <a:r>
              <a:rPr lang="cs-CZ" altLang="cs-CZ" sz="2400" dirty="0">
                <a:solidFill>
                  <a:srgbClr val="FF0000"/>
                </a:solidFill>
                <a:cs typeface="Arial" panose="020B0604020202020204" pitchFamily="34" charset="0"/>
              </a:rPr>
              <a:t>4. </a:t>
            </a:r>
            <a:r>
              <a:rPr lang="en-US" altLang="cs-CZ" sz="2400" dirty="0">
                <a:solidFill>
                  <a:srgbClr val="FF0000"/>
                </a:solidFill>
                <a:cs typeface="Arial" panose="020B0604020202020204" pitchFamily="34" charset="0"/>
              </a:rPr>
              <a:t>Introns, which are non-coding regions interspersed between coding regions of a gene, are absent from mitochondrial DNA</a:t>
            </a:r>
            <a:r>
              <a:rPr lang="en-US" altLang="cs-CZ" sz="2400" dirty="0">
                <a:cs typeface="Arial" panose="020B0604020202020204" pitchFamily="34" charset="0"/>
              </a:rPr>
              <a:t> of most animal species, making  amplification straightforward. Nuclear genes are often interrupted by introns, making amplification difficult or unpredictable. </a:t>
            </a:r>
          </a:p>
        </p:txBody>
      </p:sp>
    </p:spTree>
    <p:extLst>
      <p:ext uri="{BB962C8B-B14F-4D97-AF65-F5344CB8AC3E}">
        <p14:creationId xmlns:p14="http://schemas.microsoft.com/office/powerpoint/2010/main" val="110684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WHAT THE SPECIES IS AND DO WE NEED THEM?</a:t>
            </a:r>
          </a:p>
        </p:txBody>
      </p:sp>
    </p:spTree>
    <p:extLst>
      <p:ext uri="{BB962C8B-B14F-4D97-AF65-F5344CB8AC3E}">
        <p14:creationId xmlns:p14="http://schemas.microsoft.com/office/powerpoint/2010/main" val="389584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6" descr="barcoding_g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714058" cy="3758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11560" y="229994"/>
            <a:ext cx="8532440" cy="7000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buNone/>
            </a:pPr>
            <a:r>
              <a:rPr lang="nl-BE" altLang="en-US" sz="3300" dirty="0">
                <a:latin typeface="+mj-lt"/>
                <a:ea typeface="+mj-ea"/>
                <a:cs typeface="+mj-cs"/>
              </a:rPr>
              <a:t>Barcoding </a:t>
            </a:r>
            <a:r>
              <a:rPr lang="cs-CZ" altLang="en-US" sz="3300" dirty="0">
                <a:latin typeface="+mj-lt"/>
                <a:ea typeface="+mj-ea"/>
                <a:cs typeface="+mj-cs"/>
              </a:rPr>
              <a:t>principle</a:t>
            </a:r>
            <a:endParaRPr lang="nl-NL" altLang="en-US" sz="33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40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6" descr="barcoding_g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40" y="2347524"/>
            <a:ext cx="4718374" cy="2641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9" name="Group 16398"/>
          <p:cNvGrpSpPr/>
          <p:nvPr/>
        </p:nvGrpSpPr>
        <p:grpSpPr>
          <a:xfrm>
            <a:off x="6588224" y="2559120"/>
            <a:ext cx="1603320" cy="2053165"/>
            <a:chOff x="4893733" y="1972735"/>
            <a:chExt cx="3359148" cy="2053165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5863167" y="3196167"/>
              <a:ext cx="994833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863167" y="3344333"/>
              <a:ext cx="35136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863167" y="3496733"/>
              <a:ext cx="50376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477000" y="3725334"/>
              <a:ext cx="994833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77000" y="3873500"/>
              <a:ext cx="35136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477000" y="4025900"/>
              <a:ext cx="50376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6261101" y="1989667"/>
              <a:ext cx="994833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261101" y="2137833"/>
              <a:ext cx="35136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261101" y="2290233"/>
              <a:ext cx="50376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6263215" y="2434167"/>
              <a:ext cx="994833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901515" y="2870199"/>
              <a:ext cx="35136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901515" y="3064932"/>
              <a:ext cx="175683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6261101" y="1972735"/>
              <a:ext cx="0" cy="613833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244166" y="2586568"/>
              <a:ext cx="351366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7916336" y="2857501"/>
              <a:ext cx="0" cy="224366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863167" y="3183471"/>
              <a:ext cx="0" cy="313262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496052" y="3712635"/>
              <a:ext cx="0" cy="313265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5240867" y="2967568"/>
              <a:ext cx="2650067" cy="2116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36633" y="2288668"/>
              <a:ext cx="1007533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187951" y="3877734"/>
              <a:ext cx="1298575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187951" y="3348979"/>
              <a:ext cx="658284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893733" y="2650479"/>
              <a:ext cx="347134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4893733" y="3607212"/>
              <a:ext cx="283634" cy="0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4893733" y="2642013"/>
              <a:ext cx="0" cy="965199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5236633" y="2288669"/>
              <a:ext cx="0" cy="711106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5177367" y="3330071"/>
              <a:ext cx="0" cy="547663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8"/>
          <p:cNvSpPr txBox="1">
            <a:spLocks noChangeArrowheads="1"/>
          </p:cNvSpPr>
          <p:nvPr/>
        </p:nvSpPr>
        <p:spPr>
          <a:xfrm>
            <a:off x="611560" y="229994"/>
            <a:ext cx="8532440" cy="700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BE" altLang="en-US" sz="3300" dirty="0">
                <a:latin typeface="+mj-lt"/>
                <a:ea typeface="+mj-ea"/>
                <a:cs typeface="+mj-cs"/>
              </a:rPr>
              <a:t>Barcoding </a:t>
            </a:r>
            <a:r>
              <a:rPr lang="cs-CZ" altLang="en-US" sz="3300" dirty="0">
                <a:latin typeface="+mj-lt"/>
                <a:ea typeface="+mj-ea"/>
                <a:cs typeface="+mj-cs"/>
              </a:rPr>
              <a:t>principle</a:t>
            </a:r>
            <a:endParaRPr lang="nl-NL" altLang="en-US" sz="33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484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Barcoding Hominida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3838575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28588" y="3572917"/>
            <a:ext cx="4038600" cy="2915072"/>
          </a:xfrm>
        </p:spPr>
        <p:txBody>
          <a:bodyPr/>
          <a:lstStyle/>
          <a:p>
            <a:pPr algn="l" eaLnBrk="1" hangingPunct="1"/>
            <a:r>
              <a:rPr lang="en-US" altLang="cs-CZ" sz="2000" dirty="0">
                <a:solidFill>
                  <a:srgbClr val="FF0000"/>
                </a:solidFill>
                <a:latin typeface="+mn-lt"/>
              </a:rPr>
              <a:t>Barcodes affirm the unity of the species </a:t>
            </a:r>
            <a:r>
              <a:rPr lang="en-US" altLang="cs-CZ" sz="2000" i="1" dirty="0">
                <a:solidFill>
                  <a:srgbClr val="FF0000"/>
                </a:solidFill>
                <a:latin typeface="+mn-lt"/>
              </a:rPr>
              <a:t>Homo sapiens</a:t>
            </a:r>
            <a:br>
              <a:rPr lang="cs-CZ" altLang="cs-CZ" sz="2000" dirty="0">
                <a:latin typeface="+mn-lt"/>
              </a:rPr>
            </a:br>
            <a:br>
              <a:rPr lang="cs-CZ" altLang="cs-CZ" sz="2000" dirty="0">
                <a:latin typeface="+mn-lt"/>
              </a:rPr>
            </a:br>
            <a:r>
              <a:rPr lang="en-US" altLang="cs-CZ" sz="2000" dirty="0">
                <a:latin typeface="+mn-lt"/>
              </a:rPr>
              <a:t>Comparisons show we differ from one another by only 1 or 2 nucleotides out of 648, while we differ from chimpanzees at 60 locations and gorillas at 70 locations. </a:t>
            </a:r>
            <a:endParaRPr lang="en-US" altLang="cs-CZ" sz="2000" i="1" dirty="0">
              <a:latin typeface="+mn-lt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95536" y="692696"/>
            <a:ext cx="4104704" cy="288022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SzPct val="50000"/>
              <a:buNone/>
            </a:pPr>
            <a:r>
              <a:rPr lang="en-US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For animals</a:t>
            </a:r>
            <a:r>
              <a:rPr lang="en-US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, a 658 base-pair fragment of the mitochondrial gene, </a:t>
            </a:r>
            <a:r>
              <a:rPr lang="en-US" altLang="cs-CZ" sz="2000" b="1" dirty="0">
                <a:solidFill>
                  <a:srgbClr val="000000"/>
                </a:solidFill>
                <a:cs typeface="Arial" panose="020B0604020202020204" pitchFamily="34" charset="0"/>
              </a:rPr>
              <a:t>cytochrome oxidase subunit I </a:t>
            </a:r>
            <a:r>
              <a:rPr lang="en-US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mtCOI</a:t>
            </a:r>
            <a:r>
              <a:rPr lang="en-US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– consensus for iBOL consortium</a:t>
            </a:r>
          </a:p>
          <a:p>
            <a:pPr>
              <a:spcAft>
                <a:spcPts val="1200"/>
              </a:spcAft>
              <a:buSzPct val="100000"/>
            </a:pP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for particular taxonomic groups, also other barcodes are widely used - </a:t>
            </a:r>
            <a:r>
              <a:rPr lang="cs-CZ" altLang="cs-CZ" sz="2000" dirty="0">
                <a:cs typeface="Arial" panose="020B0604020202020204" pitchFamily="34" charset="0"/>
              </a:rPr>
              <a:t>e.g. cytochrome </a:t>
            </a:r>
            <a:r>
              <a:rPr lang="cs-CZ" altLang="cs-CZ" sz="2000" i="1" dirty="0">
                <a:cs typeface="Arial" panose="020B0604020202020204" pitchFamily="34" charset="0"/>
              </a:rPr>
              <a:t>b</a:t>
            </a:r>
            <a:r>
              <a:rPr lang="cs-CZ" altLang="cs-CZ" sz="2000" dirty="0">
                <a:cs typeface="Arial" panose="020B0604020202020204" pitchFamily="34" charset="0"/>
              </a:rPr>
              <a:t> for mammals</a:t>
            </a:r>
            <a:endParaRPr lang="en-US" alt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human chimp anopheles pip 26dec2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67056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304800" y="381000"/>
            <a:ext cx="8610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sz="2400">
                <a:solidFill>
                  <a:srgbClr val="FF0000"/>
                </a:solidFill>
                <a:cs typeface="Arial" panose="020B0604020202020204" pitchFamily="34" charset="0"/>
              </a:rPr>
              <a:t>Cytochrome </a:t>
            </a:r>
            <a:r>
              <a:rPr lang="en-US" altLang="cs-CZ" sz="2400" i="1">
                <a:solidFill>
                  <a:srgbClr val="FF0000"/>
                </a:solidFill>
                <a:cs typeface="Arial" panose="020B0604020202020204" pitchFamily="34" charset="0"/>
              </a:rPr>
              <a:t>c</a:t>
            </a:r>
            <a:r>
              <a:rPr lang="en-US" altLang="cs-CZ" sz="2400">
                <a:solidFill>
                  <a:srgbClr val="FF0000"/>
                </a:solidFill>
                <a:cs typeface="Arial" panose="020B0604020202020204" pitchFamily="34" charset="0"/>
              </a:rPr>
              <a:t> oxidase I (COI</a:t>
            </a:r>
            <a:r>
              <a:rPr lang="cs-CZ" altLang="cs-CZ" sz="2400">
                <a:solidFill>
                  <a:srgbClr val="FF0000"/>
                </a:solidFill>
                <a:cs typeface="Arial" panose="020B0604020202020204" pitchFamily="34" charset="0"/>
              </a:rPr>
              <a:t> or CoxI</a:t>
            </a:r>
            <a:r>
              <a:rPr lang="en-US" altLang="cs-CZ" sz="2400">
                <a:solidFill>
                  <a:srgbClr val="FF0000"/>
                </a:solidFill>
                <a:cs typeface="Arial" panose="020B0604020202020204" pitchFamily="34" charset="0"/>
              </a:rPr>
              <a:t>) contains differences representative of those in other protein-coding genes</a:t>
            </a:r>
            <a:endParaRPr lang="cs-CZ" altLang="cs-CZ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24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sz="1800">
                <a:solidFill>
                  <a:srgbClr val="000000"/>
                </a:solidFill>
                <a:cs typeface="Arial" panose="020B0604020202020204" pitchFamily="34" charset="0"/>
              </a:rPr>
              <a:t>Possible gains in accuracy or cost using a different protein-coding gene would likely be small.</a:t>
            </a:r>
            <a:r>
              <a:rPr lang="en-US" altLang="cs-CZ" sz="12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en-US" altLang="cs-CZ" sz="1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81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297862" cy="4176713"/>
          </a:xfrm>
        </p:spPr>
        <p:txBody>
          <a:bodyPr/>
          <a:lstStyle/>
          <a:p>
            <a:pPr marL="609600" indent="-609600" eaLnBrk="1" hangingPunct="1">
              <a:spcAft>
                <a:spcPts val="1200"/>
              </a:spcAft>
              <a:buSzPct val="50000"/>
            </a:pPr>
            <a:r>
              <a:rPr lang="en-US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For animals</a:t>
            </a:r>
            <a:r>
              <a:rPr lang="en-US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, a 658 base-pair fragment of the mitochondrial gene, </a:t>
            </a:r>
            <a:r>
              <a:rPr lang="en-US" altLang="cs-CZ" sz="2000" b="1" dirty="0">
                <a:solidFill>
                  <a:srgbClr val="000000"/>
                </a:solidFill>
                <a:cs typeface="Arial" panose="020B0604020202020204" pitchFamily="34" charset="0"/>
              </a:rPr>
              <a:t>cytochrome oxidase subunit I </a:t>
            </a:r>
            <a:r>
              <a:rPr lang="en-US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en-US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mtCOI</a:t>
            </a:r>
            <a:r>
              <a:rPr lang="en-US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consensus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for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iBOL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consortium</a:t>
            </a:r>
            <a:endParaRPr lang="en-US" altLang="cs-CZ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609600" indent="-609600" eaLnBrk="1" hangingPunct="1">
              <a:spcAft>
                <a:spcPts val="1200"/>
              </a:spcAft>
              <a:buSzPct val="50000"/>
            </a:pPr>
            <a:r>
              <a:rPr lang="en-US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For plants</a:t>
            </a:r>
            <a:r>
              <a:rPr lang="en-US" altLang="cs-CZ" sz="2000" dirty="0">
                <a:cs typeface="Arial" panose="020B0604020202020204" pitchFamily="34" charset="0"/>
              </a:rPr>
              <a:t>, mitochondrial genes do not differ sufficiently to distinguish among closely related species. Promising </a:t>
            </a:r>
            <a:r>
              <a:rPr lang="cs-CZ" altLang="cs-CZ" sz="2000" dirty="0" err="1">
                <a:cs typeface="Arial" panose="020B0604020202020204" pitchFamily="34" charset="0"/>
              </a:rPr>
              <a:t>markers</a:t>
            </a:r>
            <a:r>
              <a:rPr lang="cs-CZ" altLang="cs-CZ" sz="2000" dirty="0">
                <a:cs typeface="Arial" panose="020B0604020202020204" pitchFamily="34" charset="0"/>
              </a:rPr>
              <a:t> are </a:t>
            </a:r>
            <a:r>
              <a:rPr lang="cs-CZ" altLang="cs-CZ" sz="2000" dirty="0" err="1">
                <a:cs typeface="Arial" panose="020B0604020202020204" pitchFamily="34" charset="0"/>
              </a:rPr>
              <a:t>genes</a:t>
            </a:r>
            <a:r>
              <a:rPr lang="cs-CZ" altLang="cs-CZ" sz="2000" dirty="0">
                <a:cs typeface="Arial" panose="020B0604020202020204" pitchFamily="34" charset="0"/>
              </a:rPr>
              <a:t> on </a:t>
            </a:r>
            <a:r>
              <a:rPr lang="cs-CZ" altLang="cs-CZ" sz="2000" dirty="0" err="1">
                <a:cs typeface="Arial" panose="020B0604020202020204" pitchFamily="34" charset="0"/>
              </a:rPr>
              <a:t>cpDNA</a:t>
            </a:r>
            <a:r>
              <a:rPr lang="cs-CZ" altLang="cs-CZ" sz="2000" dirty="0">
                <a:cs typeface="Arial" panose="020B0604020202020204" pitchFamily="34" charset="0"/>
              </a:rPr>
              <a:t>: </a:t>
            </a:r>
            <a:r>
              <a:rPr lang="cs-CZ" altLang="cs-CZ" sz="2000" dirty="0" err="1"/>
              <a:t>matK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rbcL</a:t>
            </a:r>
            <a:endParaRPr lang="cs-CZ" altLang="cs-CZ" sz="2000" dirty="0">
              <a:cs typeface="Arial" panose="020B0604020202020204" pitchFamily="34" charset="0"/>
            </a:endParaRPr>
          </a:p>
          <a:p>
            <a:pPr marL="609600" indent="-609600" eaLnBrk="1" hangingPunct="1">
              <a:spcAft>
                <a:spcPts val="1200"/>
              </a:spcAft>
              <a:buSzPct val="50000"/>
            </a:pPr>
            <a:r>
              <a:rPr lang="cs-CZ" altLang="cs-CZ" sz="2000" dirty="0" err="1">
                <a:solidFill>
                  <a:srgbClr val="FF0000"/>
                </a:solidFill>
                <a:cs typeface="Arial" panose="020B0604020202020204" pitchFamily="34" charset="0"/>
              </a:rPr>
              <a:t>For</a:t>
            </a:r>
            <a:r>
              <a:rPr lang="cs-CZ" alt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FF0000"/>
                </a:solidFill>
                <a:cs typeface="Arial" panose="020B0604020202020204" pitchFamily="34" charset="0"/>
              </a:rPr>
              <a:t>bacteria</a:t>
            </a:r>
            <a:r>
              <a:rPr lang="cs-CZ" altLang="cs-CZ" sz="2000" dirty="0">
                <a:cs typeface="Arial" panose="020B0604020202020204" pitchFamily="34" charset="0"/>
              </a:rPr>
              <a:t>, a 16S-rDNA </a:t>
            </a:r>
            <a:r>
              <a:rPr lang="cs-CZ" altLang="cs-CZ" sz="2000" dirty="0" err="1">
                <a:cs typeface="Arial" panose="020B0604020202020204" pitchFamily="34" charset="0"/>
              </a:rPr>
              <a:t>emerges</a:t>
            </a:r>
            <a:r>
              <a:rPr lang="cs-CZ" altLang="cs-CZ" sz="2000" dirty="0">
                <a:cs typeface="Arial" panose="020B0604020202020204" pitchFamily="34" charset="0"/>
              </a:rPr>
              <a:t> as very </a:t>
            </a:r>
            <a:r>
              <a:rPr lang="cs-CZ" altLang="cs-CZ" sz="2000" dirty="0" err="1">
                <a:cs typeface="Arial" panose="020B0604020202020204" pitchFamily="34" charset="0"/>
              </a:rPr>
              <a:t>useful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marker</a:t>
            </a:r>
            <a:r>
              <a:rPr lang="cs-CZ" altLang="cs-CZ" sz="2000" dirty="0"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cs typeface="Arial" panose="020B0604020202020204" pitchFamily="34" charset="0"/>
              </a:rPr>
              <a:t>especially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when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using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next-generation</a:t>
            </a:r>
            <a:r>
              <a:rPr lang="cs-CZ" altLang="cs-CZ" sz="2000" dirty="0"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cs typeface="Arial" panose="020B0604020202020204" pitchFamily="34" charset="0"/>
              </a:rPr>
              <a:t>sequencing</a:t>
            </a:r>
            <a:r>
              <a:rPr lang="cs-CZ" altLang="cs-CZ" sz="2000" dirty="0">
                <a:cs typeface="Arial" panose="020B0604020202020204" pitchFamily="34" charset="0"/>
              </a:rPr>
              <a:t>)</a:t>
            </a:r>
          </a:p>
          <a:p>
            <a:pPr marL="609600" indent="-609600" eaLnBrk="1" hangingPunct="1">
              <a:spcAft>
                <a:spcPts val="1200"/>
              </a:spcAft>
              <a:buSzPct val="50000"/>
            </a:pPr>
            <a:endParaRPr lang="cs-CZ" altLang="cs-CZ" sz="2000" dirty="0">
              <a:cs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kern="1200" dirty="0" err="1">
                <a:solidFill>
                  <a:srgbClr val="FF3300"/>
                </a:solidFill>
              </a:rPr>
              <a:t>Focus</a:t>
            </a:r>
            <a:r>
              <a:rPr lang="cs-CZ" sz="3600" kern="1200" dirty="0">
                <a:solidFill>
                  <a:srgbClr val="FF3300"/>
                </a:solidFill>
              </a:rPr>
              <a:t> to </a:t>
            </a:r>
            <a:r>
              <a:rPr lang="cs-CZ" sz="3600" kern="1200" dirty="0" err="1">
                <a:solidFill>
                  <a:srgbClr val="FF3300"/>
                </a:solidFill>
              </a:rPr>
              <a:t>date</a:t>
            </a:r>
            <a:endParaRPr lang="en-US" sz="3600" kern="12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30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800" kern="1200" dirty="0">
                <a:solidFill>
                  <a:srgbClr val="FF3300"/>
                </a:solidFill>
              </a:rPr>
              <a:t>What do barcode differences among and within animal species studied so far suggest?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113"/>
            <a:ext cx="8147050" cy="4637087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SzPct val="50000"/>
            </a:pPr>
            <a:r>
              <a:rPr lang="cs-CZ" altLang="cs-CZ" sz="2400">
                <a:cs typeface="Arial" panose="020B0604020202020204" pitchFamily="34" charset="0"/>
              </a:rPr>
              <a:t>b</a:t>
            </a:r>
            <a:r>
              <a:rPr lang="en-US" altLang="cs-CZ" sz="2400">
                <a:cs typeface="Arial" panose="020B0604020202020204" pitchFamily="34" charset="0"/>
              </a:rPr>
              <a:t>arcodes identify most animal species unambiguously</a:t>
            </a:r>
          </a:p>
          <a:p>
            <a:pPr eaLnBrk="1" hangingPunct="1">
              <a:spcAft>
                <a:spcPts val="1200"/>
              </a:spcAft>
              <a:buSzPct val="50000"/>
            </a:pPr>
            <a:r>
              <a:rPr lang="cs-CZ" altLang="cs-CZ" sz="2400">
                <a:cs typeface="Arial" panose="020B0604020202020204" pitchFamily="34" charset="0"/>
              </a:rPr>
              <a:t>a</a:t>
            </a:r>
            <a:r>
              <a:rPr lang="en-US" altLang="cs-CZ" sz="2400">
                <a:cs typeface="Arial" panose="020B0604020202020204" pitchFamily="34" charset="0"/>
              </a:rPr>
              <a:t>pproximately 2-5% of recognized species have shared barcodes with closely-related species</a:t>
            </a:r>
            <a:r>
              <a:rPr lang="cs-CZ" altLang="cs-CZ" sz="2400">
                <a:cs typeface="Arial" panose="020B0604020202020204" pitchFamily="34" charset="0"/>
              </a:rPr>
              <a:t> -</a:t>
            </a:r>
            <a:r>
              <a:rPr lang="en-US" altLang="cs-CZ" sz="2400">
                <a:cs typeface="Arial" panose="020B0604020202020204" pitchFamily="34" charset="0"/>
              </a:rPr>
              <a:t> </a:t>
            </a:r>
            <a:r>
              <a:rPr lang="cs-CZ" altLang="cs-CZ" sz="2400">
                <a:cs typeface="Arial" panose="020B0604020202020204" pitchFamily="34" charset="0"/>
              </a:rPr>
              <a:t>m</a:t>
            </a:r>
            <a:r>
              <a:rPr lang="en-US" altLang="cs-CZ" sz="2400">
                <a:cs typeface="Arial" panose="020B0604020202020204" pitchFamily="34" charset="0"/>
              </a:rPr>
              <a:t>any of the</a:t>
            </a:r>
            <a:r>
              <a:rPr lang="cs-CZ" altLang="cs-CZ" sz="2400">
                <a:cs typeface="Arial" panose="020B0604020202020204" pitchFamily="34" charset="0"/>
              </a:rPr>
              <a:t>m</a:t>
            </a:r>
            <a:r>
              <a:rPr lang="en-US" altLang="cs-CZ" sz="2400">
                <a:cs typeface="Arial" panose="020B0604020202020204" pitchFamily="34" charset="0"/>
              </a:rPr>
              <a:t> hybridize regularly</a:t>
            </a:r>
          </a:p>
          <a:p>
            <a:pPr eaLnBrk="1" hangingPunct="1">
              <a:spcAft>
                <a:spcPts val="1200"/>
              </a:spcAft>
              <a:buSzPct val="50000"/>
            </a:pPr>
            <a:r>
              <a:rPr lang="cs-CZ" altLang="cs-CZ" sz="2400">
                <a:cs typeface="Arial" panose="020B0604020202020204" pitchFamily="34" charset="0"/>
              </a:rPr>
              <a:t>i</a:t>
            </a:r>
            <a:r>
              <a:rPr lang="en-US" altLang="cs-CZ" sz="2400">
                <a:cs typeface="Arial" panose="020B0604020202020204" pitchFamily="34" charset="0"/>
              </a:rPr>
              <a:t>n all groups studied so far, distinct barcode clusters with biologic</a:t>
            </a:r>
            <a:r>
              <a:rPr lang="cs-CZ" altLang="cs-CZ" sz="2400">
                <a:cs typeface="Arial" panose="020B0604020202020204" pitchFamily="34" charset="0"/>
              </a:rPr>
              <a:t>al</a:t>
            </a:r>
            <a:r>
              <a:rPr lang="en-US" altLang="cs-CZ" sz="2400">
                <a:cs typeface="Arial" panose="020B0604020202020204" pitchFamily="34" charset="0"/>
              </a:rPr>
              <a:t> co-variation suggest cryptic species</a:t>
            </a:r>
          </a:p>
        </p:txBody>
      </p:sp>
    </p:spTree>
    <p:extLst>
      <p:ext uri="{BB962C8B-B14F-4D97-AF65-F5344CB8AC3E}">
        <p14:creationId xmlns:p14="http://schemas.microsoft.com/office/powerpoint/2010/main" val="73547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654175"/>
            <a:ext cx="40386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868863"/>
            <a:ext cx="365760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ovéPole 3"/>
          <p:cNvSpPr txBox="1">
            <a:spLocks noChangeArrowheads="1"/>
          </p:cNvSpPr>
          <p:nvPr/>
        </p:nvSpPr>
        <p:spPr bwMode="auto">
          <a:xfrm>
            <a:off x="3643313" y="500063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A barcoder?</a:t>
            </a:r>
          </a:p>
        </p:txBody>
      </p:sp>
    </p:spTree>
    <p:extLst>
      <p:ext uri="{BB962C8B-B14F-4D97-AF65-F5344CB8AC3E}">
        <p14:creationId xmlns:p14="http://schemas.microsoft.com/office/powerpoint/2010/main" val="121474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14"/>
          <a:stretch>
            <a:fillRect/>
          </a:stretch>
        </p:blipFill>
        <p:spPr bwMode="auto">
          <a:xfrm>
            <a:off x="323850" y="4365625"/>
            <a:ext cx="635476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323850" y="1125538"/>
            <a:ext cx="426561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5113" indent="-265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cs-CZ" altLang="cs-CZ" sz="1600">
                <a:solidFill>
                  <a:srgbClr val="008000"/>
                </a:solidFill>
                <a:latin typeface="Comic Sans MS" panose="030F0702030302020204" pitchFamily="66" charset="0"/>
              </a:rPr>
              <a:t>Metagenomics</a:t>
            </a:r>
          </a:p>
          <a:p>
            <a:pPr fontAlgn="base">
              <a:spcBef>
                <a:spcPct val="30000"/>
              </a:spcBef>
              <a:spcAft>
                <a:spcPct val="0"/>
              </a:spcAft>
              <a:buFontTx/>
              <a:buChar char="-"/>
            </a:pPr>
            <a:r>
              <a:rPr lang="cs-CZ" altLang="cs-CZ" sz="1800">
                <a:solidFill>
                  <a:srgbClr val="000000"/>
                </a:solidFill>
                <a:latin typeface="Comic Sans MS" panose="030F0702030302020204" pitchFamily="66" charset="0"/>
              </a:rPr>
              <a:t>community of microorganisms</a:t>
            </a:r>
          </a:p>
          <a:p>
            <a:pPr fontAlgn="base">
              <a:spcBef>
                <a:spcPct val="30000"/>
              </a:spcBef>
              <a:spcAft>
                <a:spcPct val="0"/>
              </a:spcAft>
              <a:buFontTx/>
              <a:buChar char="-"/>
            </a:pPr>
            <a:r>
              <a:rPr lang="cs-CZ" altLang="cs-CZ" sz="1800">
                <a:solidFill>
                  <a:srgbClr val="000000"/>
                </a:solidFill>
                <a:latin typeface="Comic Sans MS" panose="030F0702030302020204" pitchFamily="66" charset="0"/>
              </a:rPr>
              <a:t>PCR of 16S (18S) rRNA</a:t>
            </a:r>
          </a:p>
          <a:p>
            <a:pPr fontAlgn="base">
              <a:spcBef>
                <a:spcPct val="30000"/>
              </a:spcBef>
              <a:spcAft>
                <a:spcPct val="0"/>
              </a:spcAft>
              <a:buFontTx/>
              <a:buChar char="-"/>
            </a:pPr>
            <a:r>
              <a:rPr lang="cs-CZ" altLang="cs-CZ" sz="1800">
                <a:solidFill>
                  <a:srgbClr val="000000"/>
                </a:solidFill>
                <a:latin typeface="Comic Sans MS" panose="030F0702030302020204" pitchFamily="66" charset="0"/>
              </a:rPr>
              <a:t>it is also possible to quantify (to some extent)</a:t>
            </a: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250825" y="2997200"/>
            <a:ext cx="4338638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cs-CZ" sz="1600" dirty="0">
                <a:solidFill>
                  <a:srgbClr val="008000"/>
                </a:solidFill>
                <a:latin typeface="Comic Sans MS" pitchFamily="66" charset="0"/>
              </a:rPr>
              <a:t>2. Diet composition</a:t>
            </a:r>
          </a:p>
          <a:p>
            <a:pPr marL="265113" indent="-265113" fontAlgn="base">
              <a:spcBef>
                <a:spcPct val="30000"/>
              </a:spcBef>
              <a:spcAft>
                <a:spcPct val="0"/>
              </a:spcAft>
              <a:buFontTx/>
              <a:buChar char="-"/>
              <a:defRPr/>
            </a:pPr>
            <a:r>
              <a:rPr lang="cs-CZ" sz="1600" dirty="0">
                <a:solidFill>
                  <a:srgbClr val="000000"/>
                </a:solidFill>
                <a:latin typeface="Comic Sans MS" pitchFamily="66" charset="0"/>
              </a:rPr>
              <a:t>COI barcoding (carnivores)</a:t>
            </a:r>
          </a:p>
          <a:p>
            <a:pPr marL="265113" indent="-265113" fontAlgn="base">
              <a:spcBef>
                <a:spcPct val="30000"/>
              </a:spcBef>
              <a:spcAft>
                <a:spcPct val="0"/>
              </a:spcAft>
              <a:buFontTx/>
              <a:buChar char="-"/>
              <a:defRPr/>
            </a:pPr>
            <a:r>
              <a:rPr lang="cs-CZ" sz="1600" dirty="0">
                <a:solidFill>
                  <a:srgbClr val="000000"/>
                </a:solidFill>
                <a:latin typeface="Comic Sans MS" pitchFamily="66" charset="0"/>
              </a:rPr>
              <a:t>chloroplast (cp)DNA (herbivores)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cs-CZ" sz="16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4581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>
              <a:defRPr/>
            </a:pPr>
            <a:r>
              <a:rPr lang="cs-CZ" sz="2800" kern="1200">
                <a:solidFill>
                  <a:srgbClr val="FF3300"/>
                </a:solidFill>
              </a:rPr>
              <a:t>Next generation sequencing of amplicons</a:t>
            </a:r>
          </a:p>
        </p:txBody>
      </p:sp>
      <p:sp>
        <p:nvSpPr>
          <p:cNvPr id="24582" name="AutoShape 2" descr="data:image/jpeg;base64,/9j/4AAQSkZJRgABAQAAAQABAAD/2wCEAAkGBhAQEBAUEBIUEA8UDxQPDw8UFRQUDw8UFRAVFBUUFBQXHCYeFxkjGRQUHy8gJCcpLC0sFR4xNTAqNSYrLCkBCQoKDgwOGg8PGikdHRwpKSkqKSwpLCwpLCksKSkpLCkpKSkpLCwsLCwsKSopLCwpKSwsKSkpKSksLCkpKSksLP/AABEIANYA7AMBIgACEQEDEQH/xAAcAAAABwEBAAAAAAAAAAAAAAAAAQIDBAUGBwj/xABSEAABAwEDBwUKCQkHAwUAAAABAAIDEQQSIQUGEzFBUZEUUlRhkhYiU3GBk6HB0dMHFRcyYnKx0vAjJEJkorKzwuEzNENjc3TUgqTxJUSjw+L/xAAaAQEBAQEBAQEAAAAAAAAAAAAAAQIDBAUG/8QALxEAAgIBAgQEBQQDAQAAAAAAAAECEQMSEwQhMUEUFVFSYXGRodEFgcHhsfDxMv/aAAwDAQACEQMRAD8AvRGltiUwQJQhWSkQRJYjUoRJWiQEQRpQjUoQpQhQhEEaPRqXokeiQEQRI9EpeiQ0aoIujR6NSdEj0SFIujR6NSdGho1KBGuI7ik6NGIq6hXxK0QiGNIdEraPJMrtTD5cPtUhmbkh1lrfKSfQEoGeMSLRrUMzXG2Tg32lODNmLnPPZHqVoGT0aGjWtGbcP0+032Ijm3Dvfxb7EoGT0aK4tU7NiPY9w7JTEubFNUnFvsKUDNGJJMSvZc3pRquu8RofTRRJcmyN+cxw66VHEJTBVGJJ0anGJJMKgIJjSSxTTEk6JQFmI0oRJ8MSgxUDAiR6NSAxHcQEcRJWjT9xHdQDGjQ0SkXUd1ARtEholIuoXUAxo0NGn7qO6gI+jR6JP3UKIUbhhBc2uouAPFaFga35oDR1ABUsQ75v1h9oVreW4KzLKjL2cD7PjdBadR1qkOfBOskJ/PoXrLad4gkc2uxzY3OaeIC4E3Ktt5zOC9UVFLoc+bO6HPFvP9KSc72c/wBK4gMpW3nR9lH8Y23nR9latehKfqdrOd7Of6UXde3n+lcV+MrZz4+yiOUrbzo+ylr0Lz9TtXdezn+lEc8QNTvSuKHKlt50fZSHZUtvOj7KWvQlP1O42bPJ7nta3EkgDViVsYb4aL9A7aBsXDvgjmmmykNOWuayCSVoAA74OY0Hg8rulpcsSa7I0rKrLf8Ah4CpcQTt+YXfyqtMascqGuj/ANT/AOt4US6vPkXM2iM6NJ0alFqRdXMpODUsBAIwEAKKRZ7C54q2lNWJTNFfWOO6xo6qnxnFAVvxTJ9Hj/RD4qk+jx/orhETiqCp+Kn/AEeP9EPip/0eJ9it0FKBUfFT+rj/AEQ+Kn9XH+it0W1KBU/FT+rifYifkx4BOGGOtXCIhKBnqIUSy1CihQm6x4x9qlaVRT+OKLSLviVoxIo88pPza0/7ab+E5cFbLgu455P/ADa1f7ab+C5cDZJh5F36HMm6VAzqGXlDSJZSWZkTplDMqIypqBL0qLSqEZEL6lijoHwQTD40A51lmHC47+VdttcmpcB+CKamVoBvinb/ANu8+pd1tb1nqykW2vrc+u31j1pN1IndW79dn74Ty5ZepqIyQionXBIouRomNCMIw1ZPP7OCWy6BkLrjpA973UBN1pYGgV1Yl3BFzBsIWVIG8gK+C4G3PS2jVO6uzV7E6M+bf0mTiPYtULO8JG3yetcLGe9v6TJxQ7s7b0mTtK0Szu6C4QM8bb0mXtFWFgzpyhLURPvuArS+A8+IFwrr2BKFnZ0W1cOtWd1tvEOmewjYCR9uKj909r6RL23JQs70guC901r6RL23e1H3SWrw8vbd7UoHX5W9876x+1IurkPdBaPDSdood0Fo8K/tFTSWzrsho0+L1qHpExkW2OlsFnkcavdCwuO81DSTwRGRdsXRmJFJnaa2a0/7ab+E5cPbZl2zOZ35taf9vL/CcuOtK6T5UZjzI3JkXJ1LKSudmqRDNmSTZip1EVFNRaK82cpBiKsiEktSxRb/AAWGmWLHX/OHGySrvFseuG5gODcq2L/Vc3jBIPWu1W1+tajzMsjvf8367P4jVPIVM+TV9dv74V2Qs5VTRYjZCTdThCSuBsnALlfwpWmtvY3mWSPyF0krvsour0XFPhJnrlW0/RZAz/t43fa5WPUjKYSI9IogkStItkJWkR6RRdIjEiAlaVLjtJaQWkgjEEGhB3gqEJErSICfaLc+Q1ke553uNT1/jam9MookQEiAmCRASqJpErSIUlCVHpVE0iPSIDsGaL65Is53Mp/8v9Ql6RZD4PZ7SyK0RkXoiYbzhi1oaHOrXUKgsH/StNpF3xxpHObLMZtR2iKRs0hY2SN0ZDaXwHNLSamorjuVAPgUycP/AHdo7UPu1N0x3pOmO8rUsbfcilRF+RfJvSrR2ofdofIxkzpVo7cPu1NZbSBSgOJNSKnZ7Efxg7c3sjq9ixtP1LrIPyM5M6TaO3D7tEfgYyZ0q09uH3an/GLqam1rWtBXZ7Eg5Qf9HsjdRNpjWQvkYyZ0q0duH3aL5GMmdKtHbh92pvxg/qwpjQVw1fakPtrzhUcAm0xrCyV8E+TrNaIZ2Wmdz4pBI1rnxXSRsNIwaeVXGWIg2pa4Obv2hUZmO9IdKV0jjruRysXJLh5QfStO7WfGsdM/vT4lsn6z4z9q5Z10NwElJSikrzmyeFwX4QZf/Vbd1SMbws8Q9S7yuU555li0W60SxmZhc5pfda17Xu0TKkVpTCgp1KwTb5GZNJcznokSxItM34P38+fzcafizA3m0nxNiH8pXfbkY1oyl9HfWwGYLd1q4w+7Su4BnNtfah90m3ImpGND0d9bLuAZzLX24PcpQzBZzLX5yD3CbUhqRjb6F5bPuAZzLX52D/jofJ+zmWvzsH/HU25DUjGX0Yetl8nzeba/O2f/AI6Hyet5tq87Z/8AjptyLrRjtIgJFsPk9HNtXnYPcIvk76rV52z+4TakNaJGY1tJhlZqDXgmmBcXA/O30u4LSaRU+Sc332VhbFDIS41e+SRrnOpWnzWtApU7FP0No8D6QvTFUjm3zJOkCIyBR9DaPA/tBDQWjwP7QWiD+lRGRM6CfwP7QRCGbbFQbTUGicikTKecUNn+e4DfUgDiVIyLl+KWrozewpgQSMRiDiDqp5Vz7PLJT22wvl/sHsboHn+zrqkZU4B4ds10IKs/g+yO9htU1LtnNyKI/oyygkvLN4a2gJGFSF5lmTyvHX7nqfD1hWa1z7dzbSTVJOqprTckX03VESvSeUWXojImyUhzkAp7q0G9zW8XALcO1nxrFZNZengbr/Khx8TAX/yrary53zR1h0EkJKWUkrznQmrE5cil5VPcmDBVhuk4j8ixbULCZ1CAWx+kvBzo4nChoCLt3+VdcH/o55Ogzo5+kN4lDQzdIbxKhHku9/FAcl3v4r2nmJ2hl6Q3iUYhl6S30qDWy738UdbL9PihSdoJOkt9KHJ5Okt9Kgg2X6fFKrZfp8UITOTv6S30ocnf0kelQ62X6fH+iF6ybn8UBM5M7pI9KLkzukjgVEv2Xc/j/RC/ZNz+P9EKS+SnpI4H2IcmPSR6VD0lk5ruKGksnNdxQpMFlPSRwKHJv1kcFE0tk5ruJR6Wycx3EoCVyb9ZHBDk36z6FF0tl5juJQ0tl5juJQErk36yOCHJv1kcFF01l5juJQMtl5juJUBMjD2Vu2kUPzm3ah1N42opbQ5xq5xcaUFTWgGoDcOpRBLZtjXV2YlOFytFHLyIuTV5AvVAsuTbnpJckknYCSTQAa3EmgAG8k0UKXealnvSySbGN0bT9J9CeDQO2tOoWT44LLC1j5AHirpcD892LtlaDADqAT1jt0czS6IlzA4svEEVI14FeCctUrPQlSHkSMpKwUnLFZ6PLLSwiO+HWcY0rS7JJh6QttRU2cOR2T6MuL2lt5ocxxaaGhod+o+laxS0yszNWjD8t/yBwRi2f5A7K0HcrHsmtHnG/dRHNZvh7R5xv3F696J59DKHlh8AOyjFsPgB2Vedyo6RaO2z7iHcoOkWntx+7TeiNDKQWx3gB2UoWt3gB2VNt2RGRXQ61WkEguOIcGsFAXuLITcaHOZVzsMT5JLM1Kj+82oawRfiqCDQg/kthBTeiTQyp5Y7wI7KPlj/AAI7KtTmgOk2rzkXukRzQ/WbV5yL3SbyLoZV8sf4EdlDlkngR2VNtmbbIm3n2y0RitLz5Ig3eRXRDG6HU66a9RVHmneH95tVa0I0kVNQPgdxB8qm6vQuhlfyyTwI7KPlkvgR2Vc2TNhsd69JNNUAASSYN626NrMfHVNT5phziRPaYwdTGyMuN8V9jncSU3kNBWi1y+BHZQ5XL4EdkKTas2Wxtq61WoVN1vfMdVxBIF1sJJ1HVuKKy5steKi02ogtDgRJHdc11aEAwgjUcDuU3okrnVjHK5vAjsocqm8D+yp3cgOk2vzkXukO5BvSLV5yL3Su8i6CDyqbwP7IQNpm8D+yp/cezpFq85F7pMWTNlkgaeUWhwcy+x7JGXXDCuBjqPnDipvRLofUjG0y+Cp13Qm7yte4xnh7T5yP3aMZkx+GtHnGfcV3kNJUVREq57iYvDWjzjfuIxmPD4a0ecb9xXfQ0lGSosznlwoyRzRjeZXXXetBbc2LNEB+UtDpNbWmXDxuAbqSYGYkDUKADd3owH42lccmW1SNwh3ZXGZzWOL6hoaTR1S7efWtRmc0cjjcNT3yPGz9Mj1LPZUhLmlrRVzhdaN5IoBxIWkzZhdDZIY5WlsjQbw2Al7nfYV5l1O1lsQklLSaLRCcmLbESzDWCHfaD6CnqoqrJSqAO5HQ7ku1Muuw1HEJm+t2Y0i6/ioR3vxUJl8gAJJAAFS4kAAbyTqCp587LMD3pdKd7G1b2nUB8lVieWMFcnR0x8PPK6gmyzt1gZKWFwaS06zX5poS2jXAOF5rDR1W97qUqMUFB9oqd5PWswc9G1wgeR9Zg9GKIZ6DwDu232LzeOwe5HrX6ZxHt+6/JqvxrCH41hZcZ6t8A7tt9iBz2b0d/bb7E8dg9yHlnEe37r8l9lCwtmZdeGuFQ4B1SyoOshpFTuOw0cKFoKfijoNpOskkVJ3/AI3LM92zfAP7bEYz2Z4B/bYteOwe5DyziPb91+TT3Tu+xHcO77FmO7lvR39piLu5Z0d/bYnjsHuRfK+I9v3X5NBa7LfAxLS119jg4gtcGloNW40o44daKxWTRsa3WQ0N14ADYKmpxJNTvPiGeOe7OjydpiPu3Z0eTtMU8bg66kTyrPd6P8Good32I6Hd6QsuM+WdHf22Id3TOjP7bFfHYPch5XxHt+6/JpntBFHAOacC00II3EHAhRcnWFsLGtAaA1t1oYLrAKjGhNS40bUk7PKaB2fTejv7bEbc949sEnkcwn7QnjcHuRfLeJSrS6+a/Jqq/jBC8qSz5z2V3znOiP8AmNoO0KgeUq3F0gFrg4EVBBqD4iF3hljPnFpnkycPPHymmhZeoWWcsNs1nmlOJZG5zGn9J9Ddb4iaJ5zlnM9Zg2zC84MGkb3xIGoE4V1nDUt2c1FHL/lLyk6rqRPccSdEST6aJ6w/CPlIyRiRrREZGiQiA1DLwvauqqhZvRYE1r3xx38FpGVunxepfKzcc8ctNWfoMf6VDJBT1VZr7HlBsgbI0BwreY7EYg66HrCtXZZkcKEkjdUqlzWyc+SyxFt3G/rcAcJXbFKtULozRwoaV8Y3hfQjK4p+p8XJBQm4rs6NRk2UvhjcdZbjxI9SkqDkJ35tD9U/vuU5dEcyUjSao6rJBm2RXmneMR61WUV0qqVlHEdfoVQMLnbNJNaXQVIiigjmDdkr3vf3zt90MAG4knXSlNA/Zqpr6ltc4siukLJohWaNpaWYDTRk1LKnC8Di2u8jbUY+1UvVGo7wQQ4YFrgcQ4bjivg/qOOWvU+h+o/S8sHjWNdRV5p2nyBH3vXwHtWSzqs1qcA6Nz7l+5cYSKAMaS4gYuxPoULNo2zSAhzzDheD7xY4VA72u3HWFwXAXh3dSO8uP05tnS/mbm83e7gPahebvdwHtTQAQIC+dR9Kx0FvXwHtRmnXwHtWWzrgtJYHRufc0ly4wkYBgJcaYnE+Sirs2eWXwbzzDhev1LHCtO9rt14hfRjwF4t3Uj50uPrPs6X8zc3m7zwHtQvN3ngPakCiBIXzqPo2LF3eeA9qBu9fAe1ZnOuG0mNz43vDBIyMMZUVBY5znOpicQ1VObhtmkBDnmLAuv3ixwJxADtuvEbl9GPAN4t3Uj50uP05tnS/n/v5N3ebvPAe1C83eeA9qQKIEhfOPo2K73eeA9qMFo2ngsznVyq7eic5sYe1hayocatcS5xGNMAKeNVGb7rZpAWve6LAuv3iwjaBe2+JfShwDli3NSR86fHqOba0v5nQnSilde4J3IWUXwzxtB/JSytjfH+iC8hrXtGwgkV3itdlK9gJIA1nADervNnIrpJWTO/sYzeY7w0lCAW72NqTe2upStCscDCbypw/f5GuOyY4YZLJ3XJfE2ACw/wsE8ms7QS2tpBJGugjf7VuSsJ8JDr2gH03EeOgA+1fp5H45dTnlkldG41fUmhNa4mtNpB2HGmNCtZk86SKUNc2Rzoi+Nl06R5DSQxhFLpPe1Jw75VJzZc899VraUFDjSmvV4tquLFm82MAslkZIK99RkjHAgAtdG6lWmg27Fx0Jvmkdt2SVJtFpkiNrY2ipdhiWl4br1ULjQjUcdatWTM3E4bSVUQQOjc0UBDr15zAQwuABqQcQSMMcdm5TmLZyu2bDIB/NovE7+I5WFVW5A/u0Xid/Ecp9VtEZMDUdEkypJmUA6AodtZ3wO8UTxtCYtM14Dxqog0Y1X5SyHDNW+3vj+mMHYasdvlVqAgWpKKkqkrRqE5QeqLpmJtuawa0MD73fOfVzTqLWtoQ3E6tY3qFYc0yY6Q3A0lxaKvutAdShLgTXZTVVbO0xEvFAfmnUabd+sJWSYjo2Xr1dGPnEFwqajEYU3dVFwfDY3DT2PTHjsscmq7dfyZDuLtO+PtO+6h3GWnfH2nfdW9uonNXn8twfH6nq834j4fQwUua8gYxji29pHOwq4EFjQNgxwKYsOZ7gy7CGtFatDmuZQUbrJre+tt8i2lsjxG6h16vKjyRELjSKav0XFwxpv1HVhsXfwkNvR2OHj8u5r5XT/gyPcXad8fad91DuMtO+PtO+6t9dSXNXDy3B8fr/R3834j4fT+zBy5sStiLHllTKH1DjS7cIONOpR7JmqaFsJYBRt1t95DBdvUIcKtwPlwW1t8eG3bSlK6jvSsnQkBl698xtL13wba0u7K117a7KLv4SG3o7HHzDLua+VmOOZtp3x9p33UO4y074+077q31xE5q4eW4Pj9Tv5vxHw+hgZc1pWsuvLKmRrmm8aYAg1NMNYR5JzTbcc1jmtbhcAc+QsJAdVwdq24DWthaoq3frDdX04JvJbHXWVvdV66RqOq76arvHhYRg49jzT4/LKanfP8A5+CBk/NOGLF9ZXbb2DPFd3dRJVzRPXUhzV2hjjjVRVHny5p5Xqm7Yw9c8z6nrPZx9I+lzV0C1PoFy7O+e9aofrj99q0zki5ke+gDGgi6cXEjHGgFGmo6/HgU3E6YV7xhN6nz3UpWhP8AZ7/RVIlnbcANNRBB8ZUGy5UhdLJGGAXRVslBSR7QBK0fVvM4ncslLtsryaPaGnGl0lwIw2lrcfanWJEZa8toQO8cSN1DEPWpDIRse07MCT6lCs1WQ2/m8X1T++5Tbqr8k2gCGNtcQKHx1J9am8oC0QnOCbITxKQ4oBkhMyDAp9xUa0TBrXEkAAEkk0AAFSSdgQD0RwSikWTvmgt74UqCMQfKE46M7log1JZg7GlTTDUfUlWaxCKNjRQACgaKd7QbhqTsdcMNXVUIy0rXYzXMSkuS7hSHMKhoGhBAr9pxRtgDQKeIDdh/4Rx3hvSrpOwoTuISXpzRncm3xncoURJZQ9hriMQRQGuHWlQ2MMGGGoaqasPVuTsTSNm2uqoPjS3NJ2HXXUVexO4ykPTxiduPApp8Ttx4FCiW2a+D1U9fFR7JYWxgUFMBUU3Vp9qlMjcNh4FLcx2Pe69wNFV0J3GyUhzksxO3HgU0+N248CoUz+VZpXF4aaUcQAANQNNus4LAZVyaTKJJHOcWODqENbSjg7AADdtW+glBe/8A1JPRK8epSo42kuqAdWsDcsMtKjBiKNwxqf8AzX1qHDZbKyVxuSNfUguo+7rFS01u40GI10C6XoW80cAhom7hwCUQwzLdEy6Whx+cDr2mPHxd6rqIK/LRuHBRMo0DPKEKRbDa++e0Y0u0proW61bMLqaioWSHtAJ/SJxO00wCtxagoUuC0ptwO5JNuSeXKmRD67lAt7A9j2OrdexzHU10c0tNPISrA2tIdaUB5kzlyeLJapIoHyGJtA1zgWuOArqoDQ1FepVg0ztV89ffFepZ3XteKhPsLTsCWDzSIJz+jJwcj5JPzJey9elBk9vNHBHyBnNHBLB5qNkn5knZck8nm5snBy9LHJzOaOATZyXHzBwCWDzboZubJwcj0U26Tg5ekfimPmDgERyTHzG8Alg82kTDn/tJJkk3u4leknZFhOuNvAJo5vweCbwCWDzjp5Oc7iUOVP57u0V6OGbdm8CzshB2bFkOuzxHxsb7EsHnHlUnPd2ij5XJz3do+1eh+5GxdGh8232IjmvZdkMY/wCkK2Dz0LTLzn8XJXKJudJxcvQYzZs4/wAJnZRnN+DZG3gFLB57003Ok4uR8om50nFy9AuyHFzG8Ao1oyBEQe8bwCtg5pmJnyLK7R2m8YCcJBUuhJNTUa3NqSTtFaiupdesNtikF6KRkjCAWua4OBw6lgspZmxlxIYOCxGcmbjoJGtjjkLS2t6hc0mpwaQMKYYEnWonZrsd+vjeOKK+N44rh8XwezFrSXhpLQ4tLDVtQDQ4pXydy+EHY/8A0nIlHbC/rCrsuWpscRc9wa0Ykk/iviXJm/BxIf8AFGrVc19XzlXZrZvSTWuNkkb2NaS95LCKXBUA1GFSAPKnUHT83ba6Vrn4irzhtaNgPWBSvXVaBpdvKZyVCImBoFNfpKsNOoCbfR30EEIHfQqgggDqhVBBACqOqCCAFUVUEEAKoVQQQBVQvIIIAXkV5BBAJL0kuRoIAi5JvIIIBJKQ5BBARJIAUjk4QQQo2bK1JNlCCCFsNlnATxCJBCMBKK+gghU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583" name="AutoShape 4" descr="data:image/jpeg;base64,/9j/4AAQSkZJRgABAQAAAQABAAD/2wCEAAkGBhAQEBAUEBIUEA8UDxQPDw8UFRQUDw8UFRAVFBUUFBQXHCYeFxkjGRQUHy8gJCcpLC0sFR4xNTAqNSYrLCkBCQoKDgwOGg8PGikdHRwpKSkqKSwpLCwpLCksKSkpLCkpKSkpLCwsLCwsKSopLCwpKSwsKSkpKSksLCkpKSksLP/AABEIANYA7AMBIgACEQEDEQH/xAAcAAAABwEBAAAAAAAAAAAAAAAAAQIDBAUGBwj/xABSEAABAwEDBwUKCQkHAwUAAAABAAIDEQQSIQUGEzFBUZEUUlRhkhYiU3GBk6HB0dMHFRcyYnKx0vAjJEJkorKzwuEzNENjc3TUgqTxJUSjw+L/xAAaAQEBAQEBAQEAAAAAAAAAAAAAAQIDBAUG/8QALxEAAgIBAgQEBQQDAQAAAAAAAAECEQMSEwQhMUEUFVFSYXGRodEFgcHhsfDxMv/aAAwDAQACEQMRAD8AvRGltiUwQJQhWSkQRJYjUoRJWiQEQRpQjUoQpQhQhEEaPRqXokeiQEQRI9EpeiQ0aoIujR6NSdEj0SFIujR6NSdGho1KBGuI7ik6NGIq6hXxK0QiGNIdEraPJMrtTD5cPtUhmbkh1lrfKSfQEoGeMSLRrUMzXG2Tg32lODNmLnPPZHqVoGT0aGjWtGbcP0+032Ijm3Dvfxb7EoGT0aK4tU7NiPY9w7JTEubFNUnFvsKUDNGJJMSvZc3pRquu8RofTRRJcmyN+cxw66VHEJTBVGJJ0anGJJMKgIJjSSxTTEk6JQFmI0oRJ8MSgxUDAiR6NSAxHcQEcRJWjT9xHdQDGjQ0SkXUd1ARtEholIuoXUAxo0NGn7qO6gI+jR6JP3UKIUbhhBc2uouAPFaFga35oDR1ABUsQ75v1h9oVreW4KzLKjL2cD7PjdBadR1qkOfBOskJ/PoXrLad4gkc2uxzY3OaeIC4E3Ktt5zOC9UVFLoc+bO6HPFvP9KSc72c/wBK4gMpW3nR9lH8Y23nR9latehKfqdrOd7Of6UXde3n+lcV+MrZz4+yiOUrbzo+ylr0Lz9TtXdezn+lEc8QNTvSuKHKlt50fZSHZUtvOj7KWvQlP1O42bPJ7nta3EkgDViVsYb4aL9A7aBsXDvgjmmmykNOWuayCSVoAA74OY0Hg8rulpcsSa7I0rKrLf8Ah4CpcQTt+YXfyqtMascqGuj/ANT/AOt4US6vPkXM2iM6NJ0alFqRdXMpODUsBAIwEAKKRZ7C54q2lNWJTNFfWOO6xo6qnxnFAVvxTJ9Hj/RD4qk+jx/orhETiqCp+Kn/AEeP9EPip/0eJ9it0FKBUfFT+rj/AEQ+Kn9XH+it0W1KBU/FT+rifYifkx4BOGGOtXCIhKBnqIUSy1CihQm6x4x9qlaVRT+OKLSLviVoxIo88pPza0/7ab+E5cFbLgu455P/ADa1f7ab+C5cDZJh5F36HMm6VAzqGXlDSJZSWZkTplDMqIypqBL0qLSqEZEL6lijoHwQTD40A51lmHC47+VdttcmpcB+CKamVoBvinb/ANu8+pd1tb1nqykW2vrc+u31j1pN1IndW79dn74Ty5ZepqIyQionXBIouRomNCMIw1ZPP7OCWy6BkLrjpA973UBN1pYGgV1Yl3BFzBsIWVIG8gK+C4G3PS2jVO6uzV7E6M+bf0mTiPYtULO8JG3yetcLGe9v6TJxQ7s7b0mTtK0Szu6C4QM8bb0mXtFWFgzpyhLURPvuArS+A8+IFwrr2BKFnZ0W1cOtWd1tvEOmewjYCR9uKj909r6RL23JQs70guC901r6RL23e1H3SWrw8vbd7UoHX5W9876x+1IurkPdBaPDSdood0Fo8K/tFTSWzrsho0+L1qHpExkW2OlsFnkcavdCwuO81DSTwRGRdsXRmJFJnaa2a0/7ab+E5cPbZl2zOZ35taf9vL/CcuOtK6T5UZjzI3JkXJ1LKSudmqRDNmSTZip1EVFNRaK82cpBiKsiEktSxRb/AAWGmWLHX/OHGySrvFseuG5gODcq2L/Vc3jBIPWu1W1+tajzMsjvf8367P4jVPIVM+TV9dv74V2Qs5VTRYjZCTdThCSuBsnALlfwpWmtvY3mWSPyF0krvsour0XFPhJnrlW0/RZAz/t43fa5WPUjKYSI9IogkStItkJWkR6RRdIjEiAlaVLjtJaQWkgjEEGhB3gqEJErSICfaLc+Q1ke553uNT1/jam9MookQEiAmCRASqJpErSIUlCVHpVE0iPSIDsGaL65Is53Mp/8v9Ql6RZD4PZ7SyK0RkXoiYbzhi1oaHOrXUKgsH/StNpF3xxpHObLMZtR2iKRs0hY2SN0ZDaXwHNLSamorjuVAPgUycP/AHdo7UPu1N0x3pOmO8rUsbfcilRF+RfJvSrR2ofdofIxkzpVo7cPu1NZbSBSgOJNSKnZ7Efxg7c3sjq9ixtP1LrIPyM5M6TaO3D7tEfgYyZ0q09uH3an/GLqam1rWtBXZ7Eg5Qf9HsjdRNpjWQvkYyZ0q0duH3aL5GMmdKtHbh92pvxg/qwpjQVw1fakPtrzhUcAm0xrCyV8E+TrNaIZ2Wmdz4pBI1rnxXSRsNIwaeVXGWIg2pa4Obv2hUZmO9IdKV0jjruRysXJLh5QfStO7WfGsdM/vT4lsn6z4z9q5Z10NwElJSikrzmyeFwX4QZf/Vbd1SMbws8Q9S7yuU555li0W60SxmZhc5pfda17Xu0TKkVpTCgp1KwTb5GZNJcznokSxItM34P38+fzcafizA3m0nxNiH8pXfbkY1oyl9HfWwGYLd1q4w+7Su4BnNtfah90m3ImpGND0d9bLuAZzLX24PcpQzBZzLX5yD3CbUhqRjb6F5bPuAZzLX52D/jofJ+zmWvzsH/HU25DUjGX0Yetl8nzeba/O2f/AI6Hyet5tq87Z/8AjptyLrRjtIgJFsPk9HNtXnYPcIvk76rV52z+4TakNaJGY1tJhlZqDXgmmBcXA/O30u4LSaRU+Sc332VhbFDIS41e+SRrnOpWnzWtApU7FP0No8D6QvTFUjm3zJOkCIyBR9DaPA/tBDQWjwP7QWiD+lRGRM6CfwP7QRCGbbFQbTUGicikTKecUNn+e4DfUgDiVIyLl+KWrozewpgQSMRiDiDqp5Vz7PLJT22wvl/sHsboHn+zrqkZU4B4ds10IKs/g+yO9htU1LtnNyKI/oyygkvLN4a2gJGFSF5lmTyvHX7nqfD1hWa1z7dzbSTVJOqprTckX03VESvSeUWXojImyUhzkAp7q0G9zW8XALcO1nxrFZNZengbr/Khx8TAX/yrary53zR1h0EkJKWUkrznQmrE5cil5VPcmDBVhuk4j8ixbULCZ1CAWx+kvBzo4nChoCLt3+VdcH/o55Ogzo5+kN4lDQzdIbxKhHku9/FAcl3v4r2nmJ2hl6Q3iUYhl6S30qDWy738UdbL9PihSdoJOkt9KHJ5Okt9Kgg2X6fFKrZfp8UITOTv6S30ocnf0kelQ62X6fH+iF6ybn8UBM5M7pI9KLkzukjgVEv2Xc/j/RC/ZNz+P9EKS+SnpI4H2IcmPSR6VD0lk5ruKGksnNdxQpMFlPSRwKHJv1kcFE0tk5ruJR6Wycx3EoCVyb9ZHBDk36z6FF0tl5juJQ0tl5juJQErk36yOCHJv1kcFF01l5juJQMtl5juJUBMjD2Vu2kUPzm3ah1N42opbQ5xq5xcaUFTWgGoDcOpRBLZtjXV2YlOFytFHLyIuTV5AvVAsuTbnpJckknYCSTQAa3EmgAG8k0UKXealnvSySbGN0bT9J9CeDQO2tOoWT44LLC1j5AHirpcD892LtlaDADqAT1jt0czS6IlzA4svEEVI14FeCctUrPQlSHkSMpKwUnLFZ6PLLSwiO+HWcY0rS7JJh6QttRU2cOR2T6MuL2lt5ocxxaaGhod+o+laxS0yszNWjD8t/yBwRi2f5A7K0HcrHsmtHnG/dRHNZvh7R5xv3F696J59DKHlh8AOyjFsPgB2Vedyo6RaO2z7iHcoOkWntx+7TeiNDKQWx3gB2UoWt3gB2VNt2RGRXQ61WkEguOIcGsFAXuLITcaHOZVzsMT5JLM1Kj+82oawRfiqCDQg/kthBTeiTQyp5Y7wI7KPlj/AAI7KtTmgOk2rzkXukRzQ/WbV5yL3SbyLoZV8sf4EdlDlkngR2VNtmbbIm3n2y0RitLz5Ig3eRXRDG6HU66a9RVHmneH95tVa0I0kVNQPgdxB8qm6vQuhlfyyTwI7KPlkvgR2Vc2TNhsd69JNNUAASSYN626NrMfHVNT5phziRPaYwdTGyMuN8V9jncSU3kNBWi1y+BHZQ5XL4EdkKTas2Wxtq61WoVN1vfMdVxBIF1sJJ1HVuKKy5steKi02ogtDgRJHdc11aEAwgjUcDuU3okrnVjHK5vAjsocqm8D+yp3cgOk2vzkXukO5BvSLV5yL3Su8i6CDyqbwP7IQNpm8D+yp/cezpFq85F7pMWTNlkgaeUWhwcy+x7JGXXDCuBjqPnDipvRLofUjG0y+Cp13Qm7yte4xnh7T5yP3aMZkx+GtHnGfcV3kNJUVREq57iYvDWjzjfuIxmPD4a0ecb9xXfQ0lGSosznlwoyRzRjeZXXXetBbc2LNEB+UtDpNbWmXDxuAbqSYGYkDUKADd3owH42lccmW1SNwh3ZXGZzWOL6hoaTR1S7efWtRmc0cjjcNT3yPGz9Mj1LPZUhLmlrRVzhdaN5IoBxIWkzZhdDZIY5WlsjQbw2Al7nfYV5l1O1lsQklLSaLRCcmLbESzDWCHfaD6CnqoqrJSqAO5HQ7ku1Muuw1HEJm+t2Y0i6/ioR3vxUJl8gAJJAAFS4kAAbyTqCp587LMD3pdKd7G1b2nUB8lVieWMFcnR0x8PPK6gmyzt1gZKWFwaS06zX5poS2jXAOF5rDR1W97qUqMUFB9oqd5PWswc9G1wgeR9Zg9GKIZ6DwDu232LzeOwe5HrX6ZxHt+6/JqvxrCH41hZcZ6t8A7tt9iBz2b0d/bb7E8dg9yHlnEe37r8l9lCwtmZdeGuFQ4B1SyoOshpFTuOw0cKFoKfijoNpOskkVJ3/AI3LM92zfAP7bEYz2Z4B/bYteOwe5DyziPb91+TT3Tu+xHcO77FmO7lvR39piLu5Z0d/bYnjsHuRfK+I9v3X5NBa7LfAxLS119jg4gtcGloNW40o44daKxWTRsa3WQ0N14ADYKmpxJNTvPiGeOe7OjydpiPu3Z0eTtMU8bg66kTyrPd6P8Good32I6Hd6QsuM+WdHf22Id3TOjP7bFfHYPch5XxHt+6/JpntBFHAOacC00II3EHAhRcnWFsLGtAaA1t1oYLrAKjGhNS40bUk7PKaB2fTejv7bEbc949sEnkcwn7QnjcHuRfLeJSrS6+a/Jqq/jBC8qSz5z2V3znOiP8AmNoO0KgeUq3F0gFrg4EVBBqD4iF3hljPnFpnkycPPHymmhZeoWWcsNs1nmlOJZG5zGn9J9Ddb4iaJ5zlnM9Zg2zC84MGkb3xIGoE4V1nDUt2c1FHL/lLyk6rqRPccSdEST6aJ6w/CPlIyRiRrREZGiQiA1DLwvauqqhZvRYE1r3xx38FpGVunxepfKzcc8ctNWfoMf6VDJBT1VZr7HlBsgbI0BwreY7EYg66HrCtXZZkcKEkjdUqlzWyc+SyxFt3G/rcAcJXbFKtULozRwoaV8Y3hfQjK4p+p8XJBQm4rs6NRk2UvhjcdZbjxI9SkqDkJ35tD9U/vuU5dEcyUjSao6rJBm2RXmneMR61WUV0qqVlHEdfoVQMLnbNJNaXQVIiigjmDdkr3vf3zt90MAG4knXSlNA/Zqpr6ltc4siukLJohWaNpaWYDTRk1LKnC8Di2u8jbUY+1UvVGo7wQQ4YFrgcQ4bjivg/qOOWvU+h+o/S8sHjWNdRV5p2nyBH3vXwHtWSzqs1qcA6Nz7l+5cYSKAMaS4gYuxPoULNo2zSAhzzDheD7xY4VA72u3HWFwXAXh3dSO8uP05tnS/mbm83e7gPahebvdwHtTQAQIC+dR9Kx0FvXwHtRmnXwHtWWzrgtJYHRufc0ly4wkYBgJcaYnE+Sirs2eWXwbzzDhev1LHCtO9rt14hfRjwF4t3Uj50uPrPs6X8zc3m7zwHtQvN3ngPakCiBIXzqPo2LF3eeA9qBu9fAe1ZnOuG0mNz43vDBIyMMZUVBY5znOpicQ1VObhtmkBDnmLAuv3ixwJxADtuvEbl9GPAN4t3Uj50uP05tnS/n/v5N3ebvPAe1C83eeA9qQKIEhfOPo2K73eeA9qMFo2ngsznVyq7eic5sYe1hayocatcS5xGNMAKeNVGb7rZpAWve6LAuv3iwjaBe2+JfShwDli3NSR86fHqOba0v5nQnSilde4J3IWUXwzxtB/JSytjfH+iC8hrXtGwgkV3itdlK9gJIA1nADervNnIrpJWTO/sYzeY7w0lCAW72NqTe2upStCscDCbypw/f5GuOyY4YZLJ3XJfE2ACw/wsE8ms7QS2tpBJGugjf7VuSsJ8JDr2gH03EeOgA+1fp5H45dTnlkldG41fUmhNa4mtNpB2HGmNCtZk86SKUNc2Rzoi+Nl06R5DSQxhFLpPe1Jw75VJzZc899VraUFDjSmvV4tquLFm82MAslkZIK99RkjHAgAtdG6lWmg27Fx0Jvmkdt2SVJtFpkiNrY2ipdhiWl4br1ULjQjUcdatWTM3E4bSVUQQOjc0UBDr15zAQwuABqQcQSMMcdm5TmLZyu2bDIB/NovE7+I5WFVW5A/u0Xid/Ecp9VtEZMDUdEkypJmUA6AodtZ3wO8UTxtCYtM14Dxqog0Y1X5SyHDNW+3vj+mMHYasdvlVqAgWpKKkqkrRqE5QeqLpmJtuawa0MD73fOfVzTqLWtoQ3E6tY3qFYc0yY6Q3A0lxaKvutAdShLgTXZTVVbO0xEvFAfmnUabd+sJWSYjo2Xr1dGPnEFwqajEYU3dVFwfDY3DT2PTHjsscmq7dfyZDuLtO+PtO+6h3GWnfH2nfdW9uonNXn8twfH6nq834j4fQwUua8gYxji29pHOwq4EFjQNgxwKYsOZ7gy7CGtFatDmuZQUbrJre+tt8i2lsjxG6h16vKjyRELjSKav0XFwxpv1HVhsXfwkNvR2OHj8u5r5XT/gyPcXad8fad91DuMtO+PtO+6t9dSXNXDy3B8fr/R3834j4fT+zBy5sStiLHllTKH1DjS7cIONOpR7JmqaFsJYBRt1t95DBdvUIcKtwPlwW1t8eG3bSlK6jvSsnQkBl698xtL13wba0u7K117a7KLv4SG3o7HHzDLua+VmOOZtp3x9p33UO4y074+077q31xE5q4eW4Pj9Tv5vxHw+hgZc1pWsuvLKmRrmm8aYAg1NMNYR5JzTbcc1jmtbhcAc+QsJAdVwdq24DWthaoq3frDdX04JvJbHXWVvdV66RqOq76arvHhYRg49jzT4/LKanfP8A5+CBk/NOGLF9ZXbb2DPFd3dRJVzRPXUhzV2hjjjVRVHny5p5Xqm7Yw9c8z6nrPZx9I+lzV0C1PoFy7O+e9aofrj99q0zki5ke+gDGgi6cXEjHGgFGmo6/HgU3E6YV7xhN6nz3UpWhP8AZ7/RVIlnbcANNRBB8ZUGy5UhdLJGGAXRVslBSR7QBK0fVvM4ncslLtsryaPaGnGl0lwIw2lrcfanWJEZa8toQO8cSN1DEPWpDIRse07MCT6lCs1WQ2/m8X1T++5Tbqr8k2gCGNtcQKHx1J9am8oC0QnOCbITxKQ4oBkhMyDAp9xUa0TBrXEkAAEkk0AAFSSdgQD0RwSikWTvmgt74UqCMQfKE46M7log1JZg7GlTTDUfUlWaxCKNjRQACgaKd7QbhqTsdcMNXVUIy0rXYzXMSkuS7hSHMKhoGhBAr9pxRtgDQKeIDdh/4Rx3hvSrpOwoTuISXpzRncm3xncoURJZQ9hriMQRQGuHWlQ2MMGGGoaqasPVuTsTSNm2uqoPjS3NJ2HXXUVexO4ykPTxiduPApp8Ttx4FCiW2a+D1U9fFR7JYWxgUFMBUU3Vp9qlMjcNh4FLcx2Pe69wNFV0J3GyUhzksxO3HgU0+N248CoUz+VZpXF4aaUcQAANQNNus4LAZVyaTKJJHOcWODqENbSjg7AADdtW+glBe/8A1JPRK8epSo42kuqAdWsDcsMtKjBiKNwxqf8AzX1qHDZbKyVxuSNfUguo+7rFS01u40GI10C6XoW80cAhom7hwCUQwzLdEy6Whx+cDr2mPHxd6rqIK/LRuHBRMo0DPKEKRbDa++e0Y0u0proW61bMLqaioWSHtAJ/SJxO00wCtxagoUuC0ptwO5JNuSeXKmRD67lAt7A9j2OrdexzHU10c0tNPISrA2tIdaUB5kzlyeLJapIoHyGJtA1zgWuOArqoDQ1FepVg0ztV89ffFepZ3XteKhPsLTsCWDzSIJz+jJwcj5JPzJey9elBk9vNHBHyBnNHBLB5qNkn5knZck8nm5snBy9LHJzOaOATZyXHzBwCWDzboZubJwcj0U26Tg5ekfimPmDgERyTHzG8Alg82kTDn/tJJkk3u4leknZFhOuNvAJo5vweCbwCWDzjp5Oc7iUOVP57u0V6OGbdm8CzshB2bFkOuzxHxsb7EsHnHlUnPd2ij5XJz3do+1eh+5GxdGh8232IjmvZdkMY/wCkK2Dz0LTLzn8XJXKJudJxcvQYzZs4/wAJnZRnN+DZG3gFLB57003Ok4uR8om50nFy9AuyHFzG8Ao1oyBEQe8bwCtg5pmJnyLK7R2m8YCcJBUuhJNTUa3NqSTtFaiupdesNtikF6KRkjCAWua4OBw6lgspZmxlxIYOCxGcmbjoJGtjjkLS2t6hc0mpwaQMKYYEnWonZrsd+vjeOKK+N44rh8XwezFrSXhpLQ4tLDVtQDQ4pXydy+EHY/8A0nIlHbC/rCrsuWpscRc9wa0Ykk/iviXJm/BxIf8AFGrVc19XzlXZrZvSTWuNkkb2NaS95LCKXBUA1GFSAPKnUHT83ba6Vrn4irzhtaNgPWBSvXVaBpdvKZyVCImBoFNfpKsNOoCbfR30EEIHfQqgggDqhVBBACqOqCCAFUVUEEAKoVQQQBVQvIIIAXkV5BBAJL0kuRoIAi5JvIIIBJKQ5BBARJIAUjk4QQQo2bK1JNlCCCFsNlnATxCJBCMBKK+gghU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24584" name="Picture 6" descr="http://www.massgenomics.org/wp-content/uploads/2010/03/ion-torrent-sequencer-300x2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941888"/>
            <a:ext cx="20161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345598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420938"/>
            <a:ext cx="302418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4643438" y="1125538"/>
            <a:ext cx="4338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cs-CZ" altLang="cs-CZ" sz="1600">
                <a:solidFill>
                  <a:srgbClr val="008000"/>
                </a:solidFill>
                <a:latin typeface="Comic Sans MS" panose="030F0702030302020204" pitchFamily="66" charset="0"/>
              </a:rPr>
              <a:t>3. Analysis of contaminated samples</a:t>
            </a:r>
          </a:p>
        </p:txBody>
      </p:sp>
      <p:pic>
        <p:nvPicPr>
          <p:cNvPr id="2458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9" t="40407" r="25140" b="46864"/>
          <a:stretch>
            <a:fillRect/>
          </a:stretch>
        </p:blipFill>
        <p:spPr bwMode="auto">
          <a:xfrm>
            <a:off x="5003800" y="3860800"/>
            <a:ext cx="2808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71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4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484313"/>
            <a:ext cx="4167187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797425"/>
            <a:ext cx="36576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ovéPole 3"/>
          <p:cNvSpPr txBox="1">
            <a:spLocks noChangeArrowheads="1"/>
          </p:cNvSpPr>
          <p:nvPr/>
        </p:nvSpPr>
        <p:spPr bwMode="auto">
          <a:xfrm>
            <a:off x="2843213" y="476250"/>
            <a:ext cx="3506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A barcoder? ... COMING SOON</a:t>
            </a:r>
          </a:p>
        </p:txBody>
      </p:sp>
    </p:spTree>
    <p:extLst>
      <p:ext uri="{BB962C8B-B14F-4D97-AF65-F5344CB8AC3E}">
        <p14:creationId xmlns:p14="http://schemas.microsoft.com/office/powerpoint/2010/main" val="27322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Metabarcoding/eDNA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87431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078" y="260648"/>
            <a:ext cx="1820112" cy="2366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38945"/>
          <a:stretch/>
        </p:blipFill>
        <p:spPr>
          <a:xfrm>
            <a:off x="641523" y="1876066"/>
            <a:ext cx="6153564" cy="24170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9081" y="4499613"/>
            <a:ext cx="6318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Bold black line </a:t>
            </a:r>
            <a:r>
              <a:rPr lang="cs-CZ" dirty="0"/>
              <a:t>= </a:t>
            </a:r>
            <a:r>
              <a:rPr lang="en-US" dirty="0"/>
              <a:t>Total number of studies per year</a:t>
            </a:r>
            <a:r>
              <a:rPr lang="cs-CZ" dirty="0"/>
              <a:t>; </a:t>
            </a:r>
            <a:r>
              <a:rPr lang="en-US" i="1" dirty="0"/>
              <a:t>thin straight lines</a:t>
            </a:r>
            <a:r>
              <a:rPr lang="en-US" dirty="0"/>
              <a:t>: high‐throughput next‐generation sequencing techniques; </a:t>
            </a:r>
            <a:r>
              <a:rPr lang="en-US" i="1" dirty="0"/>
              <a:t>thin dashed lines</a:t>
            </a:r>
            <a:r>
              <a:rPr lang="en-US" dirty="0"/>
              <a:t>: Sanger sequencing method or other traditional molecular technique, e.g., </a:t>
            </a:r>
            <a:r>
              <a:rPr lang="en-US" dirty="0" err="1"/>
              <a:t>RFLP</a:t>
            </a:r>
            <a:r>
              <a:rPr lang="en-US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7985" y="1835532"/>
            <a:ext cx="28803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Diet analysis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427984" y="2132856"/>
            <a:ext cx="36004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529208" y="5834878"/>
            <a:ext cx="7986142" cy="888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sz="2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identification of </a:t>
            </a:r>
            <a:r>
              <a:rPr kumimoji="0" lang="cs-CZ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MOTU</a:t>
            </a:r>
            <a:r>
              <a:rPr lang="cs-CZ" sz="2000" b="1" dirty="0">
                <a:solidFill>
                  <a:prstClr val="black"/>
                </a:solidFill>
                <a:latin typeface="Calibri"/>
              </a:rPr>
              <a:t>s</a:t>
            </a:r>
            <a:r>
              <a:rPr lang="cs-CZ" sz="2000" dirty="0">
                <a:solidFill>
                  <a:prstClr val="black"/>
                </a:solidFill>
                <a:latin typeface="Calibri"/>
              </a:rPr>
              <a:t> („molecular operational taxonomic units“)</a:t>
            </a:r>
            <a:endParaRPr kumimoji="0" lang="cs-CZ" sz="20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4" t="38274" r="1"/>
          <a:stretch/>
        </p:blipFill>
        <p:spPr bwMode="auto">
          <a:xfrm>
            <a:off x="6372200" y="1124744"/>
            <a:ext cx="2375372" cy="418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179512" y="2996952"/>
            <a:ext cx="6048672" cy="3456384"/>
          </a:xfrm>
          <a:prstGeom prst="wedgeEllipseCallout">
            <a:avLst>
              <a:gd name="adj1" fmla="val 58953"/>
              <a:gd name="adj2" fmla="val -5160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/>
              <a:t>It is really laughable to see what different ideas are prominent in various naturalists minds, when they speak of „species“; ... It all comes, I believe, from trying to define the indefinable.</a:t>
            </a:r>
          </a:p>
          <a:p>
            <a:pPr algn="r"/>
            <a:endParaRPr lang="cs-CZ" sz="2000" i="1" dirty="0"/>
          </a:p>
          <a:p>
            <a:pPr algn="r"/>
            <a:r>
              <a:rPr lang="cs-CZ" sz="2000" i="1" dirty="0"/>
              <a:t>C. Darwin, 24 Dec 1856</a:t>
            </a:r>
          </a:p>
          <a:p>
            <a:pPr algn="r"/>
            <a:r>
              <a:rPr lang="cs-CZ" sz="2000" i="1" dirty="0"/>
              <a:t>(</a:t>
            </a:r>
            <a:r>
              <a:rPr lang="cs-CZ" sz="2000" i="1" dirty="0" err="1"/>
              <a:t>Letter</a:t>
            </a:r>
            <a:r>
              <a:rPr lang="cs-CZ" sz="2000" i="1" dirty="0"/>
              <a:t> to J.D. </a:t>
            </a:r>
            <a:r>
              <a:rPr lang="cs-CZ" sz="2000" i="1" dirty="0" err="1"/>
              <a:t>Hooker</a:t>
            </a:r>
            <a:r>
              <a:rPr lang="cs-CZ" sz="2000" i="1" dirty="0"/>
              <a:t>) </a:t>
            </a:r>
            <a:endParaRPr lang="en-US" sz="2000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Is it possible to define a species? 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4" y="4221088"/>
            <a:ext cx="3119047" cy="249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323850" y="260350"/>
            <a:ext cx="815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What </a:t>
            </a:r>
            <a:r>
              <a:rPr lang="en-US" altLang="cs-CZ" sz="2800" i="1">
                <a:solidFill>
                  <a:srgbClr val="FF0000"/>
                </a:solidFill>
                <a:latin typeface="Calibri" panose="020F0502020204030204" pitchFamily="34" charset="0"/>
              </a:rPr>
              <a:t>isn’t</a:t>
            </a:r>
            <a:r>
              <a:rPr lang="en-US" altLang="cs-CZ" sz="2800">
                <a:solidFill>
                  <a:srgbClr val="FF0000"/>
                </a:solidFill>
                <a:latin typeface="Calibri" panose="020F0502020204030204" pitchFamily="34" charset="0"/>
              </a:rPr>
              <a:t> DNA Barcoding?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717550" y="3068638"/>
            <a:ext cx="7969250" cy="34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ts val="1200"/>
              </a:spcAft>
              <a:buSzPct val="5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t is not intended to, in any way, supplant or invalidate existing taxonomic practice</a:t>
            </a:r>
          </a:p>
          <a:p>
            <a:pPr marL="342900" indent="-342900" fontAlgn="base">
              <a:spcBef>
                <a:spcPct val="20000"/>
              </a:spcBef>
              <a:spcAft>
                <a:spcPts val="1200"/>
              </a:spcAft>
              <a:buSzPct val="5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t is not DNA taxonomy; it does not equate species identity, formally or informally, with a particular DNA sequence</a:t>
            </a:r>
          </a:p>
          <a:p>
            <a:pPr marL="342900" indent="-342900" fontAlgn="base">
              <a:spcBef>
                <a:spcPct val="20000"/>
              </a:spcBef>
              <a:spcAft>
                <a:spcPts val="1200"/>
              </a:spcAft>
              <a:buSzPct val="50000"/>
              <a:buFont typeface="Arial" pitchFamily="34" charset="0"/>
              <a:buChar char="•"/>
              <a:defRPr/>
            </a:pPr>
            <a:r>
              <a:rPr lang="cs-CZ" sz="2000" dirty="0">
                <a:solidFill>
                  <a:srgbClr val="000000"/>
                </a:solidFill>
                <a:cs typeface="Arial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t is not intended to duplicate or compete with efforts to resolve deep phylogeny (e.g., Assembling the Tree of Life, </a:t>
            </a:r>
            <a:r>
              <a:rPr lang="en-US" sz="2000" dirty="0" err="1">
                <a:solidFill>
                  <a:srgbClr val="000000"/>
                </a:solidFill>
                <a:cs typeface="Arial" charset="0"/>
              </a:rPr>
              <a:t>ATOL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pic>
        <p:nvPicPr>
          <p:cNvPr id="2" name="Picture 5" descr="F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Didemn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1430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Xmas_wor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205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Fish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271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What are the main limits to barcoding encountered so far?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913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/>
          <a:lstStyle/>
          <a:p>
            <a:pPr>
              <a:defRPr/>
            </a:pPr>
            <a:r>
              <a:rPr lang="en-US" sz="2800" kern="1200" dirty="0">
                <a:solidFill>
                  <a:srgbClr val="FF3300"/>
                </a:solidFill>
              </a:rPr>
              <a:t>What are the main limits to </a:t>
            </a:r>
            <a:r>
              <a:rPr lang="en-US" sz="2800" kern="1200" dirty="0" err="1">
                <a:solidFill>
                  <a:srgbClr val="FF3300"/>
                </a:solidFill>
              </a:rPr>
              <a:t>barcoding</a:t>
            </a:r>
            <a:r>
              <a:rPr lang="en-US" sz="2800" kern="1200" dirty="0">
                <a:solidFill>
                  <a:srgbClr val="FF3300"/>
                </a:solidFill>
              </a:rPr>
              <a:t> encountered so far?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marL="514350" indent="-514350" eaLnBrk="1" hangingPunct="1">
              <a:spcAft>
                <a:spcPts val="1200"/>
              </a:spcAft>
              <a:buSzPct val="50000"/>
              <a:buFont typeface="+mj-lt"/>
              <a:buAutoNum type="arabicParenR"/>
            </a:pPr>
            <a:r>
              <a:rPr lang="cs-CZ" altLang="cs-CZ" sz="2800" dirty="0" err="1">
                <a:latin typeface="+mj-lt"/>
                <a:cs typeface="Arial" panose="020B0604020202020204" pitchFamily="34" charset="0"/>
              </a:rPr>
              <a:t>horizontal</a:t>
            </a:r>
            <a:r>
              <a:rPr lang="cs-CZ" altLang="cs-CZ" sz="2800" dirty="0">
                <a:latin typeface="+mj-lt"/>
                <a:cs typeface="Arial" panose="020B0604020202020204" pitchFamily="34" charset="0"/>
              </a:rPr>
              <a:t> gene transfer</a:t>
            </a:r>
          </a:p>
          <a:p>
            <a:pPr marL="514350" indent="-514350" eaLnBrk="1" hangingPunct="1">
              <a:spcAft>
                <a:spcPts val="1200"/>
              </a:spcAft>
              <a:buSzPct val="50000"/>
              <a:buFont typeface="+mj-lt"/>
              <a:buAutoNum type="arabicParenR"/>
            </a:pPr>
            <a:r>
              <a:rPr lang="cs-CZ" altLang="cs-CZ" sz="2800" dirty="0">
                <a:latin typeface="+mj-lt"/>
                <a:cs typeface="Arial" panose="020B0604020202020204" pitchFamily="34" charset="0"/>
              </a:rPr>
              <a:t>n</a:t>
            </a:r>
            <a:r>
              <a:rPr lang="en-US" altLang="cs-CZ" sz="2800" dirty="0" err="1">
                <a:latin typeface="+mj-lt"/>
                <a:cs typeface="Arial" panose="020B0604020202020204" pitchFamily="34" charset="0"/>
              </a:rPr>
              <a:t>uclear</a:t>
            </a:r>
            <a:r>
              <a:rPr lang="en-US" altLang="cs-CZ" sz="2800" dirty="0">
                <a:latin typeface="+mj-lt"/>
                <a:cs typeface="Arial" panose="020B0604020202020204" pitchFamily="34" charset="0"/>
              </a:rPr>
              <a:t> pseudogenes</a:t>
            </a:r>
            <a:endParaRPr lang="cs-CZ" altLang="cs-CZ" sz="2800" dirty="0">
              <a:latin typeface="+mj-lt"/>
              <a:cs typeface="Arial" panose="020B0604020202020204" pitchFamily="34" charset="0"/>
            </a:endParaRPr>
          </a:p>
          <a:p>
            <a:pPr marL="514350" indent="-514350" eaLnBrk="1" hangingPunct="1">
              <a:spcAft>
                <a:spcPts val="1200"/>
              </a:spcAft>
              <a:buSzPct val="50000"/>
              <a:buFont typeface="+mj-lt"/>
              <a:buAutoNum type="arabicParenR"/>
            </a:pPr>
            <a:r>
              <a:rPr lang="cs-CZ" altLang="cs-CZ" sz="2800" dirty="0" err="1">
                <a:latin typeface="+mj-lt"/>
                <a:cs typeface="Arial" panose="020B0604020202020204" pitchFamily="34" charset="0"/>
              </a:rPr>
              <a:t>heteroplasmy</a:t>
            </a:r>
            <a:r>
              <a:rPr lang="cs-CZ" altLang="cs-CZ" sz="2800" dirty="0">
                <a:latin typeface="+mj-lt"/>
                <a:cs typeface="Arial" panose="020B0604020202020204" pitchFamily="34" charset="0"/>
              </a:rPr>
              <a:t> (</a:t>
            </a:r>
            <a:r>
              <a:rPr lang="cs-CZ" altLang="cs-CZ" sz="2800" dirty="0" err="1">
                <a:latin typeface="+mj-lt"/>
                <a:cs typeface="Arial" panose="020B0604020202020204" pitchFamily="34" charset="0"/>
              </a:rPr>
              <a:t>paternal</a:t>
            </a:r>
            <a:r>
              <a:rPr lang="cs-CZ" altLang="cs-CZ" sz="2800" dirty="0"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800" dirty="0" err="1">
                <a:latin typeface="+mj-lt"/>
                <a:cs typeface="Arial" panose="020B0604020202020204" pitchFamily="34" charset="0"/>
              </a:rPr>
              <a:t>leakage</a:t>
            </a:r>
            <a:r>
              <a:rPr lang="cs-CZ" altLang="cs-CZ" sz="2800" dirty="0">
                <a:latin typeface="+mj-lt"/>
                <a:cs typeface="Arial" panose="020B0604020202020204" pitchFamily="34" charset="0"/>
              </a:rPr>
              <a:t>)</a:t>
            </a:r>
            <a:r>
              <a:rPr lang="en-US" altLang="cs-CZ" sz="2800" dirty="0">
                <a:latin typeface="+mj-lt"/>
                <a:cs typeface="Arial" panose="020B0604020202020204" pitchFamily="34" charset="0"/>
              </a:rPr>
              <a:t> </a:t>
            </a:r>
            <a:endParaRPr lang="cs-CZ" altLang="cs-CZ" sz="2800" dirty="0">
              <a:latin typeface="+mj-lt"/>
              <a:cs typeface="Arial" panose="020B0604020202020204" pitchFamily="34" charset="0"/>
            </a:endParaRPr>
          </a:p>
          <a:p>
            <a:pPr marL="514350" indent="-514350" eaLnBrk="1" hangingPunct="1">
              <a:spcAft>
                <a:spcPts val="1200"/>
              </a:spcAft>
              <a:buSzPct val="50000"/>
              <a:buFont typeface="+mj-lt"/>
              <a:buAutoNum type="arabicParenR"/>
            </a:pPr>
            <a:r>
              <a:rPr lang="cs-CZ" altLang="cs-CZ" sz="2800" dirty="0">
                <a:latin typeface="+mj-lt"/>
                <a:cs typeface="Arial" panose="020B0604020202020204" pitchFamily="34" charset="0"/>
              </a:rPr>
              <a:t>gene </a:t>
            </a:r>
            <a:r>
              <a:rPr lang="cs-CZ" altLang="cs-CZ" sz="2800" dirty="0" err="1">
                <a:latin typeface="+mj-lt"/>
                <a:cs typeface="Arial" panose="020B0604020202020204" pitchFamily="34" charset="0"/>
              </a:rPr>
              <a:t>tree</a:t>
            </a:r>
            <a:r>
              <a:rPr lang="cs-CZ" altLang="cs-CZ" sz="2800" dirty="0">
                <a:latin typeface="+mj-lt"/>
                <a:cs typeface="Arial" panose="020B0604020202020204" pitchFamily="34" charset="0"/>
              </a:rPr>
              <a:t> vs. species </a:t>
            </a:r>
            <a:r>
              <a:rPr lang="cs-CZ" altLang="cs-CZ" sz="2800" dirty="0" err="1">
                <a:latin typeface="+mj-lt"/>
                <a:cs typeface="Arial" panose="020B0604020202020204" pitchFamily="34" charset="0"/>
              </a:rPr>
              <a:t>tree</a:t>
            </a:r>
            <a:endParaRPr lang="en-US" altLang="cs-CZ" sz="2800" dirty="0">
              <a:latin typeface="+mj-lt"/>
              <a:cs typeface="Arial" panose="020B0604020202020204" pitchFamily="34" charset="0"/>
            </a:endParaRPr>
          </a:p>
          <a:p>
            <a:pPr marL="514350" indent="-514350" eaLnBrk="1" hangingPunct="1">
              <a:spcAft>
                <a:spcPts val="1200"/>
              </a:spcAft>
              <a:buSzPct val="50000"/>
              <a:buFont typeface="+mj-lt"/>
              <a:buAutoNum type="arabicParenR"/>
            </a:pPr>
            <a:r>
              <a:rPr lang="cs-CZ" altLang="cs-CZ" sz="2800" dirty="0">
                <a:latin typeface="+mj-lt"/>
                <a:cs typeface="Arial" panose="020B0604020202020204" pitchFamily="34" charset="0"/>
              </a:rPr>
              <a:t>h</a:t>
            </a:r>
            <a:r>
              <a:rPr lang="en-US" altLang="cs-CZ" sz="2800" dirty="0" err="1">
                <a:latin typeface="+mj-lt"/>
                <a:cs typeface="Arial" panose="020B0604020202020204" pitchFamily="34" charset="0"/>
              </a:rPr>
              <a:t>ybrids</a:t>
            </a:r>
            <a:r>
              <a:rPr lang="cs-CZ" altLang="cs-CZ" sz="2800" dirty="0">
                <a:latin typeface="+mj-lt"/>
                <a:cs typeface="Arial" panose="020B0604020202020204" pitchFamily="34" charset="0"/>
              </a:rPr>
              <a:t> – mtDNA introgression</a:t>
            </a:r>
            <a:endParaRPr lang="en-US" altLang="cs-CZ" sz="2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49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kern="1200">
                <a:solidFill>
                  <a:srgbClr val="FF3300"/>
                </a:solidFill>
              </a:rPr>
              <a:t>1. Horizontal gene transfer</a:t>
            </a:r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4650" y="1628775"/>
            <a:ext cx="8229600" cy="1398588"/>
          </a:xfrm>
          <a:noFill/>
        </p:spPr>
      </p:pic>
      <p:pic>
        <p:nvPicPr>
          <p:cNvPr id="28676" name="Picture 4" descr="File:Wolbach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73463"/>
            <a:ext cx="40195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ovéPole 5"/>
          <p:cNvSpPr txBox="1">
            <a:spLocks noChangeArrowheads="1"/>
          </p:cNvSpPr>
          <p:nvPr/>
        </p:nvSpPr>
        <p:spPr bwMode="auto">
          <a:xfrm>
            <a:off x="755650" y="5949950"/>
            <a:ext cx="337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Wolbachia</a:t>
            </a:r>
            <a:r>
              <a:rPr lang="cs-CZ" altLang="cs-CZ" sz="1800">
                <a:solidFill>
                  <a:srgbClr val="000000"/>
                </a:solidFill>
              </a:rPr>
              <a:t> within an insect cell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(25-70% species of insects)</a:t>
            </a:r>
          </a:p>
        </p:txBody>
      </p:sp>
      <p:pic>
        <p:nvPicPr>
          <p:cNvPr id="28678" name="Picture 6" descr="http://upload.wikimedia.org/wikipedia/commons/f/fa/Protocalliphora.azurea.-.linds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338455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3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/>
              <a:t>Results of nuclear and mitochondrial DNA do not match</a:t>
            </a: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628775"/>
            <a:ext cx="3810000" cy="4525963"/>
          </a:xfrm>
          <a:noFill/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628775"/>
            <a:ext cx="38417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ovéPole 8"/>
          <p:cNvSpPr txBox="1">
            <a:spLocks noChangeArrowheads="1"/>
          </p:cNvSpPr>
          <p:nvPr/>
        </p:nvSpPr>
        <p:spPr bwMode="auto">
          <a:xfrm>
            <a:off x="4356100" y="5013325"/>
            <a:ext cx="4608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Horizontal transfer of mtDNA through </a:t>
            </a:r>
            <a:r>
              <a:rPr lang="cs-CZ" altLang="cs-CZ" sz="1800" i="1">
                <a:solidFill>
                  <a:srgbClr val="000000"/>
                </a:solidFill>
              </a:rPr>
              <a:t>Wolbachia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(among closely related species, at the level of genera the barcoding is OK)</a:t>
            </a:r>
          </a:p>
        </p:txBody>
      </p:sp>
      <p:sp>
        <p:nvSpPr>
          <p:cNvPr id="29702" name="TextovéPole 9"/>
          <p:cNvSpPr txBox="1">
            <a:spLocks noChangeArrowheads="1"/>
          </p:cNvSpPr>
          <p:nvPr/>
        </p:nvSpPr>
        <p:spPr bwMode="auto">
          <a:xfrm>
            <a:off x="827088" y="1628775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AFLP</a:t>
            </a:r>
          </a:p>
        </p:txBody>
      </p:sp>
      <p:sp>
        <p:nvSpPr>
          <p:cNvPr id="29703" name="TextovéPole 10"/>
          <p:cNvSpPr txBox="1">
            <a:spLocks noChangeArrowheads="1"/>
          </p:cNvSpPr>
          <p:nvPr/>
        </p:nvSpPr>
        <p:spPr bwMode="auto">
          <a:xfrm>
            <a:off x="4787900" y="1916113"/>
            <a:ext cx="928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mtDNA</a:t>
            </a:r>
          </a:p>
        </p:txBody>
      </p:sp>
      <p:sp>
        <p:nvSpPr>
          <p:cNvPr id="29704" name="TextovéPole 11"/>
          <p:cNvSpPr txBox="1">
            <a:spLocks noChangeArrowheads="1"/>
          </p:cNvSpPr>
          <p:nvPr/>
        </p:nvSpPr>
        <p:spPr bwMode="auto">
          <a:xfrm>
            <a:off x="7380288" y="3357563"/>
            <a:ext cx="17637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>
                <a:solidFill>
                  <a:srgbClr val="000000"/>
                </a:solidFill>
              </a:rPr>
              <a:t>Ellipses =  candidates for horizontal gene transfer</a:t>
            </a:r>
          </a:p>
        </p:txBody>
      </p:sp>
      <p:sp>
        <p:nvSpPr>
          <p:cNvPr id="29705" name="TextovéPole 12"/>
          <p:cNvSpPr txBox="1">
            <a:spLocks noChangeArrowheads="1"/>
          </p:cNvSpPr>
          <p:nvPr/>
        </p:nvSpPr>
        <p:spPr bwMode="auto">
          <a:xfrm>
            <a:off x="468313" y="6237288"/>
            <a:ext cx="38877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200">
                <a:solidFill>
                  <a:srgbClr val="000000"/>
                </a:solidFill>
              </a:rPr>
              <a:t>Symbols correspond to the type of </a:t>
            </a:r>
            <a:r>
              <a:rPr lang="cs-CZ" altLang="cs-CZ" sz="1200" i="1">
                <a:solidFill>
                  <a:srgbClr val="000000"/>
                </a:solidFill>
              </a:rPr>
              <a:t>Wolbachia</a:t>
            </a:r>
            <a:r>
              <a:rPr lang="cs-CZ" altLang="cs-CZ" sz="1200">
                <a:solidFill>
                  <a:srgbClr val="000000"/>
                </a:solidFill>
              </a:rPr>
              <a:t> infection</a:t>
            </a:r>
          </a:p>
        </p:txBody>
      </p:sp>
    </p:spTree>
    <p:extLst>
      <p:ext uri="{BB962C8B-B14F-4D97-AF65-F5344CB8AC3E}">
        <p14:creationId xmlns:p14="http://schemas.microsoft.com/office/powerpoint/2010/main" val="300787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7"/>
          <p:cNvSpPr>
            <a:spLocks noGrp="1"/>
          </p:cNvSpPr>
          <p:nvPr>
            <p:ph type="title"/>
          </p:nvPr>
        </p:nvSpPr>
        <p:spPr>
          <a:xfrm>
            <a:off x="34925" y="0"/>
            <a:ext cx="4752975" cy="1143000"/>
          </a:xfrm>
        </p:spPr>
        <p:txBody>
          <a:bodyPr/>
          <a:lstStyle/>
          <a:p>
            <a:pPr>
              <a:defRPr/>
            </a:pPr>
            <a:r>
              <a:rPr lang="cs-CZ" sz="4000" kern="1200" dirty="0">
                <a:solidFill>
                  <a:srgbClr val="FF3300"/>
                </a:solidFill>
              </a:rPr>
              <a:t>2. </a:t>
            </a:r>
            <a:r>
              <a:rPr lang="cs-CZ" sz="4000" kern="1200" dirty="0" err="1">
                <a:solidFill>
                  <a:srgbClr val="FF3300"/>
                </a:solidFill>
              </a:rPr>
              <a:t>Pseudogenes</a:t>
            </a:r>
            <a:endParaRPr lang="cs-CZ" sz="4000" kern="1200" dirty="0">
              <a:solidFill>
                <a:srgbClr val="FF3300"/>
              </a:solidFill>
            </a:endParaRP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268413"/>
            <a:ext cx="3756025" cy="1222375"/>
          </a:xfrm>
          <a:noFill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88963"/>
            <a:ext cx="4679950" cy="626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36838"/>
            <a:ext cx="44196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ovéPole 10"/>
          <p:cNvSpPr txBox="1">
            <a:spLocks noChangeArrowheads="1"/>
          </p:cNvSpPr>
          <p:nvPr/>
        </p:nvSpPr>
        <p:spPr bwMode="auto">
          <a:xfrm>
            <a:off x="250825" y="4652963"/>
            <a:ext cx="36734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Heterozygotes in mtDNA → be careful!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NUMTS</a:t>
            </a:r>
            <a:r>
              <a:rPr lang="cs-CZ" altLang="cs-CZ" sz="1800">
                <a:solidFill>
                  <a:srgbClr val="000000"/>
                </a:solidFill>
              </a:rPr>
              <a:t> = „</a:t>
            </a:r>
            <a:r>
              <a:rPr lang="cs-CZ" altLang="cs-CZ" sz="1800" b="1">
                <a:solidFill>
                  <a:srgbClr val="FF0000"/>
                </a:solidFill>
              </a:rPr>
              <a:t>nu</a:t>
            </a:r>
            <a:r>
              <a:rPr lang="cs-CZ" altLang="cs-CZ" sz="1800">
                <a:solidFill>
                  <a:srgbClr val="000000"/>
                </a:solidFill>
              </a:rPr>
              <a:t>clear copy of </a:t>
            </a:r>
            <a:r>
              <a:rPr lang="cs-CZ" altLang="cs-CZ" sz="1800" b="1">
                <a:solidFill>
                  <a:srgbClr val="FF0000"/>
                </a:solidFill>
              </a:rPr>
              <a:t>mt</a:t>
            </a:r>
            <a:r>
              <a:rPr lang="cs-CZ" altLang="cs-CZ" sz="1800">
                <a:solidFill>
                  <a:srgbClr val="000000"/>
                </a:solidFill>
              </a:rPr>
              <a:t>DNA </a:t>
            </a:r>
            <a:r>
              <a:rPr lang="cs-CZ" altLang="cs-CZ" sz="1800" b="1">
                <a:solidFill>
                  <a:srgbClr val="FF0000"/>
                </a:solidFill>
              </a:rPr>
              <a:t>s</a:t>
            </a:r>
            <a:r>
              <a:rPr lang="cs-CZ" altLang="cs-CZ" sz="1800">
                <a:solidFill>
                  <a:srgbClr val="000000"/>
                </a:solidFill>
              </a:rPr>
              <a:t>equences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Relatively often for cytochrome </a:t>
            </a:r>
            <a:r>
              <a:rPr lang="cs-CZ" altLang="cs-CZ" sz="1800" i="1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5795963" y="2205038"/>
            <a:ext cx="3024187" cy="287337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5508625" y="549275"/>
            <a:ext cx="3455988" cy="1584325"/>
          </a:xfrm>
          <a:prstGeom prst="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666B25C-CED9-4A2F-9C65-E95EF75127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509" y="5667244"/>
            <a:ext cx="1453541" cy="81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542925" y="271463"/>
            <a:ext cx="446087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58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587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587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587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587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58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58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58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58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sym typeface="Symbol" panose="05050102010706020507" pitchFamily="18" charset="2"/>
              </a:rPr>
              <a:t>How to recognize </a:t>
            </a:r>
            <a:r>
              <a:rPr lang="cs-CZ" altLang="cs-CZ" sz="1800">
                <a:solidFill>
                  <a:srgbClr val="FF0000"/>
                </a:solidFill>
                <a:sym typeface="Symbol" panose="05050102010706020507" pitchFamily="18" charset="2"/>
              </a:rPr>
              <a:t>numt</a:t>
            </a:r>
            <a:r>
              <a:rPr lang="cs-CZ" altLang="cs-CZ" sz="1800">
                <a:solidFill>
                  <a:srgbClr val="000000"/>
                </a:solidFill>
                <a:sym typeface="Symbol" panose="05050102010706020507" pitchFamily="18" charset="2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40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  <a:t>- ultracentrifugation (fresh samples required)</a:t>
            </a:r>
            <a:b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</a:br>
            <a:endParaRPr lang="cs-CZ" altLang="cs-CZ" sz="140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  <a:t>- the use of tissues with high proportion of mitochondria (e.g. muscles) </a:t>
            </a:r>
            <a:b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</a:br>
            <a:endParaRPr lang="cs-CZ" altLang="cs-CZ" sz="140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 i="1">
                <a:solidFill>
                  <a:srgbClr val="000000"/>
                </a:solidFill>
                <a:sym typeface="Symbol" panose="05050102010706020507" pitchFamily="18" charset="2"/>
              </a:rPr>
              <a:t>- long-range PCR </a:t>
            </a:r>
            <a: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  <a:t>(or sequence complete mtDNA)</a:t>
            </a:r>
            <a:b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</a:br>
            <a:endParaRPr lang="cs-CZ" altLang="cs-CZ" sz="140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  <a:t>- RT-PCR (pseudogenes are not transcribed)</a:t>
            </a:r>
            <a:b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</a:br>
            <a:endParaRPr lang="cs-CZ" altLang="cs-CZ" sz="140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  <a:t>- indels, stop codons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400">
              <a:solidFill>
                <a:srgbClr val="000000"/>
              </a:solidFill>
              <a:sym typeface="Symbol" panose="05050102010706020507" pitchFamily="18" charset="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sym typeface="Symbol" panose="05050102010706020507" pitchFamily="18" charset="2"/>
              </a:rPr>
              <a:t>- cloning</a:t>
            </a:r>
          </a:p>
        </p:txBody>
      </p:sp>
      <p:pic>
        <p:nvPicPr>
          <p:cNvPr id="37891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713163"/>
            <a:ext cx="446405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43434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H="1" flipV="1">
            <a:off x="5003800" y="5876925"/>
            <a:ext cx="647700" cy="647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4" name="TextovéPole 6"/>
          <p:cNvSpPr txBox="1">
            <a:spLocks noChangeArrowheads="1"/>
          </p:cNvSpPr>
          <p:nvPr/>
        </p:nvSpPr>
        <p:spPr bwMode="auto">
          <a:xfrm>
            <a:off x="5435600" y="6469063"/>
            <a:ext cx="1544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cryptic numts</a:t>
            </a:r>
          </a:p>
        </p:txBody>
      </p:sp>
      <p:pic>
        <p:nvPicPr>
          <p:cNvPr id="37895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14288"/>
            <a:ext cx="295592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60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900" y="1600200"/>
            <a:ext cx="6172200" cy="4525963"/>
          </a:xfrm>
        </p:spPr>
      </p:pic>
      <p:pic>
        <p:nvPicPr>
          <p:cNvPr id="3891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16075"/>
            <a:ext cx="1041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600200"/>
            <a:ext cx="1965325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ovéPole 6"/>
          <p:cNvSpPr txBox="1">
            <a:spLocks noChangeArrowheads="1"/>
          </p:cNvSpPr>
          <p:nvPr/>
        </p:nvSpPr>
        <p:spPr bwMode="auto">
          <a:xfrm>
            <a:off x="395288" y="6126163"/>
            <a:ext cx="866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>
                <a:solidFill>
                  <a:srgbClr val="000000"/>
                </a:solidFill>
              </a:rPr>
              <a:t>number of suggested barcoded taxa based on 3% divergence on COI with/without numts (identified by stop-codons and indels)</a:t>
            </a:r>
          </a:p>
        </p:txBody>
      </p:sp>
      <p:pic>
        <p:nvPicPr>
          <p:cNvPr id="3891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31763"/>
            <a:ext cx="53213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4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mitochondrialncg.nhs.uk/images/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073150"/>
            <a:ext cx="6769100" cy="5057775"/>
          </a:xfrm>
          <a:noFill/>
        </p:spPr>
      </p:pic>
      <p:sp>
        <p:nvSpPr>
          <p:cNvPr id="39939" name="TextovéPole 3"/>
          <p:cNvSpPr txBox="1">
            <a:spLocks noChangeArrowheads="1"/>
          </p:cNvSpPr>
          <p:nvPr/>
        </p:nvSpPr>
        <p:spPr bwMode="auto">
          <a:xfrm>
            <a:off x="115888" y="5934075"/>
            <a:ext cx="90471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800">
                <a:solidFill>
                  <a:srgbClr val="000000"/>
                </a:solidFill>
              </a:rPr>
              <a:t>well studied mitochondrial disorders in human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cs-CZ" altLang="cs-CZ" sz="1800">
                <a:solidFill>
                  <a:srgbClr val="000000"/>
                </a:solidFill>
              </a:rPr>
              <a:t>low N</a:t>
            </a:r>
            <a:r>
              <a:rPr lang="cs-CZ" altLang="cs-CZ" sz="1800" baseline="-25000">
                <a:solidFill>
                  <a:srgbClr val="000000"/>
                </a:solidFill>
              </a:rPr>
              <a:t>e</a:t>
            </a:r>
            <a:r>
              <a:rPr lang="cs-CZ" altLang="cs-CZ" sz="1800">
                <a:solidFill>
                  <a:srgbClr val="000000"/>
                </a:solidFill>
              </a:rPr>
              <a:t> of mtDNA → usually fast fixation of new mutations – mitochondrial bottleneck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708400" y="3860800"/>
            <a:ext cx="2592388" cy="5762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Šipka dolů 5"/>
          <p:cNvSpPr/>
          <p:nvPr/>
        </p:nvSpPr>
        <p:spPr>
          <a:xfrm rot="2805285">
            <a:off x="3843338" y="4229100"/>
            <a:ext cx="287338" cy="9350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TextovéPole 6"/>
          <p:cNvSpPr txBox="1">
            <a:spLocks noChangeArrowheads="1"/>
          </p:cNvSpPr>
          <p:nvPr/>
        </p:nvSpPr>
        <p:spPr bwMode="auto">
          <a:xfrm>
            <a:off x="2339975" y="4965700"/>
            <a:ext cx="189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paternal leakage</a:t>
            </a:r>
          </a:p>
        </p:txBody>
      </p:sp>
      <p:sp>
        <p:nvSpPr>
          <p:cNvPr id="39943" name="Nadpis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cs-CZ" altLang="cs-CZ" sz="4000" kern="1200" dirty="0">
                <a:solidFill>
                  <a:srgbClr val="FF3300"/>
                </a:solidFill>
              </a:rPr>
              <a:t>3. </a:t>
            </a:r>
            <a:r>
              <a:rPr lang="cs-CZ" altLang="cs-CZ" sz="4000" kern="1200" dirty="0" err="1">
                <a:solidFill>
                  <a:srgbClr val="FF3300"/>
                </a:solidFill>
              </a:rPr>
              <a:t>Heteroplasmy</a:t>
            </a:r>
            <a:endParaRPr lang="cs-CZ" altLang="cs-CZ" sz="4000" kern="12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dirty="0" err="1"/>
              <a:t>Paternal</a:t>
            </a:r>
            <a:r>
              <a:rPr lang="cs-CZ" altLang="cs-CZ" sz="3600" dirty="0"/>
              <a:t> </a:t>
            </a:r>
            <a:r>
              <a:rPr lang="cs-CZ" altLang="cs-CZ" sz="3600" dirty="0" err="1"/>
              <a:t>leakage</a:t>
            </a:r>
            <a:endParaRPr lang="cs-CZ" altLang="cs-CZ" sz="3600" dirty="0"/>
          </a:p>
        </p:txBody>
      </p:sp>
      <p:sp>
        <p:nvSpPr>
          <p:cNvPr id="40963" name="Zástupný symbol pro obsah 2"/>
          <p:cNvSpPr>
            <a:spLocks noGrp="1"/>
          </p:cNvSpPr>
          <p:nvPr>
            <p:ph idx="1"/>
          </p:nvPr>
        </p:nvSpPr>
        <p:spPr>
          <a:xfrm>
            <a:off x="457200" y="3089275"/>
            <a:ext cx="8229600" cy="3036888"/>
          </a:xfrm>
        </p:spPr>
        <p:txBody>
          <a:bodyPr/>
          <a:lstStyle/>
          <a:p>
            <a:r>
              <a:rPr lang="cs-CZ" altLang="cs-CZ" sz="2400" dirty="0" err="1"/>
              <a:t>allele-specific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real-time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quantitative</a:t>
            </a:r>
            <a:r>
              <a:rPr lang="cs-CZ" altLang="cs-CZ" sz="2400" dirty="0"/>
              <a:t> PCR (RT-</a:t>
            </a:r>
            <a:r>
              <a:rPr lang="cs-CZ" altLang="cs-CZ" sz="2400" dirty="0" err="1"/>
              <a:t>qPCR</a:t>
            </a:r>
            <a:r>
              <a:rPr lang="cs-CZ" altLang="cs-CZ" sz="2400" dirty="0"/>
              <a:t>) → </a:t>
            </a:r>
            <a:r>
              <a:rPr lang="cs-CZ" altLang="cs-CZ" sz="2400" dirty="0" err="1"/>
              <a:t>heteroplasmie</a:t>
            </a:r>
            <a:r>
              <a:rPr lang="cs-CZ" altLang="cs-CZ" sz="2400" dirty="0"/>
              <a:t> je asi častý jev</a:t>
            </a:r>
          </a:p>
          <a:p>
            <a:r>
              <a:rPr lang="cs-CZ" altLang="cs-CZ" sz="2400" dirty="0"/>
              <a:t>14 % jedinců, ale velmi nízká frekvence druhého </a:t>
            </a:r>
            <a:r>
              <a:rPr lang="cs-CZ" altLang="cs-CZ" sz="2400" dirty="0" err="1"/>
              <a:t>haplotypu</a:t>
            </a:r>
            <a:endParaRPr lang="cs-CZ" altLang="cs-CZ" sz="2400" dirty="0"/>
          </a:p>
          <a:p>
            <a:r>
              <a:rPr lang="cs-CZ" altLang="cs-CZ" sz="2400" dirty="0" err="1"/>
              <a:t>paternal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leakage</a:t>
            </a:r>
            <a:r>
              <a:rPr lang="cs-CZ" altLang="cs-CZ" sz="2400" dirty="0"/>
              <a:t> 6 %</a:t>
            </a:r>
          </a:p>
        </p:txBody>
      </p:sp>
      <p:pic>
        <p:nvPicPr>
          <p:cNvPr id="4096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58384"/>
            <a:ext cx="4967833" cy="115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560888"/>
            <a:ext cx="269716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36CAA1A-E461-4953-B5C5-8F9098941247}"/>
              </a:ext>
            </a:extLst>
          </p:cNvPr>
          <p:cNvSpPr txBox="1"/>
          <p:nvPr/>
        </p:nvSpPr>
        <p:spPr>
          <a:xfrm>
            <a:off x="476941" y="5725521"/>
            <a:ext cx="4527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- </a:t>
            </a:r>
            <a:r>
              <a:rPr lang="en-US"/>
              <a:t> mtDNA transmission from both parents occurs regularly in certain bivalves</a:t>
            </a:r>
            <a:r>
              <a:rPr lang="cs-CZ"/>
              <a:t> (Bivalvia)</a:t>
            </a:r>
          </a:p>
        </p:txBody>
      </p:sp>
    </p:spTree>
    <p:extLst>
      <p:ext uri="{BB962C8B-B14F-4D97-AF65-F5344CB8AC3E}">
        <p14:creationId xmlns:p14="http://schemas.microsoft.com/office/powerpoint/2010/main" val="6751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Species concepts in biology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2503190" cy="435133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Agamospecies</a:t>
            </a:r>
          </a:p>
          <a:p>
            <a:r>
              <a:rPr lang="cs-CZ" dirty="0"/>
              <a:t>Biological</a:t>
            </a:r>
          </a:p>
          <a:p>
            <a:r>
              <a:rPr lang="cs-CZ" dirty="0"/>
              <a:t>Biosimilarity </a:t>
            </a:r>
          </a:p>
          <a:p>
            <a:r>
              <a:rPr lang="cs-CZ" dirty="0"/>
              <a:t>Cladistic</a:t>
            </a:r>
          </a:p>
          <a:p>
            <a:r>
              <a:rPr lang="cs-CZ" dirty="0"/>
              <a:t>Cohesion</a:t>
            </a:r>
          </a:p>
          <a:p>
            <a:r>
              <a:rPr lang="cs-CZ" dirty="0"/>
              <a:t>Compilospecies</a:t>
            </a:r>
          </a:p>
          <a:p>
            <a:r>
              <a:rPr lang="cs-CZ" dirty="0"/>
              <a:t>Differential Fitness</a:t>
            </a:r>
          </a:p>
          <a:p>
            <a:r>
              <a:rPr lang="cs-CZ" dirty="0"/>
              <a:t>Ecological</a:t>
            </a:r>
          </a:p>
          <a:p>
            <a:r>
              <a:rPr lang="cs-CZ" dirty="0"/>
              <a:t>Evolutionarily Significant Unit</a:t>
            </a:r>
          </a:p>
          <a:p>
            <a:r>
              <a:rPr lang="cs-CZ" dirty="0"/>
              <a:t>Evolutionary</a:t>
            </a:r>
          </a:p>
          <a:p>
            <a:r>
              <a:rPr lang="cs-CZ" dirty="0"/>
              <a:t>Genealogical</a:t>
            </a:r>
          </a:p>
          <a:p>
            <a:r>
              <a:rPr lang="cs-CZ" dirty="0"/>
              <a:t>Genealogical Concordance</a:t>
            </a:r>
          </a:p>
          <a:p>
            <a:r>
              <a:rPr lang="cs-CZ" dirty="0"/>
              <a:t>General Lineage</a:t>
            </a:r>
          </a:p>
          <a:p>
            <a:r>
              <a:rPr lang="cs-CZ" dirty="0"/>
              <a:t>Genetic</a:t>
            </a:r>
          </a:p>
          <a:p>
            <a:r>
              <a:rPr lang="cs-CZ" dirty="0"/>
              <a:t>Genic</a:t>
            </a:r>
          </a:p>
          <a:p>
            <a:r>
              <a:rPr lang="cs-CZ" dirty="0"/>
              <a:t>Genoypic cluster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131840" y="1825624"/>
            <a:ext cx="2691755" cy="4699719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Hennigian</a:t>
            </a:r>
          </a:p>
          <a:p>
            <a:r>
              <a:rPr lang="cs-CZ" dirty="0"/>
              <a:t>Internodal</a:t>
            </a:r>
          </a:p>
          <a:p>
            <a:r>
              <a:rPr lang="cs-CZ" dirty="0"/>
              <a:t>Least Inclusive Taxonomic Unit</a:t>
            </a:r>
          </a:p>
          <a:p>
            <a:r>
              <a:rPr lang="cs-CZ" dirty="0"/>
              <a:t>Morphological</a:t>
            </a:r>
          </a:p>
          <a:p>
            <a:r>
              <a:rPr lang="cs-CZ" dirty="0"/>
              <a:t>Non-dimensional</a:t>
            </a:r>
          </a:p>
          <a:p>
            <a:r>
              <a:rPr lang="cs-CZ" dirty="0"/>
              <a:t>Nothospecies</a:t>
            </a:r>
          </a:p>
          <a:p>
            <a:r>
              <a:rPr lang="cs-CZ" dirty="0"/>
              <a:t>Phenetic</a:t>
            </a:r>
          </a:p>
          <a:p>
            <a:r>
              <a:rPr lang="cs-CZ" dirty="0"/>
              <a:t>Phylogenetic (Diagnosability Version)</a:t>
            </a:r>
          </a:p>
          <a:p>
            <a:r>
              <a:rPr lang="cs-CZ" dirty="0"/>
              <a:t>Phylogenetic (Monophyly Version)</a:t>
            </a:r>
          </a:p>
          <a:p>
            <a:r>
              <a:rPr lang="cs-CZ" dirty="0"/>
              <a:t>Phylo-Phenetic</a:t>
            </a:r>
          </a:p>
          <a:p>
            <a:r>
              <a:rPr lang="cs-CZ" dirty="0"/>
              <a:t>Pragmatic</a:t>
            </a:r>
          </a:p>
          <a:p>
            <a:r>
              <a:rPr lang="cs-CZ" dirty="0"/>
              <a:t>Recognition</a:t>
            </a:r>
          </a:p>
          <a:p>
            <a:r>
              <a:rPr lang="cs-CZ" dirty="0"/>
              <a:t>Reproductive Competition</a:t>
            </a:r>
          </a:p>
          <a:p>
            <a:r>
              <a:rPr lang="cs-CZ" dirty="0"/>
              <a:t>Successional</a:t>
            </a:r>
          </a:p>
          <a:p>
            <a:r>
              <a:rPr lang="cs-CZ" dirty="0"/>
              <a:t>Taxonomic</a:t>
            </a:r>
          </a:p>
          <a:p>
            <a:r>
              <a:rPr lang="cs-CZ" dirty="0"/>
              <a:t>Unified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95" y="1690689"/>
            <a:ext cx="3000375" cy="475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4. GENE TREES VS. SPECIES TREES</a:t>
            </a:r>
            <a:br>
              <a:rPr lang="cs-CZ" dirty="0"/>
            </a:br>
            <a:br>
              <a:rPr lang="cs-CZ" dirty="0"/>
            </a:br>
            <a:r>
              <a:rPr lang="cs-CZ" dirty="0"/>
              <a:t>STATISTICAL MULTI-LOCUS </a:t>
            </a:r>
            <a:r>
              <a:rPr lang="cs-CZ"/>
              <a:t>SPECIES DELIMITATION</a:t>
            </a:r>
            <a:br>
              <a:rPr lang="cs-CZ"/>
            </a:br>
            <a:r>
              <a:rPr lang="cs-CZ"/>
              <a:t>(see lecture of O. Mikula)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07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140122"/>
            <a:ext cx="8229600" cy="1143000"/>
          </a:xfrm>
        </p:spPr>
        <p:txBody>
          <a:bodyPr/>
          <a:lstStyle/>
          <a:p>
            <a:r>
              <a:rPr lang="cs-CZ" dirty="0"/>
              <a:t>Allopatric speciation model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24328" y="6468330"/>
            <a:ext cx="148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Mayr 1942</a:t>
            </a:r>
            <a:endParaRPr lang="en-US" i="1" dirty="0"/>
          </a:p>
        </p:txBody>
      </p:sp>
      <p:sp>
        <p:nvSpPr>
          <p:cNvPr id="5" name="Freeform 4"/>
          <p:cNvSpPr/>
          <p:nvPr/>
        </p:nvSpPr>
        <p:spPr>
          <a:xfrm>
            <a:off x="2334413" y="1417638"/>
            <a:ext cx="4102260" cy="946890"/>
          </a:xfrm>
          <a:custGeom>
            <a:avLst/>
            <a:gdLst>
              <a:gd name="connsiteX0" fmla="*/ 475743 w 4585132"/>
              <a:gd name="connsiteY0" fmla="*/ 166862 h 1238679"/>
              <a:gd name="connsiteX1" fmla="*/ 18543 w 4585132"/>
              <a:gd name="connsiteY1" fmla="*/ 711611 h 1238679"/>
              <a:gd name="connsiteX2" fmla="*/ 1108041 w 4585132"/>
              <a:gd name="connsiteY2" fmla="*/ 1236904 h 1238679"/>
              <a:gd name="connsiteX3" fmla="*/ 3014662 w 4585132"/>
              <a:gd name="connsiteY3" fmla="*/ 526785 h 1238679"/>
              <a:gd name="connsiteX4" fmla="*/ 4425173 w 4585132"/>
              <a:gd name="connsiteY4" fmla="*/ 983985 h 1238679"/>
              <a:gd name="connsiteX5" fmla="*/ 4386262 w 4585132"/>
              <a:gd name="connsiteY5" fmla="*/ 30675 h 1238679"/>
              <a:gd name="connsiteX6" fmla="*/ 2936841 w 4585132"/>
              <a:gd name="connsiteY6" fmla="*/ 215500 h 1238679"/>
              <a:gd name="connsiteX7" fmla="*/ 1176134 w 4585132"/>
              <a:gd name="connsiteY7" fmla="*/ 20947 h 1238679"/>
              <a:gd name="connsiteX8" fmla="*/ 475743 w 4585132"/>
              <a:gd name="connsiteY8" fmla="*/ 166862 h 123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5132" h="1238679">
                <a:moveTo>
                  <a:pt x="475743" y="166862"/>
                </a:moveTo>
                <a:cubicBezTo>
                  <a:pt x="282811" y="281973"/>
                  <a:pt x="-86840" y="533271"/>
                  <a:pt x="18543" y="711611"/>
                </a:cubicBezTo>
                <a:cubicBezTo>
                  <a:pt x="123926" y="889951"/>
                  <a:pt x="608688" y="1267708"/>
                  <a:pt x="1108041" y="1236904"/>
                </a:cubicBezTo>
                <a:cubicBezTo>
                  <a:pt x="1607394" y="1206100"/>
                  <a:pt x="2461807" y="568938"/>
                  <a:pt x="3014662" y="526785"/>
                </a:cubicBezTo>
                <a:cubicBezTo>
                  <a:pt x="3567517" y="484632"/>
                  <a:pt x="4196573" y="1066670"/>
                  <a:pt x="4425173" y="983985"/>
                </a:cubicBezTo>
                <a:cubicBezTo>
                  <a:pt x="4653773" y="901300"/>
                  <a:pt x="4634317" y="158756"/>
                  <a:pt x="4386262" y="30675"/>
                </a:cubicBezTo>
                <a:cubicBezTo>
                  <a:pt x="4138207" y="-97406"/>
                  <a:pt x="3471862" y="217121"/>
                  <a:pt x="2936841" y="215500"/>
                </a:cubicBezTo>
                <a:cubicBezTo>
                  <a:pt x="2401820" y="213879"/>
                  <a:pt x="1586317" y="24189"/>
                  <a:pt x="1176134" y="20947"/>
                </a:cubicBezTo>
                <a:cubicBezTo>
                  <a:pt x="765951" y="17705"/>
                  <a:pt x="668675" y="51751"/>
                  <a:pt x="475743" y="16686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205834" y="2613182"/>
            <a:ext cx="2528910" cy="894346"/>
          </a:xfrm>
          <a:custGeom>
            <a:avLst/>
            <a:gdLst>
              <a:gd name="connsiteX0" fmla="*/ 681121 w 2826585"/>
              <a:gd name="connsiteY0" fmla="*/ 1619 h 1169943"/>
              <a:gd name="connsiteX1" fmla="*/ 19641 w 2826585"/>
              <a:gd name="connsiteY1" fmla="*/ 575550 h 1169943"/>
              <a:gd name="connsiteX2" fmla="*/ 1284236 w 2826585"/>
              <a:gd name="connsiteY2" fmla="*/ 1168938 h 1169943"/>
              <a:gd name="connsiteX3" fmla="*/ 2821207 w 2826585"/>
              <a:gd name="connsiteY3" fmla="*/ 429636 h 1169943"/>
              <a:gd name="connsiteX4" fmla="*/ 681121 w 2826585"/>
              <a:gd name="connsiteY4" fmla="*/ 1619 h 116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585" h="1169943">
                <a:moveTo>
                  <a:pt x="681121" y="1619"/>
                </a:moveTo>
                <a:cubicBezTo>
                  <a:pt x="214193" y="25938"/>
                  <a:pt x="-80878" y="380997"/>
                  <a:pt x="19641" y="575550"/>
                </a:cubicBezTo>
                <a:cubicBezTo>
                  <a:pt x="120160" y="770103"/>
                  <a:pt x="817308" y="1193257"/>
                  <a:pt x="1284236" y="1168938"/>
                </a:cubicBezTo>
                <a:cubicBezTo>
                  <a:pt x="1751164" y="1144619"/>
                  <a:pt x="2915241" y="627432"/>
                  <a:pt x="2821207" y="429636"/>
                </a:cubicBezTo>
                <a:cubicBezTo>
                  <a:pt x="2727173" y="231840"/>
                  <a:pt x="1148049" y="-22700"/>
                  <a:pt x="681121" y="1619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225288" y="2635803"/>
            <a:ext cx="1263938" cy="845390"/>
          </a:xfrm>
          <a:custGeom>
            <a:avLst/>
            <a:gdLst>
              <a:gd name="connsiteX0" fmla="*/ 250174 w 1412715"/>
              <a:gd name="connsiteY0" fmla="*/ 261546 h 1105901"/>
              <a:gd name="connsiteX1" fmla="*/ 1252123 w 1412715"/>
              <a:gd name="connsiteY1" fmla="*/ 37810 h 1105901"/>
              <a:gd name="connsiteX2" fmla="*/ 1291033 w 1412715"/>
              <a:gd name="connsiteY2" fmla="*/ 1098125 h 1105901"/>
              <a:gd name="connsiteX3" fmla="*/ 75076 w 1412715"/>
              <a:gd name="connsiteY3" fmla="*/ 504737 h 1105901"/>
              <a:gd name="connsiteX4" fmla="*/ 250174 w 1412715"/>
              <a:gd name="connsiteY4" fmla="*/ 261546 h 110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715" h="1105901">
                <a:moveTo>
                  <a:pt x="250174" y="261546"/>
                </a:moveTo>
                <a:cubicBezTo>
                  <a:pt x="446348" y="183725"/>
                  <a:pt x="1078647" y="-101620"/>
                  <a:pt x="1252123" y="37810"/>
                </a:cubicBezTo>
                <a:cubicBezTo>
                  <a:pt x="1425599" y="177240"/>
                  <a:pt x="1487207" y="1020304"/>
                  <a:pt x="1291033" y="1098125"/>
                </a:cubicBezTo>
                <a:cubicBezTo>
                  <a:pt x="1094859" y="1175946"/>
                  <a:pt x="246931" y="647409"/>
                  <a:pt x="75076" y="504737"/>
                </a:cubicBezTo>
                <a:cubicBezTo>
                  <a:pt x="-96779" y="362065"/>
                  <a:pt x="54000" y="339367"/>
                  <a:pt x="250174" y="261546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053251" y="5144757"/>
            <a:ext cx="2528910" cy="894346"/>
          </a:xfrm>
          <a:custGeom>
            <a:avLst/>
            <a:gdLst>
              <a:gd name="connsiteX0" fmla="*/ 681121 w 2826585"/>
              <a:gd name="connsiteY0" fmla="*/ 1619 h 1169943"/>
              <a:gd name="connsiteX1" fmla="*/ 19641 w 2826585"/>
              <a:gd name="connsiteY1" fmla="*/ 575550 h 1169943"/>
              <a:gd name="connsiteX2" fmla="*/ 1284236 w 2826585"/>
              <a:gd name="connsiteY2" fmla="*/ 1168938 h 1169943"/>
              <a:gd name="connsiteX3" fmla="*/ 2821207 w 2826585"/>
              <a:gd name="connsiteY3" fmla="*/ 429636 h 1169943"/>
              <a:gd name="connsiteX4" fmla="*/ 681121 w 2826585"/>
              <a:gd name="connsiteY4" fmla="*/ 1619 h 116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585" h="1169943">
                <a:moveTo>
                  <a:pt x="681121" y="1619"/>
                </a:moveTo>
                <a:cubicBezTo>
                  <a:pt x="214193" y="25938"/>
                  <a:pt x="-80878" y="380997"/>
                  <a:pt x="19641" y="575550"/>
                </a:cubicBezTo>
                <a:cubicBezTo>
                  <a:pt x="120160" y="770103"/>
                  <a:pt x="817308" y="1193257"/>
                  <a:pt x="1284236" y="1168938"/>
                </a:cubicBezTo>
                <a:cubicBezTo>
                  <a:pt x="1751164" y="1144619"/>
                  <a:pt x="2915241" y="627432"/>
                  <a:pt x="2821207" y="429636"/>
                </a:cubicBezTo>
                <a:cubicBezTo>
                  <a:pt x="2727173" y="231840"/>
                  <a:pt x="1148049" y="-22700"/>
                  <a:pt x="681121" y="1619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024580" y="5161691"/>
            <a:ext cx="1263938" cy="845390"/>
          </a:xfrm>
          <a:custGeom>
            <a:avLst/>
            <a:gdLst>
              <a:gd name="connsiteX0" fmla="*/ 250174 w 1412715"/>
              <a:gd name="connsiteY0" fmla="*/ 261546 h 1105901"/>
              <a:gd name="connsiteX1" fmla="*/ 1252123 w 1412715"/>
              <a:gd name="connsiteY1" fmla="*/ 37810 h 1105901"/>
              <a:gd name="connsiteX2" fmla="*/ 1291033 w 1412715"/>
              <a:gd name="connsiteY2" fmla="*/ 1098125 h 1105901"/>
              <a:gd name="connsiteX3" fmla="*/ 75076 w 1412715"/>
              <a:gd name="connsiteY3" fmla="*/ 504737 h 1105901"/>
              <a:gd name="connsiteX4" fmla="*/ 250174 w 1412715"/>
              <a:gd name="connsiteY4" fmla="*/ 261546 h 110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715" h="1105901">
                <a:moveTo>
                  <a:pt x="250174" y="261546"/>
                </a:moveTo>
                <a:cubicBezTo>
                  <a:pt x="446348" y="183725"/>
                  <a:pt x="1078647" y="-101620"/>
                  <a:pt x="1252123" y="37810"/>
                </a:cubicBezTo>
                <a:cubicBezTo>
                  <a:pt x="1425599" y="177240"/>
                  <a:pt x="1487207" y="1020304"/>
                  <a:pt x="1291033" y="1098125"/>
                </a:cubicBezTo>
                <a:cubicBezTo>
                  <a:pt x="1094859" y="1175946"/>
                  <a:pt x="246931" y="647409"/>
                  <a:pt x="75076" y="504737"/>
                </a:cubicBezTo>
                <a:cubicBezTo>
                  <a:pt x="-96779" y="362065"/>
                  <a:pt x="54000" y="339367"/>
                  <a:pt x="250174" y="261546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205834" y="3729847"/>
            <a:ext cx="2528910" cy="894346"/>
          </a:xfrm>
          <a:custGeom>
            <a:avLst/>
            <a:gdLst>
              <a:gd name="connsiteX0" fmla="*/ 681121 w 2826585"/>
              <a:gd name="connsiteY0" fmla="*/ 1619 h 1169943"/>
              <a:gd name="connsiteX1" fmla="*/ 19641 w 2826585"/>
              <a:gd name="connsiteY1" fmla="*/ 575550 h 1169943"/>
              <a:gd name="connsiteX2" fmla="*/ 1284236 w 2826585"/>
              <a:gd name="connsiteY2" fmla="*/ 1168938 h 1169943"/>
              <a:gd name="connsiteX3" fmla="*/ 2821207 w 2826585"/>
              <a:gd name="connsiteY3" fmla="*/ 429636 h 1169943"/>
              <a:gd name="connsiteX4" fmla="*/ 681121 w 2826585"/>
              <a:gd name="connsiteY4" fmla="*/ 1619 h 116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585" h="1169943">
                <a:moveTo>
                  <a:pt x="681121" y="1619"/>
                </a:moveTo>
                <a:cubicBezTo>
                  <a:pt x="214193" y="25938"/>
                  <a:pt x="-80878" y="380997"/>
                  <a:pt x="19641" y="575550"/>
                </a:cubicBezTo>
                <a:cubicBezTo>
                  <a:pt x="120160" y="770103"/>
                  <a:pt x="817308" y="1193257"/>
                  <a:pt x="1284236" y="1168938"/>
                </a:cubicBezTo>
                <a:cubicBezTo>
                  <a:pt x="1751164" y="1144619"/>
                  <a:pt x="2915241" y="627432"/>
                  <a:pt x="2821207" y="429636"/>
                </a:cubicBezTo>
                <a:cubicBezTo>
                  <a:pt x="2727173" y="231840"/>
                  <a:pt x="1148049" y="-22700"/>
                  <a:pt x="681121" y="1619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225288" y="3752468"/>
            <a:ext cx="1263938" cy="845390"/>
          </a:xfrm>
          <a:custGeom>
            <a:avLst/>
            <a:gdLst>
              <a:gd name="connsiteX0" fmla="*/ 250174 w 1412715"/>
              <a:gd name="connsiteY0" fmla="*/ 261546 h 1105901"/>
              <a:gd name="connsiteX1" fmla="*/ 1252123 w 1412715"/>
              <a:gd name="connsiteY1" fmla="*/ 37810 h 1105901"/>
              <a:gd name="connsiteX2" fmla="*/ 1291033 w 1412715"/>
              <a:gd name="connsiteY2" fmla="*/ 1098125 h 1105901"/>
              <a:gd name="connsiteX3" fmla="*/ 75076 w 1412715"/>
              <a:gd name="connsiteY3" fmla="*/ 504737 h 1105901"/>
              <a:gd name="connsiteX4" fmla="*/ 250174 w 1412715"/>
              <a:gd name="connsiteY4" fmla="*/ 261546 h 110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715" h="1105901">
                <a:moveTo>
                  <a:pt x="250174" y="261546"/>
                </a:moveTo>
                <a:cubicBezTo>
                  <a:pt x="446348" y="183725"/>
                  <a:pt x="1078647" y="-101620"/>
                  <a:pt x="1252123" y="37810"/>
                </a:cubicBezTo>
                <a:cubicBezTo>
                  <a:pt x="1425599" y="177240"/>
                  <a:pt x="1487207" y="1020304"/>
                  <a:pt x="1291033" y="1098125"/>
                </a:cubicBezTo>
                <a:cubicBezTo>
                  <a:pt x="1094859" y="1175946"/>
                  <a:pt x="246931" y="647409"/>
                  <a:pt x="75076" y="504737"/>
                </a:cubicBezTo>
                <a:cubicBezTo>
                  <a:pt x="-96779" y="362065"/>
                  <a:pt x="54000" y="339367"/>
                  <a:pt x="250174" y="261546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5297173" y="5157192"/>
            <a:ext cx="2528910" cy="894346"/>
          </a:xfrm>
          <a:custGeom>
            <a:avLst/>
            <a:gdLst>
              <a:gd name="connsiteX0" fmla="*/ 681121 w 2826585"/>
              <a:gd name="connsiteY0" fmla="*/ 1619 h 1169943"/>
              <a:gd name="connsiteX1" fmla="*/ 19641 w 2826585"/>
              <a:gd name="connsiteY1" fmla="*/ 575550 h 1169943"/>
              <a:gd name="connsiteX2" fmla="*/ 1284236 w 2826585"/>
              <a:gd name="connsiteY2" fmla="*/ 1168938 h 1169943"/>
              <a:gd name="connsiteX3" fmla="*/ 2821207 w 2826585"/>
              <a:gd name="connsiteY3" fmla="*/ 429636 h 1169943"/>
              <a:gd name="connsiteX4" fmla="*/ 681121 w 2826585"/>
              <a:gd name="connsiteY4" fmla="*/ 1619 h 116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585" h="1169943">
                <a:moveTo>
                  <a:pt x="681121" y="1619"/>
                </a:moveTo>
                <a:cubicBezTo>
                  <a:pt x="214193" y="25938"/>
                  <a:pt x="-80878" y="380997"/>
                  <a:pt x="19641" y="575550"/>
                </a:cubicBezTo>
                <a:cubicBezTo>
                  <a:pt x="120160" y="770103"/>
                  <a:pt x="817308" y="1193257"/>
                  <a:pt x="1284236" y="1168938"/>
                </a:cubicBezTo>
                <a:cubicBezTo>
                  <a:pt x="1751164" y="1144619"/>
                  <a:pt x="2915241" y="627432"/>
                  <a:pt x="2821207" y="429636"/>
                </a:cubicBezTo>
                <a:cubicBezTo>
                  <a:pt x="2727173" y="231840"/>
                  <a:pt x="1148049" y="-22700"/>
                  <a:pt x="681121" y="1619"/>
                </a:cubicBezTo>
                <a:close/>
              </a:path>
            </a:pathLst>
          </a:custGeom>
          <a:gradFill flip="none" rotWithShape="1">
            <a:gsLst>
              <a:gs pos="54000">
                <a:schemeClr val="tx2">
                  <a:lumMod val="75000"/>
                </a:schemeClr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7268502" y="5174126"/>
            <a:ext cx="1263938" cy="845390"/>
          </a:xfrm>
          <a:custGeom>
            <a:avLst/>
            <a:gdLst>
              <a:gd name="connsiteX0" fmla="*/ 250174 w 1412715"/>
              <a:gd name="connsiteY0" fmla="*/ 261546 h 1105901"/>
              <a:gd name="connsiteX1" fmla="*/ 1252123 w 1412715"/>
              <a:gd name="connsiteY1" fmla="*/ 37810 h 1105901"/>
              <a:gd name="connsiteX2" fmla="*/ 1291033 w 1412715"/>
              <a:gd name="connsiteY2" fmla="*/ 1098125 h 1105901"/>
              <a:gd name="connsiteX3" fmla="*/ 75076 w 1412715"/>
              <a:gd name="connsiteY3" fmla="*/ 504737 h 1105901"/>
              <a:gd name="connsiteX4" fmla="*/ 250174 w 1412715"/>
              <a:gd name="connsiteY4" fmla="*/ 261546 h 110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715" h="1105901">
                <a:moveTo>
                  <a:pt x="250174" y="261546"/>
                </a:moveTo>
                <a:cubicBezTo>
                  <a:pt x="446348" y="183725"/>
                  <a:pt x="1078647" y="-101620"/>
                  <a:pt x="1252123" y="37810"/>
                </a:cubicBezTo>
                <a:cubicBezTo>
                  <a:pt x="1425599" y="177240"/>
                  <a:pt x="1487207" y="1020304"/>
                  <a:pt x="1291033" y="1098125"/>
                </a:cubicBezTo>
                <a:cubicBezTo>
                  <a:pt x="1094859" y="1175946"/>
                  <a:pt x="246931" y="647409"/>
                  <a:pt x="75076" y="504737"/>
                </a:cubicBezTo>
                <a:cubicBezTo>
                  <a:pt x="-96779" y="362065"/>
                  <a:pt x="54000" y="339367"/>
                  <a:pt x="250174" y="261546"/>
                </a:cubicBezTo>
                <a:close/>
              </a:path>
            </a:pathLst>
          </a:custGeom>
          <a:gradFill>
            <a:gsLst>
              <a:gs pos="2000">
                <a:srgbClr val="7030A0"/>
              </a:gs>
              <a:gs pos="33000">
                <a:srgbClr val="FF0000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53251" y="1417638"/>
            <a:ext cx="62365" cy="3379514"/>
          </a:xfrm>
          <a:prstGeom prst="straightConnector1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16200000">
            <a:off x="500845" y="2753755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60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Dobzhansky-Muller incompatibility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22696" y="6381328"/>
            <a:ext cx="312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Dobzhansky 1936, Muller 1942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323528" y="3429000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39552" y="342900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15616" y="342900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23528" y="3789040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378904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15616" y="378904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80694" y="306336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407707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64179" y="305037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71600" y="407569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051720" y="2483604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267744" y="2483604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843808" y="248360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051720" y="2843644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267744" y="284364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843808" y="284364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108886" y="211796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23728" y="313167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692371" y="210498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99792" y="313029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051720" y="4139788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2267744" y="413978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843808" y="4139788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051720" y="4499828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2267744" y="449982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43808" y="449982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108886" y="37741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123728" y="478786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692371" y="376116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699792" y="478648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923928" y="4787860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4139952" y="478786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716016" y="4787860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923928" y="5147900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>
            <a:off x="4139952" y="514790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716016" y="5147900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981094" y="442222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995936" y="543593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564579" y="440923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572000" y="543455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3923928" y="1719392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4139952" y="1719392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716016" y="1719392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923928" y="2079432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4139952" y="2079432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716016" y="2079432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981094" y="135375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3995936" y="236746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4564579" y="134076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572000" y="236608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6660232" y="3347700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>
            <a:off x="6876256" y="3347700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452320" y="334770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6660232" y="3707740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6876256" y="3707740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452320" y="3707740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717398" y="298206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6732240" y="399577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300883" y="296907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7308304" y="3994392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</a:t>
            </a:r>
            <a:endParaRPr lang="en-US" dirty="0"/>
          </a:p>
        </p:txBody>
      </p:sp>
      <p:cxnSp>
        <p:nvCxnSpPr>
          <p:cNvPr id="66" name="Straight Connector 65"/>
          <p:cNvCxnSpPr/>
          <p:nvPr/>
        </p:nvCxnSpPr>
        <p:spPr>
          <a:xfrm>
            <a:off x="6944464" y="3499628"/>
            <a:ext cx="363840" cy="289412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7134605" y="3645024"/>
            <a:ext cx="0" cy="1080120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724127" y="4752726"/>
            <a:ext cx="30365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genetic incompatibility</a:t>
            </a:r>
          </a:p>
          <a:p>
            <a:pPr algn="ctr"/>
            <a:r>
              <a:rPr lang="cs-CZ" dirty="0"/>
              <a:t>(negative epistatic interaction)</a:t>
            </a:r>
            <a:endParaRPr lang="en-US" dirty="0"/>
          </a:p>
        </p:txBody>
      </p:sp>
      <p:sp>
        <p:nvSpPr>
          <p:cNvPr id="73" name="Right Arrow 72"/>
          <p:cNvSpPr/>
          <p:nvPr/>
        </p:nvSpPr>
        <p:spPr>
          <a:xfrm rot="19499568">
            <a:off x="1547664" y="2982064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ght Arrow 73"/>
          <p:cNvSpPr/>
          <p:nvPr/>
        </p:nvSpPr>
        <p:spPr>
          <a:xfrm rot="19499568">
            <a:off x="3357815" y="1995911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ight Arrow 74"/>
          <p:cNvSpPr/>
          <p:nvPr/>
        </p:nvSpPr>
        <p:spPr>
          <a:xfrm rot="1805641">
            <a:off x="1485865" y="4340632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ight Arrow 75"/>
          <p:cNvSpPr/>
          <p:nvPr/>
        </p:nvSpPr>
        <p:spPr>
          <a:xfrm rot="1805641">
            <a:off x="3349809" y="5081696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ight Arrow 76"/>
          <p:cNvSpPr/>
          <p:nvPr/>
        </p:nvSpPr>
        <p:spPr>
          <a:xfrm rot="1805641">
            <a:off x="5746372" y="2663691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Arrow 77"/>
          <p:cNvSpPr/>
          <p:nvPr/>
        </p:nvSpPr>
        <p:spPr>
          <a:xfrm rot="19499568">
            <a:off x="5778856" y="4512089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" y="1"/>
            <a:ext cx="8839200" cy="8508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BE" dirty="0"/>
              <a:t>Phylogeny at the level of populations and species</a:t>
            </a:r>
          </a:p>
        </p:txBody>
      </p:sp>
      <p:pic>
        <p:nvPicPr>
          <p:cNvPr id="46082" name="Picture 2" descr="D:\Fleliaer\My Documents\Congressen\2011_5thEPC_Rodos\allelic genealogies.jpg"/>
          <p:cNvPicPr>
            <a:picLocks noChangeAspect="1" noChangeArrowheads="1"/>
          </p:cNvPicPr>
          <p:nvPr/>
        </p:nvPicPr>
        <p:blipFill>
          <a:blip r:embed="rId3" cstate="print"/>
          <a:srcRect t="39807" r="61645" b="14399"/>
          <a:stretch>
            <a:fillRect/>
          </a:stretch>
        </p:blipFill>
        <p:spPr bwMode="auto">
          <a:xfrm rot="10800000">
            <a:off x="355645" y="3269201"/>
            <a:ext cx="3446205" cy="28463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50524" y="371703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800" b="1" dirty="0">
                <a:solidFill>
                  <a:prstClr val="black"/>
                </a:solidFill>
                <a:latin typeface="Calibri"/>
              </a:rPr>
              <a:t>&gt;&gt;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9864" y="6007645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9188" y="6006834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3888" y="6007645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1151" y="848973"/>
            <a:ext cx="8591549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1800"/>
              </a:spcAft>
            </a:pPr>
            <a:r>
              <a:rPr lang="en-GB" b="1" dirty="0">
                <a:solidFill>
                  <a:prstClr val="black"/>
                </a:solidFill>
                <a:latin typeface="Calibri"/>
              </a:rPr>
              <a:t>Species are metapopulation lineages &gt; new methods for DNA-based species delimitation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GB" b="1" dirty="0">
                <a:solidFill>
                  <a:srgbClr val="FF0000"/>
                </a:solidFill>
                <a:latin typeface="Calibri"/>
              </a:rPr>
              <a:t>Gene trees</a:t>
            </a:r>
          </a:p>
          <a:p>
            <a:pPr marL="174625" indent="-174625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Vital to understanding the process of speciation </a:t>
            </a:r>
          </a:p>
          <a:p>
            <a:pPr marL="174625" indent="-174625"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GB" dirty="0">
                <a:solidFill>
                  <a:prstClr val="black"/>
                </a:solidFill>
                <a:latin typeface="Calibri"/>
              </a:rPr>
              <a:t>Span </a:t>
            </a:r>
            <a:r>
              <a:rPr lang="en-GB" b="1" dirty="0">
                <a:solidFill>
                  <a:prstClr val="black"/>
                </a:solidFill>
                <a:latin typeface="Calibri"/>
              </a:rPr>
              <a:t>intraspecific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en-GB" b="1" dirty="0" err="1">
                <a:solidFill>
                  <a:prstClr val="black"/>
                </a:solidFill>
                <a:latin typeface="Calibri"/>
              </a:rPr>
              <a:t>interspecific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 evolution</a:t>
            </a:r>
          </a:p>
        </p:txBody>
      </p:sp>
      <p:pic>
        <p:nvPicPr>
          <p:cNvPr id="5" name="Obrázek 4" descr="Obsah obrázku řada/pruh, diagram, design&#10;&#10;Popis byl vytvořen automaticky">
            <a:extLst>
              <a:ext uri="{FF2B5EF4-FFF2-40B4-BE49-F238E27FC236}">
                <a16:creationId xmlns:a16="http://schemas.microsoft.com/office/drawing/2014/main" id="{E024A4DC-79B1-741D-95AE-C0574F6832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63" y="3237746"/>
            <a:ext cx="4325489" cy="304111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8E5B56B2-8A43-75AB-F9D2-E9258D1C0A55}"/>
              </a:ext>
            </a:extLst>
          </p:cNvPr>
          <p:cNvSpPr txBox="1"/>
          <p:nvPr/>
        </p:nvSpPr>
        <p:spPr>
          <a:xfrm>
            <a:off x="886203" y="2776081"/>
            <a:ext cx="3068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/>
              <a:t>gene tree (e.g. mtDNA)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83D56B0-F3EA-15F9-8A67-71048E1EFA12}"/>
              </a:ext>
            </a:extLst>
          </p:cNvPr>
          <p:cNvSpPr txBox="1"/>
          <p:nvPr/>
        </p:nvSpPr>
        <p:spPr>
          <a:xfrm>
            <a:off x="6228184" y="2776080"/>
            <a:ext cx="167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/>
              <a:t>species tree</a:t>
            </a:r>
          </a:p>
        </p:txBody>
      </p:sp>
    </p:spTree>
    <p:extLst>
      <p:ext uri="{BB962C8B-B14F-4D97-AF65-F5344CB8AC3E}">
        <p14:creationId xmlns:p14="http://schemas.microsoft.com/office/powerpoint/2010/main" val="378646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D:\Fleliaer\My Documents\Congressen\2011_5thEPC_Rodos\allelic genealogies_mutations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162" y="1751013"/>
            <a:ext cx="3633788" cy="4419600"/>
          </a:xfrm>
          <a:prstGeom prst="rect">
            <a:avLst/>
          </a:prstGeom>
          <a:noFill/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11151" y="1"/>
            <a:ext cx="8839200" cy="8508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err="1"/>
              <a:t>Multilocus</a:t>
            </a:r>
            <a:r>
              <a:rPr lang="cs-CZ" dirty="0"/>
              <a:t> data, </a:t>
            </a:r>
            <a:r>
              <a:rPr lang="cs-CZ" dirty="0" err="1"/>
              <a:t>multi</a:t>
            </a:r>
            <a:r>
              <a:rPr lang="cs-CZ" dirty="0"/>
              <a:t>-species </a:t>
            </a:r>
            <a:r>
              <a:rPr lang="cs-CZ" dirty="0" err="1"/>
              <a:t>coalescence</a:t>
            </a:r>
            <a:endParaRPr lang="nl-BE" dirty="0"/>
          </a:p>
        </p:txBody>
      </p:sp>
      <p:sp>
        <p:nvSpPr>
          <p:cNvPr id="15" name="TextBox 14"/>
          <p:cNvSpPr txBox="1"/>
          <p:nvPr/>
        </p:nvSpPr>
        <p:spPr>
          <a:xfrm>
            <a:off x="768350" y="1321385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5200" y="1328290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5825" y="132829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pic>
        <p:nvPicPr>
          <p:cNvPr id="9" name="Picture 2" descr="D:\Fleliaer\My Documents\Congressen\2011_5thEPC_Rodos\allelic genealogies_mutations_2.jpg">
            <a:extLst>
              <a:ext uri="{FF2B5EF4-FFF2-40B4-BE49-F238E27FC236}">
                <a16:creationId xmlns:a16="http://schemas.microsoft.com/office/drawing/2014/main" id="{9CB25309-9A98-41B3-937D-A214FA095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4282" y="1752029"/>
            <a:ext cx="3486150" cy="3816350"/>
          </a:xfrm>
          <a:prstGeom prst="rect">
            <a:avLst/>
          </a:prstGeom>
          <a:noFill/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72A27349-6185-4032-9195-EBF37C30C7E9}"/>
              </a:ext>
            </a:extLst>
          </p:cNvPr>
          <p:cNvSpPr txBox="1"/>
          <p:nvPr/>
        </p:nvSpPr>
        <p:spPr>
          <a:xfrm>
            <a:off x="5338613" y="1340768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D7C11366-B55D-459D-8E93-0E60D34B0E5F}"/>
              </a:ext>
            </a:extLst>
          </p:cNvPr>
          <p:cNvSpPr txBox="1"/>
          <p:nvPr/>
        </p:nvSpPr>
        <p:spPr>
          <a:xfrm>
            <a:off x="6805463" y="1347673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7DC63045-50C2-4CC7-B238-9386F70BFC41}"/>
              </a:ext>
            </a:extLst>
          </p:cNvPr>
          <p:cNvSpPr txBox="1"/>
          <p:nvPr/>
        </p:nvSpPr>
        <p:spPr>
          <a:xfrm>
            <a:off x="7996088" y="1347673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BE" sz="2400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FFE330-824E-4C25-ADF3-4281E151ED18}"/>
              </a:ext>
            </a:extLst>
          </p:cNvPr>
          <p:cNvCxnSpPr/>
          <p:nvPr/>
        </p:nvCxnSpPr>
        <p:spPr>
          <a:xfrm rot="16200000" flipV="1">
            <a:off x="2770950" y="3648060"/>
            <a:ext cx="3842545" cy="1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A2F054D3-E14A-40D5-9C53-2B84CA504BB9}"/>
              </a:ext>
            </a:extLst>
          </p:cNvPr>
          <p:cNvSpPr txBox="1"/>
          <p:nvPr/>
        </p:nvSpPr>
        <p:spPr>
          <a:xfrm>
            <a:off x="1691680" y="640867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locus</a:t>
            </a:r>
            <a:r>
              <a:rPr lang="cs-CZ" dirty="0"/>
              <a:t> 1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1AA9079E-C3FA-4333-8DC4-67A7312531AD}"/>
              </a:ext>
            </a:extLst>
          </p:cNvPr>
          <p:cNvSpPr txBox="1"/>
          <p:nvPr/>
        </p:nvSpPr>
        <p:spPr>
          <a:xfrm>
            <a:off x="6561806" y="640892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locus</a:t>
            </a:r>
            <a:r>
              <a:rPr lang="cs-CZ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7726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5. MITOCHONDRIAL INTROGRESSION </a:t>
            </a:r>
            <a:r>
              <a:rPr lang="cs-CZ" dirty="0"/>
              <a:t>AND A UNIFYING SPECIES CONCEPT (?)</a:t>
            </a:r>
          </a:p>
        </p:txBody>
      </p:sp>
    </p:spTree>
    <p:extLst>
      <p:ext uri="{BB962C8B-B14F-4D97-AF65-F5344CB8AC3E}">
        <p14:creationId xmlns:p14="http://schemas.microsoft.com/office/powerpoint/2010/main" val="14980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40" y="51804"/>
            <a:ext cx="3063263" cy="1143000"/>
          </a:xfrm>
        </p:spPr>
        <p:txBody>
          <a:bodyPr>
            <a:noAutofit/>
          </a:bodyPr>
          <a:lstStyle/>
          <a:p>
            <a:r>
              <a:rPr lang="cs-CZ" sz="2400" dirty="0"/>
              <a:t>Dobzhansky-Muller incompatibility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755933" y="1500499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971957" y="1500499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48021" y="1500499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55933" y="1860539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71957" y="1860539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48021" y="1860539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3099" y="113486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941" y="214857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6584" y="112187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4005" y="214719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520463" y="2213424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736487" y="221342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312551" y="2213424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520463" y="2573464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3736487" y="257346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312551" y="2573464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577629" y="184778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92471" y="286149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61114" y="18348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68535" y="286011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491880" y="791848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3707904" y="791848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283968" y="79184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3491880" y="1151888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3707904" y="1151888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283968" y="115188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549046" y="426212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63888" y="143992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32531" y="41322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39952" y="143854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472791" y="1924012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6688815" y="1924012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264879" y="1924012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6472791" y="2284052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6688815" y="2284052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264879" y="2284052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529957" y="155837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544799" y="257208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113442" y="154538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120863" y="257070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6757023" y="2075940"/>
            <a:ext cx="363840" cy="289412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6938943" y="1295904"/>
            <a:ext cx="8221" cy="925432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964023" y="274724"/>
            <a:ext cx="3036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genetic incompatibility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(negative epistatic interaction)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„MAGIC TRAITS“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ight Arrow 73"/>
          <p:cNvSpPr/>
          <p:nvPr/>
        </p:nvSpPr>
        <p:spPr>
          <a:xfrm rot="19499568">
            <a:off x="2925767" y="1068367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ight Arrow 75"/>
          <p:cNvSpPr/>
          <p:nvPr/>
        </p:nvSpPr>
        <p:spPr>
          <a:xfrm rot="1805641">
            <a:off x="2946344" y="2507260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ight Arrow 76"/>
          <p:cNvSpPr/>
          <p:nvPr/>
        </p:nvSpPr>
        <p:spPr>
          <a:xfrm rot="1805641">
            <a:off x="5790659" y="1426383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ight Arrow 77"/>
          <p:cNvSpPr/>
          <p:nvPr/>
        </p:nvSpPr>
        <p:spPr>
          <a:xfrm rot="19499568">
            <a:off x="5787577" y="2525087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7544" y="1121875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3362706" y="332656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/>
          <p:cNvSpPr/>
          <p:nvPr/>
        </p:nvSpPr>
        <p:spPr>
          <a:xfrm>
            <a:off x="3341100" y="1860539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6366169" y="1594573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755933" y="4740859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>
            <a:off x="971957" y="4740859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755933" y="5100899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971957" y="5100899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813099" y="4375223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27941" y="538893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520463" y="5453784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3736487" y="545378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>
          <a:xfrm>
            <a:off x="3520463" y="5813824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3736487" y="581382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577629" y="508814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592471" y="610185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3491880" y="4032208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3707904" y="4032208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3491880" y="4392248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6" name="Straight Connector 105"/>
          <p:cNvCxnSpPr/>
          <p:nvPr/>
        </p:nvCxnSpPr>
        <p:spPr>
          <a:xfrm>
            <a:off x="3707904" y="4392248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549046" y="3666572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563888" y="4680280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6475856" y="3924574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3" name="Straight Connector 112"/>
          <p:cNvCxnSpPr/>
          <p:nvPr/>
        </p:nvCxnSpPr>
        <p:spPr>
          <a:xfrm>
            <a:off x="6691880" y="3924574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6475856" y="4284614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6" name="Straight Connector 115"/>
          <p:cNvCxnSpPr/>
          <p:nvPr/>
        </p:nvCxnSpPr>
        <p:spPr>
          <a:xfrm>
            <a:off x="6691880" y="4284614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6533022" y="355893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547864" y="457264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6187495" y="6551108"/>
            <a:ext cx="2770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mitonuclear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incompatibility</a:t>
            </a:r>
          </a:p>
        </p:txBody>
      </p:sp>
      <p:sp>
        <p:nvSpPr>
          <p:cNvPr id="125" name="Right Arrow 124"/>
          <p:cNvSpPr/>
          <p:nvPr/>
        </p:nvSpPr>
        <p:spPr>
          <a:xfrm rot="19499568">
            <a:off x="2925767" y="4308727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ight Arrow 125"/>
          <p:cNvSpPr/>
          <p:nvPr/>
        </p:nvSpPr>
        <p:spPr>
          <a:xfrm rot="1805641">
            <a:off x="2946344" y="5747620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Right Arrow 126"/>
          <p:cNvSpPr/>
          <p:nvPr/>
        </p:nvSpPr>
        <p:spPr>
          <a:xfrm rot="1805641">
            <a:off x="5744636" y="4325911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Right Arrow 127"/>
          <p:cNvSpPr/>
          <p:nvPr/>
        </p:nvSpPr>
        <p:spPr>
          <a:xfrm rot="19499568">
            <a:off x="5754708" y="5438431"/>
            <a:ext cx="360040" cy="148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467544" y="4362235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ounded Rectangle 129"/>
          <p:cNvSpPr/>
          <p:nvPr/>
        </p:nvSpPr>
        <p:spPr>
          <a:xfrm>
            <a:off x="3362706" y="3573016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ounded Rectangle 130"/>
          <p:cNvSpPr/>
          <p:nvPr/>
        </p:nvSpPr>
        <p:spPr>
          <a:xfrm>
            <a:off x="3341100" y="5100899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ounded Rectangle 131"/>
          <p:cNvSpPr/>
          <p:nvPr/>
        </p:nvSpPr>
        <p:spPr>
          <a:xfrm>
            <a:off x="6369234" y="3595135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/>
          <p:cNvCxnSpPr/>
          <p:nvPr/>
        </p:nvCxnSpPr>
        <p:spPr>
          <a:xfrm flipV="1">
            <a:off x="35496" y="3419708"/>
            <a:ext cx="9063560" cy="92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Oval 70"/>
          <p:cNvSpPr/>
          <p:nvPr/>
        </p:nvSpPr>
        <p:spPr>
          <a:xfrm>
            <a:off x="2125879" y="4843003"/>
            <a:ext cx="446533" cy="4373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4933937" y="5570683"/>
            <a:ext cx="446533" cy="4373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4868066" y="4143542"/>
            <a:ext cx="446533" cy="437386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/>
          <p:cNvSpPr txBox="1"/>
          <p:nvPr/>
        </p:nvSpPr>
        <p:spPr>
          <a:xfrm>
            <a:off x="2173294" y="449140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4897936" y="3767835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noProof="0" dirty="0">
                <a:solidFill>
                  <a:prstClr val="black"/>
                </a:solidFill>
                <a:latin typeface="Calibri"/>
              </a:rPr>
              <a:t>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4947489" y="5204912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6478822" y="5476582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0" name="Straight Connector 139"/>
          <p:cNvCxnSpPr/>
          <p:nvPr/>
        </p:nvCxnSpPr>
        <p:spPr>
          <a:xfrm>
            <a:off x="6694846" y="5476582"/>
            <a:ext cx="0" cy="288032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/>
          <p:cNvSpPr/>
          <p:nvPr/>
        </p:nvSpPr>
        <p:spPr>
          <a:xfrm>
            <a:off x="6478822" y="5836622"/>
            <a:ext cx="1224136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2" name="Straight Connector 141"/>
          <p:cNvCxnSpPr/>
          <p:nvPr/>
        </p:nvCxnSpPr>
        <p:spPr>
          <a:xfrm>
            <a:off x="6694846" y="5836622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TextBox 142"/>
          <p:cNvSpPr txBox="1"/>
          <p:nvPr/>
        </p:nvSpPr>
        <p:spPr>
          <a:xfrm>
            <a:off x="6535988" y="5110946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550830" y="612465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6372200" y="5147143"/>
            <a:ext cx="2232248" cy="145020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7941891" y="5594971"/>
            <a:ext cx="446533" cy="4373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TextBox 146"/>
          <p:cNvSpPr txBox="1"/>
          <p:nvPr/>
        </p:nvSpPr>
        <p:spPr>
          <a:xfrm>
            <a:off x="7955443" y="5229200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solidFill>
                  <a:prstClr val="black"/>
                </a:solidFill>
                <a:latin typeface="Calibri"/>
              </a:rPr>
              <a:t>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7941891" y="4143742"/>
            <a:ext cx="446533" cy="437386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TextBox 148"/>
          <p:cNvSpPr txBox="1"/>
          <p:nvPr/>
        </p:nvSpPr>
        <p:spPr>
          <a:xfrm>
            <a:off x="7971761" y="3768035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noProof="0" dirty="0">
                <a:solidFill>
                  <a:prstClr val="black"/>
                </a:solidFill>
                <a:latin typeface="Calibri"/>
              </a:rPr>
              <a:t>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2" name="Straight Connector 121"/>
          <p:cNvCxnSpPr>
            <a:endCxn id="146" idx="2"/>
          </p:cNvCxnSpPr>
          <p:nvPr/>
        </p:nvCxnSpPr>
        <p:spPr>
          <a:xfrm>
            <a:off x="6755773" y="5616572"/>
            <a:ext cx="1186118" cy="197092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7279721" y="5695146"/>
            <a:ext cx="0" cy="863578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endCxn id="148" idx="2"/>
          </p:cNvCxnSpPr>
          <p:nvPr/>
        </p:nvCxnSpPr>
        <p:spPr>
          <a:xfrm flipV="1">
            <a:off x="6785643" y="4362435"/>
            <a:ext cx="1156248" cy="4445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>
            <a:off x="7482291" y="4437112"/>
            <a:ext cx="6033" cy="2067972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71034" y="6412686"/>
            <a:ext cx="220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Hill, 2019</a:t>
            </a:r>
            <a:endParaRPr lang="en-US" i="1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744758" y="480017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X</a:t>
            </a:r>
          </a:p>
        </p:txBody>
      </p:sp>
      <p:sp>
        <p:nvSpPr>
          <p:cNvPr id="111" name="TextovéPole 110"/>
          <p:cNvSpPr txBox="1"/>
          <p:nvPr/>
        </p:nvSpPr>
        <p:spPr>
          <a:xfrm>
            <a:off x="5732170" y="1851314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9866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5" grpId="0" animBg="1"/>
      <p:bldP spid="88" grpId="0"/>
      <p:bldP spid="89" grpId="0"/>
      <p:bldP spid="92" grpId="0" animBg="1"/>
      <p:bldP spid="95" grpId="0" animBg="1"/>
      <p:bldP spid="98" grpId="0"/>
      <p:bldP spid="99" grpId="0"/>
      <p:bldP spid="102" grpId="0" animBg="1"/>
      <p:bldP spid="105" grpId="0" animBg="1"/>
      <p:bldP spid="108" grpId="0"/>
      <p:bldP spid="109" grpId="0"/>
      <p:bldP spid="112" grpId="0" animBg="1"/>
      <p:bldP spid="115" grpId="0" animBg="1"/>
      <p:bldP spid="118" grpId="0"/>
      <p:bldP spid="119" grpId="0"/>
      <p:bldP spid="124" grpId="0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71" grpId="0" animBg="1"/>
      <p:bldP spid="134" grpId="0" animBg="1"/>
      <p:bldP spid="135" grpId="0" animBg="1"/>
      <p:bldP spid="136" grpId="0"/>
      <p:bldP spid="137" grpId="0"/>
      <p:bldP spid="138" grpId="0"/>
      <p:bldP spid="139" grpId="0" animBg="1"/>
      <p:bldP spid="141" grpId="0" animBg="1"/>
      <p:bldP spid="143" grpId="0"/>
      <p:bldP spid="144" grpId="0"/>
      <p:bldP spid="145" grpId="0" animBg="1"/>
      <p:bldP spid="146" grpId="0" animBg="1"/>
      <p:bldP spid="147" grpId="0"/>
      <p:bldP spid="148" grpId="0" animBg="1"/>
      <p:bldP spid="149" grpId="0"/>
      <p:bldP spid="3" grpId="0"/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eaLnBrk="1" hangingPunct="1"/>
            <a:r>
              <a:rPr lang="cs-CZ" sz="3200" kern="1200" dirty="0">
                <a:solidFill>
                  <a:schemeClr val="tx1"/>
                </a:solidFill>
              </a:rPr>
              <a:t>Oxidative phosphorylation (OXPHOS) by electron transport system (ETS)</a:t>
            </a:r>
          </a:p>
        </p:txBody>
      </p:sp>
      <p:pic>
        <p:nvPicPr>
          <p:cNvPr id="1331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7"/>
          <a:stretch>
            <a:fillRect/>
          </a:stretch>
        </p:blipFill>
        <p:spPr bwMode="auto">
          <a:xfrm>
            <a:off x="1470484" y="1852686"/>
            <a:ext cx="5904554" cy="373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ovéPole 4"/>
          <p:cNvSpPr txBox="1">
            <a:spLocks noChangeArrowheads="1"/>
          </p:cNvSpPr>
          <p:nvPr/>
        </p:nvSpPr>
        <p:spPr bwMode="auto">
          <a:xfrm>
            <a:off x="7380312" y="6496480"/>
            <a:ext cx="17079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</a:rPr>
              <a:t>Rand et al. 2004</a:t>
            </a:r>
          </a:p>
        </p:txBody>
      </p:sp>
      <p:sp>
        <p:nvSpPr>
          <p:cNvPr id="13318" name="TextovéPole 5"/>
          <p:cNvSpPr txBox="1">
            <a:spLocks noChangeArrowheads="1"/>
          </p:cNvSpPr>
          <p:nvPr/>
        </p:nvSpPr>
        <p:spPr bwMode="auto">
          <a:xfrm>
            <a:off x="2483769" y="5509930"/>
            <a:ext cx="38779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red</a:t>
            </a:r>
            <a:r>
              <a:rPr kumimoji="0" lang="cs-CZ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= </a:t>
            </a:r>
            <a:r>
              <a:rPr kumimoji="0" lang="cs-CZ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mt</a:t>
            </a:r>
            <a:r>
              <a:rPr kumimoji="0" lang="cs-CZ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cs-CZ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genes</a:t>
            </a:r>
            <a:r>
              <a:rPr kumimoji="0" lang="cs-CZ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</a:t>
            </a:r>
            <a:r>
              <a:rPr kumimoji="0" lang="cs-CZ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blue = N-</a:t>
            </a:r>
            <a:r>
              <a:rPr kumimoji="0" lang="cs-CZ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mt</a:t>
            </a:r>
            <a:r>
              <a:rPr kumimoji="0" lang="cs-CZ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cs-CZ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genes</a:t>
            </a:r>
            <a:endParaRPr kumimoji="0" lang="cs-CZ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ovéPole 5"/>
          <p:cNvSpPr txBox="1">
            <a:spLocks noChangeArrowheads="1"/>
          </p:cNvSpPr>
          <p:nvPr/>
        </p:nvSpPr>
        <p:spPr bwMode="auto">
          <a:xfrm>
            <a:off x="2483768" y="5805264"/>
            <a:ext cx="31758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(mtDNA)	          </a:t>
            </a:r>
            <a:r>
              <a:rPr kumimoji="0" lang="cs-CZ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cs-CZ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nDNA</a:t>
            </a:r>
            <a:r>
              <a:rPr kumimoji="0" lang="cs-CZ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96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96" y="102689"/>
            <a:ext cx="8229600" cy="1143000"/>
          </a:xfrm>
        </p:spPr>
        <p:txBody>
          <a:bodyPr/>
          <a:lstStyle/>
          <a:p>
            <a:r>
              <a:rPr lang="cs-CZ" dirty="0"/>
              <a:t>Co-adaptation of mt and N-mt genes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24328" y="6468330"/>
            <a:ext cx="148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Hill 2019</a:t>
            </a:r>
            <a:endParaRPr lang="en-US" i="1" dirty="0"/>
          </a:p>
        </p:txBody>
      </p:sp>
      <p:sp>
        <p:nvSpPr>
          <p:cNvPr id="5" name="Freeform 4"/>
          <p:cNvSpPr/>
          <p:nvPr/>
        </p:nvSpPr>
        <p:spPr>
          <a:xfrm>
            <a:off x="2334413" y="1417638"/>
            <a:ext cx="4102260" cy="946890"/>
          </a:xfrm>
          <a:custGeom>
            <a:avLst/>
            <a:gdLst>
              <a:gd name="connsiteX0" fmla="*/ 475743 w 4585132"/>
              <a:gd name="connsiteY0" fmla="*/ 166862 h 1238679"/>
              <a:gd name="connsiteX1" fmla="*/ 18543 w 4585132"/>
              <a:gd name="connsiteY1" fmla="*/ 711611 h 1238679"/>
              <a:gd name="connsiteX2" fmla="*/ 1108041 w 4585132"/>
              <a:gd name="connsiteY2" fmla="*/ 1236904 h 1238679"/>
              <a:gd name="connsiteX3" fmla="*/ 3014662 w 4585132"/>
              <a:gd name="connsiteY3" fmla="*/ 526785 h 1238679"/>
              <a:gd name="connsiteX4" fmla="*/ 4425173 w 4585132"/>
              <a:gd name="connsiteY4" fmla="*/ 983985 h 1238679"/>
              <a:gd name="connsiteX5" fmla="*/ 4386262 w 4585132"/>
              <a:gd name="connsiteY5" fmla="*/ 30675 h 1238679"/>
              <a:gd name="connsiteX6" fmla="*/ 2936841 w 4585132"/>
              <a:gd name="connsiteY6" fmla="*/ 215500 h 1238679"/>
              <a:gd name="connsiteX7" fmla="*/ 1176134 w 4585132"/>
              <a:gd name="connsiteY7" fmla="*/ 20947 h 1238679"/>
              <a:gd name="connsiteX8" fmla="*/ 475743 w 4585132"/>
              <a:gd name="connsiteY8" fmla="*/ 166862 h 123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85132" h="1238679">
                <a:moveTo>
                  <a:pt x="475743" y="166862"/>
                </a:moveTo>
                <a:cubicBezTo>
                  <a:pt x="282811" y="281973"/>
                  <a:pt x="-86840" y="533271"/>
                  <a:pt x="18543" y="711611"/>
                </a:cubicBezTo>
                <a:cubicBezTo>
                  <a:pt x="123926" y="889951"/>
                  <a:pt x="608688" y="1267708"/>
                  <a:pt x="1108041" y="1236904"/>
                </a:cubicBezTo>
                <a:cubicBezTo>
                  <a:pt x="1607394" y="1206100"/>
                  <a:pt x="2461807" y="568938"/>
                  <a:pt x="3014662" y="526785"/>
                </a:cubicBezTo>
                <a:cubicBezTo>
                  <a:pt x="3567517" y="484632"/>
                  <a:pt x="4196573" y="1066670"/>
                  <a:pt x="4425173" y="983985"/>
                </a:cubicBezTo>
                <a:cubicBezTo>
                  <a:pt x="4653773" y="901300"/>
                  <a:pt x="4634317" y="158756"/>
                  <a:pt x="4386262" y="30675"/>
                </a:cubicBezTo>
                <a:cubicBezTo>
                  <a:pt x="4138207" y="-97406"/>
                  <a:pt x="3471862" y="217121"/>
                  <a:pt x="2936841" y="215500"/>
                </a:cubicBezTo>
                <a:cubicBezTo>
                  <a:pt x="2401820" y="213879"/>
                  <a:pt x="1586317" y="24189"/>
                  <a:pt x="1176134" y="20947"/>
                </a:cubicBezTo>
                <a:cubicBezTo>
                  <a:pt x="765951" y="17705"/>
                  <a:pt x="668675" y="51751"/>
                  <a:pt x="475743" y="166862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331122" y="2613182"/>
            <a:ext cx="2528910" cy="894346"/>
          </a:xfrm>
          <a:custGeom>
            <a:avLst/>
            <a:gdLst>
              <a:gd name="connsiteX0" fmla="*/ 681121 w 2826585"/>
              <a:gd name="connsiteY0" fmla="*/ 1619 h 1169943"/>
              <a:gd name="connsiteX1" fmla="*/ 19641 w 2826585"/>
              <a:gd name="connsiteY1" fmla="*/ 575550 h 1169943"/>
              <a:gd name="connsiteX2" fmla="*/ 1284236 w 2826585"/>
              <a:gd name="connsiteY2" fmla="*/ 1168938 h 1169943"/>
              <a:gd name="connsiteX3" fmla="*/ 2821207 w 2826585"/>
              <a:gd name="connsiteY3" fmla="*/ 429636 h 1169943"/>
              <a:gd name="connsiteX4" fmla="*/ 681121 w 2826585"/>
              <a:gd name="connsiteY4" fmla="*/ 1619 h 116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585" h="1169943">
                <a:moveTo>
                  <a:pt x="681121" y="1619"/>
                </a:moveTo>
                <a:cubicBezTo>
                  <a:pt x="214193" y="25938"/>
                  <a:pt x="-80878" y="380997"/>
                  <a:pt x="19641" y="575550"/>
                </a:cubicBezTo>
                <a:cubicBezTo>
                  <a:pt x="120160" y="770103"/>
                  <a:pt x="817308" y="1193257"/>
                  <a:pt x="1284236" y="1168938"/>
                </a:cubicBezTo>
                <a:cubicBezTo>
                  <a:pt x="1751164" y="1144619"/>
                  <a:pt x="2915241" y="627432"/>
                  <a:pt x="2821207" y="429636"/>
                </a:cubicBezTo>
                <a:cubicBezTo>
                  <a:pt x="2727173" y="231840"/>
                  <a:pt x="1148049" y="-22700"/>
                  <a:pt x="681121" y="161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225288" y="2635803"/>
            <a:ext cx="1263938" cy="845390"/>
          </a:xfrm>
          <a:custGeom>
            <a:avLst/>
            <a:gdLst>
              <a:gd name="connsiteX0" fmla="*/ 250174 w 1412715"/>
              <a:gd name="connsiteY0" fmla="*/ 261546 h 1105901"/>
              <a:gd name="connsiteX1" fmla="*/ 1252123 w 1412715"/>
              <a:gd name="connsiteY1" fmla="*/ 37810 h 1105901"/>
              <a:gd name="connsiteX2" fmla="*/ 1291033 w 1412715"/>
              <a:gd name="connsiteY2" fmla="*/ 1098125 h 1105901"/>
              <a:gd name="connsiteX3" fmla="*/ 75076 w 1412715"/>
              <a:gd name="connsiteY3" fmla="*/ 504737 h 1105901"/>
              <a:gd name="connsiteX4" fmla="*/ 250174 w 1412715"/>
              <a:gd name="connsiteY4" fmla="*/ 261546 h 110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715" h="1105901">
                <a:moveTo>
                  <a:pt x="250174" y="261546"/>
                </a:moveTo>
                <a:cubicBezTo>
                  <a:pt x="446348" y="183725"/>
                  <a:pt x="1078647" y="-101620"/>
                  <a:pt x="1252123" y="37810"/>
                </a:cubicBezTo>
                <a:cubicBezTo>
                  <a:pt x="1425599" y="177240"/>
                  <a:pt x="1487207" y="1020304"/>
                  <a:pt x="1291033" y="1098125"/>
                </a:cubicBezTo>
                <a:cubicBezTo>
                  <a:pt x="1094859" y="1175946"/>
                  <a:pt x="246931" y="647409"/>
                  <a:pt x="75076" y="504737"/>
                </a:cubicBezTo>
                <a:cubicBezTo>
                  <a:pt x="-96779" y="362065"/>
                  <a:pt x="54000" y="339367"/>
                  <a:pt x="250174" y="261546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960711" y="5284274"/>
            <a:ext cx="2528910" cy="894346"/>
          </a:xfrm>
          <a:custGeom>
            <a:avLst/>
            <a:gdLst>
              <a:gd name="connsiteX0" fmla="*/ 681121 w 2826585"/>
              <a:gd name="connsiteY0" fmla="*/ 1619 h 1169943"/>
              <a:gd name="connsiteX1" fmla="*/ 19641 w 2826585"/>
              <a:gd name="connsiteY1" fmla="*/ 575550 h 1169943"/>
              <a:gd name="connsiteX2" fmla="*/ 1284236 w 2826585"/>
              <a:gd name="connsiteY2" fmla="*/ 1168938 h 1169943"/>
              <a:gd name="connsiteX3" fmla="*/ 2821207 w 2826585"/>
              <a:gd name="connsiteY3" fmla="*/ 429636 h 1169943"/>
              <a:gd name="connsiteX4" fmla="*/ 681121 w 2826585"/>
              <a:gd name="connsiteY4" fmla="*/ 1619 h 116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585" h="1169943">
                <a:moveTo>
                  <a:pt x="681121" y="1619"/>
                </a:moveTo>
                <a:cubicBezTo>
                  <a:pt x="214193" y="25938"/>
                  <a:pt x="-80878" y="380997"/>
                  <a:pt x="19641" y="575550"/>
                </a:cubicBezTo>
                <a:cubicBezTo>
                  <a:pt x="120160" y="770103"/>
                  <a:pt x="817308" y="1193257"/>
                  <a:pt x="1284236" y="1168938"/>
                </a:cubicBezTo>
                <a:cubicBezTo>
                  <a:pt x="1751164" y="1144619"/>
                  <a:pt x="2915241" y="627432"/>
                  <a:pt x="2821207" y="429636"/>
                </a:cubicBezTo>
                <a:cubicBezTo>
                  <a:pt x="2727173" y="231840"/>
                  <a:pt x="1148049" y="-22700"/>
                  <a:pt x="681121" y="1619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932040" y="5301208"/>
            <a:ext cx="1263938" cy="845390"/>
          </a:xfrm>
          <a:custGeom>
            <a:avLst/>
            <a:gdLst>
              <a:gd name="connsiteX0" fmla="*/ 250174 w 1412715"/>
              <a:gd name="connsiteY0" fmla="*/ 261546 h 1105901"/>
              <a:gd name="connsiteX1" fmla="*/ 1252123 w 1412715"/>
              <a:gd name="connsiteY1" fmla="*/ 37810 h 1105901"/>
              <a:gd name="connsiteX2" fmla="*/ 1291033 w 1412715"/>
              <a:gd name="connsiteY2" fmla="*/ 1098125 h 1105901"/>
              <a:gd name="connsiteX3" fmla="*/ 75076 w 1412715"/>
              <a:gd name="connsiteY3" fmla="*/ 504737 h 1105901"/>
              <a:gd name="connsiteX4" fmla="*/ 250174 w 1412715"/>
              <a:gd name="connsiteY4" fmla="*/ 261546 h 110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715" h="1105901">
                <a:moveTo>
                  <a:pt x="250174" y="261546"/>
                </a:moveTo>
                <a:cubicBezTo>
                  <a:pt x="446348" y="183725"/>
                  <a:pt x="1078647" y="-101620"/>
                  <a:pt x="1252123" y="37810"/>
                </a:cubicBezTo>
                <a:cubicBezTo>
                  <a:pt x="1425599" y="177240"/>
                  <a:pt x="1487207" y="1020304"/>
                  <a:pt x="1291033" y="1098125"/>
                </a:cubicBezTo>
                <a:cubicBezTo>
                  <a:pt x="1094859" y="1175946"/>
                  <a:pt x="246931" y="647409"/>
                  <a:pt x="75076" y="504737"/>
                </a:cubicBezTo>
                <a:cubicBezTo>
                  <a:pt x="-96779" y="362065"/>
                  <a:pt x="54000" y="339367"/>
                  <a:pt x="250174" y="261546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331122" y="3729847"/>
            <a:ext cx="2528910" cy="894346"/>
          </a:xfrm>
          <a:custGeom>
            <a:avLst/>
            <a:gdLst>
              <a:gd name="connsiteX0" fmla="*/ 681121 w 2826585"/>
              <a:gd name="connsiteY0" fmla="*/ 1619 h 1169943"/>
              <a:gd name="connsiteX1" fmla="*/ 19641 w 2826585"/>
              <a:gd name="connsiteY1" fmla="*/ 575550 h 1169943"/>
              <a:gd name="connsiteX2" fmla="*/ 1284236 w 2826585"/>
              <a:gd name="connsiteY2" fmla="*/ 1168938 h 1169943"/>
              <a:gd name="connsiteX3" fmla="*/ 2821207 w 2826585"/>
              <a:gd name="connsiteY3" fmla="*/ 429636 h 1169943"/>
              <a:gd name="connsiteX4" fmla="*/ 681121 w 2826585"/>
              <a:gd name="connsiteY4" fmla="*/ 1619 h 116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6585" h="1169943">
                <a:moveTo>
                  <a:pt x="681121" y="1619"/>
                </a:moveTo>
                <a:cubicBezTo>
                  <a:pt x="214193" y="25938"/>
                  <a:pt x="-80878" y="380997"/>
                  <a:pt x="19641" y="575550"/>
                </a:cubicBezTo>
                <a:cubicBezTo>
                  <a:pt x="120160" y="770103"/>
                  <a:pt x="817308" y="1193257"/>
                  <a:pt x="1284236" y="1168938"/>
                </a:cubicBezTo>
                <a:cubicBezTo>
                  <a:pt x="1751164" y="1144619"/>
                  <a:pt x="2915241" y="627432"/>
                  <a:pt x="2821207" y="429636"/>
                </a:cubicBezTo>
                <a:cubicBezTo>
                  <a:pt x="2727173" y="231840"/>
                  <a:pt x="1148049" y="-22700"/>
                  <a:pt x="681121" y="1619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225288" y="3752468"/>
            <a:ext cx="1263938" cy="845390"/>
          </a:xfrm>
          <a:custGeom>
            <a:avLst/>
            <a:gdLst>
              <a:gd name="connsiteX0" fmla="*/ 250174 w 1412715"/>
              <a:gd name="connsiteY0" fmla="*/ 261546 h 1105901"/>
              <a:gd name="connsiteX1" fmla="*/ 1252123 w 1412715"/>
              <a:gd name="connsiteY1" fmla="*/ 37810 h 1105901"/>
              <a:gd name="connsiteX2" fmla="*/ 1291033 w 1412715"/>
              <a:gd name="connsiteY2" fmla="*/ 1098125 h 1105901"/>
              <a:gd name="connsiteX3" fmla="*/ 75076 w 1412715"/>
              <a:gd name="connsiteY3" fmla="*/ 504737 h 1105901"/>
              <a:gd name="connsiteX4" fmla="*/ 250174 w 1412715"/>
              <a:gd name="connsiteY4" fmla="*/ 261546 h 110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715" h="1105901">
                <a:moveTo>
                  <a:pt x="250174" y="261546"/>
                </a:moveTo>
                <a:cubicBezTo>
                  <a:pt x="446348" y="183725"/>
                  <a:pt x="1078647" y="-101620"/>
                  <a:pt x="1252123" y="37810"/>
                </a:cubicBezTo>
                <a:cubicBezTo>
                  <a:pt x="1425599" y="177240"/>
                  <a:pt x="1487207" y="1020304"/>
                  <a:pt x="1291033" y="1098125"/>
                </a:cubicBezTo>
                <a:cubicBezTo>
                  <a:pt x="1094859" y="1175946"/>
                  <a:pt x="246931" y="647409"/>
                  <a:pt x="75076" y="504737"/>
                </a:cubicBezTo>
                <a:cubicBezTo>
                  <a:pt x="-96779" y="362065"/>
                  <a:pt x="54000" y="339367"/>
                  <a:pt x="250174" y="261546"/>
                </a:cubicBez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46539" y="1433833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62563" y="1433833"/>
            <a:ext cx="0" cy="2880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46539" y="1793873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62563" y="1793873"/>
            <a:ext cx="0" cy="2880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07504" y="1325925"/>
            <a:ext cx="2082893" cy="910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616485" y="1535977"/>
            <a:ext cx="446533" cy="437386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246539" y="2554389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462563" y="2554389"/>
            <a:ext cx="0" cy="2880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46539" y="2914429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462563" y="2914429"/>
            <a:ext cx="0" cy="2880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107504" y="2446481"/>
            <a:ext cx="2082893" cy="910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616485" y="2656533"/>
            <a:ext cx="446533" cy="437386"/>
          </a:xfrm>
          <a:prstGeom prst="ellipse">
            <a:avLst/>
          </a:prstGeom>
          <a:noFill/>
          <a:ln w="76200">
            <a:solidFill>
              <a:srgbClr val="333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246539" y="3706517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462563" y="3706517"/>
            <a:ext cx="0" cy="288032"/>
          </a:xfrm>
          <a:prstGeom prst="line">
            <a:avLst/>
          </a:prstGeom>
          <a:ln w="57150">
            <a:solidFill>
              <a:srgbClr val="333F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246539" y="4066557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462563" y="4066557"/>
            <a:ext cx="0" cy="288032"/>
          </a:xfrm>
          <a:prstGeom prst="line">
            <a:avLst/>
          </a:prstGeom>
          <a:ln w="57150">
            <a:solidFill>
              <a:srgbClr val="333F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62"/>
          <p:cNvSpPr/>
          <p:nvPr/>
        </p:nvSpPr>
        <p:spPr>
          <a:xfrm>
            <a:off x="107504" y="3598609"/>
            <a:ext cx="2082893" cy="910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1616485" y="3808661"/>
            <a:ext cx="446533" cy="437386"/>
          </a:xfrm>
          <a:prstGeom prst="ellipse">
            <a:avLst/>
          </a:prstGeom>
          <a:noFill/>
          <a:ln w="76200">
            <a:solidFill>
              <a:srgbClr val="333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827942" y="5265100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>
            <a:off x="1043966" y="5265100"/>
            <a:ext cx="0" cy="288032"/>
          </a:xfrm>
          <a:prstGeom prst="line">
            <a:avLst/>
          </a:prstGeom>
          <a:ln w="57150">
            <a:solidFill>
              <a:srgbClr val="333F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827942" y="5625140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1043966" y="5625140"/>
            <a:ext cx="0" cy="288032"/>
          </a:xfrm>
          <a:prstGeom prst="line">
            <a:avLst/>
          </a:prstGeom>
          <a:ln w="57150">
            <a:solidFill>
              <a:srgbClr val="333F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/>
          <p:cNvSpPr/>
          <p:nvPr/>
        </p:nvSpPr>
        <p:spPr>
          <a:xfrm>
            <a:off x="688907" y="5157192"/>
            <a:ext cx="2082893" cy="910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197888" y="5367244"/>
            <a:ext cx="446533" cy="437386"/>
          </a:xfrm>
          <a:prstGeom prst="ellipse">
            <a:avLst/>
          </a:prstGeom>
          <a:noFill/>
          <a:ln w="76200">
            <a:solidFill>
              <a:srgbClr val="333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6804606" y="1448676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7020630" y="1448676"/>
            <a:ext cx="0" cy="2880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6804606" y="1808716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>
            <a:off x="7020630" y="1808716"/>
            <a:ext cx="0" cy="2880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74"/>
          <p:cNvSpPr/>
          <p:nvPr/>
        </p:nvSpPr>
        <p:spPr>
          <a:xfrm>
            <a:off x="6665571" y="1340768"/>
            <a:ext cx="2082893" cy="910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8174552" y="1550820"/>
            <a:ext cx="446533" cy="437386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804606" y="2600804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8" name="Straight Connector 77"/>
          <p:cNvCxnSpPr/>
          <p:nvPr/>
        </p:nvCxnSpPr>
        <p:spPr>
          <a:xfrm>
            <a:off x="7020630" y="2600804"/>
            <a:ext cx="0" cy="2880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6804606" y="2960844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>
            <a:off x="7020630" y="2960844"/>
            <a:ext cx="0" cy="28803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ounded Rectangle 80"/>
          <p:cNvSpPr/>
          <p:nvPr/>
        </p:nvSpPr>
        <p:spPr>
          <a:xfrm>
            <a:off x="6665571" y="2492896"/>
            <a:ext cx="2082893" cy="910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8174552" y="2702948"/>
            <a:ext cx="446533" cy="4373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6799267" y="3850533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>
            <a:off x="7015291" y="3850533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6799267" y="4210573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7015291" y="4210573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6660232" y="3742625"/>
            <a:ext cx="2082893" cy="910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8169213" y="3952677"/>
            <a:ext cx="446533" cy="4373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6583243" y="5337108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>
            <a:off x="6799267" y="533710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6583243" y="5697148"/>
            <a:ext cx="1224136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2" name="Straight Connector 91"/>
          <p:cNvCxnSpPr/>
          <p:nvPr/>
        </p:nvCxnSpPr>
        <p:spPr>
          <a:xfrm>
            <a:off x="6799267" y="5697148"/>
            <a:ext cx="0" cy="288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>
          <a:xfrm>
            <a:off x="6444208" y="5229200"/>
            <a:ext cx="2082893" cy="9105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7953189" y="5439252"/>
            <a:ext cx="446533" cy="4373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931390" y="5472477"/>
            <a:ext cx="350729" cy="354391"/>
          </a:xfrm>
          <a:custGeom>
            <a:avLst/>
            <a:gdLst>
              <a:gd name="connsiteX0" fmla="*/ 272908 w 350729"/>
              <a:gd name="connsiteY0" fmla="*/ 4195 h 354391"/>
              <a:gd name="connsiteX1" fmla="*/ 224270 w 350729"/>
              <a:gd name="connsiteY1" fmla="*/ 13923 h 354391"/>
              <a:gd name="connsiteX2" fmla="*/ 204814 w 350729"/>
              <a:gd name="connsiteY2" fmla="*/ 33378 h 354391"/>
              <a:gd name="connsiteX3" fmla="*/ 136721 w 350729"/>
              <a:gd name="connsiteY3" fmla="*/ 43106 h 354391"/>
              <a:gd name="connsiteX4" fmla="*/ 78355 w 350729"/>
              <a:gd name="connsiteY4" fmla="*/ 62561 h 354391"/>
              <a:gd name="connsiteX5" fmla="*/ 29716 w 350729"/>
              <a:gd name="connsiteY5" fmla="*/ 91744 h 354391"/>
              <a:gd name="connsiteX6" fmla="*/ 10261 w 350729"/>
              <a:gd name="connsiteY6" fmla="*/ 111200 h 354391"/>
              <a:gd name="connsiteX7" fmla="*/ 10261 w 350729"/>
              <a:gd name="connsiteY7" fmla="*/ 189021 h 354391"/>
              <a:gd name="connsiteX8" fmla="*/ 39444 w 350729"/>
              <a:gd name="connsiteY8" fmla="*/ 208476 h 354391"/>
              <a:gd name="connsiteX9" fmla="*/ 58899 w 350729"/>
              <a:gd name="connsiteY9" fmla="*/ 227932 h 354391"/>
              <a:gd name="connsiteX10" fmla="*/ 107538 w 350729"/>
              <a:gd name="connsiteY10" fmla="*/ 237659 h 354391"/>
              <a:gd name="connsiteX11" fmla="*/ 136721 w 350729"/>
              <a:gd name="connsiteY11" fmla="*/ 257114 h 354391"/>
              <a:gd name="connsiteX12" fmla="*/ 156176 w 350729"/>
              <a:gd name="connsiteY12" fmla="*/ 276570 h 354391"/>
              <a:gd name="connsiteX13" fmla="*/ 214542 w 350729"/>
              <a:gd name="connsiteY13" fmla="*/ 296025 h 354391"/>
              <a:gd name="connsiteX14" fmla="*/ 272908 w 350729"/>
              <a:gd name="connsiteY14" fmla="*/ 325208 h 354391"/>
              <a:gd name="connsiteX15" fmla="*/ 302091 w 350729"/>
              <a:gd name="connsiteY15" fmla="*/ 354391 h 354391"/>
              <a:gd name="connsiteX16" fmla="*/ 321546 w 350729"/>
              <a:gd name="connsiteY16" fmla="*/ 325208 h 354391"/>
              <a:gd name="connsiteX17" fmla="*/ 350729 w 350729"/>
              <a:gd name="connsiteY17" fmla="*/ 227932 h 354391"/>
              <a:gd name="connsiteX18" fmla="*/ 341001 w 350729"/>
              <a:gd name="connsiteY18" fmla="*/ 101472 h 354391"/>
              <a:gd name="connsiteX19" fmla="*/ 311819 w 350729"/>
              <a:gd name="connsiteY19" fmla="*/ 82017 h 354391"/>
              <a:gd name="connsiteX20" fmla="*/ 272908 w 350729"/>
              <a:gd name="connsiteY20" fmla="*/ 4195 h 35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0729" h="354391">
                <a:moveTo>
                  <a:pt x="272908" y="4195"/>
                </a:moveTo>
                <a:cubicBezTo>
                  <a:pt x="258317" y="-7154"/>
                  <a:pt x="239467" y="7410"/>
                  <a:pt x="224270" y="13923"/>
                </a:cubicBezTo>
                <a:cubicBezTo>
                  <a:pt x="215840" y="17536"/>
                  <a:pt x="213515" y="30478"/>
                  <a:pt x="204814" y="33378"/>
                </a:cubicBezTo>
                <a:cubicBezTo>
                  <a:pt x="183062" y="40629"/>
                  <a:pt x="159419" y="39863"/>
                  <a:pt x="136721" y="43106"/>
                </a:cubicBezTo>
                <a:cubicBezTo>
                  <a:pt x="117266" y="49591"/>
                  <a:pt x="92856" y="48060"/>
                  <a:pt x="78355" y="62561"/>
                </a:cubicBezTo>
                <a:cubicBezTo>
                  <a:pt x="51648" y="89268"/>
                  <a:pt x="67600" y="79117"/>
                  <a:pt x="29716" y="91744"/>
                </a:cubicBezTo>
                <a:cubicBezTo>
                  <a:pt x="23231" y="98229"/>
                  <a:pt x="14980" y="103336"/>
                  <a:pt x="10261" y="111200"/>
                </a:cubicBezTo>
                <a:cubicBezTo>
                  <a:pt x="-3607" y="134314"/>
                  <a:pt x="-3233" y="165406"/>
                  <a:pt x="10261" y="189021"/>
                </a:cubicBezTo>
                <a:cubicBezTo>
                  <a:pt x="16062" y="199172"/>
                  <a:pt x="30315" y="201173"/>
                  <a:pt x="39444" y="208476"/>
                </a:cubicBezTo>
                <a:cubicBezTo>
                  <a:pt x="46606" y="214205"/>
                  <a:pt x="50469" y="224319"/>
                  <a:pt x="58899" y="227932"/>
                </a:cubicBezTo>
                <a:cubicBezTo>
                  <a:pt x="74096" y="234445"/>
                  <a:pt x="91325" y="234417"/>
                  <a:pt x="107538" y="237659"/>
                </a:cubicBezTo>
                <a:cubicBezTo>
                  <a:pt x="117266" y="244144"/>
                  <a:pt x="127592" y="249811"/>
                  <a:pt x="136721" y="257114"/>
                </a:cubicBezTo>
                <a:cubicBezTo>
                  <a:pt x="143883" y="262843"/>
                  <a:pt x="147973" y="272468"/>
                  <a:pt x="156176" y="276570"/>
                </a:cubicBezTo>
                <a:cubicBezTo>
                  <a:pt x="174519" y="285741"/>
                  <a:pt x="197478" y="284650"/>
                  <a:pt x="214542" y="296025"/>
                </a:cubicBezTo>
                <a:cubicBezTo>
                  <a:pt x="252257" y="321168"/>
                  <a:pt x="232634" y="311783"/>
                  <a:pt x="272908" y="325208"/>
                </a:cubicBezTo>
                <a:cubicBezTo>
                  <a:pt x="282636" y="334936"/>
                  <a:pt x="288334" y="354391"/>
                  <a:pt x="302091" y="354391"/>
                </a:cubicBezTo>
                <a:cubicBezTo>
                  <a:pt x="313782" y="354391"/>
                  <a:pt x="316798" y="335892"/>
                  <a:pt x="321546" y="325208"/>
                </a:cubicBezTo>
                <a:cubicBezTo>
                  <a:pt x="335077" y="294762"/>
                  <a:pt x="342645" y="260268"/>
                  <a:pt x="350729" y="227932"/>
                </a:cubicBezTo>
                <a:cubicBezTo>
                  <a:pt x="347486" y="185779"/>
                  <a:pt x="351894" y="142322"/>
                  <a:pt x="341001" y="101472"/>
                </a:cubicBezTo>
                <a:cubicBezTo>
                  <a:pt x="337989" y="90176"/>
                  <a:pt x="320948" y="89320"/>
                  <a:pt x="311819" y="82017"/>
                </a:cubicBezTo>
                <a:cubicBezTo>
                  <a:pt x="291333" y="65628"/>
                  <a:pt x="287499" y="15544"/>
                  <a:pt x="272908" y="4195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4628678" y="6178620"/>
            <a:ext cx="1910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mitonuclear incompatibility</a:t>
            </a:r>
            <a:endParaRPr lang="en-US" dirty="0"/>
          </a:p>
        </p:txBody>
      </p:sp>
      <p:cxnSp>
        <p:nvCxnSpPr>
          <p:cNvPr id="97" name="Straight Arrow Connector 96"/>
          <p:cNvCxnSpPr/>
          <p:nvPr/>
        </p:nvCxnSpPr>
        <p:spPr>
          <a:xfrm flipH="1" flipV="1">
            <a:off x="5106754" y="5649672"/>
            <a:ext cx="118534" cy="5289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eaLnBrk="1" hangingPunct="1"/>
            <a:r>
              <a:rPr lang="cs-CZ" sz="3200" kern="1200" dirty="0">
                <a:solidFill>
                  <a:schemeClr val="tx1"/>
                </a:solidFill>
              </a:rPr>
              <a:t>Mitonuclear coevolution as the genesis of speciation</a:t>
            </a:r>
          </a:p>
        </p:txBody>
      </p:sp>
      <p:pic>
        <p:nvPicPr>
          <p:cNvPr id="13315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6" t="14654" r="23670" b="40029"/>
          <a:stretch/>
        </p:blipFill>
        <p:spPr>
          <a:xfrm>
            <a:off x="467544" y="1844823"/>
            <a:ext cx="4371292" cy="4275209"/>
          </a:xfrm>
        </p:spPr>
      </p:pic>
      <p:sp>
        <p:nvSpPr>
          <p:cNvPr id="13319" name="TextovéPole 7"/>
          <p:cNvSpPr txBox="1">
            <a:spLocks noChangeArrowheads="1"/>
          </p:cNvSpPr>
          <p:nvPr/>
        </p:nvSpPr>
        <p:spPr bwMode="auto">
          <a:xfrm>
            <a:off x="6928056" y="6381328"/>
            <a:ext cx="15872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Hill</a:t>
            </a:r>
            <a:r>
              <a:rPr kumimoji="0" lang="cs-CZ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2016, 2017</a:t>
            </a:r>
          </a:p>
        </p:txBody>
      </p:sp>
      <p:pic>
        <p:nvPicPr>
          <p:cNvPr id="10" name="Zástupný symbol pro obsah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6" t="58655" r="23670" b="5914"/>
          <a:stretch/>
        </p:blipFill>
        <p:spPr>
          <a:xfrm>
            <a:off x="4499992" y="2408943"/>
            <a:ext cx="4255569" cy="325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Morphological Species Concept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= the smallest groups that are consistently and </a:t>
            </a:r>
            <a:r>
              <a:rPr lang="cs-CZ" b="1" dirty="0"/>
              <a:t>persistently distinct, and distinguishable by ordinary means</a:t>
            </a:r>
          </a:p>
          <a:p>
            <a:r>
              <a:rPr lang="cs-CZ" dirty="0"/>
              <a:t>Aristoteles → Linnaeus → rules of zoological nomenclature</a:t>
            </a:r>
          </a:p>
          <a:p>
            <a:r>
              <a:rPr lang="cs-CZ" dirty="0"/>
              <a:t>does not take evolution into account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49739"/>
            <a:ext cx="1866448" cy="25922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0510" y="6176963"/>
            <a:ext cx="3130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Linnaeus, Carolus (1707 - 1778)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742" y="3506064"/>
            <a:ext cx="3305944" cy="2603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68" y="3140967"/>
            <a:ext cx="2742396" cy="344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Mitonuclear compatibility species complex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= </a:t>
            </a:r>
            <a:r>
              <a:rPr lang="cs-CZ" sz="2400" b="1" dirty="0"/>
              <a:t>a species is a population that is genetically isolated from other populations by incompatibilities in uniquely coadapted mt and N-mt genes</a:t>
            </a:r>
          </a:p>
          <a:p>
            <a:r>
              <a:rPr lang="cs-CZ" sz="2400" dirty="0"/>
              <a:t>the need of mitonuclear coadaptation is </a:t>
            </a:r>
            <a:r>
              <a:rPr lang="cs-CZ" sz="2400" b="1" dirty="0"/>
              <a:t>universal</a:t>
            </a:r>
            <a:r>
              <a:rPr lang="cs-CZ" sz="2400" dirty="0"/>
              <a:t> among eukaryotes</a:t>
            </a:r>
          </a:p>
          <a:p>
            <a:r>
              <a:rPr lang="cs-CZ" sz="2400" dirty="0"/>
              <a:t>species boundaries become objective and defensible</a:t>
            </a:r>
          </a:p>
          <a:p>
            <a:r>
              <a:rPr lang="cs-CZ" sz="2400" dirty="0"/>
              <a:t>determining species boundaries would no longer be an esoteric intellectual exercise</a:t>
            </a:r>
          </a:p>
          <a:p>
            <a:r>
              <a:rPr lang="cs-CZ" sz="2400" b="1" dirty="0"/>
              <a:t>„species“ is exclusively a eukaryotic concept</a:t>
            </a:r>
            <a:endParaRPr lang="en-US" sz="2400" b="1" dirty="0"/>
          </a:p>
        </p:txBody>
      </p:sp>
      <p:sp>
        <p:nvSpPr>
          <p:cNvPr id="4" name="TextovéPole 7"/>
          <p:cNvSpPr txBox="1">
            <a:spLocks noChangeArrowheads="1"/>
          </p:cNvSpPr>
          <p:nvPr/>
        </p:nvSpPr>
        <p:spPr bwMode="auto">
          <a:xfrm>
            <a:off x="6369655" y="6512021"/>
            <a:ext cx="27446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Hill 2016, 2017, 2018, 2019</a:t>
            </a:r>
          </a:p>
        </p:txBody>
      </p:sp>
    </p:spTree>
    <p:extLst>
      <p:ext uri="{BB962C8B-B14F-4D97-AF65-F5344CB8AC3E}">
        <p14:creationId xmlns:p14="http://schemas.microsoft.com/office/powerpoint/2010/main" val="30607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0425" cy="158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ovéPole 5"/>
          <p:cNvSpPr txBox="1">
            <a:spLocks noChangeArrowheads="1"/>
          </p:cNvSpPr>
          <p:nvPr/>
        </p:nvSpPr>
        <p:spPr bwMode="auto">
          <a:xfrm>
            <a:off x="0" y="1700213"/>
            <a:ext cx="187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first idea in 2003</a:t>
            </a:r>
          </a:p>
        </p:txBody>
      </p:sp>
      <p:pic>
        <p:nvPicPr>
          <p:cNvPr id="7173" name="Picture 5" descr="CB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0"/>
            <a:ext cx="25923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ovéPole 7"/>
          <p:cNvSpPr txBox="1">
            <a:spLocks noChangeArrowheads="1"/>
          </p:cNvSpPr>
          <p:nvPr/>
        </p:nvSpPr>
        <p:spPr bwMode="auto">
          <a:xfrm>
            <a:off x="7740650" y="549275"/>
            <a:ext cx="1144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CBOL in 2005</a:t>
            </a:r>
          </a:p>
        </p:txBody>
      </p:sp>
      <p:pic>
        <p:nvPicPr>
          <p:cNvPr id="7175" name="Picture 7" descr="iB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9842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ovéPole 9"/>
          <p:cNvSpPr txBox="1">
            <a:spLocks noChangeArrowheads="1"/>
          </p:cNvSpPr>
          <p:nvPr/>
        </p:nvSpPr>
        <p:spPr bwMode="auto">
          <a:xfrm>
            <a:off x="7524750" y="1412875"/>
            <a:ext cx="1293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iBOL 2010-2015</a:t>
            </a:r>
          </a:p>
        </p:txBody>
      </p:sp>
      <p:sp>
        <p:nvSpPr>
          <p:cNvPr id="7177" name="TextovéPole 1"/>
          <p:cNvSpPr txBox="1">
            <a:spLocks noChangeArrowheads="1"/>
          </p:cNvSpPr>
          <p:nvPr/>
        </p:nvSpPr>
        <p:spPr bwMode="auto">
          <a:xfrm>
            <a:off x="7356475" y="1792288"/>
            <a:ext cx="1752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500 000 species barcoded in 2015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92611"/>
            <a:ext cx="6440816" cy="37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179512" y="2996952"/>
          <a:ext cx="2230179" cy="2312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2069860" imgH="12514286" progId="MSPhotoEd.3">
                  <p:embed/>
                </p:oleObj>
              </mc:Choice>
              <mc:Fallback>
                <p:oleObj name="Photo Editor Photo" r:id="rId6" imgW="12069860" imgH="12514286" progId="MSPhotoEd.3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996952"/>
                        <a:ext cx="2230179" cy="2312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ovéPole 1"/>
          <p:cNvSpPr txBox="1"/>
          <p:nvPr/>
        </p:nvSpPr>
        <p:spPr>
          <a:xfrm>
            <a:off x="1598366" y="6351065"/>
            <a:ext cx="576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„DNA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barcode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 –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fragment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mitochondrial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DNA</a:t>
            </a:r>
          </a:p>
        </p:txBody>
      </p:sp>
    </p:spTree>
    <p:extLst>
      <p:ext uri="{BB962C8B-B14F-4D97-AF65-F5344CB8AC3E}">
        <p14:creationId xmlns:p14="http://schemas.microsoft.com/office/powerpoint/2010/main" val="322989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2800" kern="1200" dirty="0">
                <a:solidFill>
                  <a:schemeClr val="tx1"/>
                </a:solidFill>
              </a:rPr>
              <a:t>Introgression/</a:t>
            </a:r>
            <a:r>
              <a:rPr lang="cs-CZ" sz="2800" kern="1200" dirty="0" err="1">
                <a:solidFill>
                  <a:schemeClr val="tx1"/>
                </a:solidFill>
              </a:rPr>
              <a:t>replacement</a:t>
            </a:r>
            <a:r>
              <a:rPr lang="cs-CZ" sz="2800" kern="1200" dirty="0">
                <a:solidFill>
                  <a:schemeClr val="tx1"/>
                </a:solidFill>
              </a:rPr>
              <a:t> </a:t>
            </a:r>
            <a:r>
              <a:rPr lang="cs-CZ" sz="2800" kern="1200" dirty="0" err="1">
                <a:solidFill>
                  <a:schemeClr val="tx1"/>
                </a:solidFill>
              </a:rPr>
              <a:t>of</a:t>
            </a:r>
            <a:r>
              <a:rPr lang="cs-CZ" sz="2800" kern="1200" dirty="0">
                <a:solidFill>
                  <a:schemeClr val="tx1"/>
                </a:solidFill>
              </a:rPr>
              <a:t> mtDNA in </a:t>
            </a:r>
            <a:r>
              <a:rPr lang="cs-CZ" sz="2800" i="1" kern="1200" dirty="0" err="1">
                <a:solidFill>
                  <a:schemeClr val="tx1"/>
                </a:solidFill>
              </a:rPr>
              <a:t>Myotis</a:t>
            </a:r>
            <a:endParaRPr lang="cs-CZ" sz="2800" i="1" kern="1200" dirty="0">
              <a:solidFill>
                <a:schemeClr val="tx1"/>
              </a:solidFill>
            </a:endParaRPr>
          </a:p>
        </p:txBody>
      </p:sp>
      <p:sp>
        <p:nvSpPr>
          <p:cNvPr id="41987" name="TextovéPole 3"/>
          <p:cNvSpPr txBox="1">
            <a:spLocks noChangeArrowheads="1"/>
          </p:cNvSpPr>
          <p:nvPr/>
        </p:nvSpPr>
        <p:spPr bwMode="auto">
          <a:xfrm>
            <a:off x="7189788" y="6488113"/>
            <a:ext cx="191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600" i="1">
                <a:solidFill>
                  <a:srgbClr val="000000"/>
                </a:solidFill>
              </a:rPr>
              <a:t>Berthier et al. 2006</a:t>
            </a:r>
          </a:p>
        </p:txBody>
      </p:sp>
      <p:sp>
        <p:nvSpPr>
          <p:cNvPr id="5" name="Stužka zahnutá dolů 4"/>
          <p:cNvSpPr/>
          <p:nvPr/>
        </p:nvSpPr>
        <p:spPr>
          <a:xfrm>
            <a:off x="1374775" y="1633538"/>
            <a:ext cx="1214438" cy="642937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Šestnácticípá hvězda 5"/>
          <p:cNvSpPr/>
          <p:nvPr/>
        </p:nvSpPr>
        <p:spPr>
          <a:xfrm>
            <a:off x="1803400" y="1847850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Stužka zahnutá dolů 6"/>
          <p:cNvSpPr/>
          <p:nvPr/>
        </p:nvSpPr>
        <p:spPr>
          <a:xfrm>
            <a:off x="2374900" y="2419350"/>
            <a:ext cx="1214438" cy="642938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Šestnácticípá hvězda 7"/>
          <p:cNvSpPr/>
          <p:nvPr/>
        </p:nvSpPr>
        <p:spPr>
          <a:xfrm>
            <a:off x="2803525" y="2633663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Stužka zahnutá dolů 8"/>
          <p:cNvSpPr/>
          <p:nvPr/>
        </p:nvSpPr>
        <p:spPr>
          <a:xfrm>
            <a:off x="874713" y="2847975"/>
            <a:ext cx="1214437" cy="642938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0" name="Šestnácticípá hvězda 9"/>
          <p:cNvSpPr/>
          <p:nvPr/>
        </p:nvSpPr>
        <p:spPr>
          <a:xfrm>
            <a:off x="1303338" y="3062288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1" name="Stužka zahnutá dolů 10"/>
          <p:cNvSpPr/>
          <p:nvPr/>
        </p:nvSpPr>
        <p:spPr>
          <a:xfrm>
            <a:off x="2017713" y="3348038"/>
            <a:ext cx="1214437" cy="642937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2" name="Šestnácticípá hvězda 11"/>
          <p:cNvSpPr/>
          <p:nvPr/>
        </p:nvSpPr>
        <p:spPr>
          <a:xfrm>
            <a:off x="2446338" y="3562350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3" name="Stužka zahnutá dolů 12"/>
          <p:cNvSpPr/>
          <p:nvPr/>
        </p:nvSpPr>
        <p:spPr>
          <a:xfrm>
            <a:off x="5375275" y="1633538"/>
            <a:ext cx="1214438" cy="642937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4" name="Šestnácticípá hvězda 13"/>
          <p:cNvSpPr/>
          <p:nvPr/>
        </p:nvSpPr>
        <p:spPr>
          <a:xfrm>
            <a:off x="5803900" y="1847850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5" name="Stužka zahnutá dolů 14"/>
          <p:cNvSpPr/>
          <p:nvPr/>
        </p:nvSpPr>
        <p:spPr>
          <a:xfrm>
            <a:off x="6804025" y="2276475"/>
            <a:ext cx="1214438" cy="642938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6" name="Šestnácticípá hvězda 15"/>
          <p:cNvSpPr/>
          <p:nvPr/>
        </p:nvSpPr>
        <p:spPr>
          <a:xfrm>
            <a:off x="7232650" y="2490788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7" name="Stužka zahnutá dolů 16"/>
          <p:cNvSpPr/>
          <p:nvPr/>
        </p:nvSpPr>
        <p:spPr>
          <a:xfrm>
            <a:off x="5303838" y="2776538"/>
            <a:ext cx="1214437" cy="642937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8" name="Šestnácticípá hvězda 17"/>
          <p:cNvSpPr/>
          <p:nvPr/>
        </p:nvSpPr>
        <p:spPr>
          <a:xfrm>
            <a:off x="5732463" y="2990850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9" name="Stužka zahnutá dolů 18"/>
          <p:cNvSpPr/>
          <p:nvPr/>
        </p:nvSpPr>
        <p:spPr>
          <a:xfrm>
            <a:off x="6875463" y="3419475"/>
            <a:ext cx="1214437" cy="642938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20" name="Šestnácticípá hvězda 19"/>
          <p:cNvSpPr/>
          <p:nvPr/>
        </p:nvSpPr>
        <p:spPr>
          <a:xfrm>
            <a:off x="7304088" y="3633788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2004" name="TextovéPole 20"/>
          <p:cNvSpPr txBox="1">
            <a:spLocks noChangeArrowheads="1"/>
          </p:cNvSpPr>
          <p:nvPr/>
        </p:nvSpPr>
        <p:spPr bwMode="auto">
          <a:xfrm>
            <a:off x="323850" y="4219575"/>
            <a:ext cx="2532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Myotis myotis </a:t>
            </a:r>
            <a:r>
              <a:rPr lang="cs-CZ" altLang="cs-CZ" sz="1800">
                <a:solidFill>
                  <a:srgbClr val="000000"/>
                </a:solidFill>
              </a:rPr>
              <a:t>- Europe</a:t>
            </a:r>
          </a:p>
        </p:txBody>
      </p:sp>
      <p:sp>
        <p:nvSpPr>
          <p:cNvPr id="42005" name="TextovéPole 21"/>
          <p:cNvSpPr txBox="1">
            <a:spLocks noChangeArrowheads="1"/>
          </p:cNvSpPr>
          <p:nvPr/>
        </p:nvSpPr>
        <p:spPr bwMode="auto">
          <a:xfrm>
            <a:off x="4643438" y="4076700"/>
            <a:ext cx="214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Myotis blythii </a:t>
            </a:r>
            <a:r>
              <a:rPr lang="cs-CZ" altLang="cs-CZ" sz="1800">
                <a:solidFill>
                  <a:srgbClr val="000000"/>
                </a:solidFill>
              </a:rPr>
              <a:t>- Asia</a:t>
            </a:r>
          </a:p>
        </p:txBody>
      </p:sp>
      <p:pic>
        <p:nvPicPr>
          <p:cNvPr id="42006" name="Picture 23" descr="http://www.naturfoto.cz/fotografie/andera/netopyr-velky-xxx4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24400"/>
            <a:ext cx="169545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7" name="Picture 25" descr="http://zmmu.msu.ru/bats/rusbats/pictures/mblythi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508500"/>
            <a:ext cx="1766888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26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i="1" dirty="0" err="1"/>
              <a:t>Myotis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blythii</a:t>
            </a:r>
            <a:r>
              <a:rPr lang="cs-CZ" altLang="cs-CZ" sz="2800" i="1" dirty="0"/>
              <a:t> </a:t>
            </a:r>
            <a:r>
              <a:rPr lang="cs-CZ" altLang="cs-CZ" sz="2800" dirty="0"/>
              <a:t>vs. </a:t>
            </a:r>
            <a:r>
              <a:rPr lang="cs-CZ" altLang="cs-CZ" sz="2800" i="1" dirty="0" err="1"/>
              <a:t>Myotis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myotis</a:t>
            </a:r>
            <a:br>
              <a:rPr lang="cs-CZ" altLang="cs-CZ" sz="2800" i="1" dirty="0"/>
            </a:br>
            <a:r>
              <a:rPr lang="cs-CZ" altLang="cs-CZ" sz="2800" i="1" dirty="0"/>
              <a:t>- </a:t>
            </a:r>
            <a:r>
              <a:rPr lang="cs-CZ" altLang="cs-CZ" sz="2800" dirty="0"/>
              <a:t>mtDNA </a:t>
            </a:r>
            <a:r>
              <a:rPr lang="cs-CZ" altLang="cs-CZ" sz="2800" dirty="0" err="1"/>
              <a:t>replacement</a:t>
            </a:r>
            <a:endParaRPr lang="cs-CZ" altLang="cs-CZ" sz="2800" dirty="0"/>
          </a:p>
        </p:txBody>
      </p:sp>
      <p:sp>
        <p:nvSpPr>
          <p:cNvPr id="5" name="Stužka zahnutá dolů 4"/>
          <p:cNvSpPr/>
          <p:nvPr/>
        </p:nvSpPr>
        <p:spPr>
          <a:xfrm>
            <a:off x="928688" y="2143125"/>
            <a:ext cx="1214437" cy="642938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Šestnácticípá hvězda 5"/>
          <p:cNvSpPr/>
          <p:nvPr/>
        </p:nvSpPr>
        <p:spPr>
          <a:xfrm>
            <a:off x="1357313" y="2357438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Stužka zahnutá dolů 6"/>
          <p:cNvSpPr/>
          <p:nvPr/>
        </p:nvSpPr>
        <p:spPr>
          <a:xfrm>
            <a:off x="1928813" y="2928938"/>
            <a:ext cx="1214437" cy="642937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Šestnácticípá hvězda 7"/>
          <p:cNvSpPr/>
          <p:nvPr/>
        </p:nvSpPr>
        <p:spPr>
          <a:xfrm>
            <a:off x="2357438" y="3143250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Stužka zahnutá dolů 8"/>
          <p:cNvSpPr/>
          <p:nvPr/>
        </p:nvSpPr>
        <p:spPr>
          <a:xfrm>
            <a:off x="428625" y="3357563"/>
            <a:ext cx="1214438" cy="642937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0" name="Šestnácticípá hvězda 9"/>
          <p:cNvSpPr/>
          <p:nvPr/>
        </p:nvSpPr>
        <p:spPr>
          <a:xfrm>
            <a:off x="857250" y="3571875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1" name="Stužka zahnutá dolů 10"/>
          <p:cNvSpPr/>
          <p:nvPr/>
        </p:nvSpPr>
        <p:spPr>
          <a:xfrm>
            <a:off x="1571625" y="3857625"/>
            <a:ext cx="1214438" cy="642938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2" name="Šestnácticípá hvězda 11"/>
          <p:cNvSpPr/>
          <p:nvPr/>
        </p:nvSpPr>
        <p:spPr>
          <a:xfrm>
            <a:off x="2000250" y="4071938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3" name="Stužka zahnutá dolů 12"/>
          <p:cNvSpPr/>
          <p:nvPr/>
        </p:nvSpPr>
        <p:spPr>
          <a:xfrm>
            <a:off x="4929188" y="2143125"/>
            <a:ext cx="1214437" cy="642938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4" name="Šestnácticípá hvězda 13"/>
          <p:cNvSpPr/>
          <p:nvPr/>
        </p:nvSpPr>
        <p:spPr>
          <a:xfrm>
            <a:off x="5357813" y="2357438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5" name="Stužka zahnutá dolů 14"/>
          <p:cNvSpPr/>
          <p:nvPr/>
        </p:nvSpPr>
        <p:spPr>
          <a:xfrm>
            <a:off x="6357938" y="2786063"/>
            <a:ext cx="1214437" cy="642937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6" name="Šestnácticípá hvězda 15"/>
          <p:cNvSpPr/>
          <p:nvPr/>
        </p:nvSpPr>
        <p:spPr>
          <a:xfrm>
            <a:off x="6786563" y="3000375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7" name="Stužka zahnutá dolů 16"/>
          <p:cNvSpPr/>
          <p:nvPr/>
        </p:nvSpPr>
        <p:spPr>
          <a:xfrm>
            <a:off x="4857750" y="3286125"/>
            <a:ext cx="1214438" cy="642938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8" name="Šestnácticípá hvězda 17"/>
          <p:cNvSpPr/>
          <p:nvPr/>
        </p:nvSpPr>
        <p:spPr>
          <a:xfrm>
            <a:off x="5286375" y="3500438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9" name="Stužka zahnutá dolů 18"/>
          <p:cNvSpPr/>
          <p:nvPr/>
        </p:nvSpPr>
        <p:spPr>
          <a:xfrm>
            <a:off x="6429375" y="3929063"/>
            <a:ext cx="1214438" cy="642937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20" name="Šestnácticípá hvězda 19"/>
          <p:cNvSpPr/>
          <p:nvPr/>
        </p:nvSpPr>
        <p:spPr>
          <a:xfrm>
            <a:off x="6858000" y="4143375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3027" name="TextovéPole 20"/>
          <p:cNvSpPr txBox="1">
            <a:spLocks noChangeArrowheads="1"/>
          </p:cNvSpPr>
          <p:nvPr/>
        </p:nvSpPr>
        <p:spPr bwMode="auto">
          <a:xfrm>
            <a:off x="1214438" y="5214938"/>
            <a:ext cx="212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M. myotis </a:t>
            </a:r>
            <a:r>
              <a:rPr lang="cs-CZ" altLang="cs-CZ" sz="1800">
                <a:solidFill>
                  <a:srgbClr val="000000"/>
                </a:solidFill>
              </a:rPr>
              <a:t>- Europe</a:t>
            </a:r>
          </a:p>
        </p:txBody>
      </p:sp>
      <p:sp>
        <p:nvSpPr>
          <p:cNvPr id="43028" name="TextovéPole 21"/>
          <p:cNvSpPr txBox="1">
            <a:spLocks noChangeArrowheads="1"/>
          </p:cNvSpPr>
          <p:nvPr/>
        </p:nvSpPr>
        <p:spPr bwMode="auto">
          <a:xfrm>
            <a:off x="5429250" y="5357813"/>
            <a:ext cx="173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M. blythii </a:t>
            </a:r>
            <a:r>
              <a:rPr lang="cs-CZ" altLang="cs-CZ" sz="1800">
                <a:solidFill>
                  <a:srgbClr val="000000"/>
                </a:solidFill>
              </a:rPr>
              <a:t>- Asia</a:t>
            </a:r>
          </a:p>
        </p:txBody>
      </p:sp>
      <p:cxnSp>
        <p:nvCxnSpPr>
          <p:cNvPr id="24" name="Přímá spojovací šipka 23"/>
          <p:cNvCxnSpPr/>
          <p:nvPr/>
        </p:nvCxnSpPr>
        <p:spPr>
          <a:xfrm rot="10800000" flipV="1">
            <a:off x="3000375" y="3929063"/>
            <a:ext cx="1857375" cy="21431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30" name="TextovéPole 24"/>
          <p:cNvSpPr txBox="1">
            <a:spLocks noChangeArrowheads="1"/>
          </p:cNvSpPr>
          <p:nvPr/>
        </p:nvSpPr>
        <p:spPr bwMode="auto">
          <a:xfrm>
            <a:off x="4929188" y="4000500"/>
            <a:ext cx="684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male</a:t>
            </a:r>
          </a:p>
        </p:txBody>
      </p:sp>
    </p:spTree>
    <p:extLst>
      <p:ext uri="{BB962C8B-B14F-4D97-AF65-F5344CB8AC3E}">
        <p14:creationId xmlns:p14="http://schemas.microsoft.com/office/powerpoint/2010/main" val="316500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 i="1" dirty="0" err="1"/>
              <a:t>Myotis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blythii</a:t>
            </a:r>
            <a:r>
              <a:rPr lang="cs-CZ" altLang="cs-CZ" sz="2800" i="1" dirty="0"/>
              <a:t> </a:t>
            </a:r>
            <a:r>
              <a:rPr lang="cs-CZ" altLang="cs-CZ" sz="2800" dirty="0"/>
              <a:t>vs. </a:t>
            </a:r>
            <a:r>
              <a:rPr lang="cs-CZ" altLang="cs-CZ" sz="2800" i="1" dirty="0" err="1"/>
              <a:t>Myotis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myotis</a:t>
            </a:r>
            <a:br>
              <a:rPr lang="cs-CZ" altLang="cs-CZ" sz="2800" i="1" dirty="0"/>
            </a:br>
            <a:r>
              <a:rPr lang="cs-CZ" altLang="cs-CZ" sz="2800" i="1" dirty="0"/>
              <a:t>- </a:t>
            </a:r>
            <a:r>
              <a:rPr lang="cs-CZ" altLang="cs-CZ" sz="2800" dirty="0"/>
              <a:t>mtDNA </a:t>
            </a:r>
            <a:r>
              <a:rPr lang="cs-CZ" altLang="cs-CZ" sz="2800" dirty="0" err="1"/>
              <a:t>replacement</a:t>
            </a:r>
            <a:endParaRPr lang="cs-CZ" altLang="cs-CZ" sz="2800" dirty="0"/>
          </a:p>
        </p:txBody>
      </p:sp>
      <p:sp>
        <p:nvSpPr>
          <p:cNvPr id="5" name="Stužka zahnutá dolů 4"/>
          <p:cNvSpPr/>
          <p:nvPr/>
        </p:nvSpPr>
        <p:spPr>
          <a:xfrm>
            <a:off x="928688" y="2143125"/>
            <a:ext cx="1214437" cy="642938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Šestnácticípá hvězda 5"/>
          <p:cNvSpPr/>
          <p:nvPr/>
        </p:nvSpPr>
        <p:spPr>
          <a:xfrm>
            <a:off x="1357313" y="2357438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Stužka zahnutá dolů 6"/>
          <p:cNvSpPr/>
          <p:nvPr/>
        </p:nvSpPr>
        <p:spPr>
          <a:xfrm>
            <a:off x="1928813" y="2928938"/>
            <a:ext cx="1214437" cy="642937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Šestnácticípá hvězda 7"/>
          <p:cNvSpPr/>
          <p:nvPr/>
        </p:nvSpPr>
        <p:spPr>
          <a:xfrm>
            <a:off x="2357438" y="3143250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Stužka zahnutá dolů 8"/>
          <p:cNvSpPr/>
          <p:nvPr/>
        </p:nvSpPr>
        <p:spPr>
          <a:xfrm>
            <a:off x="428625" y="3357563"/>
            <a:ext cx="1214438" cy="642937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0" name="Šestnácticípá hvězda 9"/>
          <p:cNvSpPr/>
          <p:nvPr/>
        </p:nvSpPr>
        <p:spPr>
          <a:xfrm>
            <a:off x="857250" y="3571875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1" name="Stužka zahnutá dolů 10"/>
          <p:cNvSpPr/>
          <p:nvPr/>
        </p:nvSpPr>
        <p:spPr>
          <a:xfrm>
            <a:off x="2786063" y="4000500"/>
            <a:ext cx="1214437" cy="642938"/>
          </a:xfrm>
          <a:prstGeom prst="ellipseRibb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2" name="Šestnácticípá hvězda 11"/>
          <p:cNvSpPr/>
          <p:nvPr/>
        </p:nvSpPr>
        <p:spPr>
          <a:xfrm>
            <a:off x="3214688" y="4214813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3" name="Stužka zahnutá dolů 12"/>
          <p:cNvSpPr/>
          <p:nvPr/>
        </p:nvSpPr>
        <p:spPr>
          <a:xfrm>
            <a:off x="4929188" y="2143125"/>
            <a:ext cx="1214437" cy="642938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4" name="Šestnácticípá hvězda 13"/>
          <p:cNvSpPr/>
          <p:nvPr/>
        </p:nvSpPr>
        <p:spPr>
          <a:xfrm>
            <a:off x="5357813" y="2357438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5" name="Stužka zahnutá dolů 14"/>
          <p:cNvSpPr/>
          <p:nvPr/>
        </p:nvSpPr>
        <p:spPr>
          <a:xfrm>
            <a:off x="6357938" y="2786063"/>
            <a:ext cx="1214437" cy="642937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6" name="Šestnácticípá hvězda 15"/>
          <p:cNvSpPr/>
          <p:nvPr/>
        </p:nvSpPr>
        <p:spPr>
          <a:xfrm>
            <a:off x="6786563" y="3000375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19" name="Stužka zahnutá dolů 18"/>
          <p:cNvSpPr/>
          <p:nvPr/>
        </p:nvSpPr>
        <p:spPr>
          <a:xfrm>
            <a:off x="6429375" y="3929063"/>
            <a:ext cx="1214438" cy="642937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20" name="Šestnácticípá hvězda 19"/>
          <p:cNvSpPr/>
          <p:nvPr/>
        </p:nvSpPr>
        <p:spPr>
          <a:xfrm>
            <a:off x="6858000" y="4143375"/>
            <a:ext cx="285750" cy="285750"/>
          </a:xfrm>
          <a:prstGeom prst="star1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4049" name="TextovéPole 20"/>
          <p:cNvSpPr txBox="1">
            <a:spLocks noChangeArrowheads="1"/>
          </p:cNvSpPr>
          <p:nvPr/>
        </p:nvSpPr>
        <p:spPr bwMode="auto">
          <a:xfrm>
            <a:off x="642938" y="4929188"/>
            <a:ext cx="212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M. myotis </a:t>
            </a:r>
            <a:r>
              <a:rPr lang="cs-CZ" altLang="cs-CZ" sz="1800">
                <a:solidFill>
                  <a:srgbClr val="000000"/>
                </a:solidFill>
              </a:rPr>
              <a:t>- Europe</a:t>
            </a:r>
          </a:p>
        </p:txBody>
      </p:sp>
      <p:sp>
        <p:nvSpPr>
          <p:cNvPr id="44050" name="TextovéPole 21"/>
          <p:cNvSpPr txBox="1">
            <a:spLocks noChangeArrowheads="1"/>
          </p:cNvSpPr>
          <p:nvPr/>
        </p:nvSpPr>
        <p:spPr bwMode="auto">
          <a:xfrm>
            <a:off x="7072313" y="4786313"/>
            <a:ext cx="1736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M. blythii </a:t>
            </a:r>
            <a:r>
              <a:rPr lang="cs-CZ" altLang="cs-CZ" sz="1800">
                <a:solidFill>
                  <a:srgbClr val="000000"/>
                </a:solidFill>
              </a:rPr>
              <a:t>- Asia</a:t>
            </a:r>
          </a:p>
        </p:txBody>
      </p:sp>
      <p:cxnSp>
        <p:nvCxnSpPr>
          <p:cNvPr id="27" name="Přímá spojovací šipka 26"/>
          <p:cNvCxnSpPr/>
          <p:nvPr/>
        </p:nvCxnSpPr>
        <p:spPr>
          <a:xfrm rot="5400000">
            <a:off x="3036094" y="5107782"/>
            <a:ext cx="642937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tužka zahnutá dolů 28"/>
          <p:cNvSpPr/>
          <p:nvPr/>
        </p:nvSpPr>
        <p:spPr>
          <a:xfrm>
            <a:off x="2786063" y="5572125"/>
            <a:ext cx="1214437" cy="642938"/>
          </a:xfrm>
          <a:prstGeom prst="ellipse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0" name="Šestnácticípá hvězda 29"/>
          <p:cNvSpPr/>
          <p:nvPr/>
        </p:nvSpPr>
        <p:spPr>
          <a:xfrm>
            <a:off x="3214688" y="5786438"/>
            <a:ext cx="285750" cy="28575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1" name="TextovéPole 30"/>
          <p:cNvSpPr txBox="1">
            <a:spLocks noChangeArrowheads="1"/>
          </p:cNvSpPr>
          <p:nvPr/>
        </p:nvSpPr>
        <p:spPr bwMode="auto">
          <a:xfrm>
            <a:off x="4213225" y="5249863"/>
            <a:ext cx="3956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Tendency to back-crosses with males of </a:t>
            </a:r>
            <a:r>
              <a:rPr lang="cs-CZ" altLang="cs-CZ" sz="1800" i="1">
                <a:solidFill>
                  <a:srgbClr val="000000"/>
                </a:solidFill>
              </a:rPr>
              <a:t>M. blythii </a:t>
            </a:r>
            <a:r>
              <a:rPr lang="cs-CZ" altLang="cs-CZ" sz="1800">
                <a:solidFill>
                  <a:srgbClr val="000000"/>
                </a:solidFill>
              </a:rPr>
              <a:t>led to increase of proportion of </a:t>
            </a:r>
            <a:r>
              <a:rPr lang="cs-CZ" altLang="cs-CZ" sz="1800" i="1">
                <a:solidFill>
                  <a:srgbClr val="000000"/>
                </a:solidFill>
              </a:rPr>
              <a:t>M. blythii </a:t>
            </a:r>
            <a:r>
              <a:rPr lang="cs-CZ" altLang="cs-CZ" sz="1800">
                <a:solidFill>
                  <a:srgbClr val="000000"/>
                </a:solidFill>
              </a:rPr>
              <a:t>in Europe</a:t>
            </a:r>
          </a:p>
        </p:txBody>
      </p:sp>
      <p:sp>
        <p:nvSpPr>
          <p:cNvPr id="44055" name="TextovéPole 23"/>
          <p:cNvSpPr txBox="1">
            <a:spLocks noChangeArrowheads="1"/>
          </p:cNvSpPr>
          <p:nvPr/>
        </p:nvSpPr>
        <p:spPr bwMode="auto">
          <a:xfrm>
            <a:off x="323850" y="6372225"/>
            <a:ext cx="8648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FF0000"/>
                </a:solidFill>
              </a:rPr>
              <a:t>Colonizing (invasive) species often adopt mtDNA of original speices </a:t>
            </a:r>
            <a:r>
              <a:rPr lang="cs-CZ" altLang="cs-CZ" sz="1200" i="1">
                <a:solidFill>
                  <a:srgbClr val="FF0000"/>
                </a:solidFill>
              </a:rPr>
              <a:t>(Currat et al. 2008)</a:t>
            </a:r>
          </a:p>
        </p:txBody>
      </p:sp>
      <p:cxnSp>
        <p:nvCxnSpPr>
          <p:cNvPr id="24" name="Přímá spojovací šipka 23"/>
          <p:cNvCxnSpPr/>
          <p:nvPr/>
        </p:nvCxnSpPr>
        <p:spPr>
          <a:xfrm flipH="1">
            <a:off x="4211638" y="3141663"/>
            <a:ext cx="1008062" cy="1006475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4"/>
          <p:cNvSpPr txBox="1">
            <a:spLocks noChangeArrowheads="1"/>
          </p:cNvSpPr>
          <p:nvPr/>
        </p:nvSpPr>
        <p:spPr bwMode="auto">
          <a:xfrm>
            <a:off x="5076825" y="2781300"/>
            <a:ext cx="68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male</a:t>
            </a:r>
          </a:p>
        </p:txBody>
      </p:sp>
    </p:spTree>
    <p:extLst>
      <p:ext uri="{BB962C8B-B14F-4D97-AF65-F5344CB8AC3E}">
        <p14:creationId xmlns:p14="http://schemas.microsoft.com/office/powerpoint/2010/main" val="375958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  <p:bldP spid="2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cs-CZ"/>
          </a:p>
        </p:txBody>
      </p:sp>
      <p:pic>
        <p:nvPicPr>
          <p:cNvPr id="4505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63" y="98425"/>
            <a:ext cx="8909050" cy="6680200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51520" y="3861048"/>
            <a:ext cx="6048672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800" kern="0" dirty="0" err="1"/>
              <a:t>three</a:t>
            </a:r>
            <a:r>
              <a:rPr lang="cs-CZ" sz="1800" kern="0" dirty="0"/>
              <a:t> species </a:t>
            </a:r>
            <a:r>
              <a:rPr lang="cs-CZ" sz="1800" kern="0" dirty="0" err="1"/>
              <a:t>of</a:t>
            </a:r>
            <a:r>
              <a:rPr lang="cs-CZ" sz="1800" kern="0" dirty="0"/>
              <a:t> </a:t>
            </a:r>
            <a:r>
              <a:rPr lang="cs-CZ" sz="1800" i="1" kern="0" dirty="0" err="1"/>
              <a:t>Lepus</a:t>
            </a:r>
            <a:r>
              <a:rPr lang="cs-CZ" sz="1800" kern="0" dirty="0"/>
              <a:t> in </a:t>
            </a:r>
            <a:r>
              <a:rPr lang="cs-CZ" sz="1800" kern="0" dirty="0" err="1"/>
              <a:t>Iberia</a:t>
            </a:r>
            <a:r>
              <a:rPr lang="cs-CZ" sz="1800" kern="0" dirty="0"/>
              <a:t> </a:t>
            </a:r>
            <a:r>
              <a:rPr lang="cs-CZ" sz="1800" kern="0" dirty="0" err="1"/>
              <a:t>have</a:t>
            </a:r>
            <a:r>
              <a:rPr lang="cs-CZ" sz="1800" kern="0" dirty="0"/>
              <a:t> </a:t>
            </a:r>
            <a:r>
              <a:rPr lang="cs-CZ" sz="1800" kern="0" dirty="0" err="1"/>
              <a:t>often</a:t>
            </a:r>
            <a:r>
              <a:rPr lang="cs-CZ" sz="1800" kern="0" dirty="0"/>
              <a:t> mtDNA </a:t>
            </a:r>
            <a:r>
              <a:rPr lang="cs-CZ" sz="1800" kern="0" dirty="0" err="1"/>
              <a:t>of</a:t>
            </a:r>
            <a:r>
              <a:rPr lang="cs-CZ" sz="1800" kern="0" dirty="0"/>
              <a:t> </a:t>
            </a:r>
            <a:r>
              <a:rPr lang="cs-CZ" sz="1800" i="1" kern="0" dirty="0"/>
              <a:t>L. </a:t>
            </a:r>
            <a:r>
              <a:rPr lang="cs-CZ" sz="1800" i="1" kern="0" dirty="0" err="1"/>
              <a:t>timidus</a:t>
            </a:r>
            <a:endParaRPr lang="cs-CZ" sz="1800" i="1" kern="0" dirty="0"/>
          </a:p>
          <a:p>
            <a:r>
              <a:rPr lang="cs-CZ" sz="1800" kern="0" dirty="0"/>
              <a:t>but </a:t>
            </a:r>
            <a:r>
              <a:rPr lang="cs-CZ" sz="1800" i="1" kern="0" dirty="0"/>
              <a:t>L. </a:t>
            </a:r>
            <a:r>
              <a:rPr lang="cs-CZ" sz="1800" i="1" kern="0" dirty="0" err="1"/>
              <a:t>timidus</a:t>
            </a:r>
            <a:r>
              <a:rPr lang="cs-CZ" sz="1800" i="1" kern="0" dirty="0"/>
              <a:t> </a:t>
            </a:r>
            <a:r>
              <a:rPr lang="cs-CZ" sz="1800" kern="0" dirty="0" err="1"/>
              <a:t>dissappeared</a:t>
            </a:r>
            <a:r>
              <a:rPr lang="cs-CZ" sz="1800" kern="0" dirty="0"/>
              <a:t> </a:t>
            </a:r>
            <a:r>
              <a:rPr lang="cs-CZ" sz="1800" kern="0" dirty="0" err="1"/>
              <a:t>from</a:t>
            </a:r>
            <a:r>
              <a:rPr lang="cs-CZ" sz="1800" kern="0" dirty="0"/>
              <a:t> </a:t>
            </a:r>
            <a:r>
              <a:rPr lang="cs-CZ" sz="1800" kern="0" dirty="0" err="1"/>
              <a:t>Iberia</a:t>
            </a:r>
            <a:r>
              <a:rPr lang="cs-CZ" sz="1800" kern="0" dirty="0"/>
              <a:t> </a:t>
            </a:r>
            <a:r>
              <a:rPr lang="cs-CZ" sz="1800" kern="0" dirty="0" err="1"/>
              <a:t>at</a:t>
            </a:r>
            <a:r>
              <a:rPr lang="cs-CZ" sz="1800" kern="0" dirty="0"/>
              <a:t> the end </a:t>
            </a:r>
            <a:r>
              <a:rPr lang="cs-CZ" sz="1800" kern="0" dirty="0" err="1"/>
              <a:t>of</a:t>
            </a:r>
            <a:r>
              <a:rPr lang="cs-CZ" sz="1800" kern="0" dirty="0"/>
              <a:t> last </a:t>
            </a:r>
            <a:r>
              <a:rPr lang="cs-CZ" sz="1800" kern="0" dirty="0" err="1"/>
              <a:t>glacial</a:t>
            </a:r>
            <a:r>
              <a:rPr lang="cs-CZ" sz="1800" kern="0" dirty="0"/>
              <a:t> period</a:t>
            </a:r>
          </a:p>
          <a:p>
            <a:r>
              <a:rPr lang="cs-CZ" sz="1800" kern="0" dirty="0" err="1"/>
              <a:t>neutral</a:t>
            </a:r>
            <a:r>
              <a:rPr lang="cs-CZ" sz="1800" kern="0" dirty="0"/>
              <a:t> </a:t>
            </a:r>
            <a:r>
              <a:rPr lang="cs-CZ" sz="1800" kern="0" dirty="0" err="1"/>
              <a:t>process</a:t>
            </a:r>
            <a:r>
              <a:rPr lang="cs-CZ" sz="1800" kern="0" dirty="0"/>
              <a:t> – </a:t>
            </a:r>
            <a:r>
              <a:rPr lang="cs-CZ" sz="1800" kern="0" dirty="0" err="1"/>
              <a:t>consequence</a:t>
            </a:r>
            <a:r>
              <a:rPr lang="cs-CZ" sz="1800" kern="0" dirty="0"/>
              <a:t> </a:t>
            </a:r>
            <a:r>
              <a:rPr lang="cs-CZ" sz="1800" kern="0" dirty="0" err="1"/>
              <a:t>of</a:t>
            </a:r>
            <a:r>
              <a:rPr lang="cs-CZ" sz="1800" kern="0" dirty="0"/>
              <a:t> </a:t>
            </a:r>
            <a:r>
              <a:rPr lang="cs-CZ" sz="1800" kern="0" dirty="0" err="1"/>
              <a:t>spatial</a:t>
            </a:r>
            <a:r>
              <a:rPr lang="cs-CZ" sz="1800" kern="0" dirty="0"/>
              <a:t> </a:t>
            </a:r>
            <a:r>
              <a:rPr lang="cs-CZ" sz="1800" kern="0" dirty="0" err="1"/>
              <a:t>expansion</a:t>
            </a:r>
            <a:endParaRPr lang="en-US" sz="1800" kern="0" dirty="0"/>
          </a:p>
        </p:txBody>
      </p:sp>
      <p:sp>
        <p:nvSpPr>
          <p:cNvPr id="2" name="Obdélník 1"/>
          <p:cNvSpPr/>
          <p:nvPr/>
        </p:nvSpPr>
        <p:spPr>
          <a:xfrm>
            <a:off x="179512" y="188640"/>
            <a:ext cx="532859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err="1">
                <a:solidFill>
                  <a:schemeClr val="tx1"/>
                </a:solidFill>
              </a:rPr>
              <a:t>Hares</a:t>
            </a:r>
            <a:r>
              <a:rPr lang="cs-CZ" sz="2400" b="1" dirty="0">
                <a:solidFill>
                  <a:schemeClr val="tx1"/>
                </a:solidFill>
              </a:rPr>
              <a:t> in </a:t>
            </a:r>
            <a:r>
              <a:rPr lang="cs-CZ" sz="2400" b="1" dirty="0" err="1">
                <a:solidFill>
                  <a:schemeClr val="tx1"/>
                </a:solidFill>
              </a:rPr>
              <a:t>Spain</a:t>
            </a:r>
            <a:r>
              <a:rPr lang="cs-CZ" sz="2400" b="1" dirty="0">
                <a:solidFill>
                  <a:schemeClr val="tx1"/>
                </a:solidFill>
              </a:rPr>
              <a:t> and Portugal</a:t>
            </a:r>
          </a:p>
        </p:txBody>
      </p:sp>
    </p:spTree>
    <p:extLst>
      <p:ext uri="{BB962C8B-B14F-4D97-AF65-F5344CB8AC3E}">
        <p14:creationId xmlns:p14="http://schemas.microsoft.com/office/powerpoint/2010/main" val="32526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4763" y="69562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cs-CZ" sz="2800" dirty="0"/>
              <a:t>Interspecific mtDNA introgressions in </a:t>
            </a:r>
            <a:r>
              <a:rPr lang="cs-CZ" sz="2800" i="1" dirty="0" err="1"/>
              <a:t>Lophuromys</a:t>
            </a:r>
            <a:endParaRPr lang="cs-CZ" sz="2800" i="1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188" y="1847926"/>
            <a:ext cx="3522270" cy="415834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6045" y="1420131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ddRADseq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89252" y="6064732"/>
            <a:ext cx="233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15 623 </a:t>
            </a:r>
            <a:r>
              <a:rPr lang="cs-CZ" dirty="0" err="1"/>
              <a:t>informative</a:t>
            </a:r>
            <a:r>
              <a:rPr lang="cs-CZ" dirty="0"/>
              <a:t> loci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533078" y="189147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542843" y="3665487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284406" y="4116365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433310" y="454137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509120" y="4976979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70170" y="343833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01564" y="4219162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99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69098" y="482517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400251" y="541191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108048" y="223946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907997" y="420590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955648" y="3885830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1443075" y="322754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1692726" y="2774265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1433310" y="257905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1767683" y="234056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45" name="TextBox 30"/>
          <p:cNvSpPr txBox="1"/>
          <p:nvPr/>
        </p:nvSpPr>
        <p:spPr>
          <a:xfrm>
            <a:off x="3497896" y="4637631"/>
            <a:ext cx="1213557" cy="292388"/>
          </a:xfrm>
          <a:prstGeom prst="rect">
            <a:avLst/>
          </a:prstGeom>
          <a:noFill/>
          <a:ln w="38100" cmpd="sng">
            <a:solidFill>
              <a:srgbClr val="0092F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err="1"/>
              <a:t>brevicaudus</a:t>
            </a:r>
            <a:endParaRPr lang="en-US" sz="1300" i="1" dirty="0"/>
          </a:p>
        </p:txBody>
      </p:sp>
      <p:sp>
        <p:nvSpPr>
          <p:cNvPr id="46" name="TextBox 31"/>
          <p:cNvSpPr txBox="1"/>
          <p:nvPr/>
        </p:nvSpPr>
        <p:spPr>
          <a:xfrm>
            <a:off x="3483508" y="3734603"/>
            <a:ext cx="1213557" cy="292388"/>
          </a:xfrm>
          <a:prstGeom prst="rect">
            <a:avLst/>
          </a:prstGeom>
          <a:noFill/>
          <a:ln w="38100" cmpd="sng">
            <a:solidFill>
              <a:srgbClr val="0092F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err="1"/>
              <a:t>flavopunctatus</a:t>
            </a:r>
            <a:endParaRPr lang="en-US" sz="1300" i="1" dirty="0"/>
          </a:p>
        </p:txBody>
      </p:sp>
      <p:sp>
        <p:nvSpPr>
          <p:cNvPr id="47" name="TextBox 32"/>
          <p:cNvSpPr txBox="1"/>
          <p:nvPr/>
        </p:nvSpPr>
        <p:spPr>
          <a:xfrm>
            <a:off x="3487038" y="4186117"/>
            <a:ext cx="1213558" cy="292388"/>
          </a:xfrm>
          <a:prstGeom prst="rect">
            <a:avLst/>
          </a:prstGeom>
          <a:noFill/>
          <a:ln w="38100" cmpd="sng">
            <a:solidFill>
              <a:srgbClr val="0092FC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err="1"/>
              <a:t>brunneus</a:t>
            </a:r>
            <a:endParaRPr lang="en-US" sz="1300" i="1" dirty="0"/>
          </a:p>
        </p:txBody>
      </p:sp>
      <p:sp>
        <p:nvSpPr>
          <p:cNvPr id="49" name="TextBox 28"/>
          <p:cNvSpPr txBox="1"/>
          <p:nvPr/>
        </p:nvSpPr>
        <p:spPr>
          <a:xfrm>
            <a:off x="3507079" y="5089145"/>
            <a:ext cx="1213557" cy="29238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err="1"/>
              <a:t>melanonyx</a:t>
            </a:r>
            <a:endParaRPr lang="en-US" sz="1300" i="1" dirty="0"/>
          </a:p>
        </p:txBody>
      </p:sp>
      <p:sp>
        <p:nvSpPr>
          <p:cNvPr id="50" name="TextBox 29"/>
          <p:cNvSpPr txBox="1"/>
          <p:nvPr/>
        </p:nvSpPr>
        <p:spPr>
          <a:xfrm>
            <a:off x="3497650" y="5540657"/>
            <a:ext cx="1213557" cy="292388"/>
          </a:xfrm>
          <a:prstGeom prst="rect">
            <a:avLst/>
          </a:prstGeom>
          <a:noFill/>
          <a:ln w="38100" cmpd="sng">
            <a:solidFill>
              <a:srgbClr val="F9A1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err="1"/>
              <a:t>chrysopus</a:t>
            </a:r>
            <a:endParaRPr lang="en-US" sz="1300" i="1" dirty="0"/>
          </a:p>
        </p:txBody>
      </p:sp>
      <p:sp>
        <p:nvSpPr>
          <p:cNvPr id="51" name="TextBox 33"/>
          <p:cNvSpPr txBox="1"/>
          <p:nvPr/>
        </p:nvSpPr>
        <p:spPr>
          <a:xfrm>
            <a:off x="3464255" y="1928547"/>
            <a:ext cx="1213557" cy="2923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err="1"/>
              <a:t>menangeshae</a:t>
            </a:r>
            <a:endParaRPr lang="en-US" sz="1300" i="1" dirty="0"/>
          </a:p>
        </p:txBody>
      </p:sp>
      <p:sp>
        <p:nvSpPr>
          <p:cNvPr id="52" name="TextBox 34"/>
          <p:cNvSpPr txBox="1"/>
          <p:nvPr/>
        </p:nvSpPr>
        <p:spPr>
          <a:xfrm>
            <a:off x="3483508" y="2831575"/>
            <a:ext cx="1213556" cy="2923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err="1"/>
              <a:t>pseudosikapusi</a:t>
            </a:r>
            <a:endParaRPr lang="en-US" sz="1300" i="1" dirty="0"/>
          </a:p>
        </p:txBody>
      </p:sp>
      <p:sp>
        <p:nvSpPr>
          <p:cNvPr id="53" name="TextBox 35"/>
          <p:cNvSpPr txBox="1"/>
          <p:nvPr/>
        </p:nvSpPr>
        <p:spPr>
          <a:xfrm>
            <a:off x="3464785" y="2380061"/>
            <a:ext cx="1213556" cy="2923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300" i="1" dirty="0" err="1"/>
              <a:t>chercherensis</a:t>
            </a:r>
            <a:endParaRPr lang="en-US" sz="1300" i="1" dirty="0"/>
          </a:p>
        </p:txBody>
      </p:sp>
      <p:sp>
        <p:nvSpPr>
          <p:cNvPr id="55" name="TextBox 35"/>
          <p:cNvSpPr txBox="1"/>
          <p:nvPr/>
        </p:nvSpPr>
        <p:spPr>
          <a:xfrm>
            <a:off x="3480988" y="3283089"/>
            <a:ext cx="1213556" cy="2923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cs-CZ" sz="1300" i="1" dirty="0" err="1"/>
              <a:t>simensis</a:t>
            </a:r>
            <a:endParaRPr lang="en-US" sz="1300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954" y="1748305"/>
            <a:ext cx="3659576" cy="4095974"/>
          </a:xfrm>
          <a:prstGeom prst="rect">
            <a:avLst/>
          </a:prstGeom>
        </p:spPr>
      </p:pic>
      <p:sp>
        <p:nvSpPr>
          <p:cNvPr id="58" name="TextovéPole 57"/>
          <p:cNvSpPr txBox="1"/>
          <p:nvPr/>
        </p:nvSpPr>
        <p:spPr>
          <a:xfrm>
            <a:off x="7260906" y="1723382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7157933" y="2084306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7260906" y="244824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96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7212268" y="277426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93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7204290" y="315978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96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6798027" y="263121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97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6735326" y="214147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96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6987807" y="3565767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6534790" y="285598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82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6436529" y="337995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89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6224872" y="422403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88</a:t>
            </a:r>
          </a:p>
        </p:txBody>
      </p:sp>
      <p:sp>
        <p:nvSpPr>
          <p:cNvPr id="70" name="TextovéPole 69"/>
          <p:cNvSpPr txBox="1"/>
          <p:nvPr/>
        </p:nvSpPr>
        <p:spPr>
          <a:xfrm>
            <a:off x="6837601" y="3936617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71" name="TextovéPole 70"/>
          <p:cNvSpPr txBox="1"/>
          <p:nvPr/>
        </p:nvSpPr>
        <p:spPr>
          <a:xfrm>
            <a:off x="7227128" y="429904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72" name="TextovéPole 71"/>
          <p:cNvSpPr txBox="1"/>
          <p:nvPr/>
        </p:nvSpPr>
        <p:spPr>
          <a:xfrm>
            <a:off x="6868937" y="465222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73" name="TextovéPole 72"/>
          <p:cNvSpPr txBox="1"/>
          <p:nvPr/>
        </p:nvSpPr>
        <p:spPr>
          <a:xfrm>
            <a:off x="6396955" y="5011605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5869877" y="461444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75" name="TextovéPole 74"/>
          <p:cNvSpPr txBox="1"/>
          <p:nvPr/>
        </p:nvSpPr>
        <p:spPr>
          <a:xfrm>
            <a:off x="5143658" y="5011605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100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5700307" y="537833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97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5882809" y="1487524"/>
            <a:ext cx="887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mtDNA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5780926" y="5996083"/>
            <a:ext cx="243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cytochrome </a:t>
            </a:r>
            <a:r>
              <a:rPr lang="cs-CZ" i="1" dirty="0"/>
              <a:t>b</a:t>
            </a:r>
            <a:r>
              <a:rPr lang="cs-CZ" dirty="0"/>
              <a:t> (1140 </a:t>
            </a:r>
            <a:r>
              <a:rPr lang="cs-CZ" dirty="0" err="1"/>
              <a:t>bp</a:t>
            </a:r>
            <a:r>
              <a:rPr lang="cs-CZ" dirty="0"/>
              <a:t>)</a:t>
            </a:r>
          </a:p>
        </p:txBody>
      </p:sp>
      <p:sp>
        <p:nvSpPr>
          <p:cNvPr id="79" name="TextBox 37"/>
          <p:cNvSpPr txBox="1"/>
          <p:nvPr/>
        </p:nvSpPr>
        <p:spPr>
          <a:xfrm>
            <a:off x="4646083" y="3974282"/>
            <a:ext cx="98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92FC"/>
                </a:solidFill>
              </a:rPr>
              <a:t>2n = 68</a:t>
            </a:r>
          </a:p>
        </p:txBody>
      </p:sp>
      <p:sp>
        <p:nvSpPr>
          <p:cNvPr id="80" name="TextBox 38"/>
          <p:cNvSpPr txBox="1"/>
          <p:nvPr/>
        </p:nvSpPr>
        <p:spPr>
          <a:xfrm>
            <a:off x="4642294" y="2093642"/>
            <a:ext cx="98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8000"/>
                </a:solidFill>
              </a:rPr>
              <a:t>2n = 70</a:t>
            </a:r>
          </a:p>
        </p:txBody>
      </p:sp>
      <p:sp>
        <p:nvSpPr>
          <p:cNvPr id="81" name="TextBox 37"/>
          <p:cNvSpPr txBox="1"/>
          <p:nvPr/>
        </p:nvSpPr>
        <p:spPr>
          <a:xfrm>
            <a:off x="4616025" y="5136209"/>
            <a:ext cx="98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660066"/>
                </a:solidFill>
              </a:rPr>
              <a:t>2n = 6</a:t>
            </a:r>
            <a:r>
              <a:rPr lang="cs-CZ" b="1" dirty="0">
                <a:solidFill>
                  <a:srgbClr val="660066"/>
                </a:solidFill>
              </a:rPr>
              <a:t>0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82" name="TextBox 37"/>
          <p:cNvSpPr txBox="1"/>
          <p:nvPr/>
        </p:nvSpPr>
        <p:spPr>
          <a:xfrm>
            <a:off x="4616024" y="5499866"/>
            <a:ext cx="98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9A100"/>
                </a:solidFill>
              </a:rPr>
              <a:t>2n = </a:t>
            </a:r>
            <a:r>
              <a:rPr lang="cs-CZ" b="1" dirty="0">
                <a:solidFill>
                  <a:srgbClr val="F9A100"/>
                </a:solidFill>
              </a:rPr>
              <a:t>54</a:t>
            </a:r>
            <a:endParaRPr lang="en-US" b="1" dirty="0">
              <a:solidFill>
                <a:srgbClr val="F9A1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889284" y="1782062"/>
            <a:ext cx="687512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Obdélník 83"/>
          <p:cNvSpPr/>
          <p:nvPr/>
        </p:nvSpPr>
        <p:spPr>
          <a:xfrm>
            <a:off x="7889284" y="2124153"/>
            <a:ext cx="687512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5" name="Obdélník 84"/>
          <p:cNvSpPr/>
          <p:nvPr/>
        </p:nvSpPr>
        <p:spPr>
          <a:xfrm>
            <a:off x="7661978" y="2891596"/>
            <a:ext cx="995990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6" name="Obdélník 85"/>
          <p:cNvSpPr/>
          <p:nvPr/>
        </p:nvSpPr>
        <p:spPr>
          <a:xfrm>
            <a:off x="7729872" y="3244776"/>
            <a:ext cx="687512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7" name="Obdélník 86"/>
          <p:cNvSpPr/>
          <p:nvPr/>
        </p:nvSpPr>
        <p:spPr>
          <a:xfrm>
            <a:off x="7422168" y="5085914"/>
            <a:ext cx="687512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9" name="Obdélník 88"/>
          <p:cNvSpPr/>
          <p:nvPr/>
        </p:nvSpPr>
        <p:spPr>
          <a:xfrm>
            <a:off x="7590913" y="3605262"/>
            <a:ext cx="625296" cy="288558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0" name="Obdélník 89"/>
          <p:cNvSpPr/>
          <p:nvPr/>
        </p:nvSpPr>
        <p:spPr>
          <a:xfrm>
            <a:off x="7649174" y="3972086"/>
            <a:ext cx="1132356" cy="288558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1" name="Obdélník 90"/>
          <p:cNvSpPr/>
          <p:nvPr/>
        </p:nvSpPr>
        <p:spPr>
          <a:xfrm>
            <a:off x="7994978" y="4350397"/>
            <a:ext cx="625296" cy="288558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2" name="Obdélník 91"/>
          <p:cNvSpPr/>
          <p:nvPr/>
        </p:nvSpPr>
        <p:spPr>
          <a:xfrm>
            <a:off x="7993931" y="2514806"/>
            <a:ext cx="625296" cy="288558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3" name="Obdélník 92"/>
          <p:cNvSpPr/>
          <p:nvPr/>
        </p:nvSpPr>
        <p:spPr>
          <a:xfrm>
            <a:off x="7463290" y="4701752"/>
            <a:ext cx="625296" cy="288558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4" name="Obdélník 93"/>
          <p:cNvSpPr/>
          <p:nvPr/>
        </p:nvSpPr>
        <p:spPr>
          <a:xfrm>
            <a:off x="6796872" y="5441450"/>
            <a:ext cx="625296" cy="288558"/>
          </a:xfrm>
          <a:prstGeom prst="rect">
            <a:avLst/>
          </a:prstGeom>
          <a:noFill/>
          <a:ln w="38100">
            <a:solidFill>
              <a:srgbClr val="F9A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8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343" y="5938419"/>
            <a:ext cx="1411225" cy="881232"/>
          </a:xfrm>
          <a:prstGeom prst="rect">
            <a:avLst/>
          </a:prstGeom>
        </p:spPr>
      </p:pic>
      <p:sp>
        <p:nvSpPr>
          <p:cNvPr id="83" name="TextBox 14"/>
          <p:cNvSpPr txBox="1"/>
          <p:nvPr/>
        </p:nvSpPr>
        <p:spPr>
          <a:xfrm>
            <a:off x="5544730" y="6583900"/>
            <a:ext cx="36742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 err="1"/>
              <a:t>Komarova</a:t>
            </a:r>
            <a:r>
              <a:rPr lang="cs-CZ" sz="1200" i="1" dirty="0"/>
              <a:t>, </a:t>
            </a:r>
            <a:r>
              <a:rPr lang="cs-CZ" sz="1200" i="1" dirty="0" err="1"/>
              <a:t>Kostin</a:t>
            </a:r>
            <a:r>
              <a:rPr lang="cs-CZ" sz="1200" i="1" dirty="0"/>
              <a:t>, </a:t>
            </a:r>
            <a:r>
              <a:rPr lang="cs-CZ" sz="1200" i="1" dirty="0" err="1"/>
              <a:t>Bryja</a:t>
            </a:r>
            <a:r>
              <a:rPr lang="cs-CZ" sz="1200" i="1" dirty="0"/>
              <a:t> et al., Mol. </a:t>
            </a:r>
            <a:r>
              <a:rPr lang="cs-CZ" sz="1200" i="1" dirty="0" err="1"/>
              <a:t>Ecol</a:t>
            </a:r>
            <a:r>
              <a:rPr lang="cs-CZ" sz="1200" i="1" dirty="0"/>
              <a:t>., 2020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09449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5" grpId="0" animBg="1"/>
      <p:bldP spid="84" grpId="0" animBg="1"/>
      <p:bldP spid="85" grpId="0" animBg="1"/>
      <p:bldP spid="86" grpId="0" animBg="1"/>
      <p:bldP spid="87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0188" y="1847926"/>
            <a:ext cx="3522270" cy="415834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6045" y="1420131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ddRADseq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89252" y="6064732"/>
            <a:ext cx="233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15 623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informative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loci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533078" y="189147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542843" y="3665487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1284406" y="4116365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433310" y="454137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1509120" y="4976979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70170" y="343833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01564" y="4219162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99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169098" y="482517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400251" y="541191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108048" y="2239461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907997" y="420590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955648" y="3885830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1443075" y="322754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1692726" y="2774265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1433310" y="2579054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1767683" y="234056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45" name="TextBox 30"/>
          <p:cNvSpPr txBox="1"/>
          <p:nvPr/>
        </p:nvSpPr>
        <p:spPr>
          <a:xfrm>
            <a:off x="3497896" y="4637631"/>
            <a:ext cx="1213557" cy="292388"/>
          </a:xfrm>
          <a:prstGeom prst="rect">
            <a:avLst/>
          </a:prstGeom>
          <a:noFill/>
          <a:ln w="38100" cmpd="sng">
            <a:solidFill>
              <a:srgbClr val="0092FC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brevicaudus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31"/>
          <p:cNvSpPr txBox="1"/>
          <p:nvPr/>
        </p:nvSpPr>
        <p:spPr>
          <a:xfrm>
            <a:off x="3483508" y="3734603"/>
            <a:ext cx="1213557" cy="292388"/>
          </a:xfrm>
          <a:prstGeom prst="rect">
            <a:avLst/>
          </a:prstGeom>
          <a:noFill/>
          <a:ln w="38100" cmpd="sng">
            <a:solidFill>
              <a:srgbClr val="0092FC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flavopunctatus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32"/>
          <p:cNvSpPr txBox="1"/>
          <p:nvPr/>
        </p:nvSpPr>
        <p:spPr>
          <a:xfrm>
            <a:off x="3487038" y="4186117"/>
            <a:ext cx="1213558" cy="292388"/>
          </a:xfrm>
          <a:prstGeom prst="rect">
            <a:avLst/>
          </a:prstGeom>
          <a:noFill/>
          <a:ln w="38100" cmpd="sng">
            <a:solidFill>
              <a:srgbClr val="0092FC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brunneus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28"/>
          <p:cNvSpPr txBox="1"/>
          <p:nvPr/>
        </p:nvSpPr>
        <p:spPr>
          <a:xfrm>
            <a:off x="3507079" y="5089145"/>
            <a:ext cx="1213557" cy="292388"/>
          </a:xfrm>
          <a:prstGeom prst="rect">
            <a:avLst/>
          </a:prstGeom>
          <a:noFill/>
          <a:ln w="38100" cmpd="sng">
            <a:solidFill>
              <a:srgbClr val="660066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melanonyx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29"/>
          <p:cNvSpPr txBox="1"/>
          <p:nvPr/>
        </p:nvSpPr>
        <p:spPr>
          <a:xfrm>
            <a:off x="3497650" y="5540657"/>
            <a:ext cx="1213557" cy="292388"/>
          </a:xfrm>
          <a:prstGeom prst="rect">
            <a:avLst/>
          </a:prstGeom>
          <a:noFill/>
          <a:ln w="38100" cmpd="sng">
            <a:solidFill>
              <a:srgbClr val="F9A1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chrysopus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33"/>
          <p:cNvSpPr txBox="1"/>
          <p:nvPr/>
        </p:nvSpPr>
        <p:spPr>
          <a:xfrm>
            <a:off x="3464255" y="1928547"/>
            <a:ext cx="1213557" cy="2923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menangeshae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34"/>
          <p:cNvSpPr txBox="1"/>
          <p:nvPr/>
        </p:nvSpPr>
        <p:spPr>
          <a:xfrm>
            <a:off x="3483508" y="2831575"/>
            <a:ext cx="1213556" cy="2923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pseudosikapusi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35"/>
          <p:cNvSpPr txBox="1"/>
          <p:nvPr/>
        </p:nvSpPr>
        <p:spPr>
          <a:xfrm>
            <a:off x="3464785" y="2380061"/>
            <a:ext cx="1213556" cy="2923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chercherensis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extBox 35"/>
          <p:cNvSpPr txBox="1"/>
          <p:nvPr/>
        </p:nvSpPr>
        <p:spPr>
          <a:xfrm>
            <a:off x="3480988" y="3283089"/>
            <a:ext cx="1213556" cy="29238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3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simensis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954" y="1748305"/>
            <a:ext cx="3659576" cy="4095974"/>
          </a:xfrm>
          <a:prstGeom prst="rect">
            <a:avLst/>
          </a:prstGeom>
        </p:spPr>
      </p:pic>
      <p:sp>
        <p:nvSpPr>
          <p:cNvPr id="58" name="TextovéPole 57"/>
          <p:cNvSpPr txBox="1"/>
          <p:nvPr/>
        </p:nvSpPr>
        <p:spPr>
          <a:xfrm>
            <a:off x="7260906" y="1723382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7157933" y="2084306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60" name="TextovéPole 59"/>
          <p:cNvSpPr txBox="1"/>
          <p:nvPr/>
        </p:nvSpPr>
        <p:spPr>
          <a:xfrm>
            <a:off x="7260906" y="244824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</a:t>
            </a:r>
          </a:p>
        </p:txBody>
      </p:sp>
      <p:sp>
        <p:nvSpPr>
          <p:cNvPr id="61" name="TextovéPole 60"/>
          <p:cNvSpPr txBox="1"/>
          <p:nvPr/>
        </p:nvSpPr>
        <p:spPr>
          <a:xfrm>
            <a:off x="7212268" y="277426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</a:t>
            </a:r>
          </a:p>
        </p:txBody>
      </p:sp>
      <p:sp>
        <p:nvSpPr>
          <p:cNvPr id="62" name="TextovéPole 61"/>
          <p:cNvSpPr txBox="1"/>
          <p:nvPr/>
        </p:nvSpPr>
        <p:spPr>
          <a:xfrm>
            <a:off x="7204290" y="315978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6798027" y="263121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</a:t>
            </a:r>
          </a:p>
        </p:txBody>
      </p:sp>
      <p:sp>
        <p:nvSpPr>
          <p:cNvPr id="64" name="TextovéPole 63"/>
          <p:cNvSpPr txBox="1"/>
          <p:nvPr/>
        </p:nvSpPr>
        <p:spPr>
          <a:xfrm>
            <a:off x="6735326" y="214147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</a:t>
            </a:r>
          </a:p>
        </p:txBody>
      </p:sp>
      <p:sp>
        <p:nvSpPr>
          <p:cNvPr id="65" name="TextovéPole 64"/>
          <p:cNvSpPr txBox="1"/>
          <p:nvPr/>
        </p:nvSpPr>
        <p:spPr>
          <a:xfrm>
            <a:off x="6987807" y="3565767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66" name="TextovéPole 65"/>
          <p:cNvSpPr txBox="1"/>
          <p:nvPr/>
        </p:nvSpPr>
        <p:spPr>
          <a:xfrm>
            <a:off x="6534790" y="285598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82</a:t>
            </a:r>
          </a:p>
        </p:txBody>
      </p:sp>
      <p:sp>
        <p:nvSpPr>
          <p:cNvPr id="67" name="TextovéPole 66"/>
          <p:cNvSpPr txBox="1"/>
          <p:nvPr/>
        </p:nvSpPr>
        <p:spPr>
          <a:xfrm>
            <a:off x="6436529" y="337995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89</a:t>
            </a:r>
          </a:p>
        </p:txBody>
      </p:sp>
      <p:sp>
        <p:nvSpPr>
          <p:cNvPr id="69" name="TextovéPole 68"/>
          <p:cNvSpPr txBox="1"/>
          <p:nvPr/>
        </p:nvSpPr>
        <p:spPr>
          <a:xfrm>
            <a:off x="6224872" y="422403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88</a:t>
            </a:r>
          </a:p>
        </p:txBody>
      </p:sp>
      <p:sp>
        <p:nvSpPr>
          <p:cNvPr id="70" name="TextovéPole 69"/>
          <p:cNvSpPr txBox="1"/>
          <p:nvPr/>
        </p:nvSpPr>
        <p:spPr>
          <a:xfrm>
            <a:off x="6837601" y="3936617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71" name="TextovéPole 70"/>
          <p:cNvSpPr txBox="1"/>
          <p:nvPr/>
        </p:nvSpPr>
        <p:spPr>
          <a:xfrm>
            <a:off x="7227128" y="429904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72" name="TextovéPole 71"/>
          <p:cNvSpPr txBox="1"/>
          <p:nvPr/>
        </p:nvSpPr>
        <p:spPr>
          <a:xfrm>
            <a:off x="6868937" y="4652223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73" name="TextovéPole 72"/>
          <p:cNvSpPr txBox="1"/>
          <p:nvPr/>
        </p:nvSpPr>
        <p:spPr>
          <a:xfrm>
            <a:off x="6396955" y="5011605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74" name="TextovéPole 73"/>
          <p:cNvSpPr txBox="1"/>
          <p:nvPr/>
        </p:nvSpPr>
        <p:spPr>
          <a:xfrm>
            <a:off x="5869877" y="4614448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75" name="TextovéPole 74"/>
          <p:cNvSpPr txBox="1"/>
          <p:nvPr/>
        </p:nvSpPr>
        <p:spPr>
          <a:xfrm>
            <a:off x="5143658" y="5011605"/>
            <a:ext cx="401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100</a:t>
            </a:r>
          </a:p>
        </p:txBody>
      </p:sp>
      <p:sp>
        <p:nvSpPr>
          <p:cNvPr id="76" name="TextovéPole 75"/>
          <p:cNvSpPr txBox="1"/>
          <p:nvPr/>
        </p:nvSpPr>
        <p:spPr>
          <a:xfrm>
            <a:off x="5700307" y="537833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</a:t>
            </a:r>
          </a:p>
        </p:txBody>
      </p:sp>
      <p:sp>
        <p:nvSpPr>
          <p:cNvPr id="77" name="TextovéPole 76"/>
          <p:cNvSpPr txBox="1"/>
          <p:nvPr/>
        </p:nvSpPr>
        <p:spPr>
          <a:xfrm>
            <a:off x="5882809" y="1487524"/>
            <a:ext cx="887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mtDNA</a:t>
            </a:r>
          </a:p>
        </p:txBody>
      </p:sp>
      <p:sp>
        <p:nvSpPr>
          <p:cNvPr id="78" name="TextovéPole 77"/>
          <p:cNvSpPr txBox="1"/>
          <p:nvPr/>
        </p:nvSpPr>
        <p:spPr>
          <a:xfrm>
            <a:off x="5780926" y="5996083"/>
            <a:ext cx="243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cytochrome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(1140 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bp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5" name="Obdélník 4"/>
          <p:cNvSpPr/>
          <p:nvPr/>
        </p:nvSpPr>
        <p:spPr>
          <a:xfrm>
            <a:off x="7889284" y="1782062"/>
            <a:ext cx="687512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bdélník 83"/>
          <p:cNvSpPr/>
          <p:nvPr/>
        </p:nvSpPr>
        <p:spPr>
          <a:xfrm>
            <a:off x="7889284" y="2124153"/>
            <a:ext cx="687512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bdélník 84"/>
          <p:cNvSpPr/>
          <p:nvPr/>
        </p:nvSpPr>
        <p:spPr>
          <a:xfrm>
            <a:off x="7661978" y="2891596"/>
            <a:ext cx="995990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Obdélník 85"/>
          <p:cNvSpPr/>
          <p:nvPr/>
        </p:nvSpPr>
        <p:spPr>
          <a:xfrm>
            <a:off x="7729872" y="3244776"/>
            <a:ext cx="687512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Obdélník 86"/>
          <p:cNvSpPr/>
          <p:nvPr/>
        </p:nvSpPr>
        <p:spPr>
          <a:xfrm>
            <a:off x="7422168" y="5085914"/>
            <a:ext cx="687512" cy="288558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Obdélník 88"/>
          <p:cNvSpPr/>
          <p:nvPr/>
        </p:nvSpPr>
        <p:spPr>
          <a:xfrm>
            <a:off x="7590913" y="3605262"/>
            <a:ext cx="625296" cy="288558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Obdélník 89"/>
          <p:cNvSpPr/>
          <p:nvPr/>
        </p:nvSpPr>
        <p:spPr>
          <a:xfrm>
            <a:off x="7649174" y="3972086"/>
            <a:ext cx="1132356" cy="288558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bdélník 90"/>
          <p:cNvSpPr/>
          <p:nvPr/>
        </p:nvSpPr>
        <p:spPr>
          <a:xfrm>
            <a:off x="7994978" y="4350397"/>
            <a:ext cx="625296" cy="288558"/>
          </a:xfrm>
          <a:prstGeom prst="rect">
            <a:avLst/>
          </a:prstGeom>
          <a:noFill/>
          <a:ln w="38100">
            <a:solidFill>
              <a:srgbClr val="0092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Obdélník 91"/>
          <p:cNvSpPr/>
          <p:nvPr/>
        </p:nvSpPr>
        <p:spPr>
          <a:xfrm>
            <a:off x="7993931" y="2514806"/>
            <a:ext cx="625296" cy="288558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Obdélník 92"/>
          <p:cNvSpPr/>
          <p:nvPr/>
        </p:nvSpPr>
        <p:spPr>
          <a:xfrm>
            <a:off x="7463290" y="4701752"/>
            <a:ext cx="625296" cy="288558"/>
          </a:xfrm>
          <a:prstGeom prst="rect">
            <a:avLst/>
          </a:prstGeom>
          <a:noFill/>
          <a:ln w="38100">
            <a:solidFill>
              <a:srgbClr val="66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bdélník 93"/>
          <p:cNvSpPr/>
          <p:nvPr/>
        </p:nvSpPr>
        <p:spPr>
          <a:xfrm>
            <a:off x="6796872" y="5441450"/>
            <a:ext cx="625296" cy="288558"/>
          </a:xfrm>
          <a:prstGeom prst="rect">
            <a:avLst/>
          </a:prstGeom>
          <a:noFill/>
          <a:ln w="38100">
            <a:solidFill>
              <a:srgbClr val="F9A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4820626" y="2631218"/>
            <a:ext cx="3082935" cy="2567390"/>
          </a:xfrm>
          <a:prstGeom prst="straightConnector1">
            <a:avLst/>
          </a:prstGeom>
          <a:ln w="38100">
            <a:solidFill>
              <a:srgbClr val="66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Přímá spojnice se šipkou 82"/>
          <p:cNvCxnSpPr/>
          <p:nvPr/>
        </p:nvCxnSpPr>
        <p:spPr>
          <a:xfrm flipV="1">
            <a:off x="4836717" y="4913833"/>
            <a:ext cx="2461889" cy="370320"/>
          </a:xfrm>
          <a:prstGeom prst="straightConnector1">
            <a:avLst/>
          </a:prstGeom>
          <a:ln w="38100">
            <a:solidFill>
              <a:srgbClr val="66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Přímá spojnice se šipkou 87"/>
          <p:cNvCxnSpPr/>
          <p:nvPr/>
        </p:nvCxnSpPr>
        <p:spPr>
          <a:xfrm flipV="1">
            <a:off x="4761230" y="3772017"/>
            <a:ext cx="2706696" cy="557094"/>
          </a:xfrm>
          <a:prstGeom prst="straightConnector1">
            <a:avLst/>
          </a:prstGeom>
          <a:ln w="38100">
            <a:solidFill>
              <a:srgbClr val="0092F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Přímá spojnice se šipkou 94"/>
          <p:cNvCxnSpPr/>
          <p:nvPr/>
        </p:nvCxnSpPr>
        <p:spPr>
          <a:xfrm flipV="1">
            <a:off x="4756487" y="4147239"/>
            <a:ext cx="2811429" cy="252819"/>
          </a:xfrm>
          <a:prstGeom prst="straightConnector1">
            <a:avLst/>
          </a:prstGeom>
          <a:ln w="38100">
            <a:solidFill>
              <a:srgbClr val="0092F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Přímá spojnice se šipkou 95"/>
          <p:cNvCxnSpPr/>
          <p:nvPr/>
        </p:nvCxnSpPr>
        <p:spPr>
          <a:xfrm flipV="1">
            <a:off x="4794534" y="3098861"/>
            <a:ext cx="2833666" cy="280867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Přímá spojnice se šipkou 96"/>
          <p:cNvCxnSpPr/>
          <p:nvPr/>
        </p:nvCxnSpPr>
        <p:spPr>
          <a:xfrm>
            <a:off x="4822130" y="3440473"/>
            <a:ext cx="2863819" cy="8431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Přímá spojnice se šipkou 97"/>
          <p:cNvCxnSpPr/>
          <p:nvPr/>
        </p:nvCxnSpPr>
        <p:spPr>
          <a:xfrm>
            <a:off x="4811466" y="3503270"/>
            <a:ext cx="2577413" cy="1769301"/>
          </a:xfrm>
          <a:prstGeom prst="straightConnector1">
            <a:avLst/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343" y="5938419"/>
            <a:ext cx="1411225" cy="881232"/>
          </a:xfrm>
          <a:prstGeom prst="rect">
            <a:avLst/>
          </a:prstGeom>
        </p:spPr>
      </p:pic>
      <p:sp>
        <p:nvSpPr>
          <p:cNvPr id="80" name="Nadpis 1"/>
          <p:cNvSpPr txBox="1">
            <a:spLocks/>
          </p:cNvSpPr>
          <p:nvPr/>
        </p:nvSpPr>
        <p:spPr>
          <a:xfrm>
            <a:off x="694763" y="695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/>
              <a:t>Interspecific mtDNA introgressions in </a:t>
            </a:r>
            <a:r>
              <a:rPr lang="cs-CZ" sz="2800" i="1"/>
              <a:t>Lophuromys</a:t>
            </a:r>
            <a:endParaRPr lang="cs-CZ" sz="2800" i="1" dirty="0"/>
          </a:p>
        </p:txBody>
      </p:sp>
    </p:spTree>
    <p:extLst>
      <p:ext uri="{BB962C8B-B14F-4D97-AF65-F5344CB8AC3E}">
        <p14:creationId xmlns:p14="http://schemas.microsoft.com/office/powerpoint/2010/main" val="17011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137"/>
            <a:ext cx="9217024" cy="6912768"/>
          </a:xfrm>
        </p:spPr>
      </p:pic>
      <p:sp>
        <p:nvSpPr>
          <p:cNvPr id="5" name="TextovéPole 4"/>
          <p:cNvSpPr txBox="1"/>
          <p:nvPr/>
        </p:nvSpPr>
        <p:spPr>
          <a:xfrm>
            <a:off x="7164288" y="6554542"/>
            <a:ext cx="193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>
                <a:solidFill>
                  <a:schemeClr val="bg1"/>
                </a:solidFill>
              </a:rPr>
              <a:t>Photo: D. </a:t>
            </a:r>
            <a:r>
              <a:rPr lang="cs-CZ" sz="1600" i="1" dirty="0" err="1">
                <a:solidFill>
                  <a:schemeClr val="bg1"/>
                </a:solidFill>
              </a:rPr>
              <a:t>Mizerovská</a:t>
            </a:r>
            <a:endParaRPr lang="cs-CZ" sz="1600" i="1" dirty="0">
              <a:solidFill>
                <a:schemeClr val="bg1"/>
              </a:solidFill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2411760" y="260648"/>
            <a:ext cx="6624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dirty="0"/>
              <a:t>Interspecific mtDNA introgressions can be surprisingly frequent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8184" y="3006235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Borena Saynt National Park (central Ethiopia)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6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3" name="Obrázok 6" descr="prezentacia_uvodnyobrazok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401454" y="6587479"/>
            <a:ext cx="2742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Mizerovská et al. 2020, J. </a:t>
            </a:r>
            <a:r>
              <a:rPr lang="cs-CZ" sz="1400" i="1" dirty="0" err="1"/>
              <a:t>Vert</a:t>
            </a:r>
            <a:r>
              <a:rPr lang="cs-CZ" sz="1400" i="1" dirty="0"/>
              <a:t>. </a:t>
            </a:r>
            <a:r>
              <a:rPr lang="cs-CZ" sz="1400" i="1" dirty="0" err="1"/>
              <a:t>Biol</a:t>
            </a:r>
            <a:r>
              <a:rPr lang="cs-CZ" sz="1400" i="1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43309" y="69880"/>
            <a:ext cx="2881238" cy="830997"/>
          </a:xfrm>
          <a:prstGeom prst="rect">
            <a:avLst/>
          </a:prstGeom>
          <a:solidFill>
            <a:srgbClr val="77933C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b="1" i="1" dirty="0">
                <a:solidFill>
                  <a:srgbClr val="FFFF00"/>
                </a:solidFill>
              </a:rPr>
              <a:t>Stenocephalemys</a:t>
            </a:r>
          </a:p>
          <a:p>
            <a:pPr algn="ctr"/>
            <a:r>
              <a:rPr lang="cs-CZ" sz="2400" b="1" dirty="0">
                <a:solidFill>
                  <a:srgbClr val="FFFF00"/>
                </a:solidFill>
              </a:rPr>
              <a:t>(Ethiopian endemics)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5" name="TextovéPole 1"/>
          <p:cNvSpPr txBox="1"/>
          <p:nvPr/>
        </p:nvSpPr>
        <p:spPr>
          <a:xfrm>
            <a:off x="4647609" y="6136399"/>
            <a:ext cx="2726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(B) </a:t>
            </a:r>
            <a:r>
              <a:rPr lang="cs-CZ" dirty="0" err="1"/>
              <a:t>complete</a:t>
            </a:r>
            <a:r>
              <a:rPr lang="cs-CZ" dirty="0"/>
              <a:t> mitogenomes</a:t>
            </a:r>
          </a:p>
        </p:txBody>
      </p:sp>
      <p:sp>
        <p:nvSpPr>
          <p:cNvPr id="46" name="TextovéPole 70"/>
          <p:cNvSpPr txBox="1"/>
          <p:nvPr/>
        </p:nvSpPr>
        <p:spPr>
          <a:xfrm>
            <a:off x="549478" y="6095037"/>
            <a:ext cx="3065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(A) </a:t>
            </a:r>
            <a:r>
              <a:rPr lang="en-US" dirty="0"/>
              <a:t>anchored </a:t>
            </a:r>
            <a:r>
              <a:rPr lang="en-US" dirty="0" err="1"/>
              <a:t>phylogenomics</a:t>
            </a:r>
            <a:r>
              <a:rPr lang="cs-CZ" dirty="0"/>
              <a:t> </a:t>
            </a:r>
          </a:p>
          <a:p>
            <a:r>
              <a:rPr lang="cs-CZ" dirty="0"/>
              <a:t>       (388 </a:t>
            </a:r>
            <a:r>
              <a:rPr lang="cs-CZ" dirty="0" err="1"/>
              <a:t>nuclear</a:t>
            </a:r>
            <a:r>
              <a:rPr lang="cs-CZ" dirty="0"/>
              <a:t> loci)</a:t>
            </a:r>
            <a:endParaRPr lang="en-US" dirty="0"/>
          </a:p>
        </p:txBody>
      </p:sp>
      <p:pic>
        <p:nvPicPr>
          <p:cNvPr id="47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03481"/>
            <a:ext cx="4573578" cy="3616106"/>
          </a:xfrm>
          <a:prstGeom prst="rect">
            <a:avLst/>
          </a:prstGeom>
        </p:spPr>
      </p:pic>
      <p:pic>
        <p:nvPicPr>
          <p:cNvPr id="48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695"/>
            <a:ext cx="4200847" cy="36148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308351" y="3645024"/>
            <a:ext cx="3066095" cy="72008"/>
          </a:xfrm>
          <a:prstGeom prst="line">
            <a:avLst/>
          </a:prstGeom>
          <a:ln w="38100">
            <a:solidFill>
              <a:srgbClr val="00FFFF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308351" y="3645024"/>
            <a:ext cx="3215977" cy="576064"/>
          </a:xfrm>
          <a:prstGeom prst="line">
            <a:avLst/>
          </a:prstGeom>
          <a:ln w="38100">
            <a:solidFill>
              <a:srgbClr val="00FFFF"/>
            </a:solidFill>
            <a:headEnd type="none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40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Biological Species Concept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= </a:t>
            </a:r>
            <a:r>
              <a:rPr lang="cs-CZ" b="1" dirty="0"/>
              <a:t>interbreeding natural populations reproductively isolated from other such group</a:t>
            </a:r>
          </a:p>
          <a:p>
            <a:r>
              <a:rPr lang="cs-CZ" altLang="cs-CZ" dirty="0"/>
              <a:t>reproductive isolation mechanisms (RIM) = post- or prezygotic barriers of reproduction</a:t>
            </a:r>
          </a:p>
          <a:p>
            <a:r>
              <a:rPr lang="cs-CZ" altLang="cs-CZ" b="1" dirty="0"/>
              <a:t>most popular </a:t>
            </a:r>
            <a:r>
              <a:rPr lang="cs-CZ" altLang="cs-CZ" dirty="0"/>
              <a:t>– it is intuitive and it was promoted most successfully (e.g. by influential evolutionary biologists of the 20th century as main concept of Modern Synthesis)</a:t>
            </a:r>
          </a:p>
          <a:p>
            <a:endParaRPr lang="cs-CZ" altLang="cs-CZ" dirty="0"/>
          </a:p>
          <a:p>
            <a:r>
              <a:rPr lang="cs-CZ" altLang="cs-CZ" dirty="0"/>
              <a:t>problems: allopatric and allochronic populations/species, ...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68344" y="6453336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Mayr, 1942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0016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Borena</a:t>
            </a:r>
            <a:r>
              <a:rPr lang="cs-CZ" dirty="0"/>
              <a:t> </a:t>
            </a:r>
            <a:r>
              <a:rPr lang="cs-CZ" dirty="0" err="1"/>
              <a:t>Saynt</a:t>
            </a:r>
            <a:r>
              <a:rPr lang="cs-CZ" dirty="0"/>
              <a:t> NP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522" t="10179" r="7043" b="5499"/>
          <a:stretch/>
        </p:blipFill>
        <p:spPr>
          <a:xfrm>
            <a:off x="611560" y="1610484"/>
            <a:ext cx="3168352" cy="233225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23225" t="19201" r="40550" b="16400"/>
          <a:stretch/>
        </p:blipFill>
        <p:spPr>
          <a:xfrm>
            <a:off x="4067944" y="1610484"/>
            <a:ext cx="4464496" cy="4464496"/>
          </a:xfrm>
          <a:prstGeom prst="rect">
            <a:avLst/>
          </a:prstGeom>
        </p:spPr>
      </p:pic>
      <p:cxnSp>
        <p:nvCxnSpPr>
          <p:cNvPr id="10" name="Přímá spojnice se šipkou 9"/>
          <p:cNvCxnSpPr/>
          <p:nvPr/>
        </p:nvCxnSpPr>
        <p:spPr>
          <a:xfrm flipH="1">
            <a:off x="6300192" y="3212976"/>
            <a:ext cx="72008" cy="2880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/>
          <p:cNvSpPr/>
          <p:nvPr/>
        </p:nvSpPr>
        <p:spPr>
          <a:xfrm>
            <a:off x="4644008" y="6294872"/>
            <a:ext cx="144016" cy="144016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4788024" y="618221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Distribution of </a:t>
            </a:r>
            <a:r>
              <a:rPr lang="cs-CZ" i="1" dirty="0"/>
              <a:t>S. sokolovi </a:t>
            </a:r>
            <a:r>
              <a:rPr lang="cs-CZ" dirty="0"/>
              <a:t>sp. nov.</a:t>
            </a:r>
            <a:endParaRPr lang="cs-CZ" i="1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05064"/>
            <a:ext cx="2593492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Volný tvar 13"/>
          <p:cNvSpPr/>
          <p:nvPr/>
        </p:nvSpPr>
        <p:spPr>
          <a:xfrm>
            <a:off x="5925312" y="2907792"/>
            <a:ext cx="841248" cy="566928"/>
          </a:xfrm>
          <a:custGeom>
            <a:avLst/>
            <a:gdLst>
              <a:gd name="connsiteX0" fmla="*/ 0 w 841248"/>
              <a:gd name="connsiteY0" fmla="*/ 566928 h 566928"/>
              <a:gd name="connsiteX1" fmla="*/ 18288 w 841248"/>
              <a:gd name="connsiteY1" fmla="*/ 521208 h 566928"/>
              <a:gd name="connsiteX2" fmla="*/ 100584 w 841248"/>
              <a:gd name="connsiteY2" fmla="*/ 475488 h 566928"/>
              <a:gd name="connsiteX3" fmla="*/ 146304 w 841248"/>
              <a:gd name="connsiteY3" fmla="*/ 420624 h 566928"/>
              <a:gd name="connsiteX4" fmla="*/ 182880 w 841248"/>
              <a:gd name="connsiteY4" fmla="*/ 320040 h 566928"/>
              <a:gd name="connsiteX5" fmla="*/ 210312 w 841248"/>
              <a:gd name="connsiteY5" fmla="*/ 301752 h 566928"/>
              <a:gd name="connsiteX6" fmla="*/ 228600 w 841248"/>
              <a:gd name="connsiteY6" fmla="*/ 274320 h 566928"/>
              <a:gd name="connsiteX7" fmla="*/ 237744 w 841248"/>
              <a:gd name="connsiteY7" fmla="*/ 246888 h 566928"/>
              <a:gd name="connsiteX8" fmla="*/ 292608 w 841248"/>
              <a:gd name="connsiteY8" fmla="*/ 201168 h 566928"/>
              <a:gd name="connsiteX9" fmla="*/ 301752 w 841248"/>
              <a:gd name="connsiteY9" fmla="*/ 173736 h 566928"/>
              <a:gd name="connsiteX10" fmla="*/ 356616 w 841248"/>
              <a:gd name="connsiteY10" fmla="*/ 155448 h 566928"/>
              <a:gd name="connsiteX11" fmla="*/ 475488 w 841248"/>
              <a:gd name="connsiteY11" fmla="*/ 164592 h 566928"/>
              <a:gd name="connsiteX12" fmla="*/ 530352 w 841248"/>
              <a:gd name="connsiteY12" fmla="*/ 182880 h 566928"/>
              <a:gd name="connsiteX13" fmla="*/ 658368 w 841248"/>
              <a:gd name="connsiteY13" fmla="*/ 173736 h 566928"/>
              <a:gd name="connsiteX14" fmla="*/ 685800 w 841248"/>
              <a:gd name="connsiteY14" fmla="*/ 164592 h 566928"/>
              <a:gd name="connsiteX15" fmla="*/ 740664 w 841248"/>
              <a:gd name="connsiteY15" fmla="*/ 128016 h 566928"/>
              <a:gd name="connsiteX16" fmla="*/ 786384 w 841248"/>
              <a:gd name="connsiteY16" fmla="*/ 73152 h 566928"/>
              <a:gd name="connsiteX17" fmla="*/ 804672 w 841248"/>
              <a:gd name="connsiteY17" fmla="*/ 45720 h 566928"/>
              <a:gd name="connsiteX18" fmla="*/ 832104 w 841248"/>
              <a:gd name="connsiteY18" fmla="*/ 36576 h 566928"/>
              <a:gd name="connsiteX19" fmla="*/ 841248 w 841248"/>
              <a:gd name="connsiteY19" fmla="*/ 0 h 56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41248" h="566928">
                <a:moveTo>
                  <a:pt x="0" y="566928"/>
                </a:moveTo>
                <a:cubicBezTo>
                  <a:pt x="6096" y="551688"/>
                  <a:pt x="7383" y="533476"/>
                  <a:pt x="18288" y="521208"/>
                </a:cubicBezTo>
                <a:cubicBezTo>
                  <a:pt x="44765" y="491421"/>
                  <a:pt x="68266" y="486261"/>
                  <a:pt x="100584" y="475488"/>
                </a:cubicBezTo>
                <a:cubicBezTo>
                  <a:pt x="114387" y="461685"/>
                  <a:pt x="139029" y="440629"/>
                  <a:pt x="146304" y="420624"/>
                </a:cubicBezTo>
                <a:cubicBezTo>
                  <a:pt x="161163" y="379761"/>
                  <a:pt x="153315" y="349605"/>
                  <a:pt x="182880" y="320040"/>
                </a:cubicBezTo>
                <a:cubicBezTo>
                  <a:pt x="190651" y="312269"/>
                  <a:pt x="201168" y="307848"/>
                  <a:pt x="210312" y="301752"/>
                </a:cubicBezTo>
                <a:cubicBezTo>
                  <a:pt x="216408" y="292608"/>
                  <a:pt x="223685" y="284150"/>
                  <a:pt x="228600" y="274320"/>
                </a:cubicBezTo>
                <a:cubicBezTo>
                  <a:pt x="232911" y="265699"/>
                  <a:pt x="232397" y="254908"/>
                  <a:pt x="237744" y="246888"/>
                </a:cubicBezTo>
                <a:cubicBezTo>
                  <a:pt x="251825" y="225766"/>
                  <a:pt x="272366" y="214662"/>
                  <a:pt x="292608" y="201168"/>
                </a:cubicBezTo>
                <a:cubicBezTo>
                  <a:pt x="295656" y="192024"/>
                  <a:pt x="293909" y="179338"/>
                  <a:pt x="301752" y="173736"/>
                </a:cubicBezTo>
                <a:cubicBezTo>
                  <a:pt x="317439" y="162531"/>
                  <a:pt x="356616" y="155448"/>
                  <a:pt x="356616" y="155448"/>
                </a:cubicBezTo>
                <a:cubicBezTo>
                  <a:pt x="396240" y="158496"/>
                  <a:pt x="436233" y="158394"/>
                  <a:pt x="475488" y="164592"/>
                </a:cubicBezTo>
                <a:cubicBezTo>
                  <a:pt x="494529" y="167599"/>
                  <a:pt x="530352" y="182880"/>
                  <a:pt x="530352" y="182880"/>
                </a:cubicBezTo>
                <a:cubicBezTo>
                  <a:pt x="573024" y="179832"/>
                  <a:pt x="615880" y="178735"/>
                  <a:pt x="658368" y="173736"/>
                </a:cubicBezTo>
                <a:cubicBezTo>
                  <a:pt x="667941" y="172610"/>
                  <a:pt x="677374" y="169273"/>
                  <a:pt x="685800" y="164592"/>
                </a:cubicBezTo>
                <a:cubicBezTo>
                  <a:pt x="705013" y="153918"/>
                  <a:pt x="740664" y="128016"/>
                  <a:pt x="740664" y="128016"/>
                </a:cubicBezTo>
                <a:cubicBezTo>
                  <a:pt x="786070" y="59908"/>
                  <a:pt x="727712" y="143558"/>
                  <a:pt x="786384" y="73152"/>
                </a:cubicBezTo>
                <a:cubicBezTo>
                  <a:pt x="793419" y="64709"/>
                  <a:pt x="796090" y="52585"/>
                  <a:pt x="804672" y="45720"/>
                </a:cubicBezTo>
                <a:cubicBezTo>
                  <a:pt x="812198" y="39699"/>
                  <a:pt x="822960" y="39624"/>
                  <a:pt x="832104" y="36576"/>
                </a:cubicBezTo>
                <a:lnTo>
                  <a:pt x="841248" y="0"/>
                </a:lnTo>
              </a:path>
            </a:pathLst>
          </a:custGeom>
          <a:noFill/>
          <a:ln w="9525">
            <a:solidFill>
              <a:srgbClr val="577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79592" y="3730147"/>
            <a:ext cx="1115568" cy="631541"/>
          </a:xfrm>
          <a:custGeom>
            <a:avLst/>
            <a:gdLst>
              <a:gd name="connsiteX0" fmla="*/ 0 w 1115568"/>
              <a:gd name="connsiteY0" fmla="*/ 567533 h 631541"/>
              <a:gd name="connsiteX1" fmla="*/ 36576 w 1115568"/>
              <a:gd name="connsiteY1" fmla="*/ 613253 h 631541"/>
              <a:gd name="connsiteX2" fmla="*/ 64008 w 1115568"/>
              <a:gd name="connsiteY2" fmla="*/ 622397 h 631541"/>
              <a:gd name="connsiteX3" fmla="*/ 182880 w 1115568"/>
              <a:gd name="connsiteY3" fmla="*/ 631541 h 631541"/>
              <a:gd name="connsiteX4" fmla="*/ 237744 w 1115568"/>
              <a:gd name="connsiteY4" fmla="*/ 622397 h 631541"/>
              <a:gd name="connsiteX5" fmla="*/ 374904 w 1115568"/>
              <a:gd name="connsiteY5" fmla="*/ 594965 h 631541"/>
              <a:gd name="connsiteX6" fmla="*/ 448056 w 1115568"/>
              <a:gd name="connsiteY6" fmla="*/ 530957 h 631541"/>
              <a:gd name="connsiteX7" fmla="*/ 475488 w 1115568"/>
              <a:gd name="connsiteY7" fmla="*/ 512669 h 631541"/>
              <a:gd name="connsiteX8" fmla="*/ 502920 w 1115568"/>
              <a:gd name="connsiteY8" fmla="*/ 494381 h 631541"/>
              <a:gd name="connsiteX9" fmla="*/ 685800 w 1115568"/>
              <a:gd name="connsiteY9" fmla="*/ 503525 h 631541"/>
              <a:gd name="connsiteX10" fmla="*/ 740664 w 1115568"/>
              <a:gd name="connsiteY10" fmla="*/ 521813 h 631541"/>
              <a:gd name="connsiteX11" fmla="*/ 768096 w 1115568"/>
              <a:gd name="connsiteY11" fmla="*/ 530957 h 631541"/>
              <a:gd name="connsiteX12" fmla="*/ 813816 w 1115568"/>
              <a:gd name="connsiteY12" fmla="*/ 485237 h 631541"/>
              <a:gd name="connsiteX13" fmla="*/ 822960 w 1115568"/>
              <a:gd name="connsiteY13" fmla="*/ 457805 h 631541"/>
              <a:gd name="connsiteX14" fmla="*/ 877824 w 1115568"/>
              <a:gd name="connsiteY14" fmla="*/ 421229 h 631541"/>
              <a:gd name="connsiteX15" fmla="*/ 905256 w 1115568"/>
              <a:gd name="connsiteY15" fmla="*/ 402941 h 631541"/>
              <a:gd name="connsiteX16" fmla="*/ 932688 w 1115568"/>
              <a:gd name="connsiteY16" fmla="*/ 384653 h 631541"/>
              <a:gd name="connsiteX17" fmla="*/ 969264 w 1115568"/>
              <a:gd name="connsiteY17" fmla="*/ 329789 h 631541"/>
              <a:gd name="connsiteX18" fmla="*/ 987552 w 1115568"/>
              <a:gd name="connsiteY18" fmla="*/ 302357 h 631541"/>
              <a:gd name="connsiteX19" fmla="*/ 996696 w 1115568"/>
              <a:gd name="connsiteY19" fmla="*/ 274925 h 631541"/>
              <a:gd name="connsiteX20" fmla="*/ 1014984 w 1115568"/>
              <a:gd name="connsiteY20" fmla="*/ 119477 h 631541"/>
              <a:gd name="connsiteX21" fmla="*/ 1033272 w 1115568"/>
              <a:gd name="connsiteY21" fmla="*/ 64613 h 631541"/>
              <a:gd name="connsiteX22" fmla="*/ 1060704 w 1115568"/>
              <a:gd name="connsiteY22" fmla="*/ 46325 h 631541"/>
              <a:gd name="connsiteX23" fmla="*/ 1106424 w 1115568"/>
              <a:gd name="connsiteY23" fmla="*/ 605 h 631541"/>
              <a:gd name="connsiteX24" fmla="*/ 1115568 w 1115568"/>
              <a:gd name="connsiteY24" fmla="*/ 605 h 63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15568" h="631541">
                <a:moveTo>
                  <a:pt x="0" y="567533"/>
                </a:moveTo>
                <a:cubicBezTo>
                  <a:pt x="12192" y="582773"/>
                  <a:pt x="21758" y="600552"/>
                  <a:pt x="36576" y="613253"/>
                </a:cubicBezTo>
                <a:cubicBezTo>
                  <a:pt x="43894" y="619526"/>
                  <a:pt x="54444" y="621201"/>
                  <a:pt x="64008" y="622397"/>
                </a:cubicBezTo>
                <a:cubicBezTo>
                  <a:pt x="103442" y="627326"/>
                  <a:pt x="143256" y="628493"/>
                  <a:pt x="182880" y="631541"/>
                </a:cubicBezTo>
                <a:cubicBezTo>
                  <a:pt x="201168" y="628493"/>
                  <a:pt x="219317" y="624444"/>
                  <a:pt x="237744" y="622397"/>
                </a:cubicBezTo>
                <a:cubicBezTo>
                  <a:pt x="364458" y="608318"/>
                  <a:pt x="315127" y="634817"/>
                  <a:pt x="374904" y="594965"/>
                </a:cubicBezTo>
                <a:cubicBezTo>
                  <a:pt x="405384" y="549245"/>
                  <a:pt x="384048" y="573629"/>
                  <a:pt x="448056" y="530957"/>
                </a:cubicBezTo>
                <a:lnTo>
                  <a:pt x="475488" y="512669"/>
                </a:lnTo>
                <a:lnTo>
                  <a:pt x="502920" y="494381"/>
                </a:lnTo>
                <a:cubicBezTo>
                  <a:pt x="563880" y="497429"/>
                  <a:pt x="625166" y="496529"/>
                  <a:pt x="685800" y="503525"/>
                </a:cubicBezTo>
                <a:cubicBezTo>
                  <a:pt x="704950" y="505735"/>
                  <a:pt x="722376" y="515717"/>
                  <a:pt x="740664" y="521813"/>
                </a:cubicBezTo>
                <a:lnTo>
                  <a:pt x="768096" y="530957"/>
                </a:lnTo>
                <a:cubicBezTo>
                  <a:pt x="795528" y="512669"/>
                  <a:pt x="798576" y="515717"/>
                  <a:pt x="813816" y="485237"/>
                </a:cubicBezTo>
                <a:cubicBezTo>
                  <a:pt x="818127" y="476616"/>
                  <a:pt x="816144" y="464621"/>
                  <a:pt x="822960" y="457805"/>
                </a:cubicBezTo>
                <a:cubicBezTo>
                  <a:pt x="838502" y="442263"/>
                  <a:pt x="859536" y="433421"/>
                  <a:pt x="877824" y="421229"/>
                </a:cubicBezTo>
                <a:lnTo>
                  <a:pt x="905256" y="402941"/>
                </a:lnTo>
                <a:lnTo>
                  <a:pt x="932688" y="384653"/>
                </a:lnTo>
                <a:lnTo>
                  <a:pt x="969264" y="329789"/>
                </a:lnTo>
                <a:cubicBezTo>
                  <a:pt x="975360" y="320645"/>
                  <a:pt x="984077" y="312783"/>
                  <a:pt x="987552" y="302357"/>
                </a:cubicBezTo>
                <a:lnTo>
                  <a:pt x="996696" y="274925"/>
                </a:lnTo>
                <a:cubicBezTo>
                  <a:pt x="1002708" y="196774"/>
                  <a:pt x="997497" y="177768"/>
                  <a:pt x="1014984" y="119477"/>
                </a:cubicBezTo>
                <a:cubicBezTo>
                  <a:pt x="1020523" y="101013"/>
                  <a:pt x="1017232" y="75306"/>
                  <a:pt x="1033272" y="64613"/>
                </a:cubicBezTo>
                <a:lnTo>
                  <a:pt x="1060704" y="46325"/>
                </a:lnTo>
                <a:cubicBezTo>
                  <a:pt x="1078992" y="18893"/>
                  <a:pt x="1075944" y="15845"/>
                  <a:pt x="1106424" y="605"/>
                </a:cubicBezTo>
                <a:cubicBezTo>
                  <a:pt x="1109150" y="-758"/>
                  <a:pt x="1112520" y="605"/>
                  <a:pt x="1115568" y="605"/>
                </a:cubicBezTo>
              </a:path>
            </a:pathLst>
          </a:custGeom>
          <a:noFill/>
          <a:ln w="9525">
            <a:solidFill>
              <a:srgbClr val="577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508104" y="2852936"/>
            <a:ext cx="174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FF00"/>
                </a:solidFill>
              </a:rPr>
              <a:t>Borena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Saynt</a:t>
            </a:r>
            <a:r>
              <a:rPr lang="cs-CZ" dirty="0">
                <a:solidFill>
                  <a:srgbClr val="FFFF00"/>
                </a:solidFill>
              </a:rPr>
              <a:t> NP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616568" y="2329716"/>
            <a:ext cx="735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Lake</a:t>
            </a:r>
            <a:r>
              <a:rPr lang="cs-CZ" sz="1400" dirty="0"/>
              <a:t> Tana</a:t>
            </a:r>
          </a:p>
        </p:txBody>
      </p:sp>
      <p:sp>
        <p:nvSpPr>
          <p:cNvPr id="17" name="TextovéPole 16"/>
          <p:cNvSpPr txBox="1"/>
          <p:nvPr/>
        </p:nvSpPr>
        <p:spPr>
          <a:xfrm rot="2331212">
            <a:off x="4738187" y="3334691"/>
            <a:ext cx="143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Blue Nile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5616" y="6074980"/>
            <a:ext cx="183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Stenocephalemys</a:t>
            </a:r>
          </a:p>
        </p:txBody>
      </p:sp>
      <p:sp>
        <p:nvSpPr>
          <p:cNvPr id="19" name="TextovéPole 16"/>
          <p:cNvSpPr txBox="1"/>
          <p:nvPr/>
        </p:nvSpPr>
        <p:spPr>
          <a:xfrm rot="18004339">
            <a:off x="7059302" y="4387737"/>
            <a:ext cx="143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Awash</a:t>
            </a:r>
          </a:p>
        </p:txBody>
      </p:sp>
    </p:spTree>
    <p:extLst>
      <p:ext uri="{BB962C8B-B14F-4D97-AF65-F5344CB8AC3E}">
        <p14:creationId xmlns:p14="http://schemas.microsoft.com/office/powerpoint/2010/main" val="13833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2914" t="17101" r="40074" b="16400"/>
          <a:stretch/>
        </p:blipFill>
        <p:spPr>
          <a:xfrm>
            <a:off x="4103947" y="1580318"/>
            <a:ext cx="4392489" cy="443921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Borena</a:t>
            </a:r>
            <a:r>
              <a:rPr lang="cs-CZ" dirty="0"/>
              <a:t> </a:t>
            </a:r>
            <a:r>
              <a:rPr lang="cs-CZ" dirty="0" err="1"/>
              <a:t>Saynt</a:t>
            </a:r>
            <a:r>
              <a:rPr lang="cs-CZ" dirty="0"/>
              <a:t> NP</a:t>
            </a:r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6300192" y="3212976"/>
            <a:ext cx="72008" cy="28803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ál 10"/>
          <p:cNvSpPr/>
          <p:nvPr/>
        </p:nvSpPr>
        <p:spPr>
          <a:xfrm>
            <a:off x="4644008" y="6294872"/>
            <a:ext cx="144016" cy="144016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4788024" y="6182214"/>
            <a:ext cx="3727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Distribution of </a:t>
            </a:r>
            <a:r>
              <a:rPr lang="cs-CZ" i="1" dirty="0"/>
              <a:t>S. sokolovi </a:t>
            </a:r>
            <a:r>
              <a:rPr lang="cs-CZ" dirty="0"/>
              <a:t>sp. nov. </a:t>
            </a:r>
            <a:endParaRPr lang="cs-CZ" i="1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41" y="5200592"/>
            <a:ext cx="1750245" cy="116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Volný tvar 13"/>
          <p:cNvSpPr/>
          <p:nvPr/>
        </p:nvSpPr>
        <p:spPr>
          <a:xfrm>
            <a:off x="5925312" y="2907792"/>
            <a:ext cx="841248" cy="566928"/>
          </a:xfrm>
          <a:custGeom>
            <a:avLst/>
            <a:gdLst>
              <a:gd name="connsiteX0" fmla="*/ 0 w 841248"/>
              <a:gd name="connsiteY0" fmla="*/ 566928 h 566928"/>
              <a:gd name="connsiteX1" fmla="*/ 18288 w 841248"/>
              <a:gd name="connsiteY1" fmla="*/ 521208 h 566928"/>
              <a:gd name="connsiteX2" fmla="*/ 100584 w 841248"/>
              <a:gd name="connsiteY2" fmla="*/ 475488 h 566928"/>
              <a:gd name="connsiteX3" fmla="*/ 146304 w 841248"/>
              <a:gd name="connsiteY3" fmla="*/ 420624 h 566928"/>
              <a:gd name="connsiteX4" fmla="*/ 182880 w 841248"/>
              <a:gd name="connsiteY4" fmla="*/ 320040 h 566928"/>
              <a:gd name="connsiteX5" fmla="*/ 210312 w 841248"/>
              <a:gd name="connsiteY5" fmla="*/ 301752 h 566928"/>
              <a:gd name="connsiteX6" fmla="*/ 228600 w 841248"/>
              <a:gd name="connsiteY6" fmla="*/ 274320 h 566928"/>
              <a:gd name="connsiteX7" fmla="*/ 237744 w 841248"/>
              <a:gd name="connsiteY7" fmla="*/ 246888 h 566928"/>
              <a:gd name="connsiteX8" fmla="*/ 292608 w 841248"/>
              <a:gd name="connsiteY8" fmla="*/ 201168 h 566928"/>
              <a:gd name="connsiteX9" fmla="*/ 301752 w 841248"/>
              <a:gd name="connsiteY9" fmla="*/ 173736 h 566928"/>
              <a:gd name="connsiteX10" fmla="*/ 356616 w 841248"/>
              <a:gd name="connsiteY10" fmla="*/ 155448 h 566928"/>
              <a:gd name="connsiteX11" fmla="*/ 475488 w 841248"/>
              <a:gd name="connsiteY11" fmla="*/ 164592 h 566928"/>
              <a:gd name="connsiteX12" fmla="*/ 530352 w 841248"/>
              <a:gd name="connsiteY12" fmla="*/ 182880 h 566928"/>
              <a:gd name="connsiteX13" fmla="*/ 658368 w 841248"/>
              <a:gd name="connsiteY13" fmla="*/ 173736 h 566928"/>
              <a:gd name="connsiteX14" fmla="*/ 685800 w 841248"/>
              <a:gd name="connsiteY14" fmla="*/ 164592 h 566928"/>
              <a:gd name="connsiteX15" fmla="*/ 740664 w 841248"/>
              <a:gd name="connsiteY15" fmla="*/ 128016 h 566928"/>
              <a:gd name="connsiteX16" fmla="*/ 786384 w 841248"/>
              <a:gd name="connsiteY16" fmla="*/ 73152 h 566928"/>
              <a:gd name="connsiteX17" fmla="*/ 804672 w 841248"/>
              <a:gd name="connsiteY17" fmla="*/ 45720 h 566928"/>
              <a:gd name="connsiteX18" fmla="*/ 832104 w 841248"/>
              <a:gd name="connsiteY18" fmla="*/ 36576 h 566928"/>
              <a:gd name="connsiteX19" fmla="*/ 841248 w 841248"/>
              <a:gd name="connsiteY19" fmla="*/ 0 h 566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41248" h="566928">
                <a:moveTo>
                  <a:pt x="0" y="566928"/>
                </a:moveTo>
                <a:cubicBezTo>
                  <a:pt x="6096" y="551688"/>
                  <a:pt x="7383" y="533476"/>
                  <a:pt x="18288" y="521208"/>
                </a:cubicBezTo>
                <a:cubicBezTo>
                  <a:pt x="44765" y="491421"/>
                  <a:pt x="68266" y="486261"/>
                  <a:pt x="100584" y="475488"/>
                </a:cubicBezTo>
                <a:cubicBezTo>
                  <a:pt x="114387" y="461685"/>
                  <a:pt x="139029" y="440629"/>
                  <a:pt x="146304" y="420624"/>
                </a:cubicBezTo>
                <a:cubicBezTo>
                  <a:pt x="161163" y="379761"/>
                  <a:pt x="153315" y="349605"/>
                  <a:pt x="182880" y="320040"/>
                </a:cubicBezTo>
                <a:cubicBezTo>
                  <a:pt x="190651" y="312269"/>
                  <a:pt x="201168" y="307848"/>
                  <a:pt x="210312" y="301752"/>
                </a:cubicBezTo>
                <a:cubicBezTo>
                  <a:pt x="216408" y="292608"/>
                  <a:pt x="223685" y="284150"/>
                  <a:pt x="228600" y="274320"/>
                </a:cubicBezTo>
                <a:cubicBezTo>
                  <a:pt x="232911" y="265699"/>
                  <a:pt x="232397" y="254908"/>
                  <a:pt x="237744" y="246888"/>
                </a:cubicBezTo>
                <a:cubicBezTo>
                  <a:pt x="251825" y="225766"/>
                  <a:pt x="272366" y="214662"/>
                  <a:pt x="292608" y="201168"/>
                </a:cubicBezTo>
                <a:cubicBezTo>
                  <a:pt x="295656" y="192024"/>
                  <a:pt x="293909" y="179338"/>
                  <a:pt x="301752" y="173736"/>
                </a:cubicBezTo>
                <a:cubicBezTo>
                  <a:pt x="317439" y="162531"/>
                  <a:pt x="356616" y="155448"/>
                  <a:pt x="356616" y="155448"/>
                </a:cubicBezTo>
                <a:cubicBezTo>
                  <a:pt x="396240" y="158496"/>
                  <a:pt x="436233" y="158394"/>
                  <a:pt x="475488" y="164592"/>
                </a:cubicBezTo>
                <a:cubicBezTo>
                  <a:pt x="494529" y="167599"/>
                  <a:pt x="530352" y="182880"/>
                  <a:pt x="530352" y="182880"/>
                </a:cubicBezTo>
                <a:cubicBezTo>
                  <a:pt x="573024" y="179832"/>
                  <a:pt x="615880" y="178735"/>
                  <a:pt x="658368" y="173736"/>
                </a:cubicBezTo>
                <a:cubicBezTo>
                  <a:pt x="667941" y="172610"/>
                  <a:pt x="677374" y="169273"/>
                  <a:pt x="685800" y="164592"/>
                </a:cubicBezTo>
                <a:cubicBezTo>
                  <a:pt x="705013" y="153918"/>
                  <a:pt x="740664" y="128016"/>
                  <a:pt x="740664" y="128016"/>
                </a:cubicBezTo>
                <a:cubicBezTo>
                  <a:pt x="786070" y="59908"/>
                  <a:pt x="727712" y="143558"/>
                  <a:pt x="786384" y="73152"/>
                </a:cubicBezTo>
                <a:cubicBezTo>
                  <a:pt x="793419" y="64709"/>
                  <a:pt x="796090" y="52585"/>
                  <a:pt x="804672" y="45720"/>
                </a:cubicBezTo>
                <a:cubicBezTo>
                  <a:pt x="812198" y="39699"/>
                  <a:pt x="822960" y="39624"/>
                  <a:pt x="832104" y="36576"/>
                </a:cubicBezTo>
                <a:lnTo>
                  <a:pt x="841248" y="0"/>
                </a:lnTo>
              </a:path>
            </a:pathLst>
          </a:custGeom>
          <a:noFill/>
          <a:ln w="9525">
            <a:solidFill>
              <a:srgbClr val="577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 14"/>
          <p:cNvSpPr/>
          <p:nvPr/>
        </p:nvSpPr>
        <p:spPr>
          <a:xfrm>
            <a:off x="5879592" y="3730147"/>
            <a:ext cx="1115568" cy="631541"/>
          </a:xfrm>
          <a:custGeom>
            <a:avLst/>
            <a:gdLst>
              <a:gd name="connsiteX0" fmla="*/ 0 w 1115568"/>
              <a:gd name="connsiteY0" fmla="*/ 567533 h 631541"/>
              <a:gd name="connsiteX1" fmla="*/ 36576 w 1115568"/>
              <a:gd name="connsiteY1" fmla="*/ 613253 h 631541"/>
              <a:gd name="connsiteX2" fmla="*/ 64008 w 1115568"/>
              <a:gd name="connsiteY2" fmla="*/ 622397 h 631541"/>
              <a:gd name="connsiteX3" fmla="*/ 182880 w 1115568"/>
              <a:gd name="connsiteY3" fmla="*/ 631541 h 631541"/>
              <a:gd name="connsiteX4" fmla="*/ 237744 w 1115568"/>
              <a:gd name="connsiteY4" fmla="*/ 622397 h 631541"/>
              <a:gd name="connsiteX5" fmla="*/ 374904 w 1115568"/>
              <a:gd name="connsiteY5" fmla="*/ 594965 h 631541"/>
              <a:gd name="connsiteX6" fmla="*/ 448056 w 1115568"/>
              <a:gd name="connsiteY6" fmla="*/ 530957 h 631541"/>
              <a:gd name="connsiteX7" fmla="*/ 475488 w 1115568"/>
              <a:gd name="connsiteY7" fmla="*/ 512669 h 631541"/>
              <a:gd name="connsiteX8" fmla="*/ 502920 w 1115568"/>
              <a:gd name="connsiteY8" fmla="*/ 494381 h 631541"/>
              <a:gd name="connsiteX9" fmla="*/ 685800 w 1115568"/>
              <a:gd name="connsiteY9" fmla="*/ 503525 h 631541"/>
              <a:gd name="connsiteX10" fmla="*/ 740664 w 1115568"/>
              <a:gd name="connsiteY10" fmla="*/ 521813 h 631541"/>
              <a:gd name="connsiteX11" fmla="*/ 768096 w 1115568"/>
              <a:gd name="connsiteY11" fmla="*/ 530957 h 631541"/>
              <a:gd name="connsiteX12" fmla="*/ 813816 w 1115568"/>
              <a:gd name="connsiteY12" fmla="*/ 485237 h 631541"/>
              <a:gd name="connsiteX13" fmla="*/ 822960 w 1115568"/>
              <a:gd name="connsiteY13" fmla="*/ 457805 h 631541"/>
              <a:gd name="connsiteX14" fmla="*/ 877824 w 1115568"/>
              <a:gd name="connsiteY14" fmla="*/ 421229 h 631541"/>
              <a:gd name="connsiteX15" fmla="*/ 905256 w 1115568"/>
              <a:gd name="connsiteY15" fmla="*/ 402941 h 631541"/>
              <a:gd name="connsiteX16" fmla="*/ 932688 w 1115568"/>
              <a:gd name="connsiteY16" fmla="*/ 384653 h 631541"/>
              <a:gd name="connsiteX17" fmla="*/ 969264 w 1115568"/>
              <a:gd name="connsiteY17" fmla="*/ 329789 h 631541"/>
              <a:gd name="connsiteX18" fmla="*/ 987552 w 1115568"/>
              <a:gd name="connsiteY18" fmla="*/ 302357 h 631541"/>
              <a:gd name="connsiteX19" fmla="*/ 996696 w 1115568"/>
              <a:gd name="connsiteY19" fmla="*/ 274925 h 631541"/>
              <a:gd name="connsiteX20" fmla="*/ 1014984 w 1115568"/>
              <a:gd name="connsiteY20" fmla="*/ 119477 h 631541"/>
              <a:gd name="connsiteX21" fmla="*/ 1033272 w 1115568"/>
              <a:gd name="connsiteY21" fmla="*/ 64613 h 631541"/>
              <a:gd name="connsiteX22" fmla="*/ 1060704 w 1115568"/>
              <a:gd name="connsiteY22" fmla="*/ 46325 h 631541"/>
              <a:gd name="connsiteX23" fmla="*/ 1106424 w 1115568"/>
              <a:gd name="connsiteY23" fmla="*/ 605 h 631541"/>
              <a:gd name="connsiteX24" fmla="*/ 1115568 w 1115568"/>
              <a:gd name="connsiteY24" fmla="*/ 605 h 631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15568" h="631541">
                <a:moveTo>
                  <a:pt x="0" y="567533"/>
                </a:moveTo>
                <a:cubicBezTo>
                  <a:pt x="12192" y="582773"/>
                  <a:pt x="21758" y="600552"/>
                  <a:pt x="36576" y="613253"/>
                </a:cubicBezTo>
                <a:cubicBezTo>
                  <a:pt x="43894" y="619526"/>
                  <a:pt x="54444" y="621201"/>
                  <a:pt x="64008" y="622397"/>
                </a:cubicBezTo>
                <a:cubicBezTo>
                  <a:pt x="103442" y="627326"/>
                  <a:pt x="143256" y="628493"/>
                  <a:pt x="182880" y="631541"/>
                </a:cubicBezTo>
                <a:cubicBezTo>
                  <a:pt x="201168" y="628493"/>
                  <a:pt x="219317" y="624444"/>
                  <a:pt x="237744" y="622397"/>
                </a:cubicBezTo>
                <a:cubicBezTo>
                  <a:pt x="364458" y="608318"/>
                  <a:pt x="315127" y="634817"/>
                  <a:pt x="374904" y="594965"/>
                </a:cubicBezTo>
                <a:cubicBezTo>
                  <a:pt x="405384" y="549245"/>
                  <a:pt x="384048" y="573629"/>
                  <a:pt x="448056" y="530957"/>
                </a:cubicBezTo>
                <a:lnTo>
                  <a:pt x="475488" y="512669"/>
                </a:lnTo>
                <a:lnTo>
                  <a:pt x="502920" y="494381"/>
                </a:lnTo>
                <a:cubicBezTo>
                  <a:pt x="563880" y="497429"/>
                  <a:pt x="625166" y="496529"/>
                  <a:pt x="685800" y="503525"/>
                </a:cubicBezTo>
                <a:cubicBezTo>
                  <a:pt x="704950" y="505735"/>
                  <a:pt x="722376" y="515717"/>
                  <a:pt x="740664" y="521813"/>
                </a:cubicBezTo>
                <a:lnTo>
                  <a:pt x="768096" y="530957"/>
                </a:lnTo>
                <a:cubicBezTo>
                  <a:pt x="795528" y="512669"/>
                  <a:pt x="798576" y="515717"/>
                  <a:pt x="813816" y="485237"/>
                </a:cubicBezTo>
                <a:cubicBezTo>
                  <a:pt x="818127" y="476616"/>
                  <a:pt x="816144" y="464621"/>
                  <a:pt x="822960" y="457805"/>
                </a:cubicBezTo>
                <a:cubicBezTo>
                  <a:pt x="838502" y="442263"/>
                  <a:pt x="859536" y="433421"/>
                  <a:pt x="877824" y="421229"/>
                </a:cubicBezTo>
                <a:lnTo>
                  <a:pt x="905256" y="402941"/>
                </a:lnTo>
                <a:lnTo>
                  <a:pt x="932688" y="384653"/>
                </a:lnTo>
                <a:lnTo>
                  <a:pt x="969264" y="329789"/>
                </a:lnTo>
                <a:cubicBezTo>
                  <a:pt x="975360" y="320645"/>
                  <a:pt x="984077" y="312783"/>
                  <a:pt x="987552" y="302357"/>
                </a:cubicBezTo>
                <a:lnTo>
                  <a:pt x="996696" y="274925"/>
                </a:lnTo>
                <a:cubicBezTo>
                  <a:pt x="1002708" y="196774"/>
                  <a:pt x="997497" y="177768"/>
                  <a:pt x="1014984" y="119477"/>
                </a:cubicBezTo>
                <a:cubicBezTo>
                  <a:pt x="1020523" y="101013"/>
                  <a:pt x="1017232" y="75306"/>
                  <a:pt x="1033272" y="64613"/>
                </a:cubicBezTo>
                <a:lnTo>
                  <a:pt x="1060704" y="46325"/>
                </a:lnTo>
                <a:cubicBezTo>
                  <a:pt x="1078992" y="18893"/>
                  <a:pt x="1075944" y="15845"/>
                  <a:pt x="1106424" y="605"/>
                </a:cubicBezTo>
                <a:cubicBezTo>
                  <a:pt x="1109150" y="-758"/>
                  <a:pt x="1112520" y="605"/>
                  <a:pt x="1115568" y="605"/>
                </a:cubicBezTo>
              </a:path>
            </a:pathLst>
          </a:custGeom>
          <a:noFill/>
          <a:ln w="9525">
            <a:solidFill>
              <a:srgbClr val="5775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508104" y="2852936"/>
            <a:ext cx="174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FFFF00"/>
                </a:solidFill>
              </a:rPr>
              <a:t>Borena</a:t>
            </a: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err="1">
                <a:solidFill>
                  <a:srgbClr val="FFFF00"/>
                </a:solidFill>
              </a:rPr>
              <a:t>Saynt</a:t>
            </a:r>
            <a:r>
              <a:rPr lang="cs-CZ" dirty="0">
                <a:solidFill>
                  <a:srgbClr val="FFFF00"/>
                </a:solidFill>
              </a:rPr>
              <a:t> NP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616568" y="2329716"/>
            <a:ext cx="735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Lake</a:t>
            </a:r>
            <a:r>
              <a:rPr lang="cs-CZ" sz="1400" dirty="0"/>
              <a:t> Tana</a:t>
            </a:r>
          </a:p>
        </p:txBody>
      </p:sp>
      <p:sp>
        <p:nvSpPr>
          <p:cNvPr id="17" name="TextovéPole 16"/>
          <p:cNvSpPr txBox="1"/>
          <p:nvPr/>
        </p:nvSpPr>
        <p:spPr>
          <a:xfrm rot="2331212">
            <a:off x="4738187" y="3334691"/>
            <a:ext cx="1436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Blue Nile</a:t>
            </a:r>
          </a:p>
        </p:txBody>
      </p:sp>
      <p:sp>
        <p:nvSpPr>
          <p:cNvPr id="18" name="Ovál 17"/>
          <p:cNvSpPr/>
          <p:nvPr/>
        </p:nvSpPr>
        <p:spPr>
          <a:xfrm>
            <a:off x="4644008" y="6579201"/>
            <a:ext cx="144016" cy="144016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4788024" y="646654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Distribution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i="1" dirty="0"/>
              <a:t>S. </a:t>
            </a:r>
            <a:r>
              <a:rPr lang="cs-CZ" i="1" dirty="0" err="1"/>
              <a:t>albipes</a:t>
            </a:r>
            <a:endParaRPr lang="cs-CZ" i="1" dirty="0"/>
          </a:p>
        </p:txBody>
      </p:sp>
      <p:sp>
        <p:nvSpPr>
          <p:cNvPr id="20" name="Freeform 4"/>
          <p:cNvSpPr/>
          <p:nvPr/>
        </p:nvSpPr>
        <p:spPr>
          <a:xfrm>
            <a:off x="281115" y="2148703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6"/>
          <p:cNvSpPr/>
          <p:nvPr/>
        </p:nvSpPr>
        <p:spPr>
          <a:xfrm>
            <a:off x="641155" y="4020911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albipes</a:t>
            </a:r>
            <a:endParaRPr lang="en-US" dirty="0"/>
          </a:p>
        </p:txBody>
      </p:sp>
      <p:sp>
        <p:nvSpPr>
          <p:cNvPr id="22" name="Oval 8"/>
          <p:cNvSpPr/>
          <p:nvPr/>
        </p:nvSpPr>
        <p:spPr>
          <a:xfrm>
            <a:off x="2081315" y="4200931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2"/>
          <p:cNvSpPr/>
          <p:nvPr/>
        </p:nvSpPr>
        <p:spPr>
          <a:xfrm>
            <a:off x="677159" y="1892094"/>
            <a:ext cx="1872208" cy="64807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sokolovi</a:t>
            </a:r>
            <a:endParaRPr lang="en-US" dirty="0"/>
          </a:p>
        </p:txBody>
      </p:sp>
      <p:sp>
        <p:nvSpPr>
          <p:cNvPr id="24" name="Oval 13"/>
          <p:cNvSpPr/>
          <p:nvPr/>
        </p:nvSpPr>
        <p:spPr>
          <a:xfrm>
            <a:off x="2058473" y="2072114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798" y="3826896"/>
            <a:ext cx="1424301" cy="10695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261" y="1585716"/>
            <a:ext cx="1323420" cy="993826"/>
          </a:xfrm>
          <a:prstGeom prst="rect">
            <a:avLst/>
          </a:prstGeom>
        </p:spPr>
      </p:pic>
      <p:sp>
        <p:nvSpPr>
          <p:cNvPr id="28" name="TextovéPole 27"/>
          <p:cNvSpPr txBox="1"/>
          <p:nvPr/>
        </p:nvSpPr>
        <p:spPr>
          <a:xfrm>
            <a:off x="107504" y="4646155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2800 m </a:t>
            </a:r>
            <a:r>
              <a:rPr lang="cs-CZ" dirty="0" err="1"/>
              <a:t>a.s.l</a:t>
            </a:r>
            <a:r>
              <a:rPr lang="cs-CZ" dirty="0"/>
              <a:t>.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261731" y="1556411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3500 m </a:t>
            </a:r>
            <a:r>
              <a:rPr lang="cs-CZ" dirty="0" err="1"/>
              <a:t>a.s.l</a:t>
            </a:r>
            <a:r>
              <a:rPr lang="cs-CZ" dirty="0"/>
              <a:t>.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697435" y="6394535"/>
            <a:ext cx="183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Stenocephalemys</a:t>
            </a:r>
          </a:p>
        </p:txBody>
      </p:sp>
    </p:spTree>
    <p:extLst>
      <p:ext uri="{BB962C8B-B14F-4D97-AF65-F5344CB8AC3E}">
        <p14:creationId xmlns:p14="http://schemas.microsoft.com/office/powerpoint/2010/main" val="327852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Borena</a:t>
            </a:r>
            <a:r>
              <a:rPr lang="cs-CZ" dirty="0"/>
              <a:t> </a:t>
            </a:r>
            <a:r>
              <a:rPr lang="cs-CZ" dirty="0" err="1"/>
              <a:t>Saynt</a:t>
            </a:r>
            <a:r>
              <a:rPr lang="cs-CZ" dirty="0"/>
              <a:t> NP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41" y="4946035"/>
            <a:ext cx="1750245" cy="116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4"/>
          <p:cNvSpPr/>
          <p:nvPr/>
        </p:nvSpPr>
        <p:spPr>
          <a:xfrm>
            <a:off x="281115" y="2148703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6"/>
          <p:cNvSpPr/>
          <p:nvPr/>
        </p:nvSpPr>
        <p:spPr>
          <a:xfrm>
            <a:off x="641155" y="4020911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/>
              <a:t>albipes</a:t>
            </a:r>
            <a:endParaRPr lang="en-US" i="1" dirty="0"/>
          </a:p>
        </p:txBody>
      </p:sp>
      <p:sp>
        <p:nvSpPr>
          <p:cNvPr id="22" name="Oval 8"/>
          <p:cNvSpPr/>
          <p:nvPr/>
        </p:nvSpPr>
        <p:spPr>
          <a:xfrm>
            <a:off x="2081315" y="4200931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2"/>
          <p:cNvSpPr/>
          <p:nvPr/>
        </p:nvSpPr>
        <p:spPr>
          <a:xfrm>
            <a:off x="677159" y="1892094"/>
            <a:ext cx="1872208" cy="64807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/>
              <a:t>sokolovi</a:t>
            </a:r>
            <a:endParaRPr lang="en-US" i="1" dirty="0"/>
          </a:p>
        </p:txBody>
      </p:sp>
      <p:sp>
        <p:nvSpPr>
          <p:cNvPr id="24" name="Oval 13"/>
          <p:cNvSpPr/>
          <p:nvPr/>
        </p:nvSpPr>
        <p:spPr>
          <a:xfrm>
            <a:off x="2058473" y="2072114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ovéPole 29"/>
          <p:cNvSpPr txBox="1"/>
          <p:nvPr/>
        </p:nvSpPr>
        <p:spPr>
          <a:xfrm>
            <a:off x="616535" y="6139978"/>
            <a:ext cx="183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Stenocephalemys</a:t>
            </a:r>
          </a:p>
        </p:txBody>
      </p:sp>
      <p:sp>
        <p:nvSpPr>
          <p:cNvPr id="26" name="Freeform 4"/>
          <p:cNvSpPr/>
          <p:nvPr/>
        </p:nvSpPr>
        <p:spPr>
          <a:xfrm>
            <a:off x="3151046" y="2181191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6"/>
          <p:cNvSpPr/>
          <p:nvPr/>
        </p:nvSpPr>
        <p:spPr>
          <a:xfrm>
            <a:off x="3511086" y="4053399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i="1" dirty="0" err="1"/>
              <a:t>menageshae</a:t>
            </a:r>
            <a:endParaRPr lang="en-US" sz="1600" i="1" dirty="0"/>
          </a:p>
        </p:txBody>
      </p:sp>
      <p:sp>
        <p:nvSpPr>
          <p:cNvPr id="32" name="Oval 8"/>
          <p:cNvSpPr/>
          <p:nvPr/>
        </p:nvSpPr>
        <p:spPr>
          <a:xfrm>
            <a:off x="5004048" y="4233419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12"/>
          <p:cNvSpPr/>
          <p:nvPr/>
        </p:nvSpPr>
        <p:spPr>
          <a:xfrm>
            <a:off x="3547090" y="1924582"/>
            <a:ext cx="1872208" cy="64807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 err="1"/>
              <a:t>simensis</a:t>
            </a:r>
            <a:endParaRPr lang="en-US" i="1" dirty="0"/>
          </a:p>
        </p:txBody>
      </p:sp>
      <p:sp>
        <p:nvSpPr>
          <p:cNvPr id="34" name="Oval 13"/>
          <p:cNvSpPr/>
          <p:nvPr/>
        </p:nvSpPr>
        <p:spPr>
          <a:xfrm>
            <a:off x="4928404" y="2104602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4"/>
          <p:cNvSpPr/>
          <p:nvPr/>
        </p:nvSpPr>
        <p:spPr>
          <a:xfrm>
            <a:off x="6012160" y="2204864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6"/>
          <p:cNvSpPr/>
          <p:nvPr/>
        </p:nvSpPr>
        <p:spPr>
          <a:xfrm>
            <a:off x="6372200" y="4077072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 err="1"/>
              <a:t>yaldeni</a:t>
            </a:r>
            <a:endParaRPr lang="en-US" i="1" dirty="0"/>
          </a:p>
        </p:txBody>
      </p:sp>
      <p:sp>
        <p:nvSpPr>
          <p:cNvPr id="39" name="Oval 8"/>
          <p:cNvSpPr/>
          <p:nvPr/>
        </p:nvSpPr>
        <p:spPr>
          <a:xfrm>
            <a:off x="7812360" y="4257092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12"/>
          <p:cNvSpPr/>
          <p:nvPr/>
        </p:nvSpPr>
        <p:spPr>
          <a:xfrm>
            <a:off x="6408204" y="1948255"/>
            <a:ext cx="1872208" cy="64807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/>
              <a:t>sp. B</a:t>
            </a:r>
            <a:endParaRPr lang="en-US" i="1" dirty="0"/>
          </a:p>
        </p:txBody>
      </p:sp>
      <p:sp>
        <p:nvSpPr>
          <p:cNvPr id="41" name="Oval 13"/>
          <p:cNvSpPr/>
          <p:nvPr/>
        </p:nvSpPr>
        <p:spPr>
          <a:xfrm>
            <a:off x="7789518" y="2128275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824" y="4917732"/>
            <a:ext cx="1892372" cy="1178414"/>
          </a:xfrm>
          <a:prstGeom prst="rect">
            <a:avLst/>
          </a:prstGeom>
        </p:spPr>
      </p:pic>
      <p:sp>
        <p:nvSpPr>
          <p:cNvPr id="42" name="TextovéPole 41"/>
          <p:cNvSpPr txBox="1"/>
          <p:nvPr/>
        </p:nvSpPr>
        <p:spPr>
          <a:xfrm>
            <a:off x="3713517" y="6122209"/>
            <a:ext cx="1325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Lophuromys</a:t>
            </a:r>
            <a:endParaRPr lang="cs-CZ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3887758" y="1486444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ddRADseq</a:t>
            </a:r>
            <a:endParaRPr lang="cs-CZ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6633931" y="1465900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ddRADseq</a:t>
            </a:r>
            <a:endParaRPr lang="cs-CZ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403637" y="1478923"/>
            <a:ext cx="244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anchored</a:t>
            </a:r>
            <a:r>
              <a:rPr lang="cs-CZ" dirty="0"/>
              <a:t> </a:t>
            </a:r>
            <a:r>
              <a:rPr lang="cs-CZ" dirty="0" err="1"/>
              <a:t>phylogenomic</a:t>
            </a:r>
            <a:endParaRPr lang="cs-CZ" dirty="0"/>
          </a:p>
        </p:txBody>
      </p:sp>
      <p:sp>
        <p:nvSpPr>
          <p:cNvPr id="45" name="TextovéPole 44"/>
          <p:cNvSpPr txBox="1"/>
          <p:nvPr/>
        </p:nvSpPr>
        <p:spPr>
          <a:xfrm>
            <a:off x="6789922" y="6139914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/>
              <a:t>Crocidura</a:t>
            </a:r>
            <a:endParaRPr lang="cs-CZ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777" r="8150" b="21523"/>
          <a:stretch/>
        </p:blipFill>
        <p:spPr>
          <a:xfrm>
            <a:off x="6147284" y="4882268"/>
            <a:ext cx="2297696" cy="1213878"/>
          </a:xfrm>
          <a:prstGeom prst="rect">
            <a:avLst/>
          </a:prstGeom>
        </p:spPr>
      </p:pic>
      <p:sp>
        <p:nvSpPr>
          <p:cNvPr id="27" name="TextovéPole 26"/>
          <p:cNvSpPr txBox="1"/>
          <p:nvPr/>
        </p:nvSpPr>
        <p:spPr>
          <a:xfrm>
            <a:off x="468829" y="6407663"/>
            <a:ext cx="1922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(Mizerovská et al. 2020)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3296960" y="6407662"/>
            <a:ext cx="1844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(Komarova et al. 2021)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6291442" y="6406667"/>
            <a:ext cx="1707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(Konečný et al. 2020)</a:t>
            </a:r>
          </a:p>
        </p:txBody>
      </p:sp>
    </p:spTree>
    <p:extLst>
      <p:ext uri="{BB962C8B-B14F-4D97-AF65-F5344CB8AC3E}">
        <p14:creationId xmlns:p14="http://schemas.microsoft.com/office/powerpoint/2010/main" val="412569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6" grpId="0"/>
      <p:bldP spid="43" grpId="0"/>
      <p:bldP spid="45" grpId="0"/>
      <p:bldP spid="28" grpId="0"/>
      <p:bldP spid="2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Possible</a:t>
            </a:r>
            <a:r>
              <a:rPr lang="cs-CZ" dirty="0"/>
              <a:t> </a:t>
            </a:r>
            <a:r>
              <a:rPr lang="cs-CZ" dirty="0" err="1"/>
              <a:t>evolutionary</a:t>
            </a:r>
            <a:r>
              <a:rPr lang="cs-CZ" dirty="0"/>
              <a:t> </a:t>
            </a:r>
            <a:r>
              <a:rPr lang="cs-CZ" dirty="0" err="1"/>
              <a:t>explanations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4320" y="1494227"/>
            <a:ext cx="8229600" cy="15120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/>
              <a:t>Non-</a:t>
            </a:r>
            <a:r>
              <a:rPr lang="cs-CZ" b="1" dirty="0" err="1"/>
              <a:t>adaptive</a:t>
            </a:r>
            <a:r>
              <a:rPr lang="cs-CZ" b="1" dirty="0"/>
              <a:t> </a:t>
            </a:r>
            <a:r>
              <a:rPr lang="cs-CZ" b="1" dirty="0" err="1"/>
              <a:t>explanation</a:t>
            </a:r>
            <a:endParaRPr lang="cs-CZ" b="1" dirty="0"/>
          </a:p>
          <a:p>
            <a:r>
              <a:rPr lang="cs-CZ" dirty="0" err="1"/>
              <a:t>rodents</a:t>
            </a:r>
            <a:r>
              <a:rPr lang="cs-CZ" dirty="0"/>
              <a:t> </a:t>
            </a:r>
            <a:r>
              <a:rPr lang="cs-CZ" dirty="0" err="1"/>
              <a:t>have</a:t>
            </a:r>
            <a:r>
              <a:rPr lang="cs-CZ" dirty="0"/>
              <a:t> male-</a:t>
            </a:r>
            <a:r>
              <a:rPr lang="cs-CZ" dirty="0" err="1"/>
              <a:t>biased</a:t>
            </a:r>
            <a:r>
              <a:rPr lang="cs-CZ" dirty="0"/>
              <a:t> </a:t>
            </a:r>
            <a:r>
              <a:rPr lang="cs-CZ" dirty="0" err="1"/>
              <a:t>dispersal</a:t>
            </a:r>
            <a:r>
              <a:rPr lang="cs-CZ" dirty="0"/>
              <a:t> – </a:t>
            </a:r>
            <a:r>
              <a:rPr lang="cs-CZ" dirty="0" err="1"/>
              <a:t>expanding</a:t>
            </a:r>
            <a:r>
              <a:rPr lang="cs-CZ" dirty="0"/>
              <a:t> </a:t>
            </a:r>
            <a:r>
              <a:rPr lang="cs-CZ" dirty="0" err="1"/>
              <a:t>males</a:t>
            </a:r>
            <a:r>
              <a:rPr lang="cs-CZ" dirty="0"/>
              <a:t> </a:t>
            </a:r>
            <a:r>
              <a:rPr lang="cs-CZ" dirty="0" err="1"/>
              <a:t>captures</a:t>
            </a:r>
            <a:r>
              <a:rPr lang="cs-CZ" dirty="0"/>
              <a:t> mtDNA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local</a:t>
            </a:r>
            <a:r>
              <a:rPr lang="cs-CZ" dirty="0"/>
              <a:t> species (</a:t>
            </a:r>
            <a:r>
              <a:rPr lang="cs-CZ" err="1"/>
              <a:t>see</a:t>
            </a:r>
            <a:r>
              <a:rPr lang="cs-CZ"/>
              <a:t> examples of hares or bats)</a:t>
            </a:r>
            <a:endParaRPr lang="cs-CZ" dirty="0"/>
          </a:p>
          <a:p>
            <a:r>
              <a:rPr lang="cs-CZ" dirty="0" err="1"/>
              <a:t>expansion</a:t>
            </a:r>
            <a:r>
              <a:rPr lang="cs-CZ" dirty="0"/>
              <a:t> </a:t>
            </a:r>
            <a:r>
              <a:rPr lang="cs-CZ" dirty="0" err="1"/>
              <a:t>due</a:t>
            </a:r>
            <a:r>
              <a:rPr lang="cs-CZ" dirty="0"/>
              <a:t> to </a:t>
            </a:r>
            <a:r>
              <a:rPr lang="cs-CZ" dirty="0" err="1"/>
              <a:t>climate</a:t>
            </a:r>
            <a:r>
              <a:rPr lang="cs-CZ" dirty="0"/>
              <a:t> </a:t>
            </a:r>
            <a:r>
              <a:rPr lang="cs-CZ" dirty="0" err="1"/>
              <a:t>change</a:t>
            </a:r>
            <a:r>
              <a:rPr lang="cs-CZ" dirty="0"/>
              <a:t> → </a:t>
            </a:r>
            <a:r>
              <a:rPr lang="cs-CZ" dirty="0" err="1"/>
              <a:t>low-elevation</a:t>
            </a:r>
            <a:r>
              <a:rPr lang="cs-CZ" dirty="0"/>
              <a:t> species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move</a:t>
            </a:r>
            <a:r>
              <a:rPr lang="cs-CZ" dirty="0"/>
              <a:t> up and </a:t>
            </a:r>
            <a:r>
              <a:rPr lang="cs-CZ" dirty="0" err="1"/>
              <a:t>capture</a:t>
            </a:r>
            <a:r>
              <a:rPr lang="cs-CZ" dirty="0"/>
              <a:t> </a:t>
            </a:r>
            <a:r>
              <a:rPr lang="cs-CZ" dirty="0" err="1"/>
              <a:t>high-elevation</a:t>
            </a:r>
            <a:r>
              <a:rPr lang="cs-CZ" dirty="0"/>
              <a:t> mtDNA</a:t>
            </a:r>
          </a:p>
        </p:txBody>
      </p:sp>
      <p:sp>
        <p:nvSpPr>
          <p:cNvPr id="4" name="Freeform 4"/>
          <p:cNvSpPr/>
          <p:nvPr/>
        </p:nvSpPr>
        <p:spPr>
          <a:xfrm>
            <a:off x="529208" y="3562500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6"/>
          <p:cNvSpPr/>
          <p:nvPr/>
        </p:nvSpPr>
        <p:spPr>
          <a:xfrm>
            <a:off x="889248" y="5434708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8"/>
          <p:cNvSpPr/>
          <p:nvPr/>
        </p:nvSpPr>
        <p:spPr>
          <a:xfrm>
            <a:off x="2329408" y="5614728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2"/>
          <p:cNvSpPr/>
          <p:nvPr/>
        </p:nvSpPr>
        <p:spPr>
          <a:xfrm>
            <a:off x="925252" y="3305891"/>
            <a:ext cx="1872208" cy="64807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13"/>
          <p:cNvSpPr/>
          <p:nvPr/>
        </p:nvSpPr>
        <p:spPr>
          <a:xfrm>
            <a:off x="2306566" y="3485911"/>
            <a:ext cx="288032" cy="28803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4"/>
          <p:cNvSpPr/>
          <p:nvPr/>
        </p:nvSpPr>
        <p:spPr>
          <a:xfrm>
            <a:off x="5508104" y="3573016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6"/>
          <p:cNvSpPr/>
          <p:nvPr/>
        </p:nvSpPr>
        <p:spPr>
          <a:xfrm>
            <a:off x="5868144" y="5445224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8"/>
          <p:cNvSpPr/>
          <p:nvPr/>
        </p:nvSpPr>
        <p:spPr>
          <a:xfrm>
            <a:off x="7308304" y="5625244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2"/>
          <p:cNvSpPr/>
          <p:nvPr/>
        </p:nvSpPr>
        <p:spPr>
          <a:xfrm>
            <a:off x="5904148" y="3316407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3"/>
          <p:cNvSpPr/>
          <p:nvPr/>
        </p:nvSpPr>
        <p:spPr>
          <a:xfrm>
            <a:off x="7285462" y="3496427"/>
            <a:ext cx="288032" cy="28803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Šipka doprava 14"/>
          <p:cNvSpPr/>
          <p:nvPr/>
        </p:nvSpPr>
        <p:spPr>
          <a:xfrm>
            <a:off x="3563888" y="5084119"/>
            <a:ext cx="1785917" cy="3611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1547664" y="4869160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♂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8" name="Šipka doprava 17"/>
          <p:cNvSpPr/>
          <p:nvPr/>
        </p:nvSpPr>
        <p:spPr>
          <a:xfrm rot="16200000">
            <a:off x="1952788" y="4998188"/>
            <a:ext cx="442392" cy="2651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/>
        </p:nvCxnSpPr>
        <p:spPr>
          <a:xfrm>
            <a:off x="529208" y="3006280"/>
            <a:ext cx="8219256" cy="359107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 flipV="1">
            <a:off x="395536" y="3140968"/>
            <a:ext cx="7992888" cy="3250294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52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Possible</a:t>
            </a:r>
            <a:r>
              <a:rPr lang="cs-CZ" dirty="0"/>
              <a:t> </a:t>
            </a:r>
            <a:r>
              <a:rPr lang="cs-CZ" dirty="0" err="1"/>
              <a:t>evolutionary</a:t>
            </a:r>
            <a:r>
              <a:rPr lang="cs-CZ" dirty="0"/>
              <a:t> </a:t>
            </a:r>
            <a:r>
              <a:rPr lang="cs-CZ" dirty="0" err="1"/>
              <a:t>explanations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11195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err="1"/>
              <a:t>Adaptive</a:t>
            </a:r>
            <a:r>
              <a:rPr lang="cs-CZ" b="1" dirty="0"/>
              <a:t> </a:t>
            </a:r>
            <a:r>
              <a:rPr lang="cs-CZ" b="1" dirty="0" err="1"/>
              <a:t>explanation</a:t>
            </a:r>
            <a:r>
              <a:rPr lang="cs-CZ" b="1" dirty="0"/>
              <a:t> no. 1</a:t>
            </a:r>
          </a:p>
          <a:p>
            <a:r>
              <a:rPr lang="cs-CZ" dirty="0"/>
              <a:t>advantageous OXPHOS genes of low-elevation taxon </a:t>
            </a:r>
          </a:p>
          <a:p>
            <a:r>
              <a:rPr lang="cs-CZ" dirty="0"/>
              <a:t>→ studies of energetic metabolism and co-introgression are required</a:t>
            </a:r>
          </a:p>
        </p:txBody>
      </p:sp>
      <p:sp>
        <p:nvSpPr>
          <p:cNvPr id="4" name="Freeform 4"/>
          <p:cNvSpPr/>
          <p:nvPr/>
        </p:nvSpPr>
        <p:spPr>
          <a:xfrm>
            <a:off x="457200" y="3563565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6"/>
          <p:cNvSpPr/>
          <p:nvPr/>
        </p:nvSpPr>
        <p:spPr>
          <a:xfrm>
            <a:off x="817240" y="5435773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8"/>
          <p:cNvSpPr/>
          <p:nvPr/>
        </p:nvSpPr>
        <p:spPr>
          <a:xfrm>
            <a:off x="2257400" y="5615793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2"/>
          <p:cNvSpPr/>
          <p:nvPr/>
        </p:nvSpPr>
        <p:spPr>
          <a:xfrm>
            <a:off x="853244" y="3306956"/>
            <a:ext cx="1872208" cy="64807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13"/>
          <p:cNvSpPr/>
          <p:nvPr/>
        </p:nvSpPr>
        <p:spPr>
          <a:xfrm>
            <a:off x="2234558" y="3486976"/>
            <a:ext cx="288032" cy="28803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4"/>
          <p:cNvSpPr/>
          <p:nvPr/>
        </p:nvSpPr>
        <p:spPr>
          <a:xfrm>
            <a:off x="5436096" y="3574081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6"/>
          <p:cNvSpPr/>
          <p:nvPr/>
        </p:nvSpPr>
        <p:spPr>
          <a:xfrm>
            <a:off x="5796136" y="5446289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8"/>
          <p:cNvSpPr/>
          <p:nvPr/>
        </p:nvSpPr>
        <p:spPr>
          <a:xfrm>
            <a:off x="7236296" y="5626309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2"/>
          <p:cNvSpPr/>
          <p:nvPr/>
        </p:nvSpPr>
        <p:spPr>
          <a:xfrm>
            <a:off x="5832140" y="3317472"/>
            <a:ext cx="1872208" cy="648072"/>
          </a:xfrm>
          <a:prstGeom prst="ellipse">
            <a:avLst/>
          </a:prstGeom>
          <a:pattFill prst="openDmnd">
            <a:fgClr>
              <a:srgbClr val="FF0000"/>
            </a:fgClr>
            <a:bgClr>
              <a:srgbClr val="2E48C9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3"/>
          <p:cNvSpPr/>
          <p:nvPr/>
        </p:nvSpPr>
        <p:spPr>
          <a:xfrm>
            <a:off x="7213454" y="3497492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ovéPole 14"/>
          <p:cNvSpPr txBox="1"/>
          <p:nvPr/>
        </p:nvSpPr>
        <p:spPr>
          <a:xfrm>
            <a:off x="2891188" y="3486976"/>
            <a:ext cx="2386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600" dirty="0" err="1"/>
              <a:t>climate</a:t>
            </a:r>
            <a:r>
              <a:rPr lang="cs-CZ" sz="1600" dirty="0"/>
              <a:t> </a:t>
            </a:r>
            <a:r>
              <a:rPr lang="cs-CZ" sz="1600" dirty="0" err="1"/>
              <a:t>change</a:t>
            </a:r>
            <a:r>
              <a:rPr lang="cs-CZ" sz="1600" dirty="0"/>
              <a:t> → </a:t>
            </a:r>
            <a:r>
              <a:rPr lang="cs-CZ" sz="1600" dirty="0" err="1"/>
              <a:t>increase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temperature</a:t>
            </a:r>
            <a:endParaRPr lang="cs-CZ" dirty="0"/>
          </a:p>
        </p:txBody>
      </p:sp>
      <p:sp>
        <p:nvSpPr>
          <p:cNvPr id="16" name="Šipka doprava 15"/>
          <p:cNvSpPr/>
          <p:nvPr/>
        </p:nvSpPr>
        <p:spPr>
          <a:xfrm>
            <a:off x="3491880" y="5085184"/>
            <a:ext cx="1785917" cy="3611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7442507" y="2777947"/>
            <a:ext cx="1656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cs-CZ" sz="1600" dirty="0"/>
              <a:t>co-introgression of N-mt genes (?)</a:t>
            </a:r>
            <a:endParaRPr lang="cs-CZ" dirty="0"/>
          </a:p>
        </p:txBody>
      </p:sp>
      <p:sp>
        <p:nvSpPr>
          <p:cNvPr id="14" name="Šipka dolů 13"/>
          <p:cNvSpPr/>
          <p:nvPr/>
        </p:nvSpPr>
        <p:spPr>
          <a:xfrm>
            <a:off x="8172400" y="3394061"/>
            <a:ext cx="144016" cy="36910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7526739" y="3827929"/>
            <a:ext cx="1656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cs-CZ" sz="1600" dirty="0"/>
              <a:t>„</a:t>
            </a:r>
            <a:r>
              <a:rPr lang="cs-CZ" sz="1600" dirty="0" err="1"/>
              <a:t>speciation</a:t>
            </a:r>
            <a:r>
              <a:rPr lang="cs-CZ" sz="1600" dirty="0"/>
              <a:t> in reverse“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501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6" grpId="0" animBg="1"/>
      <p:bldP spid="17" grpId="0"/>
      <p:bldP spid="14" grpId="0" animBg="1"/>
      <p:bldP spid="1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Possible</a:t>
            </a:r>
            <a:r>
              <a:rPr lang="cs-CZ" dirty="0"/>
              <a:t> </a:t>
            </a:r>
            <a:r>
              <a:rPr lang="cs-CZ" dirty="0" err="1"/>
              <a:t>evolutionary</a:t>
            </a:r>
            <a:r>
              <a:rPr lang="cs-CZ" dirty="0"/>
              <a:t> </a:t>
            </a:r>
            <a:r>
              <a:rPr lang="cs-CZ" dirty="0" err="1"/>
              <a:t>explanations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7427168" cy="129818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b="1" dirty="0" err="1"/>
              <a:t>Adaptive</a:t>
            </a:r>
            <a:r>
              <a:rPr lang="cs-CZ" b="1" dirty="0"/>
              <a:t> </a:t>
            </a:r>
            <a:r>
              <a:rPr lang="cs-CZ" b="1" dirty="0" err="1"/>
              <a:t>explanation</a:t>
            </a:r>
            <a:r>
              <a:rPr lang="cs-CZ" b="1" dirty="0"/>
              <a:t> no. 2</a:t>
            </a:r>
          </a:p>
          <a:p>
            <a:r>
              <a:rPr lang="cs-CZ" dirty="0"/>
              <a:t>„</a:t>
            </a:r>
            <a:r>
              <a:rPr lang="cs-CZ" dirty="0" err="1"/>
              <a:t>mutational</a:t>
            </a:r>
            <a:r>
              <a:rPr lang="cs-CZ" dirty="0"/>
              <a:t> </a:t>
            </a:r>
            <a:r>
              <a:rPr lang="cs-CZ" dirty="0" err="1"/>
              <a:t>erosion</a:t>
            </a:r>
            <a:r>
              <a:rPr lang="cs-CZ" dirty="0"/>
              <a:t>“ - </a:t>
            </a:r>
            <a:r>
              <a:rPr lang="cs-CZ" dirty="0" err="1"/>
              <a:t>replacement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non-</a:t>
            </a:r>
            <a:r>
              <a:rPr lang="cs-CZ" dirty="0" err="1"/>
              <a:t>functional</a:t>
            </a:r>
            <a:r>
              <a:rPr lang="cs-CZ" dirty="0"/>
              <a:t> </a:t>
            </a:r>
            <a:r>
              <a:rPr lang="cs-CZ" dirty="0" err="1"/>
              <a:t>high-elevation</a:t>
            </a:r>
            <a:r>
              <a:rPr lang="cs-CZ" dirty="0"/>
              <a:t> mtDNA (</a:t>
            </a:r>
            <a:r>
              <a:rPr lang="cs-CZ" dirty="0" err="1"/>
              <a:t>accumulation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mutations</a:t>
            </a:r>
            <a:r>
              <a:rPr lang="cs-CZ" dirty="0"/>
              <a:t> in </a:t>
            </a:r>
            <a:r>
              <a:rPr lang="cs-CZ" dirty="0" err="1"/>
              <a:t>small</a:t>
            </a:r>
            <a:r>
              <a:rPr lang="cs-CZ" dirty="0"/>
              <a:t> </a:t>
            </a:r>
            <a:r>
              <a:rPr lang="cs-CZ" dirty="0" err="1"/>
              <a:t>populations</a:t>
            </a:r>
            <a:r>
              <a:rPr lang="cs-CZ" dirty="0"/>
              <a:t> in </a:t>
            </a:r>
            <a:r>
              <a:rPr lang="cs-CZ" dirty="0" err="1"/>
              <a:t>fragmented</a:t>
            </a:r>
            <a:r>
              <a:rPr lang="cs-CZ" dirty="0"/>
              <a:t> Afroalpine </a:t>
            </a:r>
            <a:r>
              <a:rPr lang="cs-CZ" dirty="0" err="1"/>
              <a:t>habitats</a:t>
            </a:r>
            <a:r>
              <a:rPr lang="cs-CZ" dirty="0"/>
              <a:t>) – „</a:t>
            </a:r>
            <a:r>
              <a:rPr lang="cs-CZ" dirty="0" err="1"/>
              <a:t>best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bad</a:t>
            </a:r>
            <a:r>
              <a:rPr lang="cs-CZ" dirty="0"/>
              <a:t> </a:t>
            </a:r>
            <a:r>
              <a:rPr lang="cs-CZ" dirty="0" err="1"/>
              <a:t>options</a:t>
            </a:r>
            <a:r>
              <a:rPr lang="cs-CZ" dirty="0"/>
              <a:t>“</a:t>
            </a:r>
          </a:p>
        </p:txBody>
      </p:sp>
      <p:sp>
        <p:nvSpPr>
          <p:cNvPr id="4" name="Freeform 4"/>
          <p:cNvSpPr/>
          <p:nvPr/>
        </p:nvSpPr>
        <p:spPr>
          <a:xfrm>
            <a:off x="457200" y="3563565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6"/>
          <p:cNvSpPr/>
          <p:nvPr/>
        </p:nvSpPr>
        <p:spPr>
          <a:xfrm>
            <a:off x="817240" y="5435773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8"/>
          <p:cNvSpPr/>
          <p:nvPr/>
        </p:nvSpPr>
        <p:spPr>
          <a:xfrm>
            <a:off x="2257400" y="5615793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12"/>
          <p:cNvSpPr/>
          <p:nvPr/>
        </p:nvSpPr>
        <p:spPr>
          <a:xfrm>
            <a:off x="853244" y="3306956"/>
            <a:ext cx="1872208" cy="64807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13"/>
          <p:cNvSpPr/>
          <p:nvPr/>
        </p:nvSpPr>
        <p:spPr>
          <a:xfrm>
            <a:off x="2234558" y="3486976"/>
            <a:ext cx="288032" cy="288032"/>
          </a:xfrm>
          <a:prstGeom prst="ellipse">
            <a:avLst/>
          </a:prstGeom>
          <a:pattFill prst="wdUpDiag">
            <a:fgClr>
              <a:srgbClr val="2E48C9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4"/>
          <p:cNvSpPr/>
          <p:nvPr/>
        </p:nvSpPr>
        <p:spPr>
          <a:xfrm>
            <a:off x="5436096" y="3574081"/>
            <a:ext cx="2664296" cy="2307772"/>
          </a:xfrm>
          <a:custGeom>
            <a:avLst/>
            <a:gdLst>
              <a:gd name="connsiteX0" fmla="*/ 0 w 1785257"/>
              <a:gd name="connsiteY0" fmla="*/ 2307772 h 2307772"/>
              <a:gd name="connsiteX1" fmla="*/ 853440 w 1785257"/>
              <a:gd name="connsiteY1" fmla="*/ 0 h 2307772"/>
              <a:gd name="connsiteX2" fmla="*/ 1785257 w 1785257"/>
              <a:gd name="connsiteY2" fmla="*/ 2307772 h 230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85257" h="2307772">
                <a:moveTo>
                  <a:pt x="0" y="2307772"/>
                </a:moveTo>
                <a:cubicBezTo>
                  <a:pt x="277948" y="1153886"/>
                  <a:pt x="555897" y="0"/>
                  <a:pt x="853440" y="0"/>
                </a:cubicBezTo>
                <a:cubicBezTo>
                  <a:pt x="1150983" y="0"/>
                  <a:pt x="1468120" y="1153886"/>
                  <a:pt x="1785257" y="23077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6"/>
          <p:cNvSpPr/>
          <p:nvPr/>
        </p:nvSpPr>
        <p:spPr>
          <a:xfrm>
            <a:off x="5796136" y="5446289"/>
            <a:ext cx="1872208" cy="64807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8"/>
          <p:cNvSpPr/>
          <p:nvPr/>
        </p:nvSpPr>
        <p:spPr>
          <a:xfrm>
            <a:off x="7236296" y="5626309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2"/>
          <p:cNvSpPr/>
          <p:nvPr/>
        </p:nvSpPr>
        <p:spPr>
          <a:xfrm>
            <a:off x="5832140" y="3317472"/>
            <a:ext cx="1872208" cy="648072"/>
          </a:xfrm>
          <a:prstGeom prst="ellipse">
            <a:avLst/>
          </a:prstGeom>
          <a:solidFill>
            <a:srgbClr val="2E48C9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3"/>
          <p:cNvSpPr/>
          <p:nvPr/>
        </p:nvSpPr>
        <p:spPr>
          <a:xfrm>
            <a:off x="7213454" y="3497492"/>
            <a:ext cx="288032" cy="288032"/>
          </a:xfrm>
          <a:prstGeom prst="ellipse">
            <a:avLst/>
          </a:prstGeom>
          <a:solidFill>
            <a:srgbClr val="E31A1C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lesk 15"/>
          <p:cNvSpPr/>
          <p:nvPr/>
        </p:nvSpPr>
        <p:spPr>
          <a:xfrm flipH="1">
            <a:off x="2761456" y="3072930"/>
            <a:ext cx="360040" cy="46805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2702576" y="3641508"/>
            <a:ext cx="271581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600" dirty="0" err="1"/>
              <a:t>higher</a:t>
            </a:r>
            <a:r>
              <a:rPr lang="cs-CZ" sz="1600" dirty="0"/>
              <a:t> </a:t>
            </a:r>
            <a:r>
              <a:rPr lang="cs-CZ" sz="1600" dirty="0" err="1"/>
              <a:t>mutation</a:t>
            </a:r>
            <a:r>
              <a:rPr lang="cs-CZ" sz="1600" dirty="0"/>
              <a:t> </a:t>
            </a:r>
            <a:r>
              <a:rPr lang="cs-CZ" sz="1600" dirty="0" err="1"/>
              <a:t>rate</a:t>
            </a:r>
            <a:r>
              <a:rPr lang="cs-CZ" sz="1600" dirty="0"/>
              <a:t> (UV?)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600" dirty="0" err="1"/>
              <a:t>lower</a:t>
            </a:r>
            <a:r>
              <a:rPr lang="cs-CZ" sz="1600" dirty="0"/>
              <a:t> N</a:t>
            </a:r>
            <a:r>
              <a:rPr lang="cs-CZ" sz="1600" baseline="-25000" dirty="0"/>
              <a:t>e</a:t>
            </a:r>
            <a:r>
              <a:rPr lang="cs-CZ" sz="1600" dirty="0"/>
              <a:t> – </a:t>
            </a:r>
            <a:r>
              <a:rPr lang="cs-CZ" sz="1600" dirty="0" err="1"/>
              <a:t>higher</a:t>
            </a:r>
            <a:r>
              <a:rPr lang="cs-CZ" sz="1600" dirty="0"/>
              <a:t> </a:t>
            </a:r>
            <a:r>
              <a:rPr lang="cs-CZ" sz="1600" dirty="0" err="1"/>
              <a:t>fixation</a:t>
            </a:r>
            <a:r>
              <a:rPr lang="cs-CZ" sz="1600" dirty="0"/>
              <a:t> </a:t>
            </a:r>
            <a:r>
              <a:rPr lang="cs-CZ" sz="1600" dirty="0" err="1"/>
              <a:t>rate</a:t>
            </a:r>
            <a:endParaRPr lang="cs-CZ" dirty="0"/>
          </a:p>
        </p:txBody>
      </p:sp>
      <p:sp>
        <p:nvSpPr>
          <p:cNvPr id="18" name="Šipka doprava 17"/>
          <p:cNvSpPr/>
          <p:nvPr/>
        </p:nvSpPr>
        <p:spPr>
          <a:xfrm>
            <a:off x="3314408" y="4717451"/>
            <a:ext cx="1785917" cy="36110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2545432" y="5980154"/>
            <a:ext cx="271581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600" dirty="0" err="1"/>
              <a:t>lower</a:t>
            </a:r>
            <a:r>
              <a:rPr lang="cs-CZ" sz="1600" dirty="0"/>
              <a:t> </a:t>
            </a:r>
            <a:r>
              <a:rPr lang="cs-CZ" sz="1600" dirty="0" err="1"/>
              <a:t>mutation</a:t>
            </a:r>
            <a:r>
              <a:rPr lang="cs-CZ" sz="1600" dirty="0"/>
              <a:t> </a:t>
            </a:r>
            <a:r>
              <a:rPr lang="cs-CZ" sz="1600" dirty="0" err="1"/>
              <a:t>rate</a:t>
            </a:r>
            <a:endParaRPr lang="cs-CZ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600" dirty="0" err="1"/>
              <a:t>higher</a:t>
            </a:r>
            <a:r>
              <a:rPr lang="cs-CZ" sz="1600" dirty="0"/>
              <a:t> N</a:t>
            </a:r>
            <a:r>
              <a:rPr lang="cs-CZ" sz="1600" baseline="-25000" dirty="0"/>
              <a:t>e</a:t>
            </a:r>
            <a:endParaRPr lang="cs-CZ" baseline="-25000" dirty="0"/>
          </a:p>
        </p:txBody>
      </p:sp>
    </p:spTree>
    <p:extLst>
      <p:ext uri="{BB962C8B-B14F-4D97-AF65-F5344CB8AC3E}">
        <p14:creationId xmlns:p14="http://schemas.microsoft.com/office/powerpoint/2010/main" val="28960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14826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Conclusions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cs-CZ" dirty="0"/>
              <a:t>species concepts and species delimitations are </a:t>
            </a:r>
            <a:r>
              <a:rPr lang="cs-CZ" b="1" dirty="0"/>
              <a:t>crucial parts of biodiversity studies</a:t>
            </a:r>
            <a:r>
              <a:rPr lang="cs-CZ" dirty="0"/>
              <a:t> </a:t>
            </a:r>
          </a:p>
          <a:p>
            <a:pPr>
              <a:spcAft>
                <a:spcPts val="1200"/>
              </a:spcAft>
            </a:pPr>
            <a:r>
              <a:rPr lang="cs-CZ" dirty="0"/>
              <a:t>enormous value in applied </a:t>
            </a:r>
            <a:r>
              <a:rPr lang="cs-CZ" b="1" dirty="0"/>
              <a:t>conservation biology</a:t>
            </a:r>
          </a:p>
          <a:p>
            <a:pPr>
              <a:spcAft>
                <a:spcPts val="1200"/>
              </a:spcAft>
            </a:pPr>
            <a:r>
              <a:rPr lang="cs-CZ" b="1" dirty="0"/>
              <a:t>genomics can be useful </a:t>
            </a:r>
            <a:r>
              <a:rPr lang="cs-CZ" dirty="0"/>
              <a:t>tool for species delimitation (analytical approaches still in development) – once they will be able to discriminate between population- and species-level structuring</a:t>
            </a:r>
          </a:p>
          <a:p>
            <a:pPr>
              <a:spcAft>
                <a:spcPts val="1200"/>
              </a:spcAft>
            </a:pPr>
            <a:r>
              <a:rPr lang="cs-CZ" dirty="0"/>
              <a:t>mitonuclear </a:t>
            </a:r>
            <a:r>
              <a:rPr lang="cs-CZ" dirty="0" err="1"/>
              <a:t>compatitibility</a:t>
            </a:r>
            <a:r>
              <a:rPr lang="cs-CZ" dirty="0"/>
              <a:t> species </a:t>
            </a:r>
            <a:r>
              <a:rPr lang="cs-CZ" dirty="0" err="1"/>
              <a:t>concept</a:t>
            </a:r>
            <a:r>
              <a:rPr lang="cs-CZ" dirty="0"/>
              <a:t> is a good candidate for </a:t>
            </a:r>
            <a:r>
              <a:rPr lang="cs-CZ" b="1" dirty="0"/>
              <a:t>a unifying species </a:t>
            </a:r>
            <a:r>
              <a:rPr lang="cs-CZ" b="1" dirty="0" err="1"/>
              <a:t>concept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553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1325563"/>
          </a:xfrm>
        </p:spPr>
        <p:txBody>
          <a:bodyPr/>
          <a:lstStyle/>
          <a:p>
            <a:r>
              <a:rPr lang="cs-CZ" dirty="0"/>
              <a:t>Complications: Parapatric contact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2461793" cy="4411687"/>
          </a:xfrm>
        </p:spPr>
        <p:txBody>
          <a:bodyPr>
            <a:normAutofit lnSpcReduction="10000"/>
          </a:bodyPr>
          <a:lstStyle/>
          <a:p>
            <a:r>
              <a:rPr lang="cs-CZ" i="1" dirty="0"/>
              <a:t>Erinaceus</a:t>
            </a:r>
            <a:r>
              <a:rPr lang="cs-CZ" dirty="0"/>
              <a:t> – distinct species (minimal hybridization)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house mice – distinct subspecies (substantial hybridization)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22748"/>
            <a:ext cx="3888432" cy="24611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15684" y="3608746"/>
            <a:ext cx="2290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Bolfiková and Hulva 2012 </a:t>
            </a:r>
            <a:endParaRPr lang="en-US" sz="14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1693629"/>
            <a:ext cx="1525711" cy="1015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604"/>
          <a:stretch/>
        </p:blipFill>
        <p:spPr>
          <a:xfrm>
            <a:off x="3275856" y="4293096"/>
            <a:ext cx="3852107" cy="21984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88224" y="6577607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Macholán et al. 2008</a:t>
            </a:r>
            <a:endParaRPr lang="en-US" sz="1400" i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342072"/>
            <a:ext cx="1691059" cy="11031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00127" y="2924944"/>
            <a:ext cx="1402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E. europaeus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117434" y="2488557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/>
              <a:t>E. roumanicus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075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Complications: Ring species</a:t>
            </a:r>
            <a:endParaRPr lang="en-US" dirty="0"/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903288" y="5735638"/>
            <a:ext cx="617537" cy="700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BE" altLang="en-US"/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3529013" y="5737225"/>
            <a:ext cx="617537" cy="700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BE" altLang="en-US"/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2305050" y="3113088"/>
            <a:ext cx="617538" cy="349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nl-BE" altLang="en-US"/>
          </a:p>
        </p:txBody>
      </p:sp>
      <p:pic>
        <p:nvPicPr>
          <p:cNvPr id="8200" name="Picture 7" descr="seagu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222250"/>
            <a:ext cx="33210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8" descr="495px-Rings_species_ex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888" y="2624138"/>
            <a:ext cx="3313112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 Box 9"/>
          <p:cNvSpPr txBox="1">
            <a:spLocks noChangeArrowheads="1"/>
          </p:cNvSpPr>
          <p:nvPr/>
        </p:nvSpPr>
        <p:spPr bwMode="auto">
          <a:xfrm>
            <a:off x="762000" y="3130550"/>
            <a:ext cx="5635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BE" altLang="en-US" sz="1200" i="1"/>
              <a:t>Larus</a:t>
            </a:r>
            <a:endParaRPr lang="nl-NL" altLang="en-US" sz="1200" i="1"/>
          </a:p>
        </p:txBody>
      </p:sp>
      <p:pic>
        <p:nvPicPr>
          <p:cNvPr id="8203" name="Picture 10" descr="404px-Ring_species_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6" y="1801059"/>
            <a:ext cx="4950899" cy="4081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0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6653</TotalTime>
  <Words>2940</Words>
  <Application>Microsoft Office PowerPoint</Application>
  <PresentationFormat>Předvádění na obrazovce (4:3)</PresentationFormat>
  <Paragraphs>545</Paragraphs>
  <Slides>77</Slides>
  <Notes>12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16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77</vt:i4>
      </vt:variant>
    </vt:vector>
  </HeadingPairs>
  <TitlesOfParts>
    <vt:vector size="102" baseType="lpstr">
      <vt:lpstr>Arial</vt:lpstr>
      <vt:lpstr>Calibri</vt:lpstr>
      <vt:lpstr>Calibri Light</vt:lpstr>
      <vt:lpstr>Californian FB</vt:lpstr>
      <vt:lpstr>Comic Sans MS</vt:lpstr>
      <vt:lpstr>Symbol</vt:lpstr>
      <vt:lpstr>Times New Roman</vt:lpstr>
      <vt:lpstr>Motiv Office</vt:lpstr>
      <vt:lpstr>Office Theme</vt:lpstr>
      <vt:lpstr>Motiv sady Office</vt:lpstr>
      <vt:lpstr>Výchozí návrh</vt:lpstr>
      <vt:lpstr>1_Výchozí návrh</vt:lpstr>
      <vt:lpstr>2_Výchozí návrh</vt:lpstr>
      <vt:lpstr>3_Výchozí návrh</vt:lpstr>
      <vt:lpstr>4_Výchozí návrh</vt:lpstr>
      <vt:lpstr>5_Výchozí návrh</vt:lpstr>
      <vt:lpstr>6_Výchozí návrh</vt:lpstr>
      <vt:lpstr>7_Výchozí návrh</vt:lpstr>
      <vt:lpstr>8_Výchozí návrh</vt:lpstr>
      <vt:lpstr>9_Výchozí návrh</vt:lpstr>
      <vt:lpstr>10_Výchozí návrh</vt:lpstr>
      <vt:lpstr>11_Výchozí návrh</vt:lpstr>
      <vt:lpstr>12_Výchozí návrh</vt:lpstr>
      <vt:lpstr>CorelDRAW</vt:lpstr>
      <vt:lpstr>Photo Editor Photo</vt:lpstr>
      <vt:lpstr>Molecular identification </vt:lpstr>
      <vt:lpstr>Identification of species</vt:lpstr>
      <vt:lpstr>WHAT THE SPECIES IS AND DO WE NEED THEM?</vt:lpstr>
      <vt:lpstr>Is it possible to define a species? </vt:lpstr>
      <vt:lpstr>Species concepts in biology</vt:lpstr>
      <vt:lpstr>Morphological Species Concept</vt:lpstr>
      <vt:lpstr>Biological Species Concept</vt:lpstr>
      <vt:lpstr>Complications: Parapatric contact zones</vt:lpstr>
      <vt:lpstr>Complications: Ring species</vt:lpstr>
      <vt:lpstr>Complications: Physical constraints</vt:lpstr>
      <vt:lpstr>Phylogenetic species concept (Diagnosability Version)</vt:lpstr>
      <vt:lpstr>Example: Taxonomy of ungulates</vt:lpstr>
      <vt:lpstr>Consequences intensively debated</vt:lpstr>
      <vt:lpstr>Why does it matter? The power of names!</vt:lpstr>
      <vt:lpstr>Why does it matter? Taxonomic inflation.</vt:lpstr>
      <vt:lpstr>Why does it matter? Biodiversity research.</vt:lpstr>
      <vt:lpstr>Eastern Afromontane Biodiversity Hotspot (EABH)</vt:lpstr>
      <vt:lpstr>„Ethiopian craddle“</vt:lpstr>
      <vt:lpstr>„out of Ethiopia“</vt:lpstr>
      <vt:lpstr>HOW CAN GENETICS BE HELPFUL IN SPECIES IDENTIFICATION?</vt:lpstr>
      <vt:lpstr>Prezentace aplikace PowerPoint</vt:lpstr>
      <vt:lpstr>Prezentace aplikace PowerPoint</vt:lpstr>
      <vt:lpstr>Prezentace aplikace PowerPoint</vt:lpstr>
      <vt:lpstr>Crisis of biodiversity and classical taxonomy</vt:lpstr>
      <vt:lpstr>Integrative taxonomy</vt:lpstr>
      <vt:lpstr>What are the benefits of standardization? </vt:lpstr>
      <vt:lpstr>Why barcode animals with mitochondrial DNA? </vt:lpstr>
      <vt:lpstr>Prezentace aplikace PowerPoint</vt:lpstr>
      <vt:lpstr>Prezentace aplikace PowerPoint</vt:lpstr>
      <vt:lpstr>Prezentace aplikace PowerPoint</vt:lpstr>
      <vt:lpstr>Prezentace aplikace PowerPoint</vt:lpstr>
      <vt:lpstr>Barcodes affirm the unity of the species Homo sapiens  Comparisons show we differ from one another by only 1 or 2 nucleotides out of 648, while we differ from chimpanzees at 60 locations and gorillas at 70 locations. </vt:lpstr>
      <vt:lpstr>Prezentace aplikace PowerPoint</vt:lpstr>
      <vt:lpstr>Focus to date</vt:lpstr>
      <vt:lpstr>What do barcode differences among and within animal species studied so far suggest? </vt:lpstr>
      <vt:lpstr>Prezentace aplikace PowerPoint</vt:lpstr>
      <vt:lpstr>Next generation sequencing of amplicons</vt:lpstr>
      <vt:lpstr>Prezentace aplikace PowerPoint</vt:lpstr>
      <vt:lpstr>Metabarcoding/eDNA</vt:lpstr>
      <vt:lpstr>Prezentace aplikace PowerPoint</vt:lpstr>
      <vt:lpstr>What are the main limits to barcoding encountered so far? </vt:lpstr>
      <vt:lpstr>What are the main limits to barcoding encountered so far? </vt:lpstr>
      <vt:lpstr>1. Horizontal gene transfer</vt:lpstr>
      <vt:lpstr>Results of nuclear and mitochondrial DNA do not match</vt:lpstr>
      <vt:lpstr>2. Pseudogenes</vt:lpstr>
      <vt:lpstr>Prezentace aplikace PowerPoint</vt:lpstr>
      <vt:lpstr>Prezentace aplikace PowerPoint</vt:lpstr>
      <vt:lpstr>3. Heteroplasmy</vt:lpstr>
      <vt:lpstr>Paternal leakage</vt:lpstr>
      <vt:lpstr>4. GENE TREES VS. SPECIES TREES  STATISTICAL MULTI-LOCUS SPECIES DELIMITATION (see lecture of O. Mikula)</vt:lpstr>
      <vt:lpstr>Allopatric speciation model</vt:lpstr>
      <vt:lpstr>Dobzhansky-Muller incompatibility</vt:lpstr>
      <vt:lpstr>Phylogeny at the level of populations and species</vt:lpstr>
      <vt:lpstr>Multilocus data, multi-species coalescence</vt:lpstr>
      <vt:lpstr>5. MITOCHONDRIAL INTROGRESSION AND A UNIFYING SPECIES CONCEPT (?)</vt:lpstr>
      <vt:lpstr>Dobzhansky-Muller incompatibility</vt:lpstr>
      <vt:lpstr>Oxidative phosphorylation (OXPHOS) by electron transport system (ETS)</vt:lpstr>
      <vt:lpstr>Co-adaptation of mt and N-mt genes</vt:lpstr>
      <vt:lpstr>Mitonuclear coevolution as the genesis of speciation</vt:lpstr>
      <vt:lpstr>Mitonuclear compatibility species complex</vt:lpstr>
      <vt:lpstr>Prezentace aplikace PowerPoint</vt:lpstr>
      <vt:lpstr>Introgression/replacement of mtDNA in Myotis</vt:lpstr>
      <vt:lpstr>Myotis blythii vs. Myotis myotis - mtDNA replacement</vt:lpstr>
      <vt:lpstr>Myotis blythii vs. Myotis myotis - mtDNA replacement</vt:lpstr>
      <vt:lpstr>Prezentace aplikace PowerPoint</vt:lpstr>
      <vt:lpstr>Interspecific mtDNA introgressions in Lophuromys</vt:lpstr>
      <vt:lpstr>Prezentace aplikace PowerPoint</vt:lpstr>
      <vt:lpstr>Prezentace aplikace PowerPoint</vt:lpstr>
      <vt:lpstr>Prezentace aplikace PowerPoint</vt:lpstr>
      <vt:lpstr>Borena Saynt NP</vt:lpstr>
      <vt:lpstr>Borena Saynt NP</vt:lpstr>
      <vt:lpstr>Borena Saynt NP</vt:lpstr>
      <vt:lpstr>Possible evolutionary explanations</vt:lpstr>
      <vt:lpstr>Possible evolutionary explanations</vt:lpstr>
      <vt:lpstr>Possible evolutionary explanations</vt:lpstr>
      <vt:lpstr>CONCLUSIONS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Danielka</dc:creator>
  <cp:lastModifiedBy>Josef Bryja</cp:lastModifiedBy>
  <cp:revision>237</cp:revision>
  <dcterms:created xsi:type="dcterms:W3CDTF">2019-08-13T13:11:07Z</dcterms:created>
  <dcterms:modified xsi:type="dcterms:W3CDTF">2024-09-25T18:10:38Z</dcterms:modified>
</cp:coreProperties>
</file>