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98" r:id="rId2"/>
  </p:sldMasterIdLst>
  <p:notesMasterIdLst>
    <p:notesMasterId r:id="rId49"/>
  </p:notesMasterIdLst>
  <p:sldIdLst>
    <p:sldId id="272" r:id="rId3"/>
    <p:sldId id="403" r:id="rId4"/>
    <p:sldId id="299" r:id="rId5"/>
    <p:sldId id="449" r:id="rId6"/>
    <p:sldId id="450" r:id="rId7"/>
    <p:sldId id="435" r:id="rId8"/>
    <p:sldId id="436" r:id="rId9"/>
    <p:sldId id="479" r:id="rId10"/>
    <p:sldId id="443" r:id="rId11"/>
    <p:sldId id="444" r:id="rId12"/>
    <p:sldId id="437" r:id="rId13"/>
    <p:sldId id="438" r:id="rId14"/>
    <p:sldId id="439" r:id="rId15"/>
    <p:sldId id="440" r:id="rId16"/>
    <p:sldId id="441" r:id="rId17"/>
    <p:sldId id="442" r:id="rId18"/>
    <p:sldId id="477" r:id="rId19"/>
    <p:sldId id="478" r:id="rId20"/>
    <p:sldId id="473" r:id="rId21"/>
    <p:sldId id="474" r:id="rId22"/>
    <p:sldId id="475" r:id="rId23"/>
    <p:sldId id="476" r:id="rId24"/>
    <p:sldId id="335" r:id="rId25"/>
    <p:sldId id="336" r:id="rId26"/>
    <p:sldId id="337" r:id="rId27"/>
    <p:sldId id="339" r:id="rId28"/>
    <p:sldId id="481" r:id="rId29"/>
    <p:sldId id="451" r:id="rId30"/>
    <p:sldId id="452" r:id="rId31"/>
    <p:sldId id="480" r:id="rId32"/>
    <p:sldId id="453" r:id="rId33"/>
    <p:sldId id="454" r:id="rId34"/>
    <p:sldId id="455" r:id="rId35"/>
    <p:sldId id="456" r:id="rId36"/>
    <p:sldId id="457" r:id="rId37"/>
    <p:sldId id="458" r:id="rId38"/>
    <p:sldId id="459" r:id="rId39"/>
    <p:sldId id="461" r:id="rId40"/>
    <p:sldId id="462" r:id="rId41"/>
    <p:sldId id="463" r:id="rId42"/>
    <p:sldId id="483" r:id="rId43"/>
    <p:sldId id="465" r:id="rId44"/>
    <p:sldId id="466" r:id="rId45"/>
    <p:sldId id="397" r:id="rId46"/>
    <p:sldId id="484" r:id="rId47"/>
    <p:sldId id="470" r:id="rId48"/>
  </p:sldIdLst>
  <p:sldSz cx="9144000" cy="6858000" type="screen4x3"/>
  <p:notesSz cx="6858000" cy="9144000"/>
  <p:defaultTextStyle>
    <a:defPPr>
      <a:defRPr lang="fr-FR"/>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B050"/>
    <a:srgbClr val="FF3300"/>
    <a:srgbClr val="FFCC00"/>
    <a:srgbClr val="A5002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9" autoAdjust="0"/>
    <p:restoredTop sz="87538" autoAdjust="0"/>
  </p:normalViewPr>
  <p:slideViewPr>
    <p:cSldViewPr>
      <p:cViewPr varScale="1">
        <p:scale>
          <a:sx n="72" d="100"/>
          <a:sy n="72" d="100"/>
        </p:scale>
        <p:origin x="1762" y="6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2502"/>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tableStyles" Target="tableStyles.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8" Type="http://schemas.openxmlformats.org/officeDocument/2006/relationships/slide" Target="slides/slide6.xml"/><Relationship Id="rId51"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902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vl1pPr>
          </a:lstStyle>
          <a:p>
            <a:pPr>
              <a:defRPr/>
            </a:pPr>
            <a:endParaRPr lang="cs-CZ"/>
          </a:p>
        </p:txBody>
      </p:sp>
      <p:sp>
        <p:nvSpPr>
          <p:cNvPr id="129027"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vl1pPr>
          </a:lstStyle>
          <a:p>
            <a:pPr>
              <a:defRPr/>
            </a:pPr>
            <a:endParaRPr lang="cs-CZ"/>
          </a:p>
        </p:txBody>
      </p:sp>
      <p:sp>
        <p:nvSpPr>
          <p:cNvPr id="512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9029"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cs-CZ" noProof="0"/>
              <a:t>Klepnutím lze upravit styly předlohy textu.</a:t>
            </a:r>
          </a:p>
          <a:p>
            <a:pPr lvl="1"/>
            <a:r>
              <a:rPr lang="cs-CZ" noProof="0"/>
              <a:t>Druhá úroveň</a:t>
            </a:r>
          </a:p>
          <a:p>
            <a:pPr lvl="2"/>
            <a:r>
              <a:rPr lang="cs-CZ" noProof="0"/>
              <a:t>Třetí úroveň</a:t>
            </a:r>
          </a:p>
          <a:p>
            <a:pPr lvl="3"/>
            <a:r>
              <a:rPr lang="cs-CZ" noProof="0"/>
              <a:t>Čtvrtá úroveň</a:t>
            </a:r>
          </a:p>
          <a:p>
            <a:pPr lvl="4"/>
            <a:r>
              <a:rPr lang="cs-CZ" noProof="0"/>
              <a:t>Pátá úroveň</a:t>
            </a:r>
          </a:p>
        </p:txBody>
      </p:sp>
      <p:sp>
        <p:nvSpPr>
          <p:cNvPr id="129030"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vl1pPr>
          </a:lstStyle>
          <a:p>
            <a:pPr>
              <a:defRPr/>
            </a:pPr>
            <a:endParaRPr lang="cs-CZ"/>
          </a:p>
        </p:txBody>
      </p:sp>
      <p:sp>
        <p:nvSpPr>
          <p:cNvPr id="129031"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smtClean="0"/>
            </a:lvl1pPr>
          </a:lstStyle>
          <a:p>
            <a:pPr>
              <a:defRPr/>
            </a:pPr>
            <a:fld id="{8432994A-2FC5-4ABA-B113-82AB0B5FFB95}" type="slidenum">
              <a:rPr lang="cs-CZ" altLang="cs-CZ"/>
              <a:pPr>
                <a:defRPr/>
              </a:pPr>
              <a:t>‹#›</a:t>
            </a:fld>
            <a:endParaRPr lang="cs-CZ" altLang="cs-CZ"/>
          </a:p>
        </p:txBody>
      </p:sp>
    </p:spTree>
    <p:extLst>
      <p:ext uri="{BB962C8B-B14F-4D97-AF65-F5344CB8AC3E}">
        <p14:creationId xmlns:p14="http://schemas.microsoft.com/office/powerpoint/2010/main" val="138300074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CA17BA66-51CE-4EAD-858D-6698AA5BFC45}" type="slidenum">
              <a:rPr lang="fr-CH" altLang="cs-CZ"/>
              <a:pPr>
                <a:spcBef>
                  <a:spcPct val="0"/>
                </a:spcBef>
              </a:pPr>
              <a:t>6</a:t>
            </a:fld>
            <a:endParaRPr lang="fr-CH" altLang="cs-CZ"/>
          </a:p>
        </p:txBody>
      </p:sp>
      <p:sp>
        <p:nvSpPr>
          <p:cNvPr id="12291" name="Rectangle 2"/>
          <p:cNvSpPr>
            <a:spLocks noGrp="1" noRot="1" noChangeAspect="1" noChangeArrowheads="1" noTextEdit="1"/>
          </p:cNvSpPr>
          <p:nvPr>
            <p:ph type="sldImg"/>
          </p:nvPr>
        </p:nvSpPr>
        <p:spPr>
          <a:ln/>
        </p:spPr>
      </p:sp>
      <p:sp>
        <p:nvSpPr>
          <p:cNvPr id="122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uFont typeface="Wingdings" panose="05000000000000000000" pitchFamily="2" charset="2"/>
              <a:buNone/>
            </a:pPr>
            <a:r>
              <a:rPr lang="en-US" altLang="cs-CZ"/>
              <a:t>The first two are as said the motors generating variation. The remaining ones are what happens in populations. Shapes variation and reshuffels variation. Their relative importance determines what happens to new variants in populations.</a:t>
            </a:r>
          </a:p>
          <a:p>
            <a:pPr eaLnBrk="1" hangingPunct="1">
              <a:buFont typeface="Wingdings" panose="05000000000000000000" pitchFamily="2" charset="2"/>
              <a:buNone/>
            </a:pPr>
            <a:r>
              <a:rPr lang="en-US" altLang="cs-CZ"/>
              <a:t>The study of allele frequency changes induced my them is the domain of population genetics. But of course all of them are reflected also in DNA sequence, and all of them can be studies using phylogenetic methods.</a:t>
            </a:r>
          </a:p>
          <a:p>
            <a:pPr eaLnBrk="1" hangingPunct="1">
              <a:buFont typeface="Wingdings" panose="05000000000000000000" pitchFamily="2" charset="2"/>
              <a:buNone/>
            </a:pPr>
            <a:r>
              <a:rPr lang="en-US" altLang="cs-CZ"/>
              <a:t>he sequence data we look at is influenced by all of them, and depending on the application we have to consider some of them that we are not even interested in, in order to not falsely interpret results.</a:t>
            </a:r>
          </a:p>
          <a:p>
            <a:pPr eaLnBrk="1" hangingPunct="1">
              <a:buFont typeface="Wingdings" panose="05000000000000000000" pitchFamily="2" charset="2"/>
              <a:buNone/>
            </a:pPr>
            <a:r>
              <a:rPr lang="en-US" altLang="cs-CZ"/>
              <a:t>In the following I’ll go into applications. And will refer to which assumptions we make in which case, and how we have to take these factors into account.</a:t>
            </a:r>
          </a:p>
        </p:txBody>
      </p:sp>
    </p:spTree>
    <p:extLst>
      <p:ext uri="{BB962C8B-B14F-4D97-AF65-F5344CB8AC3E}">
        <p14:creationId xmlns:p14="http://schemas.microsoft.com/office/powerpoint/2010/main" val="3533452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7950A5C4-A5E6-4207-AC17-BF86E83948E1}" type="slidenum">
              <a:rPr lang="fr-CH" altLang="cs-CZ"/>
              <a:pPr>
                <a:spcBef>
                  <a:spcPct val="0"/>
                </a:spcBef>
              </a:pPr>
              <a:t>15</a:t>
            </a:fld>
            <a:endParaRPr lang="fr-CH" altLang="cs-CZ"/>
          </a:p>
        </p:txBody>
      </p:sp>
      <p:sp>
        <p:nvSpPr>
          <p:cNvPr id="30723" name="Rectangle 2"/>
          <p:cNvSpPr>
            <a:spLocks noGrp="1" noRot="1" noChangeAspect="1" noChangeArrowheads="1" noTextEdit="1"/>
          </p:cNvSpPr>
          <p:nvPr>
            <p:ph type="sldImg"/>
          </p:nvPr>
        </p:nvSpPr>
        <p:spPr>
          <a:ln/>
        </p:spPr>
      </p:sp>
      <p:sp>
        <p:nvSpPr>
          <p:cNvPr id="307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uFont typeface="Wingdings" panose="05000000000000000000" pitchFamily="2" charset="2"/>
              <a:buNone/>
            </a:pPr>
            <a:r>
              <a:rPr lang="en-US" altLang="cs-CZ"/>
              <a:t>The first two are as said the motors generating variation. The remaining ones are what happens in populations. Shapes variation and reshuffels variation. Their relative importance determines what happens to new variants in populations.</a:t>
            </a:r>
          </a:p>
          <a:p>
            <a:pPr eaLnBrk="1" hangingPunct="1">
              <a:buFont typeface="Wingdings" panose="05000000000000000000" pitchFamily="2" charset="2"/>
              <a:buNone/>
            </a:pPr>
            <a:r>
              <a:rPr lang="en-US" altLang="cs-CZ"/>
              <a:t>The study of allele frequency changes induced my them is the domain of population genetics. But of course all of them are reflected also in DNA sequence, and all of them can be studies using phylogenetic methods.</a:t>
            </a:r>
          </a:p>
          <a:p>
            <a:pPr eaLnBrk="1" hangingPunct="1">
              <a:buFont typeface="Wingdings" panose="05000000000000000000" pitchFamily="2" charset="2"/>
              <a:buNone/>
            </a:pPr>
            <a:r>
              <a:rPr lang="en-US" altLang="cs-CZ"/>
              <a:t>he sequence data we look at is influenced by all of them, and depending on the application we have to consider some of them that we are not even interested in, in order to not falsely interpret results.</a:t>
            </a:r>
          </a:p>
          <a:p>
            <a:pPr eaLnBrk="1" hangingPunct="1">
              <a:buFont typeface="Wingdings" panose="05000000000000000000" pitchFamily="2" charset="2"/>
              <a:buNone/>
            </a:pPr>
            <a:r>
              <a:rPr lang="en-US" altLang="cs-CZ"/>
              <a:t>In the following I’ll go into applications. And will refer to which assumptions we make in which case, and how we have to take these factors into account.</a:t>
            </a:r>
          </a:p>
        </p:txBody>
      </p:sp>
    </p:spTree>
    <p:extLst>
      <p:ext uri="{BB962C8B-B14F-4D97-AF65-F5344CB8AC3E}">
        <p14:creationId xmlns:p14="http://schemas.microsoft.com/office/powerpoint/2010/main" val="13158382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07F396F5-CCAD-4111-B30B-3C2319E2BC1A}" type="slidenum">
              <a:rPr lang="fr-CH" altLang="cs-CZ"/>
              <a:pPr>
                <a:spcBef>
                  <a:spcPct val="0"/>
                </a:spcBef>
              </a:pPr>
              <a:t>16</a:t>
            </a:fld>
            <a:endParaRPr lang="fr-CH" altLang="cs-CZ"/>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uFont typeface="Wingdings" panose="05000000000000000000" pitchFamily="2" charset="2"/>
              <a:buNone/>
            </a:pPr>
            <a:r>
              <a:rPr lang="en-US" altLang="cs-CZ"/>
              <a:t>The first two are as said the motors generating variation. The remaining ones are what happens in populations. Shapes variation and reshuffels variation. Their relative importance determines what happens to new variants in populations.</a:t>
            </a:r>
          </a:p>
          <a:p>
            <a:pPr eaLnBrk="1" hangingPunct="1">
              <a:buFont typeface="Wingdings" panose="05000000000000000000" pitchFamily="2" charset="2"/>
              <a:buNone/>
            </a:pPr>
            <a:r>
              <a:rPr lang="en-US" altLang="cs-CZ"/>
              <a:t>The study of allele frequency changes induced my them is the domain of population genetics. But of course all of them are reflected also in DNA sequence, and all of them can be studies using phylogenetic methods.</a:t>
            </a:r>
          </a:p>
          <a:p>
            <a:pPr eaLnBrk="1" hangingPunct="1">
              <a:buFont typeface="Wingdings" panose="05000000000000000000" pitchFamily="2" charset="2"/>
              <a:buNone/>
            </a:pPr>
            <a:r>
              <a:rPr lang="en-US" altLang="cs-CZ"/>
              <a:t>he sequence data we look at is influenced by all of them, and depending on the application we have to consider some of them that we are not even interested in, in order to not falsely interpret results.</a:t>
            </a:r>
          </a:p>
          <a:p>
            <a:pPr eaLnBrk="1" hangingPunct="1">
              <a:buFont typeface="Wingdings" panose="05000000000000000000" pitchFamily="2" charset="2"/>
              <a:buNone/>
            </a:pPr>
            <a:r>
              <a:rPr lang="en-US" altLang="cs-CZ"/>
              <a:t>In the following I’ll go into applications. And will refer to which assumptions we make in which case, and how we have to take these factors into account.</a:t>
            </a:r>
          </a:p>
        </p:txBody>
      </p:sp>
    </p:spTree>
    <p:extLst>
      <p:ext uri="{BB962C8B-B14F-4D97-AF65-F5344CB8AC3E}">
        <p14:creationId xmlns:p14="http://schemas.microsoft.com/office/powerpoint/2010/main" val="41592867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8DF3390F-FB0F-442C-9E63-9E2469D7F44A}" type="slidenum">
              <a:rPr lang="cs-CZ" altLang="cs-CZ"/>
              <a:pPr>
                <a:spcBef>
                  <a:spcPct val="0"/>
                </a:spcBef>
              </a:pPr>
              <a:t>18</a:t>
            </a:fld>
            <a:endParaRPr lang="cs-CZ" altLang="cs-CZ"/>
          </a:p>
        </p:txBody>
      </p:sp>
      <p:sp>
        <p:nvSpPr>
          <p:cNvPr id="37891" name="Rectangle 2"/>
          <p:cNvSpPr>
            <a:spLocks noGrp="1" noRot="1" noChangeAspect="1" noChangeArrowheads="1" noTextEdit="1"/>
          </p:cNvSpPr>
          <p:nvPr>
            <p:ph type="sldImg"/>
          </p:nvPr>
        </p:nvSpPr>
        <p:spPr>
          <a:ln/>
        </p:spPr>
      </p:sp>
      <p:sp>
        <p:nvSpPr>
          <p:cNvPr id="378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dirty="0"/>
          </a:p>
        </p:txBody>
      </p:sp>
    </p:spTree>
    <p:extLst>
      <p:ext uri="{BB962C8B-B14F-4D97-AF65-F5344CB8AC3E}">
        <p14:creationId xmlns:p14="http://schemas.microsoft.com/office/powerpoint/2010/main" val="37371076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928796B5-AA59-4CD1-9B8E-13F7FF7BD6DF}" type="slidenum">
              <a:rPr lang="cs-CZ" altLang="cs-CZ"/>
              <a:pPr>
                <a:spcBef>
                  <a:spcPct val="0"/>
                </a:spcBef>
              </a:pPr>
              <a:t>20</a:t>
            </a:fld>
            <a:endParaRPr lang="cs-CZ" altLang="cs-CZ"/>
          </a:p>
        </p:txBody>
      </p:sp>
      <p:sp>
        <p:nvSpPr>
          <p:cNvPr id="40963" name="Rectangle 2"/>
          <p:cNvSpPr>
            <a:spLocks noGrp="1" noRot="1" noChangeAspect="1" noChangeArrowheads="1" noTextEdit="1"/>
          </p:cNvSpPr>
          <p:nvPr>
            <p:ph type="sldImg"/>
          </p:nvPr>
        </p:nvSpPr>
        <p:spPr>
          <a:ln/>
        </p:spPr>
      </p:sp>
      <p:sp>
        <p:nvSpPr>
          <p:cNvPr id="409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p>
        </p:txBody>
      </p:sp>
    </p:spTree>
    <p:extLst>
      <p:ext uri="{BB962C8B-B14F-4D97-AF65-F5344CB8AC3E}">
        <p14:creationId xmlns:p14="http://schemas.microsoft.com/office/powerpoint/2010/main" val="34058172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50857A57-4EBC-4A55-998E-22BE498EBAB6}" type="slidenum">
              <a:rPr lang="cs-CZ" altLang="cs-CZ"/>
              <a:pPr>
                <a:spcBef>
                  <a:spcPct val="0"/>
                </a:spcBef>
              </a:pPr>
              <a:t>21</a:t>
            </a:fld>
            <a:endParaRPr lang="cs-CZ" altLang="cs-CZ"/>
          </a:p>
        </p:txBody>
      </p:sp>
      <p:sp>
        <p:nvSpPr>
          <p:cNvPr id="43011" name="Rectangle 2"/>
          <p:cNvSpPr>
            <a:spLocks noGrp="1" noRot="1" noChangeAspect="1" noChangeArrowheads="1" noTextEdit="1"/>
          </p:cNvSpPr>
          <p:nvPr>
            <p:ph type="sldImg"/>
          </p:nvPr>
        </p:nvSpPr>
        <p:spPr>
          <a:ln/>
        </p:spPr>
      </p:sp>
      <p:sp>
        <p:nvSpPr>
          <p:cNvPr id="430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p>
        </p:txBody>
      </p:sp>
    </p:spTree>
    <p:extLst>
      <p:ext uri="{BB962C8B-B14F-4D97-AF65-F5344CB8AC3E}">
        <p14:creationId xmlns:p14="http://schemas.microsoft.com/office/powerpoint/2010/main" val="36217456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5ADBFA2-BE5E-4523-B5C7-6C909F43B065}" type="slidenum">
              <a:rPr lang="cs-CZ" altLang="cs-CZ">
                <a:solidFill>
                  <a:srgbClr val="000000"/>
                </a:solidFill>
              </a:rPr>
              <a:pPr>
                <a:spcBef>
                  <a:spcPct val="0"/>
                </a:spcBef>
              </a:pPr>
              <a:t>27</a:t>
            </a:fld>
            <a:endParaRPr lang="cs-CZ" altLang="cs-CZ">
              <a:solidFill>
                <a:srgbClr val="000000"/>
              </a:solidFill>
            </a:endParaRPr>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cs-CZ"/>
              <a:t>A gene which is to be used as a loading control (or internal standard) should have various features - see slide.</a:t>
            </a:r>
          </a:p>
        </p:txBody>
      </p:sp>
    </p:spTree>
    <p:extLst>
      <p:ext uri="{BB962C8B-B14F-4D97-AF65-F5344CB8AC3E}">
        <p14:creationId xmlns:p14="http://schemas.microsoft.com/office/powerpoint/2010/main" val="11303880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Zástupný symbol pro obrázek snímku 1"/>
          <p:cNvSpPr>
            <a:spLocks noGrp="1" noRot="1" noChangeAspect="1" noTextEdit="1"/>
          </p:cNvSpPr>
          <p:nvPr>
            <p:ph type="sldImg"/>
          </p:nvPr>
        </p:nvSpPr>
        <p:spPr>
          <a:ln/>
        </p:spPr>
      </p:sp>
      <p:sp>
        <p:nvSpPr>
          <p:cNvPr id="54275" name="Zástupný symbol pro poznámky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ltLang="en-US"/>
          </a:p>
        </p:txBody>
      </p:sp>
      <p:sp>
        <p:nvSpPr>
          <p:cNvPr id="54276" name="Zástupný symbol pro číslo snímku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884DA70A-C148-4FD2-8771-F42C4B586D5E}" type="slidenum">
              <a:rPr lang="cs-CZ" altLang="cs-CZ" sz="1200"/>
              <a:pPr/>
              <a:t>30</a:t>
            </a:fld>
            <a:endParaRPr lang="cs-CZ" altLang="cs-CZ" sz="1200"/>
          </a:p>
        </p:txBody>
      </p:sp>
    </p:spTree>
    <p:extLst>
      <p:ext uri="{BB962C8B-B14F-4D97-AF65-F5344CB8AC3E}">
        <p14:creationId xmlns:p14="http://schemas.microsoft.com/office/powerpoint/2010/main" val="6859928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A98AD473-4576-4B0F-B2B5-E4717EB9D13D}" type="slidenum">
              <a:rPr lang="fr-CH" altLang="cs-CZ"/>
              <a:pPr>
                <a:spcBef>
                  <a:spcPct val="0"/>
                </a:spcBef>
              </a:pPr>
              <a:t>7</a:t>
            </a:fld>
            <a:endParaRPr lang="fr-CH" altLang="cs-CZ"/>
          </a:p>
        </p:txBody>
      </p:sp>
      <p:sp>
        <p:nvSpPr>
          <p:cNvPr id="14339" name="Rectangle 2"/>
          <p:cNvSpPr>
            <a:spLocks noGrp="1" noRot="1" noChangeAspect="1" noChangeArrowheads="1" noTextEdit="1"/>
          </p:cNvSpPr>
          <p:nvPr>
            <p:ph type="sldImg"/>
          </p:nvPr>
        </p:nvSpPr>
        <p:spPr>
          <a:ln/>
        </p:spPr>
      </p:sp>
      <p:sp>
        <p:nvSpPr>
          <p:cNvPr id="143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uFont typeface="Wingdings" panose="05000000000000000000" pitchFamily="2" charset="2"/>
              <a:buNone/>
            </a:pPr>
            <a:r>
              <a:rPr lang="en-US" altLang="cs-CZ"/>
              <a:t>The first two are as said the motors generating variation. The remaining ones are what happens in populations. Shapes variation and reshuffels variation. Their relative importance determines what happens to new variants in populations.</a:t>
            </a:r>
          </a:p>
          <a:p>
            <a:pPr eaLnBrk="1" hangingPunct="1">
              <a:buFont typeface="Wingdings" panose="05000000000000000000" pitchFamily="2" charset="2"/>
              <a:buNone/>
            </a:pPr>
            <a:r>
              <a:rPr lang="en-US" altLang="cs-CZ"/>
              <a:t>The study of allele frequency changes induced my them is the domain of population genetics. But of course all of them are reflected also in DNA sequence, and all of them can be studies using phylogenetic methods.</a:t>
            </a:r>
          </a:p>
          <a:p>
            <a:pPr eaLnBrk="1" hangingPunct="1">
              <a:buFont typeface="Wingdings" panose="05000000000000000000" pitchFamily="2" charset="2"/>
              <a:buNone/>
            </a:pPr>
            <a:r>
              <a:rPr lang="en-US" altLang="cs-CZ"/>
              <a:t>he sequence data we look at is influenced by all of them, and depending on the application we have to consider some of them that we are not even interested in, in order to not falsely interpret results.</a:t>
            </a:r>
          </a:p>
          <a:p>
            <a:pPr eaLnBrk="1" hangingPunct="1">
              <a:buFont typeface="Wingdings" panose="05000000000000000000" pitchFamily="2" charset="2"/>
              <a:buNone/>
            </a:pPr>
            <a:r>
              <a:rPr lang="en-US" altLang="cs-CZ"/>
              <a:t>In the following I’ll go into applications. And will refer to which assumptions we make in which case, and how we have to take these factors into account.</a:t>
            </a:r>
          </a:p>
        </p:txBody>
      </p:sp>
    </p:spTree>
    <p:extLst>
      <p:ext uri="{BB962C8B-B14F-4D97-AF65-F5344CB8AC3E}">
        <p14:creationId xmlns:p14="http://schemas.microsoft.com/office/powerpoint/2010/main" val="7313782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9F41C1D-1DA7-4314-89F5-51D579D3648E}" type="slidenum">
              <a:rPr lang="fr-CH" altLang="cs-CZ"/>
              <a:pPr>
                <a:spcBef>
                  <a:spcPct val="0"/>
                </a:spcBef>
              </a:pPr>
              <a:t>8</a:t>
            </a:fld>
            <a:endParaRPr lang="fr-CH" altLang="cs-CZ"/>
          </a:p>
        </p:txBody>
      </p:sp>
      <p:sp>
        <p:nvSpPr>
          <p:cNvPr id="16387" name="Rectangle 2"/>
          <p:cNvSpPr>
            <a:spLocks noGrp="1" noRot="1" noChangeAspect="1" noChangeArrowheads="1" noTextEdit="1"/>
          </p:cNvSpPr>
          <p:nvPr>
            <p:ph type="sldImg"/>
          </p:nvPr>
        </p:nvSpPr>
        <p:spPr>
          <a:ln/>
        </p:spPr>
      </p:sp>
      <p:sp>
        <p:nvSpPr>
          <p:cNvPr id="163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uFont typeface="Wingdings" panose="05000000000000000000" pitchFamily="2" charset="2"/>
              <a:buNone/>
            </a:pPr>
            <a:r>
              <a:rPr lang="en-US" altLang="cs-CZ"/>
              <a:t>First polymorphisms are segregating within species. After speciation the gene-flow is usually interrupted. Thus the evolution is uncoupled, and mutation, drift and selection happen independently in both taxa. Over time, the polymorphisms (can) get species specific. It is the accumulation of </a:t>
            </a:r>
          </a:p>
        </p:txBody>
      </p:sp>
    </p:spTree>
    <p:extLst>
      <p:ext uri="{BB962C8B-B14F-4D97-AF65-F5344CB8AC3E}">
        <p14:creationId xmlns:p14="http://schemas.microsoft.com/office/powerpoint/2010/main" val="13942368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506B1156-8116-4AB0-94D7-F6A593084AED}" type="slidenum">
              <a:rPr lang="fr-CH" altLang="cs-CZ"/>
              <a:pPr>
                <a:spcBef>
                  <a:spcPct val="0"/>
                </a:spcBef>
              </a:pPr>
              <a:t>9</a:t>
            </a:fld>
            <a:endParaRPr lang="fr-CH" altLang="cs-CZ"/>
          </a:p>
        </p:txBody>
      </p:sp>
      <p:sp>
        <p:nvSpPr>
          <p:cNvPr id="18435" name="Rectangle 2"/>
          <p:cNvSpPr>
            <a:spLocks noGrp="1" noRot="1" noChangeAspect="1" noChangeArrowheads="1" noTextEdit="1"/>
          </p:cNvSpPr>
          <p:nvPr>
            <p:ph type="sldImg"/>
          </p:nvPr>
        </p:nvSpPr>
        <p:spPr>
          <a:ln/>
        </p:spPr>
      </p:sp>
      <p:sp>
        <p:nvSpPr>
          <p:cNvPr id="184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uFont typeface="Wingdings" panose="05000000000000000000" pitchFamily="2" charset="2"/>
              <a:buNone/>
            </a:pPr>
            <a:r>
              <a:rPr lang="en-US" altLang="cs-CZ"/>
              <a:t>First polymorphisms are segregating within species. After speciation the gene-flow is usually interrupted. Thus the evolution is uncoupled, and mutation, drift and selection happen independently in both taxa. Over time, the polymorphisms (can) get species specific. It is the accumulation of </a:t>
            </a:r>
          </a:p>
        </p:txBody>
      </p:sp>
    </p:spTree>
    <p:extLst>
      <p:ext uri="{BB962C8B-B14F-4D97-AF65-F5344CB8AC3E}">
        <p14:creationId xmlns:p14="http://schemas.microsoft.com/office/powerpoint/2010/main" val="33960467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50F3576-AC5F-4CE4-B0A2-700D3784CE19}" type="slidenum">
              <a:rPr lang="fr-CH" altLang="cs-CZ"/>
              <a:pPr>
                <a:spcBef>
                  <a:spcPct val="0"/>
                </a:spcBef>
              </a:pPr>
              <a:t>10</a:t>
            </a:fld>
            <a:endParaRPr lang="fr-CH" altLang="cs-CZ"/>
          </a:p>
        </p:txBody>
      </p:sp>
      <p:sp>
        <p:nvSpPr>
          <p:cNvPr id="20483" name="Rectangle 2"/>
          <p:cNvSpPr>
            <a:spLocks noGrp="1" noRot="1" noChangeAspect="1" noChangeArrowheads="1" noTextEdit="1"/>
          </p:cNvSpPr>
          <p:nvPr>
            <p:ph type="sldImg"/>
          </p:nvPr>
        </p:nvSpPr>
        <p:spPr>
          <a:ln/>
        </p:spPr>
      </p:sp>
      <p:sp>
        <p:nvSpPr>
          <p:cNvPr id="204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uFont typeface="Wingdings" panose="05000000000000000000" pitchFamily="2" charset="2"/>
              <a:buNone/>
            </a:pPr>
            <a:r>
              <a:rPr lang="en-US" altLang="cs-CZ"/>
              <a:t>The two genes show incongruencies. Still, if you imagine many species and many gene-trees, they will have common signals corresponding to species. There is a growing number of methods to estimate species trees from gene-trees. It is here that certain population processes come into play!</a:t>
            </a:r>
          </a:p>
        </p:txBody>
      </p:sp>
    </p:spTree>
    <p:extLst>
      <p:ext uri="{BB962C8B-B14F-4D97-AF65-F5344CB8AC3E}">
        <p14:creationId xmlns:p14="http://schemas.microsoft.com/office/powerpoint/2010/main" val="39364212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5D3E2450-2B8C-45BB-9D3D-E1C2A61DD04B}" type="slidenum">
              <a:rPr lang="fr-CH" altLang="cs-CZ"/>
              <a:pPr>
                <a:spcBef>
                  <a:spcPct val="0"/>
                </a:spcBef>
              </a:pPr>
              <a:t>11</a:t>
            </a:fld>
            <a:endParaRPr lang="fr-CH" altLang="cs-CZ"/>
          </a:p>
        </p:txBody>
      </p:sp>
      <p:sp>
        <p:nvSpPr>
          <p:cNvPr id="22531" name="Rectangle 2"/>
          <p:cNvSpPr>
            <a:spLocks noGrp="1" noRot="1" noChangeAspect="1" noChangeArrowheads="1" noTextEdit="1"/>
          </p:cNvSpPr>
          <p:nvPr>
            <p:ph type="sldImg"/>
          </p:nvPr>
        </p:nvSpPr>
        <p:spPr>
          <a:ln/>
        </p:spPr>
      </p:sp>
      <p:sp>
        <p:nvSpPr>
          <p:cNvPr id="225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uFont typeface="Wingdings" panose="05000000000000000000" pitchFamily="2" charset="2"/>
              <a:buNone/>
            </a:pPr>
            <a:r>
              <a:rPr lang="en-US" altLang="cs-CZ"/>
              <a:t>The first two are as said the motors generating variation. The remaining ones are what happens in populations. Shapes variation and reshuffels variation. Their relative importance determines what happens to new variants in populations.</a:t>
            </a:r>
          </a:p>
          <a:p>
            <a:pPr eaLnBrk="1" hangingPunct="1">
              <a:buFont typeface="Wingdings" panose="05000000000000000000" pitchFamily="2" charset="2"/>
              <a:buNone/>
            </a:pPr>
            <a:r>
              <a:rPr lang="en-US" altLang="cs-CZ"/>
              <a:t>The study of allele frequency changes induced my them is the domain of population genetics. But of course all of them are reflected also in DNA sequence, and all of them can be studies using phylogenetic methods.</a:t>
            </a:r>
          </a:p>
          <a:p>
            <a:pPr eaLnBrk="1" hangingPunct="1">
              <a:buFont typeface="Wingdings" panose="05000000000000000000" pitchFamily="2" charset="2"/>
              <a:buNone/>
            </a:pPr>
            <a:r>
              <a:rPr lang="en-US" altLang="cs-CZ"/>
              <a:t>he sequence data we look at is influenced by all of them, and depending on the application we have to consider some of them that we are not even interested in, in order to not falsely interpret results.</a:t>
            </a:r>
          </a:p>
          <a:p>
            <a:pPr eaLnBrk="1" hangingPunct="1">
              <a:buFont typeface="Wingdings" panose="05000000000000000000" pitchFamily="2" charset="2"/>
              <a:buNone/>
            </a:pPr>
            <a:r>
              <a:rPr lang="en-US" altLang="cs-CZ"/>
              <a:t>In the following I’ll go into applications. And will refer to which assumptions we make in which case, and how we have to take these factors into account.</a:t>
            </a:r>
          </a:p>
        </p:txBody>
      </p:sp>
    </p:spTree>
    <p:extLst>
      <p:ext uri="{BB962C8B-B14F-4D97-AF65-F5344CB8AC3E}">
        <p14:creationId xmlns:p14="http://schemas.microsoft.com/office/powerpoint/2010/main" val="29263000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F7C7853A-1515-4948-9AC7-D7C06F30B6EC}" type="slidenum">
              <a:rPr lang="fr-CH" altLang="cs-CZ"/>
              <a:pPr>
                <a:spcBef>
                  <a:spcPct val="0"/>
                </a:spcBef>
              </a:pPr>
              <a:t>12</a:t>
            </a:fld>
            <a:endParaRPr lang="fr-CH" altLang="cs-CZ"/>
          </a:p>
        </p:txBody>
      </p:sp>
      <p:sp>
        <p:nvSpPr>
          <p:cNvPr id="24579" name="Rectangle 2"/>
          <p:cNvSpPr>
            <a:spLocks noGrp="1" noRot="1" noChangeAspect="1" noChangeArrowheads="1" noTextEdit="1"/>
          </p:cNvSpPr>
          <p:nvPr>
            <p:ph type="sldImg"/>
          </p:nvPr>
        </p:nvSpPr>
        <p:spPr>
          <a:ln/>
        </p:spPr>
      </p:sp>
      <p:sp>
        <p:nvSpPr>
          <p:cNvPr id="245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uFont typeface="Wingdings" panose="05000000000000000000" pitchFamily="2" charset="2"/>
              <a:buNone/>
            </a:pPr>
            <a:r>
              <a:rPr lang="en-US" altLang="cs-CZ"/>
              <a:t>The first two are as said the motors generating variation. The remaining ones are what happens in populations. Shapes variation and reshuffels variation. Their relative importance determines what happens to new variants in populations.</a:t>
            </a:r>
          </a:p>
          <a:p>
            <a:pPr eaLnBrk="1" hangingPunct="1">
              <a:buFont typeface="Wingdings" panose="05000000000000000000" pitchFamily="2" charset="2"/>
              <a:buNone/>
            </a:pPr>
            <a:r>
              <a:rPr lang="en-US" altLang="cs-CZ"/>
              <a:t>The study of allele frequency changes induced my them is the domain of population genetics. But of course all of them are reflected also in DNA sequence, and all of them can be studies using phylogenetic methods.</a:t>
            </a:r>
          </a:p>
          <a:p>
            <a:pPr eaLnBrk="1" hangingPunct="1">
              <a:buFont typeface="Wingdings" panose="05000000000000000000" pitchFamily="2" charset="2"/>
              <a:buNone/>
            </a:pPr>
            <a:r>
              <a:rPr lang="en-US" altLang="cs-CZ"/>
              <a:t>he sequence data we look at is influenced by all of them, and depending on the application we have to consider some of them that we are not even interested in, in order to not falsely interpret results.</a:t>
            </a:r>
          </a:p>
          <a:p>
            <a:pPr eaLnBrk="1" hangingPunct="1">
              <a:buFont typeface="Wingdings" panose="05000000000000000000" pitchFamily="2" charset="2"/>
              <a:buNone/>
            </a:pPr>
            <a:r>
              <a:rPr lang="en-US" altLang="cs-CZ"/>
              <a:t>In the following I’ll go into applications. And will refer to which assumptions we make in which case, and how we have to take these factors into account.</a:t>
            </a:r>
          </a:p>
        </p:txBody>
      </p:sp>
    </p:spTree>
    <p:extLst>
      <p:ext uri="{BB962C8B-B14F-4D97-AF65-F5344CB8AC3E}">
        <p14:creationId xmlns:p14="http://schemas.microsoft.com/office/powerpoint/2010/main" val="27243263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5A186AC7-ED21-4A4B-91C5-E914DBC6D402}" type="slidenum">
              <a:rPr lang="fr-CH" altLang="cs-CZ"/>
              <a:pPr>
                <a:spcBef>
                  <a:spcPct val="0"/>
                </a:spcBef>
              </a:pPr>
              <a:t>13</a:t>
            </a:fld>
            <a:endParaRPr lang="fr-CH" altLang="cs-CZ"/>
          </a:p>
        </p:txBody>
      </p:sp>
      <p:sp>
        <p:nvSpPr>
          <p:cNvPr id="26627"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uFont typeface="Wingdings" panose="05000000000000000000" pitchFamily="2" charset="2"/>
              <a:buNone/>
            </a:pPr>
            <a:r>
              <a:rPr lang="en-US" altLang="cs-CZ"/>
              <a:t>The first two are as said the motors generating variation. The remaining ones are what happens in populations. Shapes variation and reshuffels variation. Their relative importance determines what happens to new variants in populations.</a:t>
            </a:r>
          </a:p>
          <a:p>
            <a:pPr eaLnBrk="1" hangingPunct="1">
              <a:buFont typeface="Wingdings" panose="05000000000000000000" pitchFamily="2" charset="2"/>
              <a:buNone/>
            </a:pPr>
            <a:r>
              <a:rPr lang="en-US" altLang="cs-CZ"/>
              <a:t>The study of allele frequency changes induced my them is the domain of population genetics. But of course all of them are reflected also in DNA sequence, and all of them can be studies using phylogenetic methods.</a:t>
            </a:r>
          </a:p>
          <a:p>
            <a:pPr eaLnBrk="1" hangingPunct="1">
              <a:buFont typeface="Wingdings" panose="05000000000000000000" pitchFamily="2" charset="2"/>
              <a:buNone/>
            </a:pPr>
            <a:r>
              <a:rPr lang="en-US" altLang="cs-CZ"/>
              <a:t>he sequence data we look at is influenced by all of them, and depending on the application we have to consider some of them that we are not even interested in, in order to not falsely interpret results.</a:t>
            </a:r>
          </a:p>
          <a:p>
            <a:pPr eaLnBrk="1" hangingPunct="1">
              <a:buFont typeface="Wingdings" panose="05000000000000000000" pitchFamily="2" charset="2"/>
              <a:buNone/>
            </a:pPr>
            <a:r>
              <a:rPr lang="en-US" altLang="cs-CZ"/>
              <a:t>In the following I’ll go into applications. And will refer to which assumptions we make in which case, and how we have to take these factors into account.</a:t>
            </a:r>
          </a:p>
        </p:txBody>
      </p:sp>
    </p:spTree>
    <p:extLst>
      <p:ext uri="{BB962C8B-B14F-4D97-AF65-F5344CB8AC3E}">
        <p14:creationId xmlns:p14="http://schemas.microsoft.com/office/powerpoint/2010/main" val="819017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B06A158-1B3F-40A3-90E7-D58C9C413259}" type="slidenum">
              <a:rPr lang="fr-CH" altLang="cs-CZ"/>
              <a:pPr>
                <a:spcBef>
                  <a:spcPct val="0"/>
                </a:spcBef>
              </a:pPr>
              <a:t>14</a:t>
            </a:fld>
            <a:endParaRPr lang="fr-CH" altLang="cs-CZ"/>
          </a:p>
        </p:txBody>
      </p:sp>
      <p:sp>
        <p:nvSpPr>
          <p:cNvPr id="28675" name="Rectangle 2"/>
          <p:cNvSpPr>
            <a:spLocks noGrp="1" noRot="1" noChangeAspect="1" noChangeArrowheads="1" noTextEdit="1"/>
          </p:cNvSpPr>
          <p:nvPr>
            <p:ph type="sldImg"/>
          </p:nvPr>
        </p:nvSpPr>
        <p:spPr>
          <a:ln/>
        </p:spPr>
      </p:sp>
      <p:sp>
        <p:nvSpPr>
          <p:cNvPr id="286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uFont typeface="Wingdings" panose="05000000000000000000" pitchFamily="2" charset="2"/>
              <a:buNone/>
            </a:pPr>
            <a:r>
              <a:rPr lang="en-US" altLang="cs-CZ"/>
              <a:t>The first two are as said the motors generating variation. The remaining ones are what happens in populations. Shapes variation and reshuffels variation. Their relative importance determines what happens to new variants in populations.</a:t>
            </a:r>
          </a:p>
          <a:p>
            <a:pPr eaLnBrk="1" hangingPunct="1">
              <a:buFont typeface="Wingdings" panose="05000000000000000000" pitchFamily="2" charset="2"/>
              <a:buNone/>
            </a:pPr>
            <a:r>
              <a:rPr lang="en-US" altLang="cs-CZ"/>
              <a:t>The study of allele frequency changes induced my them is the domain of population genetics. But of course all of them are reflected also in DNA sequence, and all of them can be studies using phylogenetic methods.</a:t>
            </a:r>
          </a:p>
          <a:p>
            <a:pPr eaLnBrk="1" hangingPunct="1">
              <a:buFont typeface="Wingdings" panose="05000000000000000000" pitchFamily="2" charset="2"/>
              <a:buNone/>
            </a:pPr>
            <a:r>
              <a:rPr lang="en-US" altLang="cs-CZ"/>
              <a:t>he sequence data we look at is influenced by all of them, and depending on the application we have to consider some of them that we are not even interested in, in order to not falsely interpret results.</a:t>
            </a:r>
          </a:p>
          <a:p>
            <a:pPr eaLnBrk="1" hangingPunct="1">
              <a:buFont typeface="Wingdings" panose="05000000000000000000" pitchFamily="2" charset="2"/>
              <a:buNone/>
            </a:pPr>
            <a:r>
              <a:rPr lang="en-US" altLang="cs-CZ"/>
              <a:t>In the following I’ll go into applications. And will refer to which assumptions we make in which case, and how we have to take these factors into account.</a:t>
            </a:r>
          </a:p>
        </p:txBody>
      </p:sp>
    </p:spTree>
    <p:extLst>
      <p:ext uri="{BB962C8B-B14F-4D97-AF65-F5344CB8AC3E}">
        <p14:creationId xmlns:p14="http://schemas.microsoft.com/office/powerpoint/2010/main" val="6497971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a:t>Klepnutím lze upravit styl předlohy nadpisů.</a:t>
            </a:r>
          </a:p>
        </p:txBody>
      </p:sp>
      <p:sp>
        <p:nvSpPr>
          <p:cNvPr id="3" name="Podnadpis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cs-CZ"/>
              <a:t>Klepnutím lze upravit styl předlohy podnadpisů.</a:t>
            </a:r>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52C4B88D-039C-4097-9DFE-AF6AC0E1C558}" type="slidenum">
              <a:rPr lang="en-GB" altLang="cs-CZ"/>
              <a:pPr>
                <a:defRPr/>
              </a:pPr>
              <a:t>‹#›</a:t>
            </a:fld>
            <a:endParaRPr lang="en-GB" altLang="cs-CZ"/>
          </a:p>
        </p:txBody>
      </p:sp>
    </p:spTree>
    <p:extLst>
      <p:ext uri="{BB962C8B-B14F-4D97-AF65-F5344CB8AC3E}">
        <p14:creationId xmlns:p14="http://schemas.microsoft.com/office/powerpoint/2010/main" val="20695310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svislý text 2"/>
          <p:cNvSpPr>
            <a:spLocks noGrp="1"/>
          </p:cNvSpPr>
          <p:nvPr>
            <p:ph type="body" orient="vert" idx="1"/>
          </p:nvPr>
        </p:nvSpPr>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1F429087-8121-4383-8BD5-FF32D6DB40F2}" type="slidenum">
              <a:rPr lang="en-GB" altLang="cs-CZ"/>
              <a:pPr>
                <a:defRPr/>
              </a:pPr>
              <a:t>‹#›</a:t>
            </a:fld>
            <a:endParaRPr lang="en-GB" altLang="cs-CZ"/>
          </a:p>
        </p:txBody>
      </p:sp>
    </p:spTree>
    <p:extLst>
      <p:ext uri="{BB962C8B-B14F-4D97-AF65-F5344CB8AC3E}">
        <p14:creationId xmlns:p14="http://schemas.microsoft.com/office/powerpoint/2010/main" val="14205478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515100" y="609600"/>
            <a:ext cx="1943100" cy="5486400"/>
          </a:xfrm>
        </p:spPr>
        <p:txBody>
          <a:bodyPr vert="eaVert"/>
          <a:lstStyle/>
          <a:p>
            <a:r>
              <a:rPr lang="cs-CZ"/>
              <a:t>Klepnutím lze upravit styl předlohy nadpisů.</a:t>
            </a:r>
          </a:p>
        </p:txBody>
      </p:sp>
      <p:sp>
        <p:nvSpPr>
          <p:cNvPr id="3" name="Zástupný symbol pro svislý text 2"/>
          <p:cNvSpPr>
            <a:spLocks noGrp="1"/>
          </p:cNvSpPr>
          <p:nvPr>
            <p:ph type="body" orient="vert" idx="1"/>
          </p:nvPr>
        </p:nvSpPr>
        <p:spPr>
          <a:xfrm>
            <a:off x="685800" y="609600"/>
            <a:ext cx="5676900" cy="5486400"/>
          </a:xfrm>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2DB3E5A7-E1F5-4DA7-9516-526CCBA1286D}" type="slidenum">
              <a:rPr lang="en-GB" altLang="cs-CZ"/>
              <a:pPr>
                <a:defRPr/>
              </a:pPr>
              <a:t>‹#›</a:t>
            </a:fld>
            <a:endParaRPr lang="en-GB" altLang="cs-CZ"/>
          </a:p>
        </p:txBody>
      </p:sp>
    </p:spTree>
    <p:extLst>
      <p:ext uri="{BB962C8B-B14F-4D97-AF65-F5344CB8AC3E}">
        <p14:creationId xmlns:p14="http://schemas.microsoft.com/office/powerpoint/2010/main" val="32352318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Nadpis, text a obsah">
    <p:spTree>
      <p:nvGrpSpPr>
        <p:cNvPr id="1" name=""/>
        <p:cNvGrpSpPr/>
        <p:nvPr/>
      </p:nvGrpSpPr>
      <p:grpSpPr>
        <a:xfrm>
          <a:off x="0" y="0"/>
          <a:ext cx="0" cy="0"/>
          <a:chOff x="0" y="0"/>
          <a:chExt cx="0" cy="0"/>
        </a:xfrm>
      </p:grpSpPr>
      <p:sp>
        <p:nvSpPr>
          <p:cNvPr id="2" name="Nadpis 1"/>
          <p:cNvSpPr>
            <a:spLocks noGrp="1"/>
          </p:cNvSpPr>
          <p:nvPr>
            <p:ph type="title"/>
          </p:nvPr>
        </p:nvSpPr>
        <p:spPr>
          <a:xfrm>
            <a:off x="685800" y="609600"/>
            <a:ext cx="7772400" cy="1143000"/>
          </a:xfrm>
        </p:spPr>
        <p:txBody>
          <a:bodyPr/>
          <a:lstStyle/>
          <a:p>
            <a:r>
              <a:rPr lang="cs-CZ"/>
              <a:t>Klepnutím lze upravit styl předlohy nadpisů.</a:t>
            </a:r>
          </a:p>
        </p:txBody>
      </p:sp>
      <p:sp>
        <p:nvSpPr>
          <p:cNvPr id="3" name="Zástupný symbol pro text 2"/>
          <p:cNvSpPr>
            <a:spLocks noGrp="1"/>
          </p:cNvSpPr>
          <p:nvPr>
            <p:ph type="body" sz="half" idx="1"/>
          </p:nvPr>
        </p:nvSpPr>
        <p:spPr>
          <a:xfrm>
            <a:off x="685800" y="1981200"/>
            <a:ext cx="3810000" cy="4114800"/>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648200" y="1981200"/>
            <a:ext cx="3810000" cy="4114800"/>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C8B6ECA8-47FD-48C1-B941-389B21E745C9}" type="slidenum">
              <a:rPr lang="en-GB" altLang="cs-CZ"/>
              <a:pPr>
                <a:defRPr/>
              </a:pPr>
              <a:t>‹#›</a:t>
            </a:fld>
            <a:endParaRPr lang="en-GB" altLang="cs-CZ"/>
          </a:p>
        </p:txBody>
      </p:sp>
    </p:spTree>
    <p:extLst>
      <p:ext uri="{BB962C8B-B14F-4D97-AF65-F5344CB8AC3E}">
        <p14:creationId xmlns:p14="http://schemas.microsoft.com/office/powerpoint/2010/main" val="30129020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reserve="1">
  <p:cSld name="Nadpis, text a 2 obsahy">
    <p:spTree>
      <p:nvGrpSpPr>
        <p:cNvPr id="1" name=""/>
        <p:cNvGrpSpPr/>
        <p:nvPr/>
      </p:nvGrpSpPr>
      <p:grpSpPr>
        <a:xfrm>
          <a:off x="0" y="0"/>
          <a:ext cx="0" cy="0"/>
          <a:chOff x="0" y="0"/>
          <a:chExt cx="0" cy="0"/>
        </a:xfrm>
      </p:grpSpPr>
      <p:sp>
        <p:nvSpPr>
          <p:cNvPr id="2" name="Nadpis 1"/>
          <p:cNvSpPr>
            <a:spLocks noGrp="1"/>
          </p:cNvSpPr>
          <p:nvPr>
            <p:ph type="title"/>
          </p:nvPr>
        </p:nvSpPr>
        <p:spPr>
          <a:xfrm>
            <a:off x="685800" y="609600"/>
            <a:ext cx="7772400" cy="1143000"/>
          </a:xfrm>
        </p:spPr>
        <p:txBody>
          <a:bodyPr/>
          <a:lstStyle/>
          <a:p>
            <a:r>
              <a:rPr lang="cs-CZ"/>
              <a:t>Klepnutím lze upravit styl předlohy nadpisů.</a:t>
            </a:r>
          </a:p>
        </p:txBody>
      </p:sp>
      <p:sp>
        <p:nvSpPr>
          <p:cNvPr id="3" name="Zástupný symbol pro text 2"/>
          <p:cNvSpPr>
            <a:spLocks noGrp="1"/>
          </p:cNvSpPr>
          <p:nvPr>
            <p:ph type="body" sz="half" idx="1"/>
          </p:nvPr>
        </p:nvSpPr>
        <p:spPr>
          <a:xfrm>
            <a:off x="685800" y="1981200"/>
            <a:ext cx="3810000" cy="4114800"/>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quarter" idx="2"/>
          </p:nvPr>
        </p:nvSpPr>
        <p:spPr>
          <a:xfrm>
            <a:off x="4648200" y="1981200"/>
            <a:ext cx="3810000" cy="1981200"/>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obsah 4"/>
          <p:cNvSpPr>
            <a:spLocks noGrp="1"/>
          </p:cNvSpPr>
          <p:nvPr>
            <p:ph sz="quarter" idx="3"/>
          </p:nvPr>
        </p:nvSpPr>
        <p:spPr>
          <a:xfrm>
            <a:off x="4648200" y="4114800"/>
            <a:ext cx="3810000" cy="1981200"/>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Rectangle 4"/>
          <p:cNvSpPr>
            <a:spLocks noGrp="1" noChangeArrowheads="1"/>
          </p:cNvSpPr>
          <p:nvPr>
            <p:ph type="dt" sz="half" idx="10"/>
          </p:nvPr>
        </p:nvSpPr>
        <p:spPr>
          <a:ln/>
        </p:spPr>
        <p:txBody>
          <a:bodyPr/>
          <a:lstStyle>
            <a:lvl1pPr>
              <a:defRPr/>
            </a:lvl1pPr>
          </a:lstStyle>
          <a:p>
            <a:pPr>
              <a:defRPr/>
            </a:pPr>
            <a:endParaRPr lang="en-GB"/>
          </a:p>
        </p:txBody>
      </p:sp>
      <p:sp>
        <p:nvSpPr>
          <p:cNvPr id="7" name="Rectangle 5"/>
          <p:cNvSpPr>
            <a:spLocks noGrp="1" noChangeArrowheads="1"/>
          </p:cNvSpPr>
          <p:nvPr>
            <p:ph type="ftr" sz="quarter" idx="11"/>
          </p:nvPr>
        </p:nvSpPr>
        <p:spPr>
          <a:ln/>
        </p:spPr>
        <p:txBody>
          <a:bodyPr/>
          <a:lstStyle>
            <a:lvl1pPr>
              <a:defRPr/>
            </a:lvl1pPr>
          </a:lstStyle>
          <a:p>
            <a:pPr>
              <a:defRPr/>
            </a:pPr>
            <a:endParaRPr lang="en-GB"/>
          </a:p>
        </p:txBody>
      </p:sp>
      <p:sp>
        <p:nvSpPr>
          <p:cNvPr id="8" name="Rectangle 6"/>
          <p:cNvSpPr>
            <a:spLocks noGrp="1" noChangeArrowheads="1"/>
          </p:cNvSpPr>
          <p:nvPr>
            <p:ph type="sldNum" sz="quarter" idx="12"/>
          </p:nvPr>
        </p:nvSpPr>
        <p:spPr>
          <a:ln/>
        </p:spPr>
        <p:txBody>
          <a:bodyPr/>
          <a:lstStyle>
            <a:lvl1pPr>
              <a:defRPr/>
            </a:lvl1pPr>
          </a:lstStyle>
          <a:p>
            <a:pPr>
              <a:defRPr/>
            </a:pPr>
            <a:fld id="{ADD9A2BD-C8FA-4031-A5D0-211282AC79B7}" type="slidenum">
              <a:rPr lang="en-GB" altLang="cs-CZ"/>
              <a:pPr>
                <a:defRPr/>
              </a:pPr>
              <a:t>‹#›</a:t>
            </a:fld>
            <a:endParaRPr lang="en-GB" altLang="cs-CZ"/>
          </a:p>
        </p:txBody>
      </p:sp>
    </p:spTree>
    <p:extLst>
      <p:ext uri="{BB962C8B-B14F-4D97-AF65-F5344CB8AC3E}">
        <p14:creationId xmlns:p14="http://schemas.microsoft.com/office/powerpoint/2010/main" val="17521552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le, Text, and Content">
    <p:spTree>
      <p:nvGrpSpPr>
        <p:cNvPr id="1" name=""/>
        <p:cNvGrpSpPr/>
        <p:nvPr/>
      </p:nvGrpSpPr>
      <p:grpSpPr>
        <a:xfrm>
          <a:off x="0" y="0"/>
          <a:ext cx="0" cy="0"/>
          <a:chOff x="0" y="0"/>
          <a:chExt cx="0" cy="0"/>
        </a:xfrm>
      </p:grpSpPr>
      <p:sp>
        <p:nvSpPr>
          <p:cNvPr id="3" name="Text Placeholder 2"/>
          <p:cNvSpPr>
            <a:spLocks noGrp="1"/>
          </p:cNvSpPr>
          <p:nvPr>
            <p:ph type="body" sz="half" idx="1"/>
          </p:nvPr>
        </p:nvSpPr>
        <p:spPr>
          <a:xfrm>
            <a:off x="611188" y="908050"/>
            <a:ext cx="3960812" cy="52181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724400" y="908050"/>
            <a:ext cx="3962400" cy="52181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7"/>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5" name="Date Placeholder 4"/>
          <p:cNvSpPr>
            <a:spLocks noGrp="1" noChangeArrowheads="1"/>
          </p:cNvSpPr>
          <p:nvPr>
            <p:ph type="dt" sz="half" idx="10"/>
          </p:nvPr>
        </p:nvSpPr>
        <p:spPr/>
        <p:txBody>
          <a:bodyPr/>
          <a:lstStyle>
            <a:lvl1pPr>
              <a:defRPr/>
            </a:lvl1pPr>
          </a:lstStyle>
          <a:p>
            <a:pPr>
              <a:defRPr/>
            </a:pPr>
            <a:endParaRPr lang="fr-CH"/>
          </a:p>
        </p:txBody>
      </p:sp>
      <p:sp>
        <p:nvSpPr>
          <p:cNvPr id="6" name="Footer Placeholder 5"/>
          <p:cNvSpPr>
            <a:spLocks noGrp="1" noChangeArrowheads="1"/>
          </p:cNvSpPr>
          <p:nvPr>
            <p:ph type="ftr" sz="quarter" idx="11"/>
          </p:nvPr>
        </p:nvSpPr>
        <p:spPr/>
        <p:txBody>
          <a:bodyPr/>
          <a:lstStyle>
            <a:lvl1pPr>
              <a:defRPr/>
            </a:lvl1pPr>
          </a:lstStyle>
          <a:p>
            <a:pPr>
              <a:defRPr/>
            </a:pPr>
            <a:endParaRPr lang="fr-CH"/>
          </a:p>
        </p:txBody>
      </p:sp>
      <p:sp>
        <p:nvSpPr>
          <p:cNvPr id="7" name="Slide Number Placeholder 6"/>
          <p:cNvSpPr>
            <a:spLocks noGrp="1" noChangeArrowheads="1"/>
          </p:cNvSpPr>
          <p:nvPr>
            <p:ph type="sldNum" sz="quarter" idx="12"/>
          </p:nvPr>
        </p:nvSpPr>
        <p:spPr/>
        <p:txBody>
          <a:bodyPr/>
          <a:lstStyle>
            <a:lvl1pPr>
              <a:defRPr smtClean="0"/>
            </a:lvl1pPr>
          </a:lstStyle>
          <a:p>
            <a:pPr>
              <a:defRPr/>
            </a:pPr>
            <a:fld id="{B290F64E-F5FE-40A3-B803-9C141ACBC5E1}" type="slidenum">
              <a:rPr lang="fr-CH" altLang="cs-CZ"/>
              <a:pPr>
                <a:defRPr/>
              </a:pPr>
              <a:t>‹#›</a:t>
            </a:fld>
            <a:endParaRPr lang="fr-CH" altLang="cs-CZ"/>
          </a:p>
        </p:txBody>
      </p:sp>
    </p:spTree>
    <p:extLst>
      <p:ext uri="{BB962C8B-B14F-4D97-AF65-F5344CB8AC3E}">
        <p14:creationId xmlns:p14="http://schemas.microsoft.com/office/powerpoint/2010/main" val="3919773185"/>
      </p:ext>
    </p:extLst>
  </p:cSld>
  <p:clrMapOvr>
    <a:masterClrMapping/>
  </p:clrMapOvr>
  <p:transition spd="slow">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a:t>Klepnutím lze upravit styl předlohy nadpisů.</a:t>
            </a:r>
          </a:p>
        </p:txBody>
      </p:sp>
      <p:sp>
        <p:nvSpPr>
          <p:cNvPr id="3" name="Podnadpis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a:t>Klepnutím lze upravit styl předlohy podnadpisů.</a:t>
            </a:r>
          </a:p>
        </p:txBody>
      </p:sp>
      <p:sp>
        <p:nvSpPr>
          <p:cNvPr id="4" name="Zástupný symbol pro datum 3"/>
          <p:cNvSpPr>
            <a:spLocks noGrp="1"/>
          </p:cNvSpPr>
          <p:nvPr>
            <p:ph type="dt" sz="half" idx="10"/>
          </p:nvPr>
        </p:nvSpPr>
        <p:spPr/>
        <p:txBody>
          <a:bodyPr/>
          <a:lstStyle>
            <a:lvl1pPr>
              <a:defRPr/>
            </a:lvl1pPr>
          </a:lstStyle>
          <a:p>
            <a:pPr>
              <a:defRPr/>
            </a:pPr>
            <a:endParaRPr lang="cs-CZ"/>
          </a:p>
        </p:txBody>
      </p:sp>
      <p:sp>
        <p:nvSpPr>
          <p:cNvPr id="5" name="Zástupný symbol pro zápatí 4"/>
          <p:cNvSpPr>
            <a:spLocks noGrp="1"/>
          </p:cNvSpPr>
          <p:nvPr>
            <p:ph type="ftr" sz="quarter" idx="11"/>
          </p:nvPr>
        </p:nvSpPr>
        <p:spPr/>
        <p:txBody>
          <a:bodyPr/>
          <a:lstStyle>
            <a:lvl1pPr>
              <a:defRPr/>
            </a:lvl1pPr>
          </a:lstStyle>
          <a:p>
            <a:pPr>
              <a:defRPr/>
            </a:pPr>
            <a:endParaRPr lang="cs-CZ"/>
          </a:p>
        </p:txBody>
      </p:sp>
      <p:sp>
        <p:nvSpPr>
          <p:cNvPr id="6" name="Zástupný symbol pro číslo snímku 5"/>
          <p:cNvSpPr>
            <a:spLocks noGrp="1"/>
          </p:cNvSpPr>
          <p:nvPr>
            <p:ph type="sldNum" sz="quarter" idx="12"/>
          </p:nvPr>
        </p:nvSpPr>
        <p:spPr/>
        <p:txBody>
          <a:bodyPr/>
          <a:lstStyle>
            <a:lvl1pPr>
              <a:defRPr/>
            </a:lvl1pPr>
          </a:lstStyle>
          <a:p>
            <a:pPr>
              <a:defRPr/>
            </a:pPr>
            <a:fld id="{07FC89E3-E5B1-4684-8EA5-3BA4D269D234}" type="slidenum">
              <a:rPr lang="cs-CZ" altLang="cs-CZ"/>
              <a:pPr>
                <a:defRPr/>
              </a:pPr>
              <a:t>‹#›</a:t>
            </a:fld>
            <a:endParaRPr lang="cs-CZ" altLang="cs-CZ"/>
          </a:p>
        </p:txBody>
      </p:sp>
    </p:spTree>
    <p:extLst>
      <p:ext uri="{BB962C8B-B14F-4D97-AF65-F5344CB8AC3E}">
        <p14:creationId xmlns:p14="http://schemas.microsoft.com/office/powerpoint/2010/main" val="25630581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idx="1"/>
          </p:nvPr>
        </p:nvSpPr>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lvl1pPr>
              <a:defRPr/>
            </a:lvl1pPr>
          </a:lstStyle>
          <a:p>
            <a:pPr>
              <a:defRPr/>
            </a:pPr>
            <a:endParaRPr lang="cs-CZ"/>
          </a:p>
        </p:txBody>
      </p:sp>
      <p:sp>
        <p:nvSpPr>
          <p:cNvPr id="5" name="Zástupný symbol pro zápatí 4"/>
          <p:cNvSpPr>
            <a:spLocks noGrp="1"/>
          </p:cNvSpPr>
          <p:nvPr>
            <p:ph type="ftr" sz="quarter" idx="11"/>
          </p:nvPr>
        </p:nvSpPr>
        <p:spPr/>
        <p:txBody>
          <a:bodyPr/>
          <a:lstStyle>
            <a:lvl1pPr>
              <a:defRPr/>
            </a:lvl1pPr>
          </a:lstStyle>
          <a:p>
            <a:pPr>
              <a:defRPr/>
            </a:pPr>
            <a:endParaRPr lang="cs-CZ"/>
          </a:p>
        </p:txBody>
      </p:sp>
      <p:sp>
        <p:nvSpPr>
          <p:cNvPr id="6" name="Zástupný symbol pro číslo snímku 5"/>
          <p:cNvSpPr>
            <a:spLocks noGrp="1"/>
          </p:cNvSpPr>
          <p:nvPr>
            <p:ph type="sldNum" sz="quarter" idx="12"/>
          </p:nvPr>
        </p:nvSpPr>
        <p:spPr/>
        <p:txBody>
          <a:bodyPr/>
          <a:lstStyle>
            <a:lvl1pPr>
              <a:defRPr/>
            </a:lvl1pPr>
          </a:lstStyle>
          <a:p>
            <a:pPr>
              <a:defRPr/>
            </a:pPr>
            <a:fld id="{AE46D511-16EB-455C-8DA9-2099AD72FAF1}" type="slidenum">
              <a:rPr lang="cs-CZ" altLang="cs-CZ"/>
              <a:pPr>
                <a:defRPr/>
              </a:pPr>
              <a:t>‹#›</a:t>
            </a:fld>
            <a:endParaRPr lang="cs-CZ" altLang="cs-CZ"/>
          </a:p>
        </p:txBody>
      </p:sp>
    </p:spTree>
    <p:extLst>
      <p:ext uri="{BB962C8B-B14F-4D97-AF65-F5344CB8AC3E}">
        <p14:creationId xmlns:p14="http://schemas.microsoft.com/office/powerpoint/2010/main" val="17457449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a:t>Klepnutím lze upravit styl předlohy nadpisů.</a:t>
            </a:r>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Klepnutím lze upravit styly předlohy textu.</a:t>
            </a:r>
          </a:p>
        </p:txBody>
      </p:sp>
      <p:sp>
        <p:nvSpPr>
          <p:cNvPr id="4" name="Zástupný symbol pro datum 3"/>
          <p:cNvSpPr>
            <a:spLocks noGrp="1"/>
          </p:cNvSpPr>
          <p:nvPr>
            <p:ph type="dt" sz="half" idx="10"/>
          </p:nvPr>
        </p:nvSpPr>
        <p:spPr/>
        <p:txBody>
          <a:bodyPr/>
          <a:lstStyle>
            <a:lvl1pPr>
              <a:defRPr/>
            </a:lvl1pPr>
          </a:lstStyle>
          <a:p>
            <a:pPr>
              <a:defRPr/>
            </a:pPr>
            <a:endParaRPr lang="cs-CZ"/>
          </a:p>
        </p:txBody>
      </p:sp>
      <p:sp>
        <p:nvSpPr>
          <p:cNvPr id="5" name="Zástupný symbol pro zápatí 4"/>
          <p:cNvSpPr>
            <a:spLocks noGrp="1"/>
          </p:cNvSpPr>
          <p:nvPr>
            <p:ph type="ftr" sz="quarter" idx="11"/>
          </p:nvPr>
        </p:nvSpPr>
        <p:spPr/>
        <p:txBody>
          <a:bodyPr/>
          <a:lstStyle>
            <a:lvl1pPr>
              <a:defRPr/>
            </a:lvl1pPr>
          </a:lstStyle>
          <a:p>
            <a:pPr>
              <a:defRPr/>
            </a:pPr>
            <a:endParaRPr lang="cs-CZ"/>
          </a:p>
        </p:txBody>
      </p:sp>
      <p:sp>
        <p:nvSpPr>
          <p:cNvPr id="6" name="Zástupný symbol pro číslo snímku 5"/>
          <p:cNvSpPr>
            <a:spLocks noGrp="1"/>
          </p:cNvSpPr>
          <p:nvPr>
            <p:ph type="sldNum" sz="quarter" idx="12"/>
          </p:nvPr>
        </p:nvSpPr>
        <p:spPr/>
        <p:txBody>
          <a:bodyPr/>
          <a:lstStyle>
            <a:lvl1pPr>
              <a:defRPr/>
            </a:lvl1pPr>
          </a:lstStyle>
          <a:p>
            <a:pPr>
              <a:defRPr/>
            </a:pPr>
            <a:fld id="{BD8F2E5E-3B93-42DB-BD6B-C61601871CE2}" type="slidenum">
              <a:rPr lang="cs-CZ" altLang="cs-CZ"/>
              <a:pPr>
                <a:defRPr/>
              </a:pPr>
              <a:t>‹#›</a:t>
            </a:fld>
            <a:endParaRPr lang="cs-CZ" altLang="cs-CZ"/>
          </a:p>
        </p:txBody>
      </p:sp>
    </p:spTree>
    <p:extLst>
      <p:ext uri="{BB962C8B-B14F-4D97-AF65-F5344CB8AC3E}">
        <p14:creationId xmlns:p14="http://schemas.microsoft.com/office/powerpoint/2010/main" val="15013603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3"/>
          <p:cNvSpPr>
            <a:spLocks noGrp="1"/>
          </p:cNvSpPr>
          <p:nvPr>
            <p:ph type="dt" sz="half" idx="10"/>
          </p:nvPr>
        </p:nvSpPr>
        <p:spPr/>
        <p:txBody>
          <a:bodyPr/>
          <a:lstStyle>
            <a:lvl1pPr>
              <a:defRPr/>
            </a:lvl1pPr>
          </a:lstStyle>
          <a:p>
            <a:pPr>
              <a:defRPr/>
            </a:pPr>
            <a:endParaRPr lang="cs-CZ"/>
          </a:p>
        </p:txBody>
      </p:sp>
      <p:sp>
        <p:nvSpPr>
          <p:cNvPr id="6" name="Zástupný symbol pro zápatí 4"/>
          <p:cNvSpPr>
            <a:spLocks noGrp="1"/>
          </p:cNvSpPr>
          <p:nvPr>
            <p:ph type="ftr" sz="quarter" idx="11"/>
          </p:nvPr>
        </p:nvSpPr>
        <p:spPr/>
        <p:txBody>
          <a:bodyPr/>
          <a:lstStyle>
            <a:lvl1pPr>
              <a:defRPr/>
            </a:lvl1pPr>
          </a:lstStyle>
          <a:p>
            <a:pPr>
              <a:defRPr/>
            </a:pPr>
            <a:endParaRPr lang="cs-CZ"/>
          </a:p>
        </p:txBody>
      </p:sp>
      <p:sp>
        <p:nvSpPr>
          <p:cNvPr id="7" name="Zástupný symbol pro číslo snímku 5"/>
          <p:cNvSpPr>
            <a:spLocks noGrp="1"/>
          </p:cNvSpPr>
          <p:nvPr>
            <p:ph type="sldNum" sz="quarter" idx="12"/>
          </p:nvPr>
        </p:nvSpPr>
        <p:spPr/>
        <p:txBody>
          <a:bodyPr/>
          <a:lstStyle>
            <a:lvl1pPr>
              <a:defRPr/>
            </a:lvl1pPr>
          </a:lstStyle>
          <a:p>
            <a:pPr>
              <a:defRPr/>
            </a:pPr>
            <a:fld id="{8EA4AF67-34C1-48D5-BA07-1B5AFCC6D17F}" type="slidenum">
              <a:rPr lang="cs-CZ" altLang="cs-CZ"/>
              <a:pPr>
                <a:defRPr/>
              </a:pPr>
              <a:t>‹#›</a:t>
            </a:fld>
            <a:endParaRPr lang="cs-CZ" altLang="cs-CZ"/>
          </a:p>
        </p:txBody>
      </p:sp>
    </p:spTree>
    <p:extLst>
      <p:ext uri="{BB962C8B-B14F-4D97-AF65-F5344CB8AC3E}">
        <p14:creationId xmlns:p14="http://schemas.microsoft.com/office/powerpoint/2010/main" val="179796493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a:t>Klepnutím lze upravit styl předlohy nadpisů.</a:t>
            </a:r>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3"/>
          <p:cNvSpPr>
            <a:spLocks noGrp="1"/>
          </p:cNvSpPr>
          <p:nvPr>
            <p:ph type="dt" sz="half" idx="10"/>
          </p:nvPr>
        </p:nvSpPr>
        <p:spPr/>
        <p:txBody>
          <a:bodyPr/>
          <a:lstStyle>
            <a:lvl1pPr>
              <a:defRPr/>
            </a:lvl1pPr>
          </a:lstStyle>
          <a:p>
            <a:pPr>
              <a:defRPr/>
            </a:pPr>
            <a:endParaRPr lang="cs-CZ"/>
          </a:p>
        </p:txBody>
      </p:sp>
      <p:sp>
        <p:nvSpPr>
          <p:cNvPr id="8" name="Zástupný symbol pro zápatí 4"/>
          <p:cNvSpPr>
            <a:spLocks noGrp="1"/>
          </p:cNvSpPr>
          <p:nvPr>
            <p:ph type="ftr" sz="quarter" idx="11"/>
          </p:nvPr>
        </p:nvSpPr>
        <p:spPr/>
        <p:txBody>
          <a:bodyPr/>
          <a:lstStyle>
            <a:lvl1pPr>
              <a:defRPr/>
            </a:lvl1pPr>
          </a:lstStyle>
          <a:p>
            <a:pPr>
              <a:defRPr/>
            </a:pPr>
            <a:endParaRPr lang="cs-CZ"/>
          </a:p>
        </p:txBody>
      </p:sp>
      <p:sp>
        <p:nvSpPr>
          <p:cNvPr id="9" name="Zástupný symbol pro číslo snímku 5"/>
          <p:cNvSpPr>
            <a:spLocks noGrp="1"/>
          </p:cNvSpPr>
          <p:nvPr>
            <p:ph type="sldNum" sz="quarter" idx="12"/>
          </p:nvPr>
        </p:nvSpPr>
        <p:spPr/>
        <p:txBody>
          <a:bodyPr/>
          <a:lstStyle>
            <a:lvl1pPr>
              <a:defRPr/>
            </a:lvl1pPr>
          </a:lstStyle>
          <a:p>
            <a:pPr>
              <a:defRPr/>
            </a:pPr>
            <a:fld id="{B6B9851A-770C-47E8-A889-76CD98F5038F}" type="slidenum">
              <a:rPr lang="cs-CZ" altLang="cs-CZ"/>
              <a:pPr>
                <a:defRPr/>
              </a:pPr>
              <a:t>‹#›</a:t>
            </a:fld>
            <a:endParaRPr lang="cs-CZ" altLang="cs-CZ"/>
          </a:p>
        </p:txBody>
      </p:sp>
    </p:spTree>
    <p:extLst>
      <p:ext uri="{BB962C8B-B14F-4D97-AF65-F5344CB8AC3E}">
        <p14:creationId xmlns:p14="http://schemas.microsoft.com/office/powerpoint/2010/main" val="13557156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idx="1"/>
          </p:nvPr>
        </p:nvSpPr>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3CD3F175-C6E7-41DD-9CDC-3B62E6E89909}" type="slidenum">
              <a:rPr lang="en-GB" altLang="cs-CZ"/>
              <a:pPr>
                <a:defRPr/>
              </a:pPr>
              <a:t>‹#›</a:t>
            </a:fld>
            <a:endParaRPr lang="en-GB" altLang="cs-CZ"/>
          </a:p>
        </p:txBody>
      </p:sp>
    </p:spTree>
    <p:extLst>
      <p:ext uri="{BB962C8B-B14F-4D97-AF65-F5344CB8AC3E}">
        <p14:creationId xmlns:p14="http://schemas.microsoft.com/office/powerpoint/2010/main" val="26849558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datum 3"/>
          <p:cNvSpPr>
            <a:spLocks noGrp="1"/>
          </p:cNvSpPr>
          <p:nvPr>
            <p:ph type="dt" sz="half" idx="10"/>
          </p:nvPr>
        </p:nvSpPr>
        <p:spPr/>
        <p:txBody>
          <a:bodyPr/>
          <a:lstStyle>
            <a:lvl1pPr>
              <a:defRPr/>
            </a:lvl1pPr>
          </a:lstStyle>
          <a:p>
            <a:pPr>
              <a:defRPr/>
            </a:pPr>
            <a:endParaRPr lang="cs-CZ"/>
          </a:p>
        </p:txBody>
      </p:sp>
      <p:sp>
        <p:nvSpPr>
          <p:cNvPr id="4" name="Zástupný symbol pro zápatí 4"/>
          <p:cNvSpPr>
            <a:spLocks noGrp="1"/>
          </p:cNvSpPr>
          <p:nvPr>
            <p:ph type="ftr" sz="quarter" idx="11"/>
          </p:nvPr>
        </p:nvSpPr>
        <p:spPr/>
        <p:txBody>
          <a:bodyPr/>
          <a:lstStyle>
            <a:lvl1pPr>
              <a:defRPr/>
            </a:lvl1pPr>
          </a:lstStyle>
          <a:p>
            <a:pPr>
              <a:defRPr/>
            </a:pPr>
            <a:endParaRPr lang="cs-CZ"/>
          </a:p>
        </p:txBody>
      </p:sp>
      <p:sp>
        <p:nvSpPr>
          <p:cNvPr id="5" name="Zástupný symbol pro číslo snímku 5"/>
          <p:cNvSpPr>
            <a:spLocks noGrp="1"/>
          </p:cNvSpPr>
          <p:nvPr>
            <p:ph type="sldNum" sz="quarter" idx="12"/>
          </p:nvPr>
        </p:nvSpPr>
        <p:spPr/>
        <p:txBody>
          <a:bodyPr/>
          <a:lstStyle>
            <a:lvl1pPr>
              <a:defRPr/>
            </a:lvl1pPr>
          </a:lstStyle>
          <a:p>
            <a:pPr>
              <a:defRPr/>
            </a:pPr>
            <a:fld id="{44A3FEAA-1F21-4AC9-BB80-3DBB1C35AD7F}" type="slidenum">
              <a:rPr lang="cs-CZ" altLang="cs-CZ"/>
              <a:pPr>
                <a:defRPr/>
              </a:pPr>
              <a:t>‹#›</a:t>
            </a:fld>
            <a:endParaRPr lang="cs-CZ" altLang="cs-CZ"/>
          </a:p>
        </p:txBody>
      </p:sp>
    </p:spTree>
    <p:extLst>
      <p:ext uri="{BB962C8B-B14F-4D97-AF65-F5344CB8AC3E}">
        <p14:creationId xmlns:p14="http://schemas.microsoft.com/office/powerpoint/2010/main" val="17018795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3"/>
          <p:cNvSpPr>
            <a:spLocks noGrp="1"/>
          </p:cNvSpPr>
          <p:nvPr>
            <p:ph type="dt" sz="half" idx="10"/>
          </p:nvPr>
        </p:nvSpPr>
        <p:spPr/>
        <p:txBody>
          <a:bodyPr/>
          <a:lstStyle>
            <a:lvl1pPr>
              <a:defRPr/>
            </a:lvl1pPr>
          </a:lstStyle>
          <a:p>
            <a:pPr>
              <a:defRPr/>
            </a:pPr>
            <a:endParaRPr lang="cs-CZ"/>
          </a:p>
        </p:txBody>
      </p:sp>
      <p:sp>
        <p:nvSpPr>
          <p:cNvPr id="3" name="Zástupný symbol pro zápatí 4"/>
          <p:cNvSpPr>
            <a:spLocks noGrp="1"/>
          </p:cNvSpPr>
          <p:nvPr>
            <p:ph type="ftr" sz="quarter" idx="11"/>
          </p:nvPr>
        </p:nvSpPr>
        <p:spPr/>
        <p:txBody>
          <a:bodyPr/>
          <a:lstStyle>
            <a:lvl1pPr>
              <a:defRPr/>
            </a:lvl1pPr>
          </a:lstStyle>
          <a:p>
            <a:pPr>
              <a:defRPr/>
            </a:pPr>
            <a:endParaRPr lang="cs-CZ"/>
          </a:p>
        </p:txBody>
      </p:sp>
      <p:sp>
        <p:nvSpPr>
          <p:cNvPr id="4" name="Zástupný symbol pro číslo snímku 5"/>
          <p:cNvSpPr>
            <a:spLocks noGrp="1"/>
          </p:cNvSpPr>
          <p:nvPr>
            <p:ph type="sldNum" sz="quarter" idx="12"/>
          </p:nvPr>
        </p:nvSpPr>
        <p:spPr/>
        <p:txBody>
          <a:bodyPr/>
          <a:lstStyle>
            <a:lvl1pPr>
              <a:defRPr/>
            </a:lvl1pPr>
          </a:lstStyle>
          <a:p>
            <a:pPr>
              <a:defRPr/>
            </a:pPr>
            <a:fld id="{84EF32F3-9AEE-4F1F-820C-FD81DF32DB57}" type="slidenum">
              <a:rPr lang="cs-CZ" altLang="cs-CZ"/>
              <a:pPr>
                <a:defRPr/>
              </a:pPr>
              <a:t>‹#›</a:t>
            </a:fld>
            <a:endParaRPr lang="cs-CZ" altLang="cs-CZ"/>
          </a:p>
        </p:txBody>
      </p:sp>
    </p:spTree>
    <p:extLst>
      <p:ext uri="{BB962C8B-B14F-4D97-AF65-F5344CB8AC3E}">
        <p14:creationId xmlns:p14="http://schemas.microsoft.com/office/powerpoint/2010/main" val="231235241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a:t>Klepnutím lze upravit styl předlohy nadpisů.</a:t>
            </a:r>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Zástupný symbol pro datum 3"/>
          <p:cNvSpPr>
            <a:spLocks noGrp="1"/>
          </p:cNvSpPr>
          <p:nvPr>
            <p:ph type="dt" sz="half" idx="10"/>
          </p:nvPr>
        </p:nvSpPr>
        <p:spPr/>
        <p:txBody>
          <a:bodyPr/>
          <a:lstStyle>
            <a:lvl1pPr>
              <a:defRPr/>
            </a:lvl1pPr>
          </a:lstStyle>
          <a:p>
            <a:pPr>
              <a:defRPr/>
            </a:pPr>
            <a:endParaRPr lang="cs-CZ"/>
          </a:p>
        </p:txBody>
      </p:sp>
      <p:sp>
        <p:nvSpPr>
          <p:cNvPr id="6" name="Zástupný symbol pro zápatí 4"/>
          <p:cNvSpPr>
            <a:spLocks noGrp="1"/>
          </p:cNvSpPr>
          <p:nvPr>
            <p:ph type="ftr" sz="quarter" idx="11"/>
          </p:nvPr>
        </p:nvSpPr>
        <p:spPr/>
        <p:txBody>
          <a:bodyPr/>
          <a:lstStyle>
            <a:lvl1pPr>
              <a:defRPr/>
            </a:lvl1pPr>
          </a:lstStyle>
          <a:p>
            <a:pPr>
              <a:defRPr/>
            </a:pPr>
            <a:endParaRPr lang="cs-CZ"/>
          </a:p>
        </p:txBody>
      </p:sp>
      <p:sp>
        <p:nvSpPr>
          <p:cNvPr id="7" name="Zástupný symbol pro číslo snímku 5"/>
          <p:cNvSpPr>
            <a:spLocks noGrp="1"/>
          </p:cNvSpPr>
          <p:nvPr>
            <p:ph type="sldNum" sz="quarter" idx="12"/>
          </p:nvPr>
        </p:nvSpPr>
        <p:spPr/>
        <p:txBody>
          <a:bodyPr/>
          <a:lstStyle>
            <a:lvl1pPr>
              <a:defRPr/>
            </a:lvl1pPr>
          </a:lstStyle>
          <a:p>
            <a:pPr>
              <a:defRPr/>
            </a:pPr>
            <a:fld id="{83AC5A0E-C162-4273-9127-1174A6BC25E0}" type="slidenum">
              <a:rPr lang="cs-CZ" altLang="cs-CZ"/>
              <a:pPr>
                <a:defRPr/>
              </a:pPr>
              <a:t>‹#›</a:t>
            </a:fld>
            <a:endParaRPr lang="cs-CZ" altLang="cs-CZ"/>
          </a:p>
        </p:txBody>
      </p:sp>
    </p:spTree>
    <p:extLst>
      <p:ext uri="{BB962C8B-B14F-4D97-AF65-F5344CB8AC3E}">
        <p14:creationId xmlns:p14="http://schemas.microsoft.com/office/powerpoint/2010/main" val="42666329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a:t>Klepnutím lze upravit styl předlohy nadpisů.</a:t>
            </a:r>
          </a:p>
        </p:txBody>
      </p:sp>
      <p:sp>
        <p:nvSpPr>
          <p:cNvPr id="3" name="Zástupný symbol pro obrázek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Zástupný symbol pro datum 3"/>
          <p:cNvSpPr>
            <a:spLocks noGrp="1"/>
          </p:cNvSpPr>
          <p:nvPr>
            <p:ph type="dt" sz="half" idx="10"/>
          </p:nvPr>
        </p:nvSpPr>
        <p:spPr/>
        <p:txBody>
          <a:bodyPr/>
          <a:lstStyle>
            <a:lvl1pPr>
              <a:defRPr/>
            </a:lvl1pPr>
          </a:lstStyle>
          <a:p>
            <a:pPr>
              <a:defRPr/>
            </a:pPr>
            <a:endParaRPr lang="cs-CZ"/>
          </a:p>
        </p:txBody>
      </p:sp>
      <p:sp>
        <p:nvSpPr>
          <p:cNvPr id="6" name="Zástupný symbol pro zápatí 4"/>
          <p:cNvSpPr>
            <a:spLocks noGrp="1"/>
          </p:cNvSpPr>
          <p:nvPr>
            <p:ph type="ftr" sz="quarter" idx="11"/>
          </p:nvPr>
        </p:nvSpPr>
        <p:spPr/>
        <p:txBody>
          <a:bodyPr/>
          <a:lstStyle>
            <a:lvl1pPr>
              <a:defRPr/>
            </a:lvl1pPr>
          </a:lstStyle>
          <a:p>
            <a:pPr>
              <a:defRPr/>
            </a:pPr>
            <a:endParaRPr lang="cs-CZ"/>
          </a:p>
        </p:txBody>
      </p:sp>
      <p:sp>
        <p:nvSpPr>
          <p:cNvPr id="7" name="Zástupný symbol pro číslo snímku 5"/>
          <p:cNvSpPr>
            <a:spLocks noGrp="1"/>
          </p:cNvSpPr>
          <p:nvPr>
            <p:ph type="sldNum" sz="quarter" idx="12"/>
          </p:nvPr>
        </p:nvSpPr>
        <p:spPr/>
        <p:txBody>
          <a:bodyPr/>
          <a:lstStyle>
            <a:lvl1pPr>
              <a:defRPr/>
            </a:lvl1pPr>
          </a:lstStyle>
          <a:p>
            <a:pPr>
              <a:defRPr/>
            </a:pPr>
            <a:fld id="{1C969336-565E-452C-837A-E727278ED7EC}" type="slidenum">
              <a:rPr lang="cs-CZ" altLang="cs-CZ"/>
              <a:pPr>
                <a:defRPr/>
              </a:pPr>
              <a:t>‹#›</a:t>
            </a:fld>
            <a:endParaRPr lang="cs-CZ" altLang="cs-CZ"/>
          </a:p>
        </p:txBody>
      </p:sp>
    </p:spTree>
    <p:extLst>
      <p:ext uri="{BB962C8B-B14F-4D97-AF65-F5344CB8AC3E}">
        <p14:creationId xmlns:p14="http://schemas.microsoft.com/office/powerpoint/2010/main" val="179957224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svislý text 2"/>
          <p:cNvSpPr>
            <a:spLocks noGrp="1"/>
          </p:cNvSpPr>
          <p:nvPr>
            <p:ph type="body" orient="vert" idx="1"/>
          </p:nvPr>
        </p:nvSpPr>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lvl1pPr>
              <a:defRPr/>
            </a:lvl1pPr>
          </a:lstStyle>
          <a:p>
            <a:pPr>
              <a:defRPr/>
            </a:pPr>
            <a:endParaRPr lang="cs-CZ"/>
          </a:p>
        </p:txBody>
      </p:sp>
      <p:sp>
        <p:nvSpPr>
          <p:cNvPr id="5" name="Zástupný symbol pro zápatí 4"/>
          <p:cNvSpPr>
            <a:spLocks noGrp="1"/>
          </p:cNvSpPr>
          <p:nvPr>
            <p:ph type="ftr" sz="quarter" idx="11"/>
          </p:nvPr>
        </p:nvSpPr>
        <p:spPr/>
        <p:txBody>
          <a:bodyPr/>
          <a:lstStyle>
            <a:lvl1pPr>
              <a:defRPr/>
            </a:lvl1pPr>
          </a:lstStyle>
          <a:p>
            <a:pPr>
              <a:defRPr/>
            </a:pPr>
            <a:endParaRPr lang="cs-CZ"/>
          </a:p>
        </p:txBody>
      </p:sp>
      <p:sp>
        <p:nvSpPr>
          <p:cNvPr id="6" name="Zástupný symbol pro číslo snímku 5"/>
          <p:cNvSpPr>
            <a:spLocks noGrp="1"/>
          </p:cNvSpPr>
          <p:nvPr>
            <p:ph type="sldNum" sz="quarter" idx="12"/>
          </p:nvPr>
        </p:nvSpPr>
        <p:spPr/>
        <p:txBody>
          <a:bodyPr/>
          <a:lstStyle>
            <a:lvl1pPr>
              <a:defRPr/>
            </a:lvl1pPr>
          </a:lstStyle>
          <a:p>
            <a:pPr>
              <a:defRPr/>
            </a:pPr>
            <a:fld id="{62280FD2-DE51-49B1-8970-59C23674800D}" type="slidenum">
              <a:rPr lang="cs-CZ" altLang="cs-CZ"/>
              <a:pPr>
                <a:defRPr/>
              </a:pPr>
              <a:t>‹#›</a:t>
            </a:fld>
            <a:endParaRPr lang="cs-CZ" altLang="cs-CZ"/>
          </a:p>
        </p:txBody>
      </p:sp>
    </p:spTree>
    <p:extLst>
      <p:ext uri="{BB962C8B-B14F-4D97-AF65-F5344CB8AC3E}">
        <p14:creationId xmlns:p14="http://schemas.microsoft.com/office/powerpoint/2010/main" val="381554566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a:t>Klepnutím lze upravit styl předlohy nadpisů.</a:t>
            </a:r>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lvl1pPr>
              <a:defRPr/>
            </a:lvl1pPr>
          </a:lstStyle>
          <a:p>
            <a:pPr>
              <a:defRPr/>
            </a:pPr>
            <a:endParaRPr lang="cs-CZ"/>
          </a:p>
        </p:txBody>
      </p:sp>
      <p:sp>
        <p:nvSpPr>
          <p:cNvPr id="5" name="Zástupný symbol pro zápatí 4"/>
          <p:cNvSpPr>
            <a:spLocks noGrp="1"/>
          </p:cNvSpPr>
          <p:nvPr>
            <p:ph type="ftr" sz="quarter" idx="11"/>
          </p:nvPr>
        </p:nvSpPr>
        <p:spPr/>
        <p:txBody>
          <a:bodyPr/>
          <a:lstStyle>
            <a:lvl1pPr>
              <a:defRPr/>
            </a:lvl1pPr>
          </a:lstStyle>
          <a:p>
            <a:pPr>
              <a:defRPr/>
            </a:pPr>
            <a:endParaRPr lang="cs-CZ"/>
          </a:p>
        </p:txBody>
      </p:sp>
      <p:sp>
        <p:nvSpPr>
          <p:cNvPr id="6" name="Zástupný symbol pro číslo snímku 5"/>
          <p:cNvSpPr>
            <a:spLocks noGrp="1"/>
          </p:cNvSpPr>
          <p:nvPr>
            <p:ph type="sldNum" sz="quarter" idx="12"/>
          </p:nvPr>
        </p:nvSpPr>
        <p:spPr/>
        <p:txBody>
          <a:bodyPr/>
          <a:lstStyle>
            <a:lvl1pPr>
              <a:defRPr/>
            </a:lvl1pPr>
          </a:lstStyle>
          <a:p>
            <a:pPr>
              <a:defRPr/>
            </a:pPr>
            <a:fld id="{55E0BD42-18F6-47A3-B8A0-7EF83CB78681}" type="slidenum">
              <a:rPr lang="cs-CZ" altLang="cs-CZ"/>
              <a:pPr>
                <a:defRPr/>
              </a:pPr>
              <a:t>‹#›</a:t>
            </a:fld>
            <a:endParaRPr lang="cs-CZ" altLang="cs-CZ"/>
          </a:p>
        </p:txBody>
      </p:sp>
    </p:spTree>
    <p:extLst>
      <p:ext uri="{BB962C8B-B14F-4D97-AF65-F5344CB8AC3E}">
        <p14:creationId xmlns:p14="http://schemas.microsoft.com/office/powerpoint/2010/main" val="65825600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AndObj">
  <p:cSld name="Nadpis, text a obsah">
    <p:spTree>
      <p:nvGrpSpPr>
        <p:cNvPr id="1" name=""/>
        <p:cNvGrpSpPr/>
        <p:nvPr/>
      </p:nvGrpSpPr>
      <p:grpSpPr>
        <a:xfrm>
          <a:off x="0" y="0"/>
          <a:ext cx="0" cy="0"/>
          <a:chOff x="0" y="0"/>
          <a:chExt cx="0" cy="0"/>
        </a:xfrm>
      </p:grpSpPr>
      <p:sp>
        <p:nvSpPr>
          <p:cNvPr id="2" name="Nadpis 1"/>
          <p:cNvSpPr>
            <a:spLocks noGrp="1"/>
          </p:cNvSpPr>
          <p:nvPr>
            <p:ph type="title"/>
          </p:nvPr>
        </p:nvSpPr>
        <p:spPr>
          <a:xfrm>
            <a:off x="1143000" y="609600"/>
            <a:ext cx="7772400" cy="1143000"/>
          </a:xfrm>
        </p:spPr>
        <p:txBody>
          <a:bodyPr/>
          <a:lstStyle/>
          <a:p>
            <a:r>
              <a:rPr lang="cs-CZ"/>
              <a:t>Klepnutím lze upravit styl předlohy nadpisů.</a:t>
            </a:r>
          </a:p>
        </p:txBody>
      </p:sp>
      <p:sp>
        <p:nvSpPr>
          <p:cNvPr id="3" name="Zástupný symbol pro text 2"/>
          <p:cNvSpPr>
            <a:spLocks noGrp="1"/>
          </p:cNvSpPr>
          <p:nvPr>
            <p:ph type="body" sz="half" idx="1"/>
          </p:nvPr>
        </p:nvSpPr>
        <p:spPr>
          <a:xfrm>
            <a:off x="1169988" y="1946275"/>
            <a:ext cx="3810000" cy="4114800"/>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5132388" y="1946275"/>
            <a:ext cx="3810000" cy="4114800"/>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3"/>
          <p:cNvSpPr>
            <a:spLocks noGrp="1"/>
          </p:cNvSpPr>
          <p:nvPr>
            <p:ph type="dt" sz="half" idx="10"/>
          </p:nvPr>
        </p:nvSpPr>
        <p:spPr/>
        <p:txBody>
          <a:bodyPr/>
          <a:lstStyle>
            <a:lvl1pPr>
              <a:defRPr/>
            </a:lvl1pPr>
          </a:lstStyle>
          <a:p>
            <a:pPr>
              <a:defRPr/>
            </a:pPr>
            <a:endParaRPr lang="cs-CZ"/>
          </a:p>
        </p:txBody>
      </p:sp>
      <p:sp>
        <p:nvSpPr>
          <p:cNvPr id="6" name="Zástupný symbol pro zápatí 4"/>
          <p:cNvSpPr>
            <a:spLocks noGrp="1"/>
          </p:cNvSpPr>
          <p:nvPr>
            <p:ph type="ftr" sz="quarter" idx="11"/>
          </p:nvPr>
        </p:nvSpPr>
        <p:spPr/>
        <p:txBody>
          <a:bodyPr/>
          <a:lstStyle>
            <a:lvl1pPr>
              <a:defRPr/>
            </a:lvl1pPr>
          </a:lstStyle>
          <a:p>
            <a:pPr>
              <a:defRPr/>
            </a:pPr>
            <a:endParaRPr lang="cs-CZ"/>
          </a:p>
        </p:txBody>
      </p:sp>
      <p:sp>
        <p:nvSpPr>
          <p:cNvPr id="7" name="Zástupný symbol pro číslo snímku 5"/>
          <p:cNvSpPr>
            <a:spLocks noGrp="1"/>
          </p:cNvSpPr>
          <p:nvPr>
            <p:ph type="sldNum" sz="quarter" idx="12"/>
          </p:nvPr>
        </p:nvSpPr>
        <p:spPr/>
        <p:txBody>
          <a:bodyPr/>
          <a:lstStyle>
            <a:lvl1pPr>
              <a:defRPr/>
            </a:lvl1pPr>
          </a:lstStyle>
          <a:p>
            <a:pPr>
              <a:defRPr/>
            </a:pPr>
            <a:fld id="{3FA0F57D-1033-47B4-8831-40F5CE8F9342}" type="slidenum">
              <a:rPr lang="cs-CZ" altLang="cs-CZ"/>
              <a:pPr>
                <a:defRPr/>
              </a:pPr>
              <a:t>‹#›</a:t>
            </a:fld>
            <a:endParaRPr lang="cs-CZ" altLang="cs-CZ"/>
          </a:p>
        </p:txBody>
      </p:sp>
    </p:spTree>
    <p:extLst>
      <p:ext uri="{BB962C8B-B14F-4D97-AF65-F5344CB8AC3E}">
        <p14:creationId xmlns:p14="http://schemas.microsoft.com/office/powerpoint/2010/main" val="271459775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bl">
  <p:cSld name="Nadpis a tabulka">
    <p:spTree>
      <p:nvGrpSpPr>
        <p:cNvPr id="1" name=""/>
        <p:cNvGrpSpPr/>
        <p:nvPr/>
      </p:nvGrpSpPr>
      <p:grpSpPr>
        <a:xfrm>
          <a:off x="0" y="0"/>
          <a:ext cx="0" cy="0"/>
          <a:chOff x="0" y="0"/>
          <a:chExt cx="0" cy="0"/>
        </a:xfrm>
      </p:grpSpPr>
      <p:sp>
        <p:nvSpPr>
          <p:cNvPr id="2" name="Nadpis 1"/>
          <p:cNvSpPr>
            <a:spLocks noGrp="1"/>
          </p:cNvSpPr>
          <p:nvPr>
            <p:ph type="title"/>
          </p:nvPr>
        </p:nvSpPr>
        <p:spPr>
          <a:xfrm>
            <a:off x="1143000" y="609600"/>
            <a:ext cx="7772400" cy="1143000"/>
          </a:xfrm>
        </p:spPr>
        <p:txBody>
          <a:bodyPr/>
          <a:lstStyle/>
          <a:p>
            <a:r>
              <a:rPr lang="cs-CZ"/>
              <a:t>Klepnutím lze upravit styl předlohy nadpisů.</a:t>
            </a:r>
          </a:p>
        </p:txBody>
      </p:sp>
      <p:sp>
        <p:nvSpPr>
          <p:cNvPr id="3" name="Zástupný symbol pro tabulku 2"/>
          <p:cNvSpPr>
            <a:spLocks noGrp="1"/>
          </p:cNvSpPr>
          <p:nvPr>
            <p:ph type="tbl" idx="1"/>
          </p:nvPr>
        </p:nvSpPr>
        <p:spPr>
          <a:xfrm>
            <a:off x="1169988" y="1946275"/>
            <a:ext cx="7772400" cy="4114800"/>
          </a:xfrm>
        </p:spPr>
        <p:txBody>
          <a:bodyPr rtlCol="0">
            <a:normAutofit/>
          </a:bodyPr>
          <a:lstStyle/>
          <a:p>
            <a:pPr lvl="0"/>
            <a:endParaRPr lang="cs-CZ" noProof="0"/>
          </a:p>
        </p:txBody>
      </p:sp>
      <p:sp>
        <p:nvSpPr>
          <p:cNvPr id="4" name="Zástupný symbol pro datum 3"/>
          <p:cNvSpPr>
            <a:spLocks noGrp="1"/>
          </p:cNvSpPr>
          <p:nvPr>
            <p:ph type="dt" sz="half" idx="10"/>
          </p:nvPr>
        </p:nvSpPr>
        <p:spPr/>
        <p:txBody>
          <a:bodyPr/>
          <a:lstStyle>
            <a:lvl1pPr>
              <a:defRPr/>
            </a:lvl1pPr>
          </a:lstStyle>
          <a:p>
            <a:pPr>
              <a:defRPr/>
            </a:pPr>
            <a:endParaRPr lang="cs-CZ"/>
          </a:p>
        </p:txBody>
      </p:sp>
      <p:sp>
        <p:nvSpPr>
          <p:cNvPr id="5" name="Zástupný symbol pro zápatí 4"/>
          <p:cNvSpPr>
            <a:spLocks noGrp="1"/>
          </p:cNvSpPr>
          <p:nvPr>
            <p:ph type="ftr" sz="quarter" idx="11"/>
          </p:nvPr>
        </p:nvSpPr>
        <p:spPr/>
        <p:txBody>
          <a:bodyPr/>
          <a:lstStyle>
            <a:lvl1pPr>
              <a:defRPr/>
            </a:lvl1pPr>
          </a:lstStyle>
          <a:p>
            <a:pPr>
              <a:defRPr/>
            </a:pPr>
            <a:endParaRPr lang="cs-CZ"/>
          </a:p>
        </p:txBody>
      </p:sp>
      <p:sp>
        <p:nvSpPr>
          <p:cNvPr id="6" name="Zástupný symbol pro číslo snímku 5"/>
          <p:cNvSpPr>
            <a:spLocks noGrp="1"/>
          </p:cNvSpPr>
          <p:nvPr>
            <p:ph type="sldNum" sz="quarter" idx="12"/>
          </p:nvPr>
        </p:nvSpPr>
        <p:spPr/>
        <p:txBody>
          <a:bodyPr/>
          <a:lstStyle>
            <a:lvl1pPr>
              <a:defRPr/>
            </a:lvl1pPr>
          </a:lstStyle>
          <a:p>
            <a:pPr>
              <a:defRPr/>
            </a:pPr>
            <a:fld id="{0B47CBD7-4C7B-4A37-AD04-587D49AB4BBC}" type="slidenum">
              <a:rPr lang="cs-CZ" altLang="cs-CZ"/>
              <a:pPr>
                <a:defRPr/>
              </a:pPr>
              <a:t>‹#›</a:t>
            </a:fld>
            <a:endParaRPr lang="cs-CZ" altLang="cs-CZ"/>
          </a:p>
        </p:txBody>
      </p:sp>
    </p:spTree>
    <p:extLst>
      <p:ext uri="{BB962C8B-B14F-4D97-AF65-F5344CB8AC3E}">
        <p14:creationId xmlns:p14="http://schemas.microsoft.com/office/powerpoint/2010/main" val="222478203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xAndTwoObj">
  <p:cSld name="Nadpis, text a 2 obsahy">
    <p:spTree>
      <p:nvGrpSpPr>
        <p:cNvPr id="1" name=""/>
        <p:cNvGrpSpPr/>
        <p:nvPr/>
      </p:nvGrpSpPr>
      <p:grpSpPr>
        <a:xfrm>
          <a:off x="0" y="0"/>
          <a:ext cx="0" cy="0"/>
          <a:chOff x="0" y="0"/>
          <a:chExt cx="0" cy="0"/>
        </a:xfrm>
      </p:grpSpPr>
      <p:sp>
        <p:nvSpPr>
          <p:cNvPr id="2" name="Nadpis 1"/>
          <p:cNvSpPr>
            <a:spLocks noGrp="1"/>
          </p:cNvSpPr>
          <p:nvPr>
            <p:ph type="title"/>
          </p:nvPr>
        </p:nvSpPr>
        <p:spPr>
          <a:xfrm>
            <a:off x="1143000" y="609600"/>
            <a:ext cx="7772400" cy="1143000"/>
          </a:xfrm>
        </p:spPr>
        <p:txBody>
          <a:bodyPr/>
          <a:lstStyle/>
          <a:p>
            <a:r>
              <a:rPr lang="cs-CZ"/>
              <a:t>Klepnutím lze upravit styl předlohy nadpisů.</a:t>
            </a:r>
          </a:p>
        </p:txBody>
      </p:sp>
      <p:sp>
        <p:nvSpPr>
          <p:cNvPr id="3" name="Zástupný symbol pro text 2"/>
          <p:cNvSpPr>
            <a:spLocks noGrp="1"/>
          </p:cNvSpPr>
          <p:nvPr>
            <p:ph type="body" sz="half" idx="1"/>
          </p:nvPr>
        </p:nvSpPr>
        <p:spPr>
          <a:xfrm>
            <a:off x="1169988" y="1946275"/>
            <a:ext cx="3810000" cy="4114800"/>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quarter" idx="2"/>
          </p:nvPr>
        </p:nvSpPr>
        <p:spPr>
          <a:xfrm>
            <a:off x="5132388" y="1946275"/>
            <a:ext cx="3810000" cy="1981200"/>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obsah 4"/>
          <p:cNvSpPr>
            <a:spLocks noGrp="1"/>
          </p:cNvSpPr>
          <p:nvPr>
            <p:ph sz="quarter" idx="3"/>
          </p:nvPr>
        </p:nvSpPr>
        <p:spPr>
          <a:xfrm>
            <a:off x="5132388" y="4079875"/>
            <a:ext cx="3810000" cy="1981200"/>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datum 3"/>
          <p:cNvSpPr>
            <a:spLocks noGrp="1"/>
          </p:cNvSpPr>
          <p:nvPr>
            <p:ph type="dt" sz="half" idx="10"/>
          </p:nvPr>
        </p:nvSpPr>
        <p:spPr/>
        <p:txBody>
          <a:bodyPr/>
          <a:lstStyle>
            <a:lvl1pPr>
              <a:defRPr/>
            </a:lvl1pPr>
          </a:lstStyle>
          <a:p>
            <a:pPr>
              <a:defRPr/>
            </a:pPr>
            <a:endParaRPr lang="cs-CZ"/>
          </a:p>
        </p:txBody>
      </p:sp>
      <p:sp>
        <p:nvSpPr>
          <p:cNvPr id="7" name="Zástupný symbol pro zápatí 4"/>
          <p:cNvSpPr>
            <a:spLocks noGrp="1"/>
          </p:cNvSpPr>
          <p:nvPr>
            <p:ph type="ftr" sz="quarter" idx="11"/>
          </p:nvPr>
        </p:nvSpPr>
        <p:spPr/>
        <p:txBody>
          <a:bodyPr/>
          <a:lstStyle>
            <a:lvl1pPr>
              <a:defRPr/>
            </a:lvl1pPr>
          </a:lstStyle>
          <a:p>
            <a:pPr>
              <a:defRPr/>
            </a:pPr>
            <a:endParaRPr lang="cs-CZ"/>
          </a:p>
        </p:txBody>
      </p:sp>
      <p:sp>
        <p:nvSpPr>
          <p:cNvPr id="8" name="Zástupný symbol pro číslo snímku 5"/>
          <p:cNvSpPr>
            <a:spLocks noGrp="1"/>
          </p:cNvSpPr>
          <p:nvPr>
            <p:ph type="sldNum" sz="quarter" idx="12"/>
          </p:nvPr>
        </p:nvSpPr>
        <p:spPr/>
        <p:txBody>
          <a:bodyPr/>
          <a:lstStyle>
            <a:lvl1pPr>
              <a:defRPr/>
            </a:lvl1pPr>
          </a:lstStyle>
          <a:p>
            <a:pPr>
              <a:defRPr/>
            </a:pPr>
            <a:fld id="{0CFE7CF3-4076-4459-BA98-411A656F911B}" type="slidenum">
              <a:rPr lang="cs-CZ" altLang="cs-CZ"/>
              <a:pPr>
                <a:defRPr/>
              </a:pPr>
              <a:t>‹#›</a:t>
            </a:fld>
            <a:endParaRPr lang="cs-CZ" altLang="cs-CZ"/>
          </a:p>
        </p:txBody>
      </p:sp>
    </p:spTree>
    <p:extLst>
      <p:ext uri="{BB962C8B-B14F-4D97-AF65-F5344CB8AC3E}">
        <p14:creationId xmlns:p14="http://schemas.microsoft.com/office/powerpoint/2010/main" val="337455929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Title, Text, and Content">
    <p:spTree>
      <p:nvGrpSpPr>
        <p:cNvPr id="1" name=""/>
        <p:cNvGrpSpPr/>
        <p:nvPr/>
      </p:nvGrpSpPr>
      <p:grpSpPr>
        <a:xfrm>
          <a:off x="0" y="0"/>
          <a:ext cx="0" cy="0"/>
          <a:chOff x="0" y="0"/>
          <a:chExt cx="0" cy="0"/>
        </a:xfrm>
      </p:grpSpPr>
      <p:sp>
        <p:nvSpPr>
          <p:cNvPr id="3" name="Text Placeholder 2"/>
          <p:cNvSpPr>
            <a:spLocks noGrp="1"/>
          </p:cNvSpPr>
          <p:nvPr>
            <p:ph type="body" sz="half" idx="1"/>
          </p:nvPr>
        </p:nvSpPr>
        <p:spPr>
          <a:xfrm>
            <a:off x="611188" y="908050"/>
            <a:ext cx="3960812" cy="52181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724400" y="908050"/>
            <a:ext cx="3962400" cy="52181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7"/>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5" name="Date Placeholder 4"/>
          <p:cNvSpPr>
            <a:spLocks noGrp="1" noChangeArrowheads="1"/>
          </p:cNvSpPr>
          <p:nvPr>
            <p:ph type="dt" sz="half" idx="10"/>
          </p:nvPr>
        </p:nvSpPr>
        <p:spPr/>
        <p:txBody>
          <a:bodyPr/>
          <a:lstStyle>
            <a:lvl1pPr>
              <a:defRPr/>
            </a:lvl1pPr>
          </a:lstStyle>
          <a:p>
            <a:pPr>
              <a:defRPr/>
            </a:pPr>
            <a:endParaRPr lang="fr-CH"/>
          </a:p>
        </p:txBody>
      </p:sp>
      <p:sp>
        <p:nvSpPr>
          <p:cNvPr id="6" name="Footer Placeholder 5"/>
          <p:cNvSpPr>
            <a:spLocks noGrp="1" noChangeArrowheads="1"/>
          </p:cNvSpPr>
          <p:nvPr>
            <p:ph type="ftr" sz="quarter" idx="11"/>
          </p:nvPr>
        </p:nvSpPr>
        <p:spPr/>
        <p:txBody>
          <a:bodyPr/>
          <a:lstStyle>
            <a:lvl1pPr>
              <a:defRPr/>
            </a:lvl1pPr>
          </a:lstStyle>
          <a:p>
            <a:pPr>
              <a:defRPr/>
            </a:pPr>
            <a:endParaRPr lang="fr-CH"/>
          </a:p>
        </p:txBody>
      </p:sp>
      <p:sp>
        <p:nvSpPr>
          <p:cNvPr id="7" name="Slide Number Placeholder 6"/>
          <p:cNvSpPr>
            <a:spLocks noGrp="1" noChangeArrowheads="1"/>
          </p:cNvSpPr>
          <p:nvPr>
            <p:ph type="sldNum" sz="quarter" idx="12"/>
          </p:nvPr>
        </p:nvSpPr>
        <p:spPr/>
        <p:txBody>
          <a:bodyPr/>
          <a:lstStyle>
            <a:lvl1pPr>
              <a:defRPr/>
            </a:lvl1pPr>
          </a:lstStyle>
          <a:p>
            <a:pPr>
              <a:defRPr/>
            </a:pPr>
            <a:fld id="{3667F0CD-0E54-4B10-A703-DE3CC1A6F86B}" type="slidenum">
              <a:rPr lang="fr-CH" altLang="en-US"/>
              <a:pPr>
                <a:defRPr/>
              </a:pPr>
              <a:t>‹#›</a:t>
            </a:fld>
            <a:endParaRPr lang="fr-CH" altLang="en-US"/>
          </a:p>
        </p:txBody>
      </p:sp>
    </p:spTree>
    <p:extLst>
      <p:ext uri="{BB962C8B-B14F-4D97-AF65-F5344CB8AC3E}">
        <p14:creationId xmlns:p14="http://schemas.microsoft.com/office/powerpoint/2010/main" val="2032065316"/>
      </p:ext>
    </p:extLst>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a:t>Klepnutím lze upravit styl předlohy nadpisů.</a:t>
            </a:r>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a:t>Klepnutím lze upravit styly předlohy textu.</a:t>
            </a:r>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9CEC9657-2D8C-48A5-8E18-0B8F308873CF}" type="slidenum">
              <a:rPr lang="en-GB" altLang="cs-CZ"/>
              <a:pPr>
                <a:defRPr/>
              </a:pPr>
              <a:t>‹#›</a:t>
            </a:fld>
            <a:endParaRPr lang="en-GB" altLang="cs-CZ"/>
          </a:p>
        </p:txBody>
      </p:sp>
    </p:spTree>
    <p:extLst>
      <p:ext uri="{BB962C8B-B14F-4D97-AF65-F5344CB8AC3E}">
        <p14:creationId xmlns:p14="http://schemas.microsoft.com/office/powerpoint/2010/main" val="20367060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EC414BDC-2127-456E-ACAC-D830413BC694}" type="slidenum">
              <a:rPr lang="en-GB" altLang="cs-CZ"/>
              <a:pPr>
                <a:defRPr/>
              </a:pPr>
              <a:t>‹#›</a:t>
            </a:fld>
            <a:endParaRPr lang="en-GB" altLang="cs-CZ"/>
          </a:p>
        </p:txBody>
      </p:sp>
    </p:spTree>
    <p:extLst>
      <p:ext uri="{BB962C8B-B14F-4D97-AF65-F5344CB8AC3E}">
        <p14:creationId xmlns:p14="http://schemas.microsoft.com/office/powerpoint/2010/main" val="32919901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lvl1pPr>
              <a:defRPr/>
            </a:lvl1pPr>
          </a:lstStyle>
          <a:p>
            <a:r>
              <a:rPr lang="cs-CZ"/>
              <a:t>Klepnutím lze upravit styl předlohy nadpisů.</a:t>
            </a:r>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Rectangle 4"/>
          <p:cNvSpPr>
            <a:spLocks noGrp="1" noChangeArrowheads="1"/>
          </p:cNvSpPr>
          <p:nvPr>
            <p:ph type="dt" sz="half" idx="10"/>
          </p:nvPr>
        </p:nvSpPr>
        <p:spPr>
          <a:ln/>
        </p:spPr>
        <p:txBody>
          <a:bodyPr/>
          <a:lstStyle>
            <a:lvl1pPr>
              <a:defRPr/>
            </a:lvl1pPr>
          </a:lstStyle>
          <a:p>
            <a:pPr>
              <a:defRPr/>
            </a:pPr>
            <a:endParaRPr lang="en-GB"/>
          </a:p>
        </p:txBody>
      </p:sp>
      <p:sp>
        <p:nvSpPr>
          <p:cNvPr id="8" name="Rectangle 5"/>
          <p:cNvSpPr>
            <a:spLocks noGrp="1" noChangeArrowheads="1"/>
          </p:cNvSpPr>
          <p:nvPr>
            <p:ph type="ftr" sz="quarter" idx="11"/>
          </p:nvPr>
        </p:nvSpPr>
        <p:spPr>
          <a:ln/>
        </p:spPr>
        <p:txBody>
          <a:bodyPr/>
          <a:lstStyle>
            <a:lvl1pPr>
              <a:defRPr/>
            </a:lvl1pPr>
          </a:lstStyle>
          <a:p>
            <a:pPr>
              <a:defRPr/>
            </a:pPr>
            <a:endParaRPr lang="en-GB"/>
          </a:p>
        </p:txBody>
      </p:sp>
      <p:sp>
        <p:nvSpPr>
          <p:cNvPr id="9" name="Rectangle 6"/>
          <p:cNvSpPr>
            <a:spLocks noGrp="1" noChangeArrowheads="1"/>
          </p:cNvSpPr>
          <p:nvPr>
            <p:ph type="sldNum" sz="quarter" idx="12"/>
          </p:nvPr>
        </p:nvSpPr>
        <p:spPr>
          <a:ln/>
        </p:spPr>
        <p:txBody>
          <a:bodyPr/>
          <a:lstStyle>
            <a:lvl1pPr>
              <a:defRPr/>
            </a:lvl1pPr>
          </a:lstStyle>
          <a:p>
            <a:pPr>
              <a:defRPr/>
            </a:pPr>
            <a:fld id="{1E0CA879-D9D1-4994-8C47-ACF866A13257}" type="slidenum">
              <a:rPr lang="en-GB" altLang="cs-CZ"/>
              <a:pPr>
                <a:defRPr/>
              </a:pPr>
              <a:t>‹#›</a:t>
            </a:fld>
            <a:endParaRPr lang="en-GB" altLang="cs-CZ"/>
          </a:p>
        </p:txBody>
      </p:sp>
    </p:spTree>
    <p:extLst>
      <p:ext uri="{BB962C8B-B14F-4D97-AF65-F5344CB8AC3E}">
        <p14:creationId xmlns:p14="http://schemas.microsoft.com/office/powerpoint/2010/main" val="35281987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Rectangle 4"/>
          <p:cNvSpPr>
            <a:spLocks noGrp="1" noChangeArrowheads="1"/>
          </p:cNvSpPr>
          <p:nvPr>
            <p:ph type="dt" sz="half" idx="10"/>
          </p:nvPr>
        </p:nvSpPr>
        <p:spPr>
          <a:ln/>
        </p:spPr>
        <p:txBody>
          <a:bodyPr/>
          <a:lstStyle>
            <a:lvl1pPr>
              <a:defRPr/>
            </a:lvl1pPr>
          </a:lstStyle>
          <a:p>
            <a:pPr>
              <a:defRPr/>
            </a:pPr>
            <a:endParaRPr lang="en-GB"/>
          </a:p>
        </p:txBody>
      </p:sp>
      <p:sp>
        <p:nvSpPr>
          <p:cNvPr id="4" name="Rectangle 5"/>
          <p:cNvSpPr>
            <a:spLocks noGrp="1" noChangeArrowheads="1"/>
          </p:cNvSpPr>
          <p:nvPr>
            <p:ph type="ftr" sz="quarter" idx="11"/>
          </p:nvPr>
        </p:nvSpPr>
        <p:spPr>
          <a:ln/>
        </p:spPr>
        <p:txBody>
          <a:bodyPr/>
          <a:lstStyle>
            <a:lvl1pPr>
              <a:defRPr/>
            </a:lvl1pPr>
          </a:lstStyle>
          <a:p>
            <a:pPr>
              <a:defRPr/>
            </a:pPr>
            <a:endParaRPr lang="en-GB"/>
          </a:p>
        </p:txBody>
      </p:sp>
      <p:sp>
        <p:nvSpPr>
          <p:cNvPr id="5" name="Rectangle 6"/>
          <p:cNvSpPr>
            <a:spLocks noGrp="1" noChangeArrowheads="1"/>
          </p:cNvSpPr>
          <p:nvPr>
            <p:ph type="sldNum" sz="quarter" idx="12"/>
          </p:nvPr>
        </p:nvSpPr>
        <p:spPr>
          <a:ln/>
        </p:spPr>
        <p:txBody>
          <a:bodyPr/>
          <a:lstStyle>
            <a:lvl1pPr>
              <a:defRPr/>
            </a:lvl1pPr>
          </a:lstStyle>
          <a:p>
            <a:pPr>
              <a:defRPr/>
            </a:pPr>
            <a:fld id="{EC1E016C-F66F-48DF-B4CF-50E6F7B2054B}" type="slidenum">
              <a:rPr lang="en-GB" altLang="cs-CZ"/>
              <a:pPr>
                <a:defRPr/>
              </a:pPr>
              <a:t>‹#›</a:t>
            </a:fld>
            <a:endParaRPr lang="en-GB" altLang="cs-CZ"/>
          </a:p>
        </p:txBody>
      </p:sp>
    </p:spTree>
    <p:extLst>
      <p:ext uri="{BB962C8B-B14F-4D97-AF65-F5344CB8AC3E}">
        <p14:creationId xmlns:p14="http://schemas.microsoft.com/office/powerpoint/2010/main" val="28075837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p>
        </p:txBody>
      </p:sp>
      <p:sp>
        <p:nvSpPr>
          <p:cNvPr id="3" name="Rectangle 5"/>
          <p:cNvSpPr>
            <a:spLocks noGrp="1" noChangeArrowheads="1"/>
          </p:cNvSpPr>
          <p:nvPr>
            <p:ph type="ftr" sz="quarter" idx="11"/>
          </p:nvPr>
        </p:nvSpPr>
        <p:spPr>
          <a:ln/>
        </p:spPr>
        <p:txBody>
          <a:bodyPr/>
          <a:lstStyle>
            <a:lvl1pPr>
              <a:defRPr/>
            </a:lvl1pPr>
          </a:lstStyle>
          <a:p>
            <a:pPr>
              <a:defRPr/>
            </a:pPr>
            <a:endParaRPr lang="en-GB"/>
          </a:p>
        </p:txBody>
      </p:sp>
      <p:sp>
        <p:nvSpPr>
          <p:cNvPr id="4" name="Rectangle 6"/>
          <p:cNvSpPr>
            <a:spLocks noGrp="1" noChangeArrowheads="1"/>
          </p:cNvSpPr>
          <p:nvPr>
            <p:ph type="sldNum" sz="quarter" idx="12"/>
          </p:nvPr>
        </p:nvSpPr>
        <p:spPr>
          <a:ln/>
        </p:spPr>
        <p:txBody>
          <a:bodyPr/>
          <a:lstStyle>
            <a:lvl1pPr>
              <a:defRPr/>
            </a:lvl1pPr>
          </a:lstStyle>
          <a:p>
            <a:pPr>
              <a:defRPr/>
            </a:pPr>
            <a:fld id="{C8B9B270-5F57-472B-B15C-F8D96CFCDB49}" type="slidenum">
              <a:rPr lang="en-GB" altLang="cs-CZ"/>
              <a:pPr>
                <a:defRPr/>
              </a:pPr>
              <a:t>‹#›</a:t>
            </a:fld>
            <a:endParaRPr lang="en-GB" altLang="cs-CZ"/>
          </a:p>
        </p:txBody>
      </p:sp>
    </p:spTree>
    <p:extLst>
      <p:ext uri="{BB962C8B-B14F-4D97-AF65-F5344CB8AC3E}">
        <p14:creationId xmlns:p14="http://schemas.microsoft.com/office/powerpoint/2010/main" val="35666055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a:t>Klepnutím lze upravit styl předlohy nadpisů.</a:t>
            </a:r>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E5F3D73F-D8D5-4A75-AA90-33F94D60E2B4}" type="slidenum">
              <a:rPr lang="en-GB" altLang="cs-CZ"/>
              <a:pPr>
                <a:defRPr/>
              </a:pPr>
              <a:t>‹#›</a:t>
            </a:fld>
            <a:endParaRPr lang="en-GB" altLang="cs-CZ"/>
          </a:p>
        </p:txBody>
      </p:sp>
    </p:spTree>
    <p:extLst>
      <p:ext uri="{BB962C8B-B14F-4D97-AF65-F5344CB8AC3E}">
        <p14:creationId xmlns:p14="http://schemas.microsoft.com/office/powerpoint/2010/main" val="18181810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a:t>Klepnutím lze upravit styl předlohy nadpisů.</a:t>
            </a:r>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A6CBC6C3-4F39-494F-A424-4680D8FD50DA}" type="slidenum">
              <a:rPr lang="en-GB" altLang="cs-CZ"/>
              <a:pPr>
                <a:defRPr/>
              </a:pPr>
              <a:t>‹#›</a:t>
            </a:fld>
            <a:endParaRPr lang="en-GB" altLang="cs-CZ"/>
          </a:p>
        </p:txBody>
      </p:sp>
    </p:spTree>
    <p:extLst>
      <p:ext uri="{BB962C8B-B14F-4D97-AF65-F5344CB8AC3E}">
        <p14:creationId xmlns:p14="http://schemas.microsoft.com/office/powerpoint/2010/main" val="41994779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6" Type="http://schemas.openxmlformats.org/officeDocument/2006/relationships/theme" Target="../theme/theme2.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altLang="cs-CZ"/>
              <a:t>Cliquez pour modifier le style du titre du masque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FR" altLang="cs-CZ"/>
              <a:t>Cliquez pour modifier les styles du texte du masque</a:t>
            </a:r>
          </a:p>
          <a:p>
            <a:pPr lvl="1"/>
            <a:r>
              <a:rPr lang="fr-FR" altLang="cs-CZ"/>
              <a:t>Deuxième niveau</a:t>
            </a:r>
          </a:p>
          <a:p>
            <a:pPr lvl="2"/>
            <a:r>
              <a:rPr lang="fr-FR" altLang="cs-CZ"/>
              <a:t>Troisième niveau</a:t>
            </a:r>
          </a:p>
          <a:p>
            <a:pPr lvl="3"/>
            <a:r>
              <a:rPr lang="fr-FR" altLang="cs-CZ"/>
              <a:t>Quatrième niveau</a:t>
            </a:r>
          </a:p>
          <a:p>
            <a:pPr lvl="4"/>
            <a:r>
              <a:rPr lang="fr-FR" altLang="cs-CZ"/>
              <a:t>Cinquième niveau</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vl1pPr>
          </a:lstStyle>
          <a:p>
            <a:pPr>
              <a:defRPr/>
            </a:pPr>
            <a:endParaRPr lang="en-GB"/>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vl1pPr>
          </a:lstStyle>
          <a:p>
            <a:pPr>
              <a:defRPr/>
            </a:pPr>
            <a:endParaRPr lang="en-GB"/>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smtClean="0"/>
            </a:lvl1pPr>
          </a:lstStyle>
          <a:p>
            <a:pPr>
              <a:defRPr/>
            </a:pPr>
            <a:fld id="{29FB4AF0-3080-4A4A-B5CE-587F9B7AD290}" type="slidenum">
              <a:rPr lang="en-GB" altLang="cs-CZ"/>
              <a:pPr>
                <a:defRPr/>
              </a:pPr>
              <a:t>‹#›</a:t>
            </a:fld>
            <a:endParaRPr lang="en-GB" altLang="cs-CZ"/>
          </a:p>
        </p:txBody>
      </p:sp>
    </p:spTree>
  </p:cSld>
  <p:clrMap bg1="lt1" tx1="dk1" bg2="lt2" tx2="dk2" accent1="accent1" accent2="accent2" accent3="accent3" accent4="accent4" accent5="accent5" accent6="accent6" hlink="hlink" folHlink="folHlink"/>
  <p:sldLayoutIdLst>
    <p:sldLayoutId id="2147483816" r:id="rId1"/>
    <p:sldLayoutId id="2147483817" r:id="rId2"/>
    <p:sldLayoutId id="2147483818" r:id="rId3"/>
    <p:sldLayoutId id="2147483819" r:id="rId4"/>
    <p:sldLayoutId id="2147483820" r:id="rId5"/>
    <p:sldLayoutId id="2147483821" r:id="rId6"/>
    <p:sldLayoutId id="2147483822" r:id="rId7"/>
    <p:sldLayoutId id="2147483823" r:id="rId8"/>
    <p:sldLayoutId id="2147483824" r:id="rId9"/>
    <p:sldLayoutId id="2147483825" r:id="rId10"/>
    <p:sldLayoutId id="2147483826" r:id="rId11"/>
    <p:sldLayoutId id="2147483827" r:id="rId12"/>
    <p:sldLayoutId id="2147483828" r:id="rId13"/>
    <p:sldLayoutId id="2147483843"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Zástupný symbol pro nadpis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cs-CZ" altLang="cs-CZ"/>
              <a:t>Klepnutím lze upravit styl předlohy nadpisů.</a:t>
            </a:r>
          </a:p>
        </p:txBody>
      </p:sp>
      <p:sp>
        <p:nvSpPr>
          <p:cNvPr id="2051" name="Zástupný symbol pro text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cs-CZ" altLang="cs-CZ"/>
              <a:t>Klepnutím lze upravit styly předlohy textu.</a:t>
            </a:r>
          </a:p>
          <a:p>
            <a:pPr lvl="1"/>
            <a:r>
              <a:rPr lang="cs-CZ" altLang="cs-CZ"/>
              <a:t>Druhá úroveň</a:t>
            </a:r>
          </a:p>
          <a:p>
            <a:pPr lvl="2"/>
            <a:r>
              <a:rPr lang="cs-CZ" altLang="cs-CZ"/>
              <a:t>Třetí úroveň</a:t>
            </a:r>
          </a:p>
          <a:p>
            <a:pPr lvl="3"/>
            <a:r>
              <a:rPr lang="cs-CZ" altLang="cs-CZ"/>
              <a:t>Čtvrtá úroveň</a:t>
            </a:r>
          </a:p>
          <a:p>
            <a:pPr lvl="4"/>
            <a:r>
              <a:rPr lang="cs-CZ" altLang="cs-CZ"/>
              <a:t>Pátá úroveň</a:t>
            </a:r>
          </a:p>
        </p:txBody>
      </p:sp>
      <p:sp>
        <p:nvSpPr>
          <p:cNvPr id="4" name="Zástupný symbol pro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hangingPunct="1">
              <a:defRPr sz="1200">
                <a:solidFill>
                  <a:prstClr val="black">
                    <a:tint val="75000"/>
                  </a:prstClr>
                </a:solidFill>
              </a:defRPr>
            </a:lvl1pPr>
          </a:lstStyle>
          <a:p>
            <a:pPr>
              <a:defRPr/>
            </a:pPr>
            <a:endParaRPr lang="cs-CZ"/>
          </a:p>
        </p:txBody>
      </p:sp>
      <p:sp>
        <p:nvSpPr>
          <p:cNvPr id="5" name="Zástupný symbol pro zápatí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hangingPunct="1">
              <a:defRPr sz="1200">
                <a:solidFill>
                  <a:prstClr val="black">
                    <a:tint val="75000"/>
                  </a:prstClr>
                </a:solidFill>
              </a:defRPr>
            </a:lvl1pPr>
          </a:lstStyle>
          <a:p>
            <a:pPr>
              <a:defRPr/>
            </a:pPr>
            <a:endParaRPr lang="cs-CZ"/>
          </a:p>
        </p:txBody>
      </p:sp>
      <p:sp>
        <p:nvSpPr>
          <p:cNvPr id="6" name="Zástupný symbol pro číslo snímku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a:defRPr/>
            </a:pPr>
            <a:fld id="{5B068A7F-9B22-42DA-ACF8-354A1741FF4C}" type="slidenum">
              <a:rPr lang="cs-CZ" altLang="cs-CZ"/>
              <a:pPr>
                <a:defRPr/>
              </a:pPr>
              <a:t>‹#›</a:t>
            </a:fld>
            <a:endParaRPr lang="cs-CZ" altLang="cs-CZ"/>
          </a:p>
        </p:txBody>
      </p:sp>
    </p:spTree>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 id="2147483840" r:id="rId12"/>
    <p:sldLayoutId id="2147483841" r:id="rId13"/>
    <p:sldLayoutId id="2147483842" r:id="rId14"/>
    <p:sldLayoutId id="2147483844" r:id="rId15"/>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14.xml"/><Relationship Id="rId4" Type="http://schemas.openxmlformats.org/officeDocument/2006/relationships/image" Target="../media/image12.jpeg"/></Relationships>
</file>

<file path=ppt/slides/_rels/slide1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14.xml"/><Relationship Id="rId4" Type="http://schemas.openxmlformats.org/officeDocument/2006/relationships/image" Target="../media/image11.jpeg"/></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7.wmf"/><Relationship Id="rId2" Type="http://schemas.openxmlformats.org/officeDocument/2006/relationships/image" Target="../media/image16.wmf"/><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oleObject" Target="../embeddings/oleObject3.bin"/></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wmf"/><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5.emf"/></Relationships>
</file>

<file path=ppt/slides/_rels/slide2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jpeg"/><Relationship Id="rId4" Type="http://schemas.openxmlformats.org/officeDocument/2006/relationships/image" Target="../media/image29.png"/></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2.xml"/><Relationship Id="rId5" Type="http://schemas.openxmlformats.org/officeDocument/2006/relationships/image" Target="../media/image35.png"/><Relationship Id="rId4" Type="http://schemas.openxmlformats.org/officeDocument/2006/relationships/image" Target="../media/image34.png"/></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5.xml"/><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40.png"/><Relationship Id="rId7" Type="http://schemas.openxmlformats.org/officeDocument/2006/relationships/image" Target="../media/image43.png"/><Relationship Id="rId2" Type="http://schemas.openxmlformats.org/officeDocument/2006/relationships/image" Target="../media/image39.png"/><Relationship Id="rId1" Type="http://schemas.openxmlformats.org/officeDocument/2006/relationships/slideLayout" Target="../slideLayouts/slideLayout6.xml"/><Relationship Id="rId6" Type="http://schemas.openxmlformats.org/officeDocument/2006/relationships/image" Target="../media/image42.png"/><Relationship Id="rId5" Type="http://schemas.openxmlformats.org/officeDocument/2006/relationships/oleObject" Target="../embeddings/oleObject5.bin"/><Relationship Id="rId4" Type="http://schemas.openxmlformats.org/officeDocument/2006/relationships/image" Target="../media/image41.png"/></Relationships>
</file>

<file path=ppt/slides/_rels/slide3.xml.rels><?xml version="1.0" encoding="UTF-8" standalone="yes"?>
<Relationships xmlns="http://schemas.openxmlformats.org/package/2006/relationships"><Relationship Id="rId2" Type="http://schemas.openxmlformats.org/officeDocument/2006/relationships/image" Target="../media/image5.wm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slideLayout" Target="../slideLayouts/slideLayout2.xml"/><Relationship Id="rId4" Type="http://schemas.openxmlformats.org/officeDocument/2006/relationships/image" Target="../media/image48.jpeg"/></Relationships>
</file>

<file path=ppt/slides/_rels/slide3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wm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1.xml"/><Relationship Id="rId4" Type="http://schemas.openxmlformats.org/officeDocument/2006/relationships/image" Target="../media/image54.png"/></Relationships>
</file>

<file path=ppt/slides/_rels/slide3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oleObject" Target="../embeddings/oleObject1.bin"/><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61.wmf"/><Relationship Id="rId2" Type="http://schemas.openxmlformats.org/officeDocument/2006/relationships/image" Target="../media/image60.wmf"/><Relationship Id="rId1" Type="http://schemas.openxmlformats.org/officeDocument/2006/relationships/slideLayout" Target="../slideLayouts/slideLayout6.xml"/><Relationship Id="rId5" Type="http://schemas.openxmlformats.org/officeDocument/2006/relationships/image" Target="../media/image63.png"/><Relationship Id="rId4" Type="http://schemas.openxmlformats.org/officeDocument/2006/relationships/image" Target="../media/image62.wmf"/></Relationships>
</file>

<file path=ppt/slides/_rels/slide4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4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oleObject" Target="../embeddings/oleObject2.bin"/><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ctrTitle"/>
          </p:nvPr>
        </p:nvSpPr>
        <p:spPr>
          <a:xfrm>
            <a:off x="611188" y="1484313"/>
            <a:ext cx="7772400" cy="1143000"/>
          </a:xfrm>
        </p:spPr>
        <p:txBody>
          <a:bodyPr/>
          <a:lstStyle/>
          <a:p>
            <a:pPr eaLnBrk="1" hangingPunct="1"/>
            <a:r>
              <a:rPr lang="cs-CZ" altLang="cs-CZ" dirty="0">
                <a:latin typeface="Comic Sans MS" panose="030F0702030302020204" pitchFamily="66" charset="0"/>
              </a:rPr>
              <a:t>Exprimované geny</a:t>
            </a:r>
            <a:r>
              <a:rPr lang="fr-FR" altLang="cs-CZ" dirty="0">
                <a:latin typeface="Comic Sans MS" panose="030F0702030302020204" pitchFamily="66" charset="0"/>
              </a:rPr>
              <a:t> a </a:t>
            </a:r>
            <a:br>
              <a:rPr lang="fr-FR" altLang="cs-CZ" dirty="0">
                <a:latin typeface="Comic Sans MS" panose="030F0702030302020204" pitchFamily="66" charset="0"/>
              </a:rPr>
            </a:br>
            <a:r>
              <a:rPr lang="cs-CZ" altLang="cs-CZ" dirty="0">
                <a:latin typeface="Comic Sans MS" panose="030F0702030302020204" pitchFamily="66" charset="0"/>
              </a:rPr>
              <a:t>přírodní selekce</a:t>
            </a:r>
            <a:endParaRPr lang="en-GB" altLang="cs-CZ" dirty="0">
              <a:latin typeface="Comic Sans MS" panose="030F0702030302020204" pitchFamily="66" charset="0"/>
            </a:endParaRPr>
          </a:p>
        </p:txBody>
      </p:sp>
      <p:sp>
        <p:nvSpPr>
          <p:cNvPr id="6147" name="Rectangle 3"/>
          <p:cNvSpPr>
            <a:spLocks noGrp="1" noChangeArrowheads="1"/>
          </p:cNvSpPr>
          <p:nvPr>
            <p:ph type="subTitle" idx="1"/>
          </p:nvPr>
        </p:nvSpPr>
        <p:spPr>
          <a:xfrm>
            <a:off x="1331913" y="3284538"/>
            <a:ext cx="6400800" cy="1752600"/>
          </a:xfrm>
        </p:spPr>
        <p:txBody>
          <a:bodyPr/>
          <a:lstStyle/>
          <a:p>
            <a:pPr eaLnBrk="1" hangingPunct="1"/>
            <a:r>
              <a:rPr lang="cs-CZ" altLang="cs-CZ">
                <a:latin typeface="Comic Sans MS" panose="030F0702030302020204" pitchFamily="66" charset="0"/>
              </a:rPr>
              <a:t>Produkty funkčních genů a jejich význam v ekologických studiích</a:t>
            </a:r>
            <a:endParaRPr lang="en-GB" altLang="cs-CZ">
              <a:latin typeface="Comic Sans MS" panose="030F0702030302020204" pitchFamily="66" charset="0"/>
            </a:endParaRPr>
          </a:p>
        </p:txBody>
      </p:sp>
    </p:spTree>
  </p:cSld>
  <p:clrMapOvr>
    <a:masterClrMapping/>
  </p:clrMapOvr>
  <p:transition spd="slow">
    <p:wipe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8386" name="Rectangle 2"/>
          <p:cNvSpPr>
            <a:spLocks noGrp="1" noChangeArrowheads="1"/>
          </p:cNvSpPr>
          <p:nvPr>
            <p:ph type="body" sz="half" idx="1"/>
          </p:nvPr>
        </p:nvSpPr>
        <p:spPr>
          <a:xfrm>
            <a:off x="611188" y="908050"/>
            <a:ext cx="8532812" cy="5218113"/>
          </a:xfrm>
        </p:spPr>
        <p:txBody>
          <a:bodyPr/>
          <a:lstStyle/>
          <a:p>
            <a:pPr marL="0" indent="0" eaLnBrk="1" hangingPunct="1">
              <a:defRPr/>
            </a:pPr>
            <a:endParaRPr lang="de-CH" sz="500" dirty="0"/>
          </a:p>
          <a:p>
            <a:pPr marL="0" indent="0" eaLnBrk="1" hangingPunct="1">
              <a:defRPr/>
            </a:pPr>
            <a:r>
              <a:rPr lang="cs-CZ" sz="2500" dirty="0">
                <a:solidFill>
                  <a:schemeClr val="accent2"/>
                </a:solidFill>
                <a:latin typeface="Comic Sans MS" pitchFamily="66" charset="0"/>
              </a:rPr>
              <a:t> </a:t>
            </a:r>
            <a:r>
              <a:rPr lang="de-CH" sz="2500" dirty="0">
                <a:solidFill>
                  <a:schemeClr val="accent2"/>
                </a:solidFill>
                <a:latin typeface="Comic Sans MS" pitchFamily="66" charset="0"/>
              </a:rPr>
              <a:t>Gene-</a:t>
            </a:r>
            <a:r>
              <a:rPr lang="de-CH" sz="2500" dirty="0" err="1">
                <a:solidFill>
                  <a:schemeClr val="accent2"/>
                </a:solidFill>
                <a:latin typeface="Comic Sans MS" pitchFamily="66" charset="0"/>
              </a:rPr>
              <a:t>tree</a:t>
            </a:r>
            <a:r>
              <a:rPr lang="de-CH" sz="2500" dirty="0">
                <a:solidFill>
                  <a:schemeClr val="accent2"/>
                </a:solidFill>
                <a:latin typeface="Comic Sans MS" pitchFamily="66" charset="0"/>
              </a:rPr>
              <a:t> versus </a:t>
            </a:r>
            <a:r>
              <a:rPr lang="de-CH" sz="2500" dirty="0" err="1">
                <a:solidFill>
                  <a:schemeClr val="accent2"/>
                </a:solidFill>
                <a:latin typeface="Comic Sans MS" pitchFamily="66" charset="0"/>
              </a:rPr>
              <a:t>species</a:t>
            </a:r>
            <a:r>
              <a:rPr lang="de-CH" sz="2500" dirty="0">
                <a:solidFill>
                  <a:schemeClr val="accent2"/>
                </a:solidFill>
                <a:latin typeface="Comic Sans MS" pitchFamily="66" charset="0"/>
              </a:rPr>
              <a:t> </a:t>
            </a:r>
            <a:r>
              <a:rPr lang="de-CH" sz="2500" dirty="0" err="1">
                <a:solidFill>
                  <a:schemeClr val="accent2"/>
                </a:solidFill>
                <a:latin typeface="Comic Sans MS" pitchFamily="66" charset="0"/>
              </a:rPr>
              <a:t>tree</a:t>
            </a:r>
            <a:endParaRPr lang="de-CH" sz="2500" dirty="0">
              <a:solidFill>
                <a:schemeClr val="accent2"/>
              </a:solidFill>
              <a:latin typeface="Comic Sans MS" pitchFamily="66" charset="0"/>
            </a:endParaRPr>
          </a:p>
          <a:p>
            <a:pPr marL="0" indent="0" eaLnBrk="1" hangingPunct="1">
              <a:defRPr/>
            </a:pPr>
            <a:endParaRPr lang="de-CH" sz="2500" dirty="0">
              <a:solidFill>
                <a:schemeClr val="accent2"/>
              </a:solidFill>
              <a:effectLst>
                <a:outerShdw blurRad="38100" dist="38100" dir="2700000" algn="tl">
                  <a:srgbClr val="C0C0C0"/>
                </a:outerShdw>
              </a:effectLst>
            </a:endParaRPr>
          </a:p>
          <a:p>
            <a:pPr marL="0" indent="0" eaLnBrk="1" hangingPunct="1">
              <a:defRPr/>
            </a:pPr>
            <a:endParaRPr lang="de-CH" sz="2000" dirty="0">
              <a:solidFill>
                <a:schemeClr val="accent2"/>
              </a:solidFill>
            </a:endParaRPr>
          </a:p>
          <a:p>
            <a:pPr marL="0" indent="0" eaLnBrk="1" hangingPunct="1">
              <a:defRPr/>
            </a:pPr>
            <a:endParaRPr lang="de-CH" sz="2000" dirty="0">
              <a:solidFill>
                <a:schemeClr val="accent2"/>
              </a:solidFill>
            </a:endParaRPr>
          </a:p>
          <a:p>
            <a:pPr marL="0" indent="0" eaLnBrk="1" hangingPunct="1">
              <a:defRPr/>
            </a:pPr>
            <a:endParaRPr lang="de-CH" sz="2000" dirty="0">
              <a:solidFill>
                <a:schemeClr val="accent2"/>
              </a:solidFill>
            </a:endParaRPr>
          </a:p>
          <a:p>
            <a:pPr marL="0" indent="0" eaLnBrk="1" hangingPunct="1">
              <a:defRPr/>
            </a:pPr>
            <a:endParaRPr lang="de-CH" sz="2000" dirty="0">
              <a:solidFill>
                <a:schemeClr val="accent2"/>
              </a:solidFill>
            </a:endParaRPr>
          </a:p>
          <a:p>
            <a:pPr marL="0" indent="0" eaLnBrk="1" hangingPunct="1">
              <a:defRPr/>
            </a:pPr>
            <a:endParaRPr lang="de-CH" sz="2000" dirty="0">
              <a:solidFill>
                <a:schemeClr val="accent2"/>
              </a:solidFill>
            </a:endParaRPr>
          </a:p>
          <a:p>
            <a:pPr marL="0" indent="0" eaLnBrk="1" hangingPunct="1">
              <a:defRPr/>
            </a:pPr>
            <a:endParaRPr lang="de-CH" sz="2000" dirty="0">
              <a:solidFill>
                <a:schemeClr val="accent2"/>
              </a:solidFill>
            </a:endParaRPr>
          </a:p>
          <a:p>
            <a:pPr marL="0" indent="0" eaLnBrk="1" hangingPunct="1">
              <a:defRPr/>
            </a:pPr>
            <a:endParaRPr lang="de-CH" sz="1200" dirty="0">
              <a:solidFill>
                <a:schemeClr val="accent2"/>
              </a:solidFill>
            </a:endParaRPr>
          </a:p>
          <a:p>
            <a:pPr marL="0" indent="0" eaLnBrk="1" hangingPunct="1">
              <a:buFontTx/>
              <a:buNone/>
              <a:defRPr/>
            </a:pPr>
            <a:r>
              <a:rPr lang="de-CH" sz="2000" dirty="0">
                <a:solidFill>
                  <a:schemeClr val="accent2"/>
                </a:solidFill>
              </a:rPr>
              <a:t>       </a:t>
            </a:r>
          </a:p>
          <a:p>
            <a:pPr marL="0" indent="0" eaLnBrk="1" hangingPunct="1">
              <a:defRPr/>
            </a:pPr>
            <a:endParaRPr lang="de-CH" sz="2000" dirty="0">
              <a:solidFill>
                <a:schemeClr val="accent2"/>
              </a:solidFill>
            </a:endParaRPr>
          </a:p>
          <a:p>
            <a:pPr marL="0" indent="0" eaLnBrk="1" hangingPunct="1">
              <a:defRPr/>
            </a:pPr>
            <a:endParaRPr lang="en-US" sz="2000" dirty="0">
              <a:solidFill>
                <a:schemeClr val="accent2"/>
              </a:solidFill>
            </a:endParaRPr>
          </a:p>
        </p:txBody>
      </p:sp>
      <p:cxnSp>
        <p:nvCxnSpPr>
          <p:cNvPr id="19459" name="Straight Connector 8"/>
          <p:cNvCxnSpPr>
            <a:cxnSpLocks noChangeShapeType="1"/>
          </p:cNvCxnSpPr>
          <p:nvPr/>
        </p:nvCxnSpPr>
        <p:spPr bwMode="auto">
          <a:xfrm>
            <a:off x="3635375" y="2349500"/>
            <a:ext cx="0" cy="1079500"/>
          </a:xfrm>
          <a:prstGeom prst="line">
            <a:avLst/>
          </a:prstGeom>
          <a:noFill/>
          <a:ln w="57150" algn="ctr">
            <a:solidFill>
              <a:schemeClr val="tx1"/>
            </a:solidFill>
            <a:round/>
            <a:headEnd/>
            <a:tailEnd/>
          </a:ln>
          <a:extLst>
            <a:ext uri="{909E8E84-426E-40DD-AFC4-6F175D3DCCD1}">
              <a14:hiddenFill xmlns:a14="http://schemas.microsoft.com/office/drawing/2010/main">
                <a:noFill/>
              </a14:hiddenFill>
            </a:ext>
          </a:extLst>
        </p:spPr>
      </p:cxnSp>
      <p:cxnSp>
        <p:nvCxnSpPr>
          <p:cNvPr id="19460" name="Straight Connector 10"/>
          <p:cNvCxnSpPr>
            <a:cxnSpLocks noChangeShapeType="1"/>
          </p:cNvCxnSpPr>
          <p:nvPr/>
        </p:nvCxnSpPr>
        <p:spPr bwMode="auto">
          <a:xfrm flipH="1">
            <a:off x="5291138" y="2349500"/>
            <a:ext cx="1587" cy="1079500"/>
          </a:xfrm>
          <a:prstGeom prst="line">
            <a:avLst/>
          </a:prstGeom>
          <a:noFill/>
          <a:ln w="57150" algn="ctr">
            <a:solidFill>
              <a:schemeClr val="tx1"/>
            </a:solidFill>
            <a:round/>
            <a:headEnd/>
            <a:tailEnd/>
          </a:ln>
          <a:extLst>
            <a:ext uri="{909E8E84-426E-40DD-AFC4-6F175D3DCCD1}">
              <a14:hiddenFill xmlns:a14="http://schemas.microsoft.com/office/drawing/2010/main">
                <a:noFill/>
              </a14:hiddenFill>
            </a:ext>
          </a:extLst>
        </p:spPr>
      </p:cxnSp>
      <p:cxnSp>
        <p:nvCxnSpPr>
          <p:cNvPr id="19461" name="Straight Connector 11"/>
          <p:cNvCxnSpPr>
            <a:cxnSpLocks noChangeShapeType="1"/>
          </p:cNvCxnSpPr>
          <p:nvPr/>
        </p:nvCxnSpPr>
        <p:spPr bwMode="auto">
          <a:xfrm flipH="1">
            <a:off x="1692275" y="3429000"/>
            <a:ext cx="1943100" cy="2520950"/>
          </a:xfrm>
          <a:prstGeom prst="line">
            <a:avLst/>
          </a:prstGeom>
          <a:noFill/>
          <a:ln w="57150" algn="ctr">
            <a:solidFill>
              <a:schemeClr val="tx1"/>
            </a:solidFill>
            <a:round/>
            <a:headEnd/>
            <a:tailEnd/>
          </a:ln>
          <a:extLst>
            <a:ext uri="{909E8E84-426E-40DD-AFC4-6F175D3DCCD1}">
              <a14:hiddenFill xmlns:a14="http://schemas.microsoft.com/office/drawing/2010/main">
                <a:noFill/>
              </a14:hiddenFill>
            </a:ext>
          </a:extLst>
        </p:spPr>
      </p:cxnSp>
      <p:cxnSp>
        <p:nvCxnSpPr>
          <p:cNvPr id="19462" name="Straight Connector 16"/>
          <p:cNvCxnSpPr>
            <a:cxnSpLocks noChangeShapeType="1"/>
          </p:cNvCxnSpPr>
          <p:nvPr/>
        </p:nvCxnSpPr>
        <p:spPr bwMode="auto">
          <a:xfrm>
            <a:off x="3492500" y="4905375"/>
            <a:ext cx="792163" cy="1044575"/>
          </a:xfrm>
          <a:prstGeom prst="line">
            <a:avLst/>
          </a:prstGeom>
          <a:noFill/>
          <a:ln w="57150" algn="ctr">
            <a:solidFill>
              <a:schemeClr val="tx1"/>
            </a:solidFill>
            <a:round/>
            <a:headEnd/>
            <a:tailEnd/>
          </a:ln>
          <a:extLst>
            <a:ext uri="{909E8E84-426E-40DD-AFC4-6F175D3DCCD1}">
              <a14:hiddenFill xmlns:a14="http://schemas.microsoft.com/office/drawing/2010/main">
                <a:noFill/>
              </a14:hiddenFill>
            </a:ext>
          </a:extLst>
        </p:spPr>
      </p:cxnSp>
      <p:cxnSp>
        <p:nvCxnSpPr>
          <p:cNvPr id="19463" name="Straight Connector 27"/>
          <p:cNvCxnSpPr>
            <a:cxnSpLocks noChangeShapeType="1"/>
          </p:cNvCxnSpPr>
          <p:nvPr/>
        </p:nvCxnSpPr>
        <p:spPr bwMode="auto">
          <a:xfrm>
            <a:off x="4032250" y="4437063"/>
            <a:ext cx="1258888" cy="1512887"/>
          </a:xfrm>
          <a:prstGeom prst="line">
            <a:avLst/>
          </a:prstGeom>
          <a:noFill/>
          <a:ln w="57150" algn="ctr">
            <a:solidFill>
              <a:schemeClr val="tx1"/>
            </a:solidFill>
            <a:round/>
            <a:headEnd/>
            <a:tailEnd/>
          </a:ln>
          <a:extLst>
            <a:ext uri="{909E8E84-426E-40DD-AFC4-6F175D3DCCD1}">
              <a14:hiddenFill xmlns:a14="http://schemas.microsoft.com/office/drawing/2010/main">
                <a:noFill/>
              </a14:hiddenFill>
            </a:ext>
          </a:extLst>
        </p:spPr>
      </p:cxnSp>
      <p:cxnSp>
        <p:nvCxnSpPr>
          <p:cNvPr id="19464" name="Straight Connector 38"/>
          <p:cNvCxnSpPr>
            <a:cxnSpLocks noChangeShapeType="1"/>
          </p:cNvCxnSpPr>
          <p:nvPr/>
        </p:nvCxnSpPr>
        <p:spPr bwMode="auto">
          <a:xfrm>
            <a:off x="4464050" y="3860800"/>
            <a:ext cx="1763713" cy="2089150"/>
          </a:xfrm>
          <a:prstGeom prst="line">
            <a:avLst/>
          </a:prstGeom>
          <a:noFill/>
          <a:ln w="57150" algn="ctr">
            <a:solidFill>
              <a:schemeClr val="tx1"/>
            </a:solidFill>
            <a:round/>
            <a:headEnd/>
            <a:tailEnd/>
          </a:ln>
          <a:extLst>
            <a:ext uri="{909E8E84-426E-40DD-AFC4-6F175D3DCCD1}">
              <a14:hiddenFill xmlns:a14="http://schemas.microsoft.com/office/drawing/2010/main">
                <a:noFill/>
              </a14:hiddenFill>
            </a:ext>
          </a:extLst>
        </p:spPr>
      </p:cxnSp>
      <p:cxnSp>
        <p:nvCxnSpPr>
          <p:cNvPr id="19465" name="Straight Connector 41"/>
          <p:cNvCxnSpPr>
            <a:cxnSpLocks noChangeShapeType="1"/>
          </p:cNvCxnSpPr>
          <p:nvPr/>
        </p:nvCxnSpPr>
        <p:spPr bwMode="auto">
          <a:xfrm flipH="1">
            <a:off x="2628900" y="4905375"/>
            <a:ext cx="863600" cy="1044575"/>
          </a:xfrm>
          <a:prstGeom prst="line">
            <a:avLst/>
          </a:prstGeom>
          <a:noFill/>
          <a:ln w="57150" algn="ctr">
            <a:solidFill>
              <a:schemeClr val="tx1"/>
            </a:solidFill>
            <a:round/>
            <a:headEnd/>
            <a:tailEnd/>
          </a:ln>
          <a:extLst>
            <a:ext uri="{909E8E84-426E-40DD-AFC4-6F175D3DCCD1}">
              <a14:hiddenFill xmlns:a14="http://schemas.microsoft.com/office/drawing/2010/main">
                <a:noFill/>
              </a14:hiddenFill>
            </a:ext>
          </a:extLst>
        </p:spPr>
      </p:cxnSp>
      <p:cxnSp>
        <p:nvCxnSpPr>
          <p:cNvPr id="19466" name="Straight Connector 44"/>
          <p:cNvCxnSpPr>
            <a:cxnSpLocks noChangeShapeType="1"/>
          </p:cNvCxnSpPr>
          <p:nvPr/>
        </p:nvCxnSpPr>
        <p:spPr bwMode="auto">
          <a:xfrm flipH="1">
            <a:off x="3995738" y="3860800"/>
            <a:ext cx="504825" cy="576263"/>
          </a:xfrm>
          <a:prstGeom prst="line">
            <a:avLst/>
          </a:prstGeom>
          <a:noFill/>
          <a:ln w="57150" algn="ctr">
            <a:solidFill>
              <a:schemeClr val="tx1"/>
            </a:solidFill>
            <a:round/>
            <a:headEnd/>
            <a:tailEnd/>
          </a:ln>
          <a:extLst>
            <a:ext uri="{909E8E84-426E-40DD-AFC4-6F175D3DCCD1}">
              <a14:hiddenFill xmlns:a14="http://schemas.microsoft.com/office/drawing/2010/main">
                <a:noFill/>
              </a14:hiddenFill>
            </a:ext>
          </a:extLst>
        </p:spPr>
      </p:cxnSp>
      <p:cxnSp>
        <p:nvCxnSpPr>
          <p:cNvPr id="19467" name="Straight Connector 47"/>
          <p:cNvCxnSpPr>
            <a:cxnSpLocks noChangeShapeType="1"/>
          </p:cNvCxnSpPr>
          <p:nvPr/>
        </p:nvCxnSpPr>
        <p:spPr bwMode="auto">
          <a:xfrm>
            <a:off x="5292725" y="3429000"/>
            <a:ext cx="2159000" cy="2520950"/>
          </a:xfrm>
          <a:prstGeom prst="line">
            <a:avLst/>
          </a:prstGeom>
          <a:noFill/>
          <a:ln w="57150" algn="ctr">
            <a:solidFill>
              <a:schemeClr val="tx1"/>
            </a:solidFill>
            <a:round/>
            <a:headEnd/>
            <a:tailEnd/>
          </a:ln>
          <a:extLst>
            <a:ext uri="{909E8E84-426E-40DD-AFC4-6F175D3DCCD1}">
              <a14:hiddenFill xmlns:a14="http://schemas.microsoft.com/office/drawing/2010/main">
                <a:noFill/>
              </a14:hiddenFill>
            </a:ext>
          </a:extLst>
        </p:spPr>
      </p:cxnSp>
      <p:grpSp>
        <p:nvGrpSpPr>
          <p:cNvPr id="2" name="Group 69"/>
          <p:cNvGrpSpPr>
            <a:grpSpLocks/>
          </p:cNvGrpSpPr>
          <p:nvPr/>
        </p:nvGrpSpPr>
        <p:grpSpPr bwMode="auto">
          <a:xfrm>
            <a:off x="1908175" y="2276475"/>
            <a:ext cx="4967288" cy="3673475"/>
            <a:chOff x="1619672" y="2276872"/>
            <a:chExt cx="4968552" cy="3672408"/>
          </a:xfrm>
        </p:grpSpPr>
        <p:cxnSp>
          <p:nvCxnSpPr>
            <p:cNvPr id="19497" name="Straight Connector 51"/>
            <p:cNvCxnSpPr>
              <a:cxnSpLocks noChangeShapeType="1"/>
            </p:cNvCxnSpPr>
            <p:nvPr/>
          </p:nvCxnSpPr>
          <p:spPr bwMode="auto">
            <a:xfrm>
              <a:off x="3851920" y="2276872"/>
              <a:ext cx="0" cy="720080"/>
            </a:xfrm>
            <a:prstGeom prst="line">
              <a:avLst/>
            </a:prstGeom>
            <a:noFill/>
            <a:ln w="28575" algn="ctr">
              <a:solidFill>
                <a:srgbClr val="FF0000"/>
              </a:solidFill>
              <a:round/>
              <a:headEnd/>
              <a:tailEnd/>
            </a:ln>
            <a:extLst>
              <a:ext uri="{909E8E84-426E-40DD-AFC4-6F175D3DCCD1}">
                <a14:hiddenFill xmlns:a14="http://schemas.microsoft.com/office/drawing/2010/main">
                  <a:noFill/>
                </a14:hiddenFill>
              </a:ext>
            </a:extLst>
          </p:spPr>
        </p:cxnSp>
        <p:cxnSp>
          <p:nvCxnSpPr>
            <p:cNvPr id="19498" name="Straight Connector 55"/>
            <p:cNvCxnSpPr>
              <a:cxnSpLocks noChangeShapeType="1"/>
            </p:cNvCxnSpPr>
            <p:nvPr/>
          </p:nvCxnSpPr>
          <p:spPr bwMode="auto">
            <a:xfrm flipH="1" flipV="1">
              <a:off x="3851920" y="2996952"/>
              <a:ext cx="2736304" cy="2952328"/>
            </a:xfrm>
            <a:prstGeom prst="line">
              <a:avLst/>
            </a:prstGeom>
            <a:noFill/>
            <a:ln w="28575" algn="ctr">
              <a:solidFill>
                <a:srgbClr val="FF0000"/>
              </a:solidFill>
              <a:round/>
              <a:headEnd/>
              <a:tailEnd/>
            </a:ln>
            <a:extLst>
              <a:ext uri="{909E8E84-426E-40DD-AFC4-6F175D3DCCD1}">
                <a14:hiddenFill xmlns:a14="http://schemas.microsoft.com/office/drawing/2010/main">
                  <a:noFill/>
                </a14:hiddenFill>
              </a:ext>
            </a:extLst>
          </p:spPr>
        </p:cxnSp>
        <p:cxnSp>
          <p:nvCxnSpPr>
            <p:cNvPr id="19499" name="Straight Connector 59"/>
            <p:cNvCxnSpPr>
              <a:cxnSpLocks noChangeShapeType="1"/>
            </p:cNvCxnSpPr>
            <p:nvPr/>
          </p:nvCxnSpPr>
          <p:spPr bwMode="auto">
            <a:xfrm flipH="1">
              <a:off x="1619672" y="2996952"/>
              <a:ext cx="2232248" cy="2952328"/>
            </a:xfrm>
            <a:prstGeom prst="line">
              <a:avLst/>
            </a:prstGeom>
            <a:noFill/>
            <a:ln w="28575" algn="ctr">
              <a:solidFill>
                <a:srgbClr val="FF0000"/>
              </a:solidFill>
              <a:round/>
              <a:headEnd/>
              <a:tailEnd/>
            </a:ln>
            <a:extLst>
              <a:ext uri="{909E8E84-426E-40DD-AFC4-6F175D3DCCD1}">
                <a14:hiddenFill xmlns:a14="http://schemas.microsoft.com/office/drawing/2010/main">
                  <a:noFill/>
                </a14:hiddenFill>
              </a:ext>
            </a:extLst>
          </p:spPr>
        </p:cxnSp>
        <p:cxnSp>
          <p:nvCxnSpPr>
            <p:cNvPr id="19500" name="Straight Connector 63"/>
            <p:cNvCxnSpPr>
              <a:cxnSpLocks noChangeShapeType="1"/>
            </p:cNvCxnSpPr>
            <p:nvPr/>
          </p:nvCxnSpPr>
          <p:spPr bwMode="auto">
            <a:xfrm flipH="1" flipV="1">
              <a:off x="3095836" y="4005064"/>
              <a:ext cx="1008484" cy="1944216"/>
            </a:xfrm>
            <a:prstGeom prst="line">
              <a:avLst/>
            </a:prstGeom>
            <a:noFill/>
            <a:ln w="28575" algn="ctr">
              <a:solidFill>
                <a:srgbClr val="FF0000"/>
              </a:solidFill>
              <a:round/>
              <a:headEnd/>
              <a:tailEnd/>
            </a:ln>
            <a:extLst>
              <a:ext uri="{909E8E84-426E-40DD-AFC4-6F175D3DCCD1}">
                <a14:hiddenFill xmlns:a14="http://schemas.microsoft.com/office/drawing/2010/main">
                  <a:noFill/>
                </a14:hiddenFill>
              </a:ext>
            </a:extLst>
          </p:spPr>
        </p:cxnSp>
      </p:grpSp>
      <p:grpSp>
        <p:nvGrpSpPr>
          <p:cNvPr id="3" name="Group 77"/>
          <p:cNvGrpSpPr>
            <a:grpSpLocks/>
          </p:cNvGrpSpPr>
          <p:nvPr/>
        </p:nvGrpSpPr>
        <p:grpSpPr bwMode="auto">
          <a:xfrm>
            <a:off x="2268538" y="2276475"/>
            <a:ext cx="4967287" cy="3673475"/>
            <a:chOff x="1619672" y="2276872"/>
            <a:chExt cx="4968552" cy="3672408"/>
          </a:xfrm>
        </p:grpSpPr>
        <p:cxnSp>
          <p:nvCxnSpPr>
            <p:cNvPr id="19492" name="Straight Connector 78"/>
            <p:cNvCxnSpPr>
              <a:cxnSpLocks noChangeShapeType="1"/>
            </p:cNvCxnSpPr>
            <p:nvPr/>
          </p:nvCxnSpPr>
          <p:spPr bwMode="auto">
            <a:xfrm>
              <a:off x="3851920" y="2276872"/>
              <a:ext cx="0" cy="720080"/>
            </a:xfrm>
            <a:prstGeom prst="line">
              <a:avLst/>
            </a:prstGeom>
            <a:noFill/>
            <a:ln w="28575" algn="ctr">
              <a:solidFill>
                <a:srgbClr val="00B050"/>
              </a:solidFill>
              <a:round/>
              <a:headEnd/>
              <a:tailEnd/>
            </a:ln>
            <a:extLst>
              <a:ext uri="{909E8E84-426E-40DD-AFC4-6F175D3DCCD1}">
                <a14:hiddenFill xmlns:a14="http://schemas.microsoft.com/office/drawing/2010/main">
                  <a:noFill/>
                </a14:hiddenFill>
              </a:ext>
            </a:extLst>
          </p:spPr>
        </p:cxnSp>
        <p:cxnSp>
          <p:nvCxnSpPr>
            <p:cNvPr id="19493" name="Straight Connector 79"/>
            <p:cNvCxnSpPr>
              <a:cxnSpLocks noChangeShapeType="1"/>
            </p:cNvCxnSpPr>
            <p:nvPr/>
          </p:nvCxnSpPr>
          <p:spPr bwMode="auto">
            <a:xfrm flipH="1" flipV="1">
              <a:off x="3851920" y="2996952"/>
              <a:ext cx="2736304" cy="2952328"/>
            </a:xfrm>
            <a:prstGeom prst="line">
              <a:avLst/>
            </a:prstGeom>
            <a:noFill/>
            <a:ln w="28575" algn="ctr">
              <a:solidFill>
                <a:srgbClr val="00B050"/>
              </a:solidFill>
              <a:round/>
              <a:headEnd/>
              <a:tailEnd/>
            </a:ln>
            <a:extLst>
              <a:ext uri="{909E8E84-426E-40DD-AFC4-6F175D3DCCD1}">
                <a14:hiddenFill xmlns:a14="http://schemas.microsoft.com/office/drawing/2010/main">
                  <a:noFill/>
                </a14:hiddenFill>
              </a:ext>
            </a:extLst>
          </p:spPr>
        </p:cxnSp>
        <p:cxnSp>
          <p:nvCxnSpPr>
            <p:cNvPr id="19494" name="Straight Connector 80"/>
            <p:cNvCxnSpPr>
              <a:cxnSpLocks noChangeShapeType="1"/>
            </p:cNvCxnSpPr>
            <p:nvPr/>
          </p:nvCxnSpPr>
          <p:spPr bwMode="auto">
            <a:xfrm flipH="1">
              <a:off x="1619672" y="2996952"/>
              <a:ext cx="2232248" cy="2952328"/>
            </a:xfrm>
            <a:prstGeom prst="line">
              <a:avLst/>
            </a:prstGeom>
            <a:noFill/>
            <a:ln w="28575" algn="ctr">
              <a:solidFill>
                <a:srgbClr val="00B050"/>
              </a:solidFill>
              <a:round/>
              <a:headEnd/>
              <a:tailEnd/>
            </a:ln>
            <a:extLst>
              <a:ext uri="{909E8E84-426E-40DD-AFC4-6F175D3DCCD1}">
                <a14:hiddenFill xmlns:a14="http://schemas.microsoft.com/office/drawing/2010/main">
                  <a:noFill/>
                </a14:hiddenFill>
              </a:ext>
            </a:extLst>
          </p:spPr>
        </p:cxnSp>
        <p:cxnSp>
          <p:nvCxnSpPr>
            <p:cNvPr id="19495" name="Straight Connector 81"/>
            <p:cNvCxnSpPr>
              <a:cxnSpLocks noChangeShapeType="1"/>
            </p:cNvCxnSpPr>
            <p:nvPr/>
          </p:nvCxnSpPr>
          <p:spPr bwMode="auto">
            <a:xfrm flipH="1" flipV="1">
              <a:off x="3132584" y="4437112"/>
              <a:ext cx="1168828" cy="1512168"/>
            </a:xfrm>
            <a:prstGeom prst="line">
              <a:avLst/>
            </a:prstGeom>
            <a:noFill/>
            <a:ln w="28575" algn="ctr">
              <a:solidFill>
                <a:srgbClr val="00B050"/>
              </a:solidFill>
              <a:round/>
              <a:headEnd/>
              <a:tailEnd/>
            </a:ln>
            <a:extLst>
              <a:ext uri="{909E8E84-426E-40DD-AFC4-6F175D3DCCD1}">
                <a14:hiddenFill xmlns:a14="http://schemas.microsoft.com/office/drawing/2010/main">
                  <a:noFill/>
                </a14:hiddenFill>
              </a:ext>
            </a:extLst>
          </p:spPr>
        </p:cxnSp>
        <p:cxnSp>
          <p:nvCxnSpPr>
            <p:cNvPr id="19496" name="Straight Connector 82"/>
            <p:cNvCxnSpPr>
              <a:cxnSpLocks noChangeShapeType="1"/>
            </p:cNvCxnSpPr>
            <p:nvPr/>
          </p:nvCxnSpPr>
          <p:spPr bwMode="auto">
            <a:xfrm flipH="1">
              <a:off x="3132584" y="3284984"/>
              <a:ext cx="971736" cy="1152128"/>
            </a:xfrm>
            <a:prstGeom prst="line">
              <a:avLst/>
            </a:prstGeom>
            <a:noFill/>
            <a:ln w="28575" algn="ctr">
              <a:solidFill>
                <a:srgbClr val="00B050"/>
              </a:solidFill>
              <a:round/>
              <a:headEnd/>
              <a:tailEnd/>
            </a:ln>
            <a:extLst>
              <a:ext uri="{909E8E84-426E-40DD-AFC4-6F175D3DCCD1}">
                <a14:hiddenFill xmlns:a14="http://schemas.microsoft.com/office/drawing/2010/main">
                  <a:noFill/>
                </a14:hiddenFill>
              </a:ext>
            </a:extLst>
          </p:spPr>
        </p:cxnSp>
      </p:grpSp>
      <p:sp>
        <p:nvSpPr>
          <p:cNvPr id="19470" name="Rectangle 83"/>
          <p:cNvSpPr>
            <a:spLocks noChangeArrowheads="1"/>
          </p:cNvSpPr>
          <p:nvPr/>
        </p:nvSpPr>
        <p:spPr bwMode="auto">
          <a:xfrm>
            <a:off x="1908175" y="5903913"/>
            <a:ext cx="414338"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de-CH" altLang="cs-CZ" sz="2500"/>
              <a:t>A</a:t>
            </a:r>
          </a:p>
        </p:txBody>
      </p:sp>
      <p:sp>
        <p:nvSpPr>
          <p:cNvPr id="19471" name="Rectangle 84"/>
          <p:cNvSpPr>
            <a:spLocks noChangeArrowheads="1"/>
          </p:cNvSpPr>
          <p:nvPr/>
        </p:nvSpPr>
        <p:spPr bwMode="auto">
          <a:xfrm>
            <a:off x="4572000" y="5903913"/>
            <a:ext cx="415925"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de-CH" altLang="cs-CZ" sz="2500"/>
              <a:t>B</a:t>
            </a:r>
          </a:p>
        </p:txBody>
      </p:sp>
      <p:sp>
        <p:nvSpPr>
          <p:cNvPr id="19472" name="Rectangle 85"/>
          <p:cNvSpPr>
            <a:spLocks noChangeArrowheads="1"/>
          </p:cNvSpPr>
          <p:nvPr/>
        </p:nvSpPr>
        <p:spPr bwMode="auto">
          <a:xfrm>
            <a:off x="6604000" y="5903913"/>
            <a:ext cx="415925"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de-CH" altLang="cs-CZ" sz="2500"/>
              <a:t>C</a:t>
            </a:r>
          </a:p>
        </p:txBody>
      </p:sp>
      <p:grpSp>
        <p:nvGrpSpPr>
          <p:cNvPr id="4" name="Group 73"/>
          <p:cNvGrpSpPr>
            <a:grpSpLocks/>
          </p:cNvGrpSpPr>
          <p:nvPr/>
        </p:nvGrpSpPr>
        <p:grpSpPr bwMode="auto">
          <a:xfrm>
            <a:off x="719138" y="2133600"/>
            <a:ext cx="1873250" cy="1330325"/>
            <a:chOff x="719480" y="2132856"/>
            <a:chExt cx="1872392" cy="1331277"/>
          </a:xfrm>
        </p:grpSpPr>
        <p:cxnSp>
          <p:nvCxnSpPr>
            <p:cNvPr id="19485" name="Straight Connector 87"/>
            <p:cNvCxnSpPr>
              <a:cxnSpLocks noChangeShapeType="1"/>
            </p:cNvCxnSpPr>
            <p:nvPr/>
          </p:nvCxnSpPr>
          <p:spPr bwMode="auto">
            <a:xfrm>
              <a:off x="1612266" y="2132856"/>
              <a:ext cx="0" cy="197669"/>
            </a:xfrm>
            <a:prstGeom prst="line">
              <a:avLst/>
            </a:prstGeom>
            <a:noFill/>
            <a:ln w="28575" algn="ctr">
              <a:solidFill>
                <a:srgbClr val="FF0000"/>
              </a:solidFill>
              <a:round/>
              <a:headEnd/>
              <a:tailEnd/>
            </a:ln>
            <a:extLst>
              <a:ext uri="{909E8E84-426E-40DD-AFC4-6F175D3DCCD1}">
                <a14:hiddenFill xmlns:a14="http://schemas.microsoft.com/office/drawing/2010/main">
                  <a:noFill/>
                </a14:hiddenFill>
              </a:ext>
            </a:extLst>
          </p:spPr>
        </p:cxnSp>
        <p:cxnSp>
          <p:nvCxnSpPr>
            <p:cNvPr id="19486" name="Straight Connector 88"/>
            <p:cNvCxnSpPr>
              <a:cxnSpLocks noChangeShapeType="1"/>
            </p:cNvCxnSpPr>
            <p:nvPr/>
          </p:nvCxnSpPr>
          <p:spPr bwMode="auto">
            <a:xfrm flipH="1" flipV="1">
              <a:off x="1612266" y="2330525"/>
              <a:ext cx="799494" cy="810443"/>
            </a:xfrm>
            <a:prstGeom prst="line">
              <a:avLst/>
            </a:prstGeom>
            <a:noFill/>
            <a:ln w="28575" algn="ctr">
              <a:solidFill>
                <a:srgbClr val="FF0000"/>
              </a:solidFill>
              <a:round/>
              <a:headEnd/>
              <a:tailEnd/>
            </a:ln>
            <a:extLst>
              <a:ext uri="{909E8E84-426E-40DD-AFC4-6F175D3DCCD1}">
                <a14:hiddenFill xmlns:a14="http://schemas.microsoft.com/office/drawing/2010/main">
                  <a:noFill/>
                </a14:hiddenFill>
              </a:ext>
            </a:extLst>
          </p:spPr>
        </p:cxnSp>
        <p:cxnSp>
          <p:nvCxnSpPr>
            <p:cNvPr id="19487" name="Straight Connector 89"/>
            <p:cNvCxnSpPr>
              <a:cxnSpLocks noChangeShapeType="1"/>
            </p:cNvCxnSpPr>
            <p:nvPr/>
          </p:nvCxnSpPr>
          <p:spPr bwMode="auto">
            <a:xfrm flipH="1">
              <a:off x="960047" y="2330525"/>
              <a:ext cx="652219" cy="810443"/>
            </a:xfrm>
            <a:prstGeom prst="line">
              <a:avLst/>
            </a:prstGeom>
            <a:noFill/>
            <a:ln w="28575" algn="ctr">
              <a:solidFill>
                <a:srgbClr val="FF0000"/>
              </a:solidFill>
              <a:round/>
              <a:headEnd/>
              <a:tailEnd/>
            </a:ln>
            <a:extLst>
              <a:ext uri="{909E8E84-426E-40DD-AFC4-6F175D3DCCD1}">
                <a14:hiddenFill xmlns:a14="http://schemas.microsoft.com/office/drawing/2010/main">
                  <a:noFill/>
                </a14:hiddenFill>
              </a:ext>
            </a:extLst>
          </p:spPr>
        </p:cxnSp>
        <p:cxnSp>
          <p:nvCxnSpPr>
            <p:cNvPr id="19488" name="Straight Connector 90"/>
            <p:cNvCxnSpPr>
              <a:cxnSpLocks noChangeShapeType="1"/>
            </p:cNvCxnSpPr>
            <p:nvPr/>
          </p:nvCxnSpPr>
          <p:spPr bwMode="auto">
            <a:xfrm flipH="1" flipV="1">
              <a:off x="1402090" y="2607262"/>
              <a:ext cx="283922" cy="533706"/>
            </a:xfrm>
            <a:prstGeom prst="line">
              <a:avLst/>
            </a:prstGeom>
            <a:noFill/>
            <a:ln w="28575" algn="ctr">
              <a:solidFill>
                <a:srgbClr val="FF0000"/>
              </a:solidFill>
              <a:round/>
              <a:headEnd/>
              <a:tailEnd/>
            </a:ln>
            <a:extLst>
              <a:ext uri="{909E8E84-426E-40DD-AFC4-6F175D3DCCD1}">
                <a14:hiddenFill xmlns:a14="http://schemas.microsoft.com/office/drawing/2010/main">
                  <a:noFill/>
                </a14:hiddenFill>
              </a:ext>
            </a:extLst>
          </p:spPr>
        </p:cxnSp>
        <p:sp>
          <p:nvSpPr>
            <p:cNvPr id="19489" name="Rectangle 91"/>
            <p:cNvSpPr>
              <a:spLocks noChangeArrowheads="1"/>
            </p:cNvSpPr>
            <p:nvPr/>
          </p:nvSpPr>
          <p:spPr bwMode="auto">
            <a:xfrm>
              <a:off x="719480" y="3140968"/>
              <a:ext cx="324128"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de-CH" altLang="cs-CZ" sz="2400">
                  <a:solidFill>
                    <a:srgbClr val="FF0000"/>
                  </a:solidFill>
                </a:rPr>
                <a:t>A</a:t>
              </a:r>
            </a:p>
          </p:txBody>
        </p:sp>
        <p:sp>
          <p:nvSpPr>
            <p:cNvPr id="19490" name="Rectangle 92"/>
            <p:cNvSpPr>
              <a:spLocks noChangeArrowheads="1"/>
            </p:cNvSpPr>
            <p:nvPr/>
          </p:nvSpPr>
          <p:spPr bwMode="auto">
            <a:xfrm>
              <a:off x="1475656" y="3140968"/>
              <a:ext cx="324128"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de-CH" altLang="cs-CZ" sz="2400">
                  <a:solidFill>
                    <a:srgbClr val="FF0000"/>
                  </a:solidFill>
                </a:rPr>
                <a:t>B</a:t>
              </a:r>
            </a:p>
          </p:txBody>
        </p:sp>
        <p:sp>
          <p:nvSpPr>
            <p:cNvPr id="19491" name="Rectangle 93"/>
            <p:cNvSpPr>
              <a:spLocks noChangeArrowheads="1"/>
            </p:cNvSpPr>
            <p:nvPr/>
          </p:nvSpPr>
          <p:spPr bwMode="auto">
            <a:xfrm>
              <a:off x="2267744" y="3140968"/>
              <a:ext cx="324128"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de-CH" altLang="cs-CZ" sz="2400">
                  <a:solidFill>
                    <a:srgbClr val="FF0000"/>
                  </a:solidFill>
                </a:rPr>
                <a:t>C</a:t>
              </a:r>
            </a:p>
          </p:txBody>
        </p:sp>
      </p:grpSp>
      <p:grpSp>
        <p:nvGrpSpPr>
          <p:cNvPr id="5" name="Group 109"/>
          <p:cNvGrpSpPr>
            <a:grpSpLocks/>
          </p:cNvGrpSpPr>
          <p:nvPr/>
        </p:nvGrpSpPr>
        <p:grpSpPr bwMode="auto">
          <a:xfrm>
            <a:off x="6624638" y="2141538"/>
            <a:ext cx="1763712" cy="1322387"/>
            <a:chOff x="6624136" y="2141240"/>
            <a:chExt cx="1764288" cy="1322893"/>
          </a:xfrm>
        </p:grpSpPr>
        <p:cxnSp>
          <p:nvCxnSpPr>
            <p:cNvPr id="19478" name="Straight Connector 95"/>
            <p:cNvCxnSpPr>
              <a:cxnSpLocks noChangeShapeType="1"/>
            </p:cNvCxnSpPr>
            <p:nvPr/>
          </p:nvCxnSpPr>
          <p:spPr bwMode="auto">
            <a:xfrm>
              <a:off x="7418925" y="2141240"/>
              <a:ext cx="0" cy="196025"/>
            </a:xfrm>
            <a:prstGeom prst="line">
              <a:avLst/>
            </a:prstGeom>
            <a:noFill/>
            <a:ln w="28575" algn="ctr">
              <a:solidFill>
                <a:srgbClr val="00B050"/>
              </a:solidFill>
              <a:round/>
              <a:headEnd/>
              <a:tailEnd/>
            </a:ln>
            <a:extLst>
              <a:ext uri="{909E8E84-426E-40DD-AFC4-6F175D3DCCD1}">
                <a14:hiddenFill xmlns:a14="http://schemas.microsoft.com/office/drawing/2010/main">
                  <a:noFill/>
                </a14:hiddenFill>
              </a:ext>
            </a:extLst>
          </p:spPr>
        </p:cxnSp>
        <p:cxnSp>
          <p:nvCxnSpPr>
            <p:cNvPr id="19479" name="Straight Connector 96"/>
            <p:cNvCxnSpPr>
              <a:cxnSpLocks noChangeShapeType="1"/>
            </p:cNvCxnSpPr>
            <p:nvPr/>
          </p:nvCxnSpPr>
          <p:spPr bwMode="auto">
            <a:xfrm flipH="1" flipV="1">
              <a:off x="7418925" y="2337265"/>
              <a:ext cx="753475" cy="803703"/>
            </a:xfrm>
            <a:prstGeom prst="line">
              <a:avLst/>
            </a:prstGeom>
            <a:noFill/>
            <a:ln w="28575" algn="ctr">
              <a:solidFill>
                <a:srgbClr val="00B050"/>
              </a:solidFill>
              <a:round/>
              <a:headEnd/>
              <a:tailEnd/>
            </a:ln>
            <a:extLst>
              <a:ext uri="{909E8E84-426E-40DD-AFC4-6F175D3DCCD1}">
                <a14:hiddenFill xmlns:a14="http://schemas.microsoft.com/office/drawing/2010/main">
                  <a:noFill/>
                </a14:hiddenFill>
              </a:ext>
            </a:extLst>
          </p:spPr>
        </p:cxnSp>
        <p:cxnSp>
          <p:nvCxnSpPr>
            <p:cNvPr id="19480" name="Straight Connector 97"/>
            <p:cNvCxnSpPr>
              <a:cxnSpLocks noChangeShapeType="1"/>
            </p:cNvCxnSpPr>
            <p:nvPr/>
          </p:nvCxnSpPr>
          <p:spPr bwMode="auto">
            <a:xfrm flipH="1">
              <a:off x="6804248" y="2337265"/>
              <a:ext cx="614677" cy="803703"/>
            </a:xfrm>
            <a:prstGeom prst="line">
              <a:avLst/>
            </a:prstGeom>
            <a:noFill/>
            <a:ln w="28575" algn="ctr">
              <a:solidFill>
                <a:srgbClr val="00B050"/>
              </a:solidFill>
              <a:round/>
              <a:headEnd/>
              <a:tailEnd/>
            </a:ln>
            <a:extLst>
              <a:ext uri="{909E8E84-426E-40DD-AFC4-6F175D3DCCD1}">
                <a14:hiddenFill xmlns:a14="http://schemas.microsoft.com/office/drawing/2010/main">
                  <a:noFill/>
                </a14:hiddenFill>
              </a:ext>
            </a:extLst>
          </p:spPr>
        </p:cxnSp>
        <p:cxnSp>
          <p:nvCxnSpPr>
            <p:cNvPr id="19481" name="Straight Connector 99"/>
            <p:cNvCxnSpPr>
              <a:cxnSpLocks noChangeShapeType="1"/>
            </p:cNvCxnSpPr>
            <p:nvPr/>
          </p:nvCxnSpPr>
          <p:spPr bwMode="auto">
            <a:xfrm flipH="1">
              <a:off x="7348064" y="2420888"/>
              <a:ext cx="176448" cy="720080"/>
            </a:xfrm>
            <a:prstGeom prst="line">
              <a:avLst/>
            </a:prstGeom>
            <a:noFill/>
            <a:ln w="28575" algn="ctr">
              <a:solidFill>
                <a:srgbClr val="00B050"/>
              </a:solidFill>
              <a:round/>
              <a:headEnd/>
              <a:tailEnd/>
            </a:ln>
            <a:extLst>
              <a:ext uri="{909E8E84-426E-40DD-AFC4-6F175D3DCCD1}">
                <a14:hiddenFill xmlns:a14="http://schemas.microsoft.com/office/drawing/2010/main">
                  <a:noFill/>
                </a14:hiddenFill>
              </a:ext>
            </a:extLst>
          </p:spPr>
        </p:cxnSp>
        <p:sp>
          <p:nvSpPr>
            <p:cNvPr id="19482" name="Rectangle 101"/>
            <p:cNvSpPr>
              <a:spLocks noChangeArrowheads="1"/>
            </p:cNvSpPr>
            <p:nvPr/>
          </p:nvSpPr>
          <p:spPr bwMode="auto">
            <a:xfrm>
              <a:off x="6624136" y="3140968"/>
              <a:ext cx="324128"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de-CH" altLang="cs-CZ" sz="2400">
                  <a:solidFill>
                    <a:srgbClr val="00B050"/>
                  </a:solidFill>
                </a:rPr>
                <a:t>A</a:t>
              </a:r>
            </a:p>
          </p:txBody>
        </p:sp>
        <p:sp>
          <p:nvSpPr>
            <p:cNvPr id="19483" name="Rectangle 102"/>
            <p:cNvSpPr>
              <a:spLocks noChangeArrowheads="1"/>
            </p:cNvSpPr>
            <p:nvPr/>
          </p:nvSpPr>
          <p:spPr bwMode="auto">
            <a:xfrm>
              <a:off x="7200384" y="3140968"/>
              <a:ext cx="324128"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de-CH" altLang="cs-CZ" sz="2400">
                  <a:solidFill>
                    <a:srgbClr val="00B050"/>
                  </a:solidFill>
                </a:rPr>
                <a:t>B</a:t>
              </a:r>
            </a:p>
          </p:txBody>
        </p:sp>
        <p:sp>
          <p:nvSpPr>
            <p:cNvPr id="19484" name="Rectangle 103"/>
            <p:cNvSpPr>
              <a:spLocks noChangeArrowheads="1"/>
            </p:cNvSpPr>
            <p:nvPr/>
          </p:nvSpPr>
          <p:spPr bwMode="auto">
            <a:xfrm>
              <a:off x="8064296" y="3140968"/>
              <a:ext cx="324128"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de-CH" altLang="cs-CZ" sz="2400">
                  <a:solidFill>
                    <a:srgbClr val="00B050"/>
                  </a:solidFill>
                </a:rPr>
                <a:t>C</a:t>
              </a:r>
            </a:p>
          </p:txBody>
        </p:sp>
      </p:grpSp>
      <p:sp>
        <p:nvSpPr>
          <p:cNvPr id="44" name="Rectangle 2"/>
          <p:cNvSpPr txBox="1">
            <a:spLocks noChangeArrowheads="1"/>
          </p:cNvSpPr>
          <p:nvPr/>
        </p:nvSpPr>
        <p:spPr bwMode="auto">
          <a:xfrm>
            <a:off x="250825" y="188913"/>
            <a:ext cx="8642350" cy="863600"/>
          </a:xfrm>
          <a:prstGeom prst="rect">
            <a:avLst/>
          </a:prstGeom>
          <a:noFill/>
          <a:ln w="9525">
            <a:noFill/>
            <a:miter lim="800000"/>
            <a:headEnd/>
            <a:tailEnd/>
          </a:ln>
        </p:spPr>
        <p:txBody>
          <a:bodyPr anchor="ctr"/>
          <a:lstStyle/>
          <a:p>
            <a:pPr algn="ctr" eaLnBrk="1" hangingPunct="1">
              <a:defRPr/>
            </a:pPr>
            <a:r>
              <a:rPr lang="cs-CZ" sz="3200" kern="0">
                <a:solidFill>
                  <a:schemeClr val="tx2"/>
                </a:solidFill>
                <a:latin typeface="Comic Sans MS" pitchFamily="66" charset="0"/>
                <a:ea typeface="+mj-ea"/>
                <a:cs typeface="+mj-cs"/>
              </a:rPr>
              <a:t>Studium selekce – fylogenetická analýza</a:t>
            </a:r>
            <a:endParaRPr lang="en-GB" sz="3200" kern="0">
              <a:solidFill>
                <a:schemeClr val="tx2"/>
              </a:solidFill>
              <a:latin typeface="Comic Sans MS" pitchFamily="66" charset="0"/>
              <a:ea typeface="+mj-ea"/>
              <a:cs typeface="+mj-cs"/>
            </a:endParaRPr>
          </a:p>
        </p:txBody>
      </p:sp>
      <p:sp>
        <p:nvSpPr>
          <p:cNvPr id="19476" name="Obdélník 5"/>
          <p:cNvSpPr>
            <a:spLocks noChangeArrowheads="1"/>
          </p:cNvSpPr>
          <p:nvPr/>
        </p:nvSpPr>
        <p:spPr bwMode="auto">
          <a:xfrm>
            <a:off x="422275" y="1854200"/>
            <a:ext cx="11223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de-CH" altLang="en-US">
                <a:solidFill>
                  <a:srgbClr val="FF0000"/>
                </a:solidFill>
                <a:latin typeface="Comic Sans MS" panose="030F0702030302020204" pitchFamily="66" charset="0"/>
              </a:rPr>
              <a:t>Gene</a:t>
            </a:r>
            <a:r>
              <a:rPr lang="cs-CZ" altLang="en-US">
                <a:solidFill>
                  <a:srgbClr val="FF0000"/>
                </a:solidFill>
                <a:latin typeface="Comic Sans MS" panose="030F0702030302020204" pitchFamily="66" charset="0"/>
              </a:rPr>
              <a:t> 1</a:t>
            </a:r>
            <a:endParaRPr lang="cs-CZ" altLang="en-US">
              <a:solidFill>
                <a:srgbClr val="FF0000"/>
              </a:solidFill>
            </a:endParaRPr>
          </a:p>
        </p:txBody>
      </p:sp>
      <p:sp>
        <p:nvSpPr>
          <p:cNvPr id="19477" name="Obdélník 44"/>
          <p:cNvSpPr>
            <a:spLocks noChangeArrowheads="1"/>
          </p:cNvSpPr>
          <p:nvPr/>
        </p:nvSpPr>
        <p:spPr bwMode="auto">
          <a:xfrm>
            <a:off x="7597775" y="1911350"/>
            <a:ext cx="117157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de-CH" altLang="en-US">
                <a:solidFill>
                  <a:srgbClr val="00B050"/>
                </a:solidFill>
                <a:latin typeface="Comic Sans MS" panose="030F0702030302020204" pitchFamily="66" charset="0"/>
              </a:rPr>
              <a:t>Gene</a:t>
            </a:r>
            <a:r>
              <a:rPr lang="cs-CZ" altLang="en-US">
                <a:solidFill>
                  <a:srgbClr val="00B050"/>
                </a:solidFill>
                <a:latin typeface="Comic Sans MS" panose="030F0702030302020204" pitchFamily="66" charset="0"/>
              </a:rPr>
              <a:t> 2</a:t>
            </a:r>
            <a:endParaRPr lang="cs-CZ" altLang="en-US">
              <a:solidFill>
                <a:srgbClr val="00B050"/>
              </a:solidFill>
            </a:endParaRPr>
          </a:p>
        </p:txBody>
      </p:sp>
    </p:spTree>
  </p:cSld>
  <p:clrMapOvr>
    <a:masterClrMapping/>
  </p:clrMapOvr>
  <p:transition spd="slow">
    <p:wipe dir="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528386">
                                            <p:txEl>
                                              <p:pRg st="10" end="10"/>
                                            </p:txEl>
                                          </p:spTgt>
                                        </p:tgtEl>
                                        <p:attrNameLst>
                                          <p:attrName>style.visibility</p:attrName>
                                        </p:attrNameLst>
                                      </p:cBhvr>
                                      <p:to>
                                        <p:strVal val="visible"/>
                                      </p:to>
                                    </p:set>
                                    <p:animEffect transition="in" filter="fade">
                                      <p:cBhvr>
                                        <p:cTn id="7" dur="250"/>
                                        <p:tgtEl>
                                          <p:spTgt spid="528386">
                                            <p:txEl>
                                              <p:pRg st="10" end="1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up)">
                                      <p:cBhvr>
                                        <p:cTn id="12" dur="500"/>
                                        <p:tgtEl>
                                          <p:spTgt spid="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1"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ipe(up)">
                                      <p:cBhvr>
                                        <p:cTn id="22" dur="500"/>
                                        <p:tgtEl>
                                          <p:spTgt spid="3"/>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8386" name="Rectangle 2"/>
          <p:cNvSpPr>
            <a:spLocks noGrp="1" noChangeArrowheads="1"/>
          </p:cNvSpPr>
          <p:nvPr>
            <p:ph type="body" sz="half" idx="1"/>
          </p:nvPr>
        </p:nvSpPr>
        <p:spPr>
          <a:xfrm>
            <a:off x="611188" y="1268413"/>
            <a:ext cx="8532812" cy="4857750"/>
          </a:xfrm>
        </p:spPr>
        <p:txBody>
          <a:bodyPr/>
          <a:lstStyle/>
          <a:p>
            <a:pPr marL="0" indent="0" eaLnBrk="1" hangingPunct="1">
              <a:defRPr/>
            </a:pPr>
            <a:endParaRPr lang="de-CH" sz="400">
              <a:latin typeface="Comic Sans MS" pitchFamily="66" charset="0"/>
            </a:endParaRPr>
          </a:p>
          <a:p>
            <a:pPr marL="0" indent="0" eaLnBrk="1" hangingPunct="1">
              <a:defRPr/>
            </a:pPr>
            <a:r>
              <a:rPr lang="cs-CZ" sz="2400">
                <a:solidFill>
                  <a:schemeClr val="accent2"/>
                </a:solidFill>
                <a:latin typeface="Comic Sans MS" pitchFamily="66" charset="0"/>
              </a:rPr>
              <a:t> </a:t>
            </a:r>
            <a:r>
              <a:rPr lang="de-CH" sz="2400">
                <a:solidFill>
                  <a:schemeClr val="accent2"/>
                </a:solidFill>
                <a:latin typeface="Comic Sans MS" pitchFamily="66" charset="0"/>
              </a:rPr>
              <a:t>Gene-trees &amp; Selection: The case of C4 photosynthesis</a:t>
            </a:r>
          </a:p>
          <a:p>
            <a:pPr marL="0" indent="0" eaLnBrk="1" hangingPunct="1">
              <a:defRPr/>
            </a:pPr>
            <a:endParaRPr lang="de-CH" sz="2400">
              <a:solidFill>
                <a:schemeClr val="accent2"/>
              </a:solidFill>
              <a:effectLst>
                <a:outerShdw blurRad="38100" dist="38100" dir="2700000" algn="tl">
                  <a:srgbClr val="C0C0C0"/>
                </a:outerShdw>
              </a:effectLst>
              <a:latin typeface="Comic Sans MS" pitchFamily="66" charset="0"/>
            </a:endParaRPr>
          </a:p>
          <a:p>
            <a:pPr marL="0" indent="0" eaLnBrk="1" hangingPunct="1">
              <a:defRPr/>
            </a:pPr>
            <a:r>
              <a:rPr lang="cs-CZ" sz="1800">
                <a:solidFill>
                  <a:schemeClr val="accent2"/>
                </a:solidFill>
                <a:latin typeface="Comic Sans MS" pitchFamily="66" charset="0"/>
              </a:rPr>
              <a:t> </a:t>
            </a:r>
            <a:r>
              <a:rPr lang="de-CH" sz="1800">
                <a:solidFill>
                  <a:schemeClr val="accent2"/>
                </a:solidFill>
                <a:latin typeface="Comic Sans MS" pitchFamily="66" charset="0"/>
              </a:rPr>
              <a:t>Christin et al. 2007, Curr Biol</a:t>
            </a:r>
          </a:p>
          <a:p>
            <a:pPr marL="0" indent="0" eaLnBrk="1" hangingPunct="1">
              <a:defRPr/>
            </a:pPr>
            <a:r>
              <a:rPr lang="cs-CZ" sz="1800" i="1">
                <a:solidFill>
                  <a:schemeClr val="accent2"/>
                </a:solidFill>
                <a:latin typeface="Comic Sans MS" pitchFamily="66" charset="0"/>
              </a:rPr>
              <a:t> </a:t>
            </a:r>
            <a:r>
              <a:rPr lang="de-CH" sz="1800" i="1">
                <a:solidFill>
                  <a:schemeClr val="accent2"/>
                </a:solidFill>
                <a:latin typeface="Comic Sans MS" pitchFamily="66" charset="0"/>
              </a:rPr>
              <a:t>PEPC </a:t>
            </a:r>
            <a:r>
              <a:rPr lang="de-CH" sz="1800">
                <a:solidFill>
                  <a:schemeClr val="accent2"/>
                </a:solidFill>
                <a:latin typeface="Comic Sans MS" pitchFamily="66" charset="0"/>
              </a:rPr>
              <a:t>gene</a:t>
            </a:r>
          </a:p>
          <a:p>
            <a:pPr marL="0" indent="0" eaLnBrk="1" hangingPunct="1">
              <a:defRPr/>
            </a:pPr>
            <a:r>
              <a:rPr lang="de-CH" sz="1800">
                <a:solidFill>
                  <a:schemeClr val="accent2"/>
                </a:solidFill>
                <a:latin typeface="Comic Sans MS" pitchFamily="66" charset="0"/>
                <a:sym typeface="Wingdings" pitchFamily="2" charset="2"/>
              </a:rPr>
              <a:t>     </a:t>
            </a:r>
            <a:r>
              <a:rPr lang="de-CH" sz="1800">
                <a:solidFill>
                  <a:schemeClr val="accent2"/>
                </a:solidFill>
                <a:latin typeface="Comic Sans MS" pitchFamily="66" charset="0"/>
              </a:rPr>
              <a:t>C4 photosynthesis</a:t>
            </a:r>
          </a:p>
          <a:p>
            <a:pPr marL="0" indent="0" eaLnBrk="1" hangingPunct="1">
              <a:defRPr/>
            </a:pPr>
            <a:endParaRPr lang="de-CH" sz="1800">
              <a:solidFill>
                <a:schemeClr val="accent2"/>
              </a:solidFill>
              <a:latin typeface="Comic Sans MS" pitchFamily="66" charset="0"/>
            </a:endParaRPr>
          </a:p>
          <a:p>
            <a:pPr marL="0" indent="0" eaLnBrk="1" hangingPunct="1">
              <a:defRPr/>
            </a:pPr>
            <a:endParaRPr lang="de-CH" sz="1800">
              <a:solidFill>
                <a:schemeClr val="accent2"/>
              </a:solidFill>
              <a:latin typeface="Comic Sans MS" pitchFamily="66" charset="0"/>
            </a:endParaRPr>
          </a:p>
          <a:p>
            <a:pPr marL="0" indent="0" eaLnBrk="1" hangingPunct="1">
              <a:defRPr/>
            </a:pPr>
            <a:endParaRPr lang="de-CH" sz="1800">
              <a:solidFill>
                <a:schemeClr val="accent2"/>
              </a:solidFill>
              <a:latin typeface="Comic Sans MS" pitchFamily="66" charset="0"/>
            </a:endParaRPr>
          </a:p>
          <a:p>
            <a:pPr marL="0" indent="0" eaLnBrk="1" hangingPunct="1">
              <a:defRPr/>
            </a:pPr>
            <a:endParaRPr lang="de-CH" sz="1800">
              <a:solidFill>
                <a:schemeClr val="accent2"/>
              </a:solidFill>
              <a:latin typeface="Comic Sans MS" pitchFamily="66" charset="0"/>
            </a:endParaRPr>
          </a:p>
          <a:p>
            <a:pPr marL="0" indent="0" eaLnBrk="1" hangingPunct="1">
              <a:defRPr/>
            </a:pPr>
            <a:endParaRPr lang="de-CH" sz="1100">
              <a:solidFill>
                <a:schemeClr val="accent2"/>
              </a:solidFill>
              <a:latin typeface="Comic Sans MS" pitchFamily="66" charset="0"/>
            </a:endParaRPr>
          </a:p>
          <a:p>
            <a:pPr marL="0" indent="0" eaLnBrk="1" hangingPunct="1">
              <a:defRPr/>
            </a:pPr>
            <a:r>
              <a:rPr lang="de-CH" sz="1800">
                <a:solidFill>
                  <a:schemeClr val="accent2"/>
                </a:solidFill>
                <a:latin typeface="Comic Sans MS" pitchFamily="66" charset="0"/>
              </a:rPr>
              <a:t>       </a:t>
            </a:r>
          </a:p>
          <a:p>
            <a:pPr marL="0" indent="0" eaLnBrk="1" hangingPunct="1">
              <a:defRPr/>
            </a:pPr>
            <a:endParaRPr lang="de-CH" sz="1800">
              <a:solidFill>
                <a:schemeClr val="accent2"/>
              </a:solidFill>
              <a:latin typeface="Comic Sans MS" pitchFamily="66" charset="0"/>
            </a:endParaRPr>
          </a:p>
          <a:p>
            <a:pPr marL="0" indent="0" eaLnBrk="1" hangingPunct="1">
              <a:defRPr/>
            </a:pPr>
            <a:endParaRPr lang="en-US" sz="1800">
              <a:solidFill>
                <a:schemeClr val="accent2"/>
              </a:solidFill>
              <a:latin typeface="Comic Sans MS" pitchFamily="66" charset="0"/>
            </a:endParaRPr>
          </a:p>
        </p:txBody>
      </p:sp>
      <p:pic>
        <p:nvPicPr>
          <p:cNvPr id="21507" name="Picture 2"/>
          <p:cNvPicPr>
            <a:picLocks noChangeAspect="1" noChangeArrowheads="1"/>
          </p:cNvPicPr>
          <p:nvPr/>
        </p:nvPicPr>
        <p:blipFill>
          <a:blip r:embed="rId3">
            <a:extLst>
              <a:ext uri="{28A0092B-C50C-407E-A947-70E740481C1C}">
                <a14:useLocalDpi xmlns:a14="http://schemas.microsoft.com/office/drawing/2010/main" val="0"/>
              </a:ext>
            </a:extLst>
          </a:blip>
          <a:srcRect b="2933"/>
          <a:stretch>
            <a:fillRect/>
          </a:stretch>
        </p:blipFill>
        <p:spPr bwMode="auto">
          <a:xfrm>
            <a:off x="4186238" y="2133600"/>
            <a:ext cx="4994275" cy="475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6" name="Rectangle 2"/>
          <p:cNvSpPr txBox="1">
            <a:spLocks noChangeArrowheads="1"/>
          </p:cNvSpPr>
          <p:nvPr/>
        </p:nvSpPr>
        <p:spPr bwMode="auto">
          <a:xfrm>
            <a:off x="250825" y="188913"/>
            <a:ext cx="8642350" cy="1143000"/>
          </a:xfrm>
          <a:prstGeom prst="rect">
            <a:avLst/>
          </a:prstGeom>
          <a:noFill/>
          <a:ln w="9525">
            <a:noFill/>
            <a:miter lim="800000"/>
            <a:headEnd/>
            <a:tailEnd/>
          </a:ln>
        </p:spPr>
        <p:txBody>
          <a:bodyPr anchor="ctr"/>
          <a:lstStyle/>
          <a:p>
            <a:pPr algn="ctr" eaLnBrk="1" hangingPunct="1">
              <a:defRPr/>
            </a:pPr>
            <a:r>
              <a:rPr lang="cs-CZ" sz="3200" kern="0">
                <a:solidFill>
                  <a:schemeClr val="tx2"/>
                </a:solidFill>
                <a:latin typeface="Comic Sans MS" pitchFamily="66" charset="0"/>
                <a:ea typeface="+mj-ea"/>
                <a:cs typeface="+mj-cs"/>
              </a:rPr>
              <a:t>Studium selekce – fylogenetická analýza</a:t>
            </a:r>
            <a:endParaRPr lang="en-GB" sz="3200" kern="0">
              <a:solidFill>
                <a:schemeClr val="tx2"/>
              </a:solidFill>
              <a:latin typeface="Comic Sans MS" pitchFamily="66" charset="0"/>
              <a:ea typeface="+mj-ea"/>
              <a:cs typeface="+mj-cs"/>
            </a:endParaRPr>
          </a:p>
        </p:txBody>
      </p:sp>
    </p:spTree>
  </p:cSld>
  <p:clrMapOvr>
    <a:masterClrMapping/>
  </p:clrMapOvr>
  <p:transition spd="slow">
    <p:wipe dir="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528386">
                                            <p:txEl>
                                              <p:pRg st="11" end="11"/>
                                            </p:txEl>
                                          </p:spTgt>
                                        </p:tgtEl>
                                        <p:attrNameLst>
                                          <p:attrName>style.visibility</p:attrName>
                                        </p:attrNameLst>
                                      </p:cBhvr>
                                      <p:to>
                                        <p:strVal val="visible"/>
                                      </p:to>
                                    </p:set>
                                    <p:animEffect transition="in" filter="fade">
                                      <p:cBhvr>
                                        <p:cTn id="7" dur="250"/>
                                        <p:tgtEl>
                                          <p:spTgt spid="528386">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8386" name="Rectangle 2"/>
          <p:cNvSpPr>
            <a:spLocks noGrp="1" noChangeArrowheads="1"/>
          </p:cNvSpPr>
          <p:nvPr>
            <p:ph type="body" sz="half" idx="1"/>
          </p:nvPr>
        </p:nvSpPr>
        <p:spPr>
          <a:xfrm>
            <a:off x="611188" y="908050"/>
            <a:ext cx="8532812" cy="5218113"/>
          </a:xfrm>
        </p:spPr>
        <p:txBody>
          <a:bodyPr/>
          <a:lstStyle/>
          <a:p>
            <a:pPr marL="0" indent="0" eaLnBrk="1" hangingPunct="1">
              <a:defRPr/>
            </a:pPr>
            <a:endParaRPr lang="de-CH" sz="500"/>
          </a:p>
          <a:p>
            <a:pPr marL="0" indent="0" eaLnBrk="1" hangingPunct="1">
              <a:defRPr/>
            </a:pPr>
            <a:r>
              <a:rPr lang="de-CH" sz="2500">
                <a:solidFill>
                  <a:schemeClr val="accent2"/>
                </a:solidFill>
                <a:effectLst>
                  <a:outerShdw blurRad="38100" dist="38100" dir="2700000" algn="tl">
                    <a:srgbClr val="C0C0C0"/>
                  </a:outerShdw>
                </a:effectLst>
              </a:rPr>
              <a:t>Y</a:t>
            </a:r>
          </a:p>
          <a:p>
            <a:pPr marL="0" indent="0" eaLnBrk="1" hangingPunct="1">
              <a:defRPr/>
            </a:pPr>
            <a:endParaRPr lang="de-CH" sz="2500">
              <a:solidFill>
                <a:schemeClr val="accent2"/>
              </a:solidFill>
              <a:effectLst>
                <a:outerShdw blurRad="38100" dist="38100" dir="2700000" algn="tl">
                  <a:srgbClr val="C0C0C0"/>
                </a:outerShdw>
              </a:effectLst>
            </a:endParaRPr>
          </a:p>
          <a:p>
            <a:pPr marL="0" indent="0" eaLnBrk="1" hangingPunct="1">
              <a:defRPr/>
            </a:pPr>
            <a:r>
              <a:rPr lang="de-CH" sz="2000">
                <a:solidFill>
                  <a:schemeClr val="accent2"/>
                </a:solidFill>
              </a:rPr>
              <a:t>x</a:t>
            </a:r>
          </a:p>
          <a:p>
            <a:pPr marL="0" indent="0" eaLnBrk="1" hangingPunct="1">
              <a:defRPr/>
            </a:pPr>
            <a:endParaRPr lang="de-CH" sz="2000">
              <a:solidFill>
                <a:schemeClr val="accent2"/>
              </a:solidFill>
            </a:endParaRPr>
          </a:p>
          <a:p>
            <a:pPr marL="0" indent="0" eaLnBrk="1" hangingPunct="1">
              <a:defRPr/>
            </a:pPr>
            <a:endParaRPr lang="de-CH" sz="2000">
              <a:solidFill>
                <a:schemeClr val="accent2"/>
              </a:solidFill>
            </a:endParaRPr>
          </a:p>
          <a:p>
            <a:pPr marL="0" indent="0" eaLnBrk="1" hangingPunct="1">
              <a:defRPr/>
            </a:pPr>
            <a:endParaRPr lang="de-CH" sz="2000">
              <a:solidFill>
                <a:schemeClr val="accent2"/>
              </a:solidFill>
            </a:endParaRPr>
          </a:p>
          <a:p>
            <a:pPr marL="0" indent="0" eaLnBrk="1" hangingPunct="1">
              <a:defRPr/>
            </a:pPr>
            <a:endParaRPr lang="de-CH" sz="2000">
              <a:solidFill>
                <a:schemeClr val="accent2"/>
              </a:solidFill>
            </a:endParaRPr>
          </a:p>
          <a:p>
            <a:pPr marL="0" indent="0" eaLnBrk="1" hangingPunct="1">
              <a:defRPr/>
            </a:pPr>
            <a:endParaRPr lang="de-CH" sz="1200">
              <a:solidFill>
                <a:schemeClr val="accent2"/>
              </a:solidFill>
            </a:endParaRPr>
          </a:p>
          <a:p>
            <a:pPr marL="0" indent="0" eaLnBrk="1" hangingPunct="1">
              <a:defRPr/>
            </a:pPr>
            <a:r>
              <a:rPr lang="de-CH" sz="2000">
                <a:solidFill>
                  <a:schemeClr val="accent2"/>
                </a:solidFill>
              </a:rPr>
              <a:t>       </a:t>
            </a:r>
          </a:p>
          <a:p>
            <a:pPr marL="0" indent="0" eaLnBrk="1" hangingPunct="1">
              <a:defRPr/>
            </a:pPr>
            <a:endParaRPr lang="de-CH" sz="2000">
              <a:solidFill>
                <a:schemeClr val="accent2"/>
              </a:solidFill>
            </a:endParaRPr>
          </a:p>
          <a:p>
            <a:pPr marL="0" indent="0" eaLnBrk="1" hangingPunct="1">
              <a:defRPr/>
            </a:pPr>
            <a:endParaRPr lang="en-US" sz="2000">
              <a:solidFill>
                <a:schemeClr val="accent2"/>
              </a:solidFill>
            </a:endParaRPr>
          </a:p>
        </p:txBody>
      </p:sp>
      <p:pic>
        <p:nvPicPr>
          <p:cNvPr id="23555"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7950" y="0"/>
            <a:ext cx="31464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792538" y="44450"/>
            <a:ext cx="53165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7" name="Rectangle 3"/>
          <p:cNvSpPr>
            <a:spLocks noChangeArrowheads="1"/>
          </p:cNvSpPr>
          <p:nvPr/>
        </p:nvSpPr>
        <p:spPr bwMode="auto">
          <a:xfrm>
            <a:off x="684213" y="0"/>
            <a:ext cx="2354262" cy="1341438"/>
          </a:xfrm>
          <a:prstGeom prst="rect">
            <a:avLst/>
          </a:prstGeom>
          <a:solidFill>
            <a:srgbClr val="FFC000">
              <a:alpha val="50195"/>
            </a:srgbClr>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de-CH" altLang="cs-CZ" sz="2400"/>
          </a:p>
        </p:txBody>
      </p:sp>
      <p:sp>
        <p:nvSpPr>
          <p:cNvPr id="23558" name="Rectangle 10"/>
          <p:cNvSpPr>
            <a:spLocks noChangeArrowheads="1"/>
          </p:cNvSpPr>
          <p:nvPr/>
        </p:nvSpPr>
        <p:spPr bwMode="auto">
          <a:xfrm>
            <a:off x="971550" y="1916113"/>
            <a:ext cx="2355850" cy="1341437"/>
          </a:xfrm>
          <a:prstGeom prst="rect">
            <a:avLst/>
          </a:prstGeom>
          <a:solidFill>
            <a:srgbClr val="FFC000">
              <a:alpha val="50195"/>
            </a:srgbClr>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de-CH" altLang="cs-CZ" sz="2400"/>
          </a:p>
        </p:txBody>
      </p:sp>
      <p:sp>
        <p:nvSpPr>
          <p:cNvPr id="23559" name="Rectangle 11"/>
          <p:cNvSpPr>
            <a:spLocks noChangeArrowheads="1"/>
          </p:cNvSpPr>
          <p:nvPr/>
        </p:nvSpPr>
        <p:spPr bwMode="auto">
          <a:xfrm>
            <a:off x="971550" y="4608513"/>
            <a:ext cx="2355850" cy="1052512"/>
          </a:xfrm>
          <a:prstGeom prst="rect">
            <a:avLst/>
          </a:prstGeom>
          <a:solidFill>
            <a:srgbClr val="FFC000">
              <a:alpha val="50195"/>
            </a:srgbClr>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de-CH" altLang="cs-CZ" sz="2400"/>
          </a:p>
        </p:txBody>
      </p:sp>
      <p:sp>
        <p:nvSpPr>
          <p:cNvPr id="23560" name="Rectangle 12"/>
          <p:cNvSpPr>
            <a:spLocks noChangeArrowheads="1"/>
          </p:cNvSpPr>
          <p:nvPr/>
        </p:nvSpPr>
        <p:spPr bwMode="auto">
          <a:xfrm>
            <a:off x="611188" y="4005263"/>
            <a:ext cx="2355850" cy="360362"/>
          </a:xfrm>
          <a:prstGeom prst="rect">
            <a:avLst/>
          </a:prstGeom>
          <a:solidFill>
            <a:srgbClr val="FFC000">
              <a:alpha val="50195"/>
            </a:srgbClr>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de-CH" altLang="cs-CZ" sz="2400"/>
          </a:p>
        </p:txBody>
      </p:sp>
      <p:sp>
        <p:nvSpPr>
          <p:cNvPr id="23561" name="Rectangle 13"/>
          <p:cNvSpPr>
            <a:spLocks noChangeArrowheads="1"/>
          </p:cNvSpPr>
          <p:nvPr/>
        </p:nvSpPr>
        <p:spPr bwMode="auto">
          <a:xfrm>
            <a:off x="179388" y="6021388"/>
            <a:ext cx="2355850" cy="360362"/>
          </a:xfrm>
          <a:prstGeom prst="rect">
            <a:avLst/>
          </a:prstGeom>
          <a:solidFill>
            <a:srgbClr val="FFC000">
              <a:alpha val="50195"/>
            </a:srgbClr>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de-CH" altLang="cs-CZ" sz="2400"/>
          </a:p>
        </p:txBody>
      </p:sp>
      <p:sp>
        <p:nvSpPr>
          <p:cNvPr id="15" name="Rectangle 14"/>
          <p:cNvSpPr>
            <a:spLocks noChangeArrowheads="1"/>
          </p:cNvSpPr>
          <p:nvPr/>
        </p:nvSpPr>
        <p:spPr bwMode="auto">
          <a:xfrm>
            <a:off x="6300788" y="188913"/>
            <a:ext cx="2519362" cy="1584325"/>
          </a:xfrm>
          <a:prstGeom prst="rect">
            <a:avLst/>
          </a:prstGeom>
          <a:solidFill>
            <a:srgbClr val="FFC000">
              <a:alpha val="50195"/>
            </a:srgbClr>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de-CH" altLang="cs-CZ" sz="2400"/>
          </a:p>
        </p:txBody>
      </p:sp>
      <p:sp>
        <p:nvSpPr>
          <p:cNvPr id="23563" name="Rectangle 4"/>
          <p:cNvSpPr>
            <a:spLocks noChangeArrowheads="1"/>
          </p:cNvSpPr>
          <p:nvPr/>
        </p:nvSpPr>
        <p:spPr bwMode="auto">
          <a:xfrm>
            <a:off x="3203575" y="-26988"/>
            <a:ext cx="2643188" cy="708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fr-CH" altLang="cs-CZ" sz="2000" i="1">
                <a:solidFill>
                  <a:srgbClr val="3333CC"/>
                </a:solidFill>
                <a:latin typeface="Comic Sans MS" panose="030F0702030302020204" pitchFamily="66" charset="0"/>
              </a:rPr>
              <a:t>species-tree</a:t>
            </a:r>
          </a:p>
          <a:p>
            <a:pPr eaLnBrk="1" hangingPunct="1">
              <a:spcBef>
                <a:spcPct val="0"/>
              </a:spcBef>
              <a:buFontTx/>
              <a:buNone/>
            </a:pPr>
            <a:r>
              <a:rPr lang="fr-CH" altLang="cs-CZ" sz="2000">
                <a:solidFill>
                  <a:srgbClr val="3333CC"/>
                </a:solidFill>
                <a:latin typeface="Comic Sans MS" panose="030F0702030302020204" pitchFamily="66" charset="0"/>
              </a:rPr>
              <a:t>◄intronic sequences</a:t>
            </a:r>
            <a:endParaRPr lang="de-CH" altLang="cs-CZ" sz="2000">
              <a:solidFill>
                <a:srgbClr val="3333CC"/>
              </a:solidFill>
              <a:latin typeface="Comic Sans MS" panose="030F0702030302020204" pitchFamily="66" charset="0"/>
            </a:endParaRPr>
          </a:p>
        </p:txBody>
      </p:sp>
      <p:sp>
        <p:nvSpPr>
          <p:cNvPr id="17" name="Rectangle 16"/>
          <p:cNvSpPr>
            <a:spLocks noChangeArrowheads="1"/>
          </p:cNvSpPr>
          <p:nvPr/>
        </p:nvSpPr>
        <p:spPr bwMode="auto">
          <a:xfrm>
            <a:off x="3722688" y="858838"/>
            <a:ext cx="247967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fr-CH" altLang="cs-CZ" sz="2000" i="1">
                <a:solidFill>
                  <a:srgbClr val="3333CC"/>
                </a:solidFill>
                <a:latin typeface="Comic Sans MS" panose="030F0702030302020204" pitchFamily="66" charset="0"/>
              </a:rPr>
              <a:t>gene-tree</a:t>
            </a:r>
          </a:p>
          <a:p>
            <a:pPr eaLnBrk="1" hangingPunct="1">
              <a:spcBef>
                <a:spcPct val="0"/>
              </a:spcBef>
              <a:buFontTx/>
              <a:buNone/>
            </a:pPr>
            <a:r>
              <a:rPr lang="fr-CH" altLang="cs-CZ" sz="2000">
                <a:solidFill>
                  <a:srgbClr val="3333CC"/>
                </a:solidFill>
                <a:latin typeface="Comic Sans MS" panose="030F0702030302020204" pitchFamily="66" charset="0"/>
              </a:rPr>
              <a:t>coding sequences►</a:t>
            </a:r>
            <a:endParaRPr lang="de-CH" altLang="cs-CZ" sz="2000">
              <a:solidFill>
                <a:srgbClr val="3333CC"/>
              </a:solidFill>
              <a:latin typeface="Comic Sans MS" panose="030F0702030302020204" pitchFamily="66" charset="0"/>
            </a:endParaRPr>
          </a:p>
        </p:txBody>
      </p:sp>
      <p:sp>
        <p:nvSpPr>
          <p:cNvPr id="23565" name="Rectangle 17"/>
          <p:cNvSpPr>
            <a:spLocks noChangeArrowheads="1"/>
          </p:cNvSpPr>
          <p:nvPr/>
        </p:nvSpPr>
        <p:spPr bwMode="auto">
          <a:xfrm>
            <a:off x="4335463" y="6677025"/>
            <a:ext cx="523875" cy="207963"/>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de-CH" altLang="cs-CZ" sz="2400"/>
          </a:p>
        </p:txBody>
      </p:sp>
      <p:sp>
        <p:nvSpPr>
          <p:cNvPr id="23566" name="Rectangle 19"/>
          <p:cNvSpPr>
            <a:spLocks noChangeArrowheads="1"/>
          </p:cNvSpPr>
          <p:nvPr/>
        </p:nvSpPr>
        <p:spPr bwMode="auto">
          <a:xfrm>
            <a:off x="6443663" y="6453188"/>
            <a:ext cx="264636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de-CH" altLang="cs-CZ" sz="1600"/>
              <a:t>Christin et al. 2007, Curr Biol</a:t>
            </a:r>
          </a:p>
        </p:txBody>
      </p:sp>
    </p:spTree>
  </p:cSld>
  <p:clrMapOvr>
    <a:masterClrMapping/>
  </p:clrMapOvr>
  <p:transition spd="slow">
    <p:wipe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2"/>
          <p:cNvSpPr txBox="1">
            <a:spLocks noChangeArrowheads="1"/>
          </p:cNvSpPr>
          <p:nvPr/>
        </p:nvSpPr>
        <p:spPr bwMode="auto">
          <a:xfrm>
            <a:off x="250825" y="260350"/>
            <a:ext cx="8642350" cy="1143000"/>
          </a:xfrm>
          <a:prstGeom prst="rect">
            <a:avLst/>
          </a:prstGeom>
          <a:noFill/>
          <a:ln w="9525">
            <a:noFill/>
            <a:miter lim="800000"/>
            <a:headEnd/>
            <a:tailEnd/>
          </a:ln>
        </p:spPr>
        <p:txBody>
          <a:bodyPr anchor="ctr"/>
          <a:lstStyle/>
          <a:p>
            <a:pPr algn="ctr" eaLnBrk="1" hangingPunct="1">
              <a:defRPr/>
            </a:pPr>
            <a:r>
              <a:rPr lang="cs-CZ" sz="3200" kern="0">
                <a:solidFill>
                  <a:schemeClr val="tx2"/>
                </a:solidFill>
                <a:latin typeface="Comic Sans MS" pitchFamily="66" charset="0"/>
                <a:ea typeface="+mj-ea"/>
                <a:cs typeface="+mj-cs"/>
              </a:rPr>
              <a:t>Selekce na úrovni sekvencí</a:t>
            </a:r>
            <a:endParaRPr lang="en-GB" sz="3200" kern="0">
              <a:solidFill>
                <a:schemeClr val="tx2"/>
              </a:solidFill>
              <a:latin typeface="Comic Sans MS" pitchFamily="66" charset="0"/>
              <a:ea typeface="+mj-ea"/>
              <a:cs typeface="+mj-cs"/>
            </a:endParaRPr>
          </a:p>
        </p:txBody>
      </p:sp>
      <p:pic>
        <p:nvPicPr>
          <p:cNvPr id="25603"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l="13907" t="29935" r="21564" b="21065"/>
          <a:stretch>
            <a:fillRect/>
          </a:stretch>
        </p:blipFill>
        <p:spPr>
          <a:xfrm>
            <a:off x="755650" y="1916113"/>
            <a:ext cx="7889875" cy="3744912"/>
          </a:xfrm>
          <a:noFill/>
        </p:spPr>
      </p:pic>
    </p:spTree>
  </p:cSld>
  <p:clrMapOvr>
    <a:masterClrMapping/>
  </p:clrMapOvr>
  <p:transition spd="slow">
    <p:wipe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8386" name="Rectangle 2"/>
          <p:cNvSpPr>
            <a:spLocks noGrp="1" noChangeArrowheads="1"/>
          </p:cNvSpPr>
          <p:nvPr>
            <p:ph type="body" sz="half" idx="1"/>
          </p:nvPr>
        </p:nvSpPr>
        <p:spPr>
          <a:xfrm>
            <a:off x="611188" y="908050"/>
            <a:ext cx="8532812" cy="5218113"/>
          </a:xfrm>
        </p:spPr>
        <p:txBody>
          <a:bodyPr/>
          <a:lstStyle/>
          <a:p>
            <a:pPr marL="0" indent="0" eaLnBrk="1" hangingPunct="1">
              <a:defRPr/>
            </a:pPr>
            <a:endParaRPr lang="de-CH" sz="400">
              <a:latin typeface="Comic Sans MS" pitchFamily="66" charset="0"/>
            </a:endParaRPr>
          </a:p>
          <a:p>
            <a:pPr marL="0" indent="0">
              <a:defRPr/>
            </a:pPr>
            <a:r>
              <a:rPr lang="de-CH" sz="2400">
                <a:latin typeface="Comic Sans MS" pitchFamily="66" charset="0"/>
              </a:rPr>
              <a:t>Testing for selection: </a:t>
            </a:r>
            <a:r>
              <a:rPr lang="de-CH" sz="3600">
                <a:latin typeface="Comic Sans MS" pitchFamily="66" charset="0"/>
              </a:rPr>
              <a:t>d</a:t>
            </a:r>
            <a:r>
              <a:rPr lang="de-CH" sz="3600" baseline="-25000">
                <a:latin typeface="Comic Sans MS" pitchFamily="66" charset="0"/>
              </a:rPr>
              <a:t>N</a:t>
            </a:r>
            <a:r>
              <a:rPr lang="de-CH" sz="3600">
                <a:latin typeface="Comic Sans MS" pitchFamily="66" charset="0"/>
              </a:rPr>
              <a:t>/d</a:t>
            </a:r>
            <a:r>
              <a:rPr lang="de-CH" sz="3600" baseline="-25000">
                <a:latin typeface="Comic Sans MS" pitchFamily="66" charset="0"/>
              </a:rPr>
              <a:t>S</a:t>
            </a:r>
          </a:p>
          <a:p>
            <a:pPr marL="0" indent="0">
              <a:defRPr/>
            </a:pPr>
            <a:endParaRPr lang="de-CH" sz="2400" baseline="-25000">
              <a:latin typeface="Comic Sans MS" pitchFamily="66" charset="0"/>
            </a:endParaRPr>
          </a:p>
          <a:p>
            <a:pPr marL="0" indent="0" eaLnBrk="1" hangingPunct="1">
              <a:defRPr/>
            </a:pPr>
            <a:endParaRPr lang="de-CH" sz="2400">
              <a:effectLst>
                <a:outerShdw blurRad="38100" dist="38100" dir="2700000" algn="tl">
                  <a:srgbClr val="C0C0C0"/>
                </a:outerShdw>
              </a:effectLst>
              <a:latin typeface="Comic Sans MS" pitchFamily="66" charset="0"/>
            </a:endParaRPr>
          </a:p>
          <a:p>
            <a:pPr marL="0" indent="0" eaLnBrk="1" hangingPunct="1">
              <a:defRPr/>
            </a:pPr>
            <a:endParaRPr lang="de-CH" sz="1800">
              <a:latin typeface="Comic Sans MS" pitchFamily="66" charset="0"/>
            </a:endParaRPr>
          </a:p>
          <a:p>
            <a:pPr marL="0" indent="0" eaLnBrk="1" hangingPunct="1">
              <a:defRPr/>
            </a:pPr>
            <a:endParaRPr lang="de-CH" sz="1800">
              <a:latin typeface="Comic Sans MS" pitchFamily="66" charset="0"/>
            </a:endParaRPr>
          </a:p>
          <a:p>
            <a:pPr marL="0" indent="0" eaLnBrk="1" hangingPunct="1">
              <a:defRPr/>
            </a:pPr>
            <a:endParaRPr lang="de-CH" sz="1800">
              <a:latin typeface="Comic Sans MS" pitchFamily="66" charset="0"/>
            </a:endParaRPr>
          </a:p>
          <a:p>
            <a:pPr marL="0" indent="0" eaLnBrk="1" hangingPunct="1">
              <a:defRPr/>
            </a:pPr>
            <a:endParaRPr lang="de-CH" sz="1800">
              <a:latin typeface="Comic Sans MS" pitchFamily="66" charset="0"/>
            </a:endParaRPr>
          </a:p>
          <a:p>
            <a:pPr marL="0" indent="0" eaLnBrk="1" hangingPunct="1">
              <a:defRPr/>
            </a:pPr>
            <a:r>
              <a:rPr lang="de-CH" sz="1800">
                <a:latin typeface="Comic Sans MS" pitchFamily="66" charset="0"/>
              </a:rPr>
              <a:t>d</a:t>
            </a:r>
            <a:r>
              <a:rPr lang="de-CH" sz="1800" baseline="-25000">
                <a:latin typeface="Comic Sans MS" pitchFamily="66" charset="0"/>
              </a:rPr>
              <a:t>N</a:t>
            </a:r>
            <a:r>
              <a:rPr lang="de-CH" sz="1800">
                <a:latin typeface="Comic Sans MS" pitchFamily="66" charset="0"/>
              </a:rPr>
              <a:t>/d</a:t>
            </a:r>
            <a:r>
              <a:rPr lang="de-CH" sz="1800" baseline="-25000">
                <a:latin typeface="Comic Sans MS" pitchFamily="66" charset="0"/>
              </a:rPr>
              <a:t>S</a:t>
            </a:r>
            <a:r>
              <a:rPr lang="de-CH" sz="1800">
                <a:latin typeface="Comic Sans MS" pitchFamily="66" charset="0"/>
              </a:rPr>
              <a:t> = 1   </a:t>
            </a:r>
            <a:r>
              <a:rPr lang="de-CH" sz="1800">
                <a:latin typeface="Comic Sans MS" pitchFamily="66" charset="0"/>
                <a:sym typeface="Wingdings" pitchFamily="2" charset="2"/>
              </a:rPr>
              <a:t>as many syn as non-syn substitutions  neutral evolution</a:t>
            </a:r>
            <a:endParaRPr lang="de-CH" sz="1800" baseline="-25000">
              <a:latin typeface="Comic Sans MS" pitchFamily="66" charset="0"/>
            </a:endParaRPr>
          </a:p>
          <a:p>
            <a:pPr marL="0" indent="0" eaLnBrk="1" hangingPunct="1">
              <a:defRPr/>
            </a:pPr>
            <a:endParaRPr lang="de-CH" sz="2800">
              <a:latin typeface="Comic Sans MS" pitchFamily="66" charset="0"/>
            </a:endParaRPr>
          </a:p>
          <a:p>
            <a:pPr marL="0" indent="0" eaLnBrk="1" hangingPunct="1">
              <a:defRPr/>
            </a:pPr>
            <a:r>
              <a:rPr lang="de-CH" sz="1800">
                <a:latin typeface="Comic Sans MS" pitchFamily="66" charset="0"/>
              </a:rPr>
              <a:t>d</a:t>
            </a:r>
            <a:r>
              <a:rPr lang="de-CH" sz="1800" baseline="-25000">
                <a:latin typeface="Comic Sans MS" pitchFamily="66" charset="0"/>
              </a:rPr>
              <a:t>N</a:t>
            </a:r>
            <a:r>
              <a:rPr lang="de-CH" sz="1800">
                <a:latin typeface="Comic Sans MS" pitchFamily="66" charset="0"/>
              </a:rPr>
              <a:t>/d</a:t>
            </a:r>
            <a:r>
              <a:rPr lang="de-CH" sz="1800" baseline="-25000">
                <a:latin typeface="Comic Sans MS" pitchFamily="66" charset="0"/>
              </a:rPr>
              <a:t>S</a:t>
            </a:r>
            <a:r>
              <a:rPr lang="de-CH" sz="1800">
                <a:latin typeface="Comic Sans MS" pitchFamily="66" charset="0"/>
              </a:rPr>
              <a:t> &lt; 1    less non-syn than syn substitutions    </a:t>
            </a:r>
            <a:r>
              <a:rPr lang="de-CH" sz="1800">
                <a:latin typeface="Comic Sans MS" pitchFamily="66" charset="0"/>
                <a:sym typeface="Wingdings" pitchFamily="2" charset="2"/>
              </a:rPr>
              <a:t> purifying selection</a:t>
            </a:r>
            <a:endParaRPr lang="de-CH" sz="1800" baseline="-25000">
              <a:latin typeface="Comic Sans MS" pitchFamily="66" charset="0"/>
            </a:endParaRPr>
          </a:p>
          <a:p>
            <a:pPr marL="0" indent="0" eaLnBrk="1" hangingPunct="1">
              <a:defRPr/>
            </a:pPr>
            <a:endParaRPr lang="de-CH" sz="2800">
              <a:latin typeface="Comic Sans MS" pitchFamily="66" charset="0"/>
            </a:endParaRPr>
          </a:p>
          <a:p>
            <a:pPr marL="0" indent="0" eaLnBrk="1" hangingPunct="1">
              <a:defRPr/>
            </a:pPr>
            <a:r>
              <a:rPr lang="de-CH" sz="1800">
                <a:latin typeface="Comic Sans MS" pitchFamily="66" charset="0"/>
              </a:rPr>
              <a:t>d</a:t>
            </a:r>
            <a:r>
              <a:rPr lang="de-CH" sz="1800" baseline="-25000">
                <a:latin typeface="Comic Sans MS" pitchFamily="66" charset="0"/>
              </a:rPr>
              <a:t>N</a:t>
            </a:r>
            <a:r>
              <a:rPr lang="de-CH" sz="1800">
                <a:latin typeface="Comic Sans MS" pitchFamily="66" charset="0"/>
              </a:rPr>
              <a:t>/d</a:t>
            </a:r>
            <a:r>
              <a:rPr lang="de-CH" sz="1800" baseline="-25000">
                <a:latin typeface="Comic Sans MS" pitchFamily="66" charset="0"/>
              </a:rPr>
              <a:t>S</a:t>
            </a:r>
            <a:r>
              <a:rPr lang="de-CH" sz="1800">
                <a:latin typeface="Comic Sans MS" pitchFamily="66" charset="0"/>
              </a:rPr>
              <a:t> &gt; 1    more non-syn than syn substitutions  </a:t>
            </a:r>
            <a:r>
              <a:rPr lang="de-CH" sz="1800">
                <a:latin typeface="Comic Sans MS" pitchFamily="66" charset="0"/>
                <a:sym typeface="Wingdings" pitchFamily="2" charset="2"/>
              </a:rPr>
              <a:t> positive selection</a:t>
            </a:r>
            <a:endParaRPr lang="de-CH" sz="1800" baseline="-25000">
              <a:latin typeface="Comic Sans MS" pitchFamily="66" charset="0"/>
            </a:endParaRPr>
          </a:p>
          <a:p>
            <a:pPr marL="0" indent="0" eaLnBrk="1" hangingPunct="1">
              <a:defRPr/>
            </a:pPr>
            <a:endParaRPr lang="de-CH" sz="1800" baseline="-25000">
              <a:latin typeface="Comic Sans MS" pitchFamily="66" charset="0"/>
            </a:endParaRPr>
          </a:p>
          <a:p>
            <a:pPr marL="0" indent="0" eaLnBrk="1" hangingPunct="1">
              <a:defRPr/>
            </a:pPr>
            <a:endParaRPr lang="de-CH" sz="1800">
              <a:latin typeface="Comic Sans MS" pitchFamily="66" charset="0"/>
            </a:endParaRPr>
          </a:p>
          <a:p>
            <a:pPr marL="0" indent="0" eaLnBrk="1" hangingPunct="1">
              <a:defRPr/>
            </a:pPr>
            <a:endParaRPr lang="de-CH" sz="1800">
              <a:latin typeface="Comic Sans MS" pitchFamily="66" charset="0"/>
            </a:endParaRPr>
          </a:p>
          <a:p>
            <a:pPr marL="0" indent="0" eaLnBrk="1" hangingPunct="1">
              <a:defRPr/>
            </a:pPr>
            <a:endParaRPr lang="de-CH" sz="1100">
              <a:latin typeface="Comic Sans MS" pitchFamily="66" charset="0"/>
            </a:endParaRPr>
          </a:p>
          <a:p>
            <a:pPr marL="0" indent="0" eaLnBrk="1" hangingPunct="1">
              <a:defRPr/>
            </a:pPr>
            <a:r>
              <a:rPr lang="de-CH" sz="1800">
                <a:latin typeface="Comic Sans MS" pitchFamily="66" charset="0"/>
              </a:rPr>
              <a:t>       </a:t>
            </a:r>
          </a:p>
          <a:p>
            <a:pPr marL="0" indent="0" eaLnBrk="1" hangingPunct="1">
              <a:defRPr/>
            </a:pPr>
            <a:endParaRPr lang="de-CH" sz="1800">
              <a:latin typeface="Comic Sans MS" pitchFamily="66" charset="0"/>
            </a:endParaRPr>
          </a:p>
          <a:p>
            <a:pPr marL="0" indent="0" eaLnBrk="1" hangingPunct="1">
              <a:defRPr/>
            </a:pPr>
            <a:endParaRPr lang="en-US" sz="1800">
              <a:latin typeface="Comic Sans MS" pitchFamily="66" charset="0"/>
            </a:endParaRPr>
          </a:p>
        </p:txBody>
      </p:sp>
      <p:sp>
        <p:nvSpPr>
          <p:cNvPr id="27651" name="Rectangle 19"/>
          <p:cNvSpPr>
            <a:spLocks noChangeArrowheads="1"/>
          </p:cNvSpPr>
          <p:nvPr/>
        </p:nvSpPr>
        <p:spPr bwMode="auto">
          <a:xfrm>
            <a:off x="617538" y="1916113"/>
            <a:ext cx="519112"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de-CH" altLang="cs-CZ" sz="3000"/>
              <a:t>d</a:t>
            </a:r>
            <a:r>
              <a:rPr lang="de-CH" altLang="cs-CZ" sz="3000" baseline="-25000"/>
              <a:t>S</a:t>
            </a:r>
          </a:p>
        </p:txBody>
      </p:sp>
      <p:sp>
        <p:nvSpPr>
          <p:cNvPr id="27652" name="Rectangle 20"/>
          <p:cNvSpPr>
            <a:spLocks noChangeArrowheads="1"/>
          </p:cNvSpPr>
          <p:nvPr/>
        </p:nvSpPr>
        <p:spPr bwMode="auto">
          <a:xfrm>
            <a:off x="1258888" y="2038350"/>
            <a:ext cx="65405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de-CH" altLang="cs-CZ" sz="2000"/>
              <a:t>Rate of synonsymous substitutions, ‘neutral’ evolutionary rate</a:t>
            </a:r>
          </a:p>
        </p:txBody>
      </p:sp>
      <p:sp>
        <p:nvSpPr>
          <p:cNvPr id="27653" name="Rectangle 21"/>
          <p:cNvSpPr>
            <a:spLocks noChangeArrowheads="1"/>
          </p:cNvSpPr>
          <p:nvPr/>
        </p:nvSpPr>
        <p:spPr bwMode="auto">
          <a:xfrm>
            <a:off x="611188" y="2420938"/>
            <a:ext cx="584200"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de-CH" altLang="cs-CZ" sz="3000"/>
              <a:t>d</a:t>
            </a:r>
            <a:r>
              <a:rPr lang="de-CH" altLang="cs-CZ" sz="3000" baseline="-25000"/>
              <a:t>N</a:t>
            </a:r>
          </a:p>
        </p:txBody>
      </p:sp>
      <p:sp>
        <p:nvSpPr>
          <p:cNvPr id="27654" name="Rectangle 22"/>
          <p:cNvSpPr>
            <a:spLocks noChangeArrowheads="1"/>
          </p:cNvSpPr>
          <p:nvPr/>
        </p:nvSpPr>
        <p:spPr bwMode="auto">
          <a:xfrm>
            <a:off x="1252538" y="2492375"/>
            <a:ext cx="42164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de-CH" altLang="cs-CZ" sz="2000"/>
              <a:t>Rate of non-synonsymous substitutions</a:t>
            </a:r>
          </a:p>
        </p:txBody>
      </p:sp>
      <p:sp>
        <p:nvSpPr>
          <p:cNvPr id="9" name="Rectangle 2"/>
          <p:cNvSpPr txBox="1">
            <a:spLocks noChangeArrowheads="1"/>
          </p:cNvSpPr>
          <p:nvPr/>
        </p:nvSpPr>
        <p:spPr bwMode="auto">
          <a:xfrm>
            <a:off x="250825" y="0"/>
            <a:ext cx="8642350" cy="1143000"/>
          </a:xfrm>
          <a:prstGeom prst="rect">
            <a:avLst/>
          </a:prstGeom>
          <a:noFill/>
          <a:ln w="9525">
            <a:noFill/>
            <a:miter lim="800000"/>
            <a:headEnd/>
            <a:tailEnd/>
          </a:ln>
        </p:spPr>
        <p:txBody>
          <a:bodyPr anchor="ctr"/>
          <a:lstStyle/>
          <a:p>
            <a:pPr algn="ctr" eaLnBrk="1" hangingPunct="1">
              <a:defRPr/>
            </a:pPr>
            <a:r>
              <a:rPr lang="cs-CZ" sz="3200" kern="0">
                <a:solidFill>
                  <a:schemeClr val="tx2"/>
                </a:solidFill>
                <a:latin typeface="Comic Sans MS" pitchFamily="66" charset="0"/>
                <a:ea typeface="+mj-ea"/>
                <a:cs typeface="+mj-cs"/>
              </a:rPr>
              <a:t>Selekce na úrovni sekvencí</a:t>
            </a:r>
            <a:endParaRPr lang="en-GB" sz="3200" kern="0">
              <a:solidFill>
                <a:schemeClr val="tx2"/>
              </a:solidFill>
              <a:latin typeface="Comic Sans MS" pitchFamily="66" charset="0"/>
              <a:ea typeface="+mj-ea"/>
              <a:cs typeface="+mj-cs"/>
            </a:endParaRPr>
          </a:p>
        </p:txBody>
      </p:sp>
    </p:spTree>
  </p:cSld>
  <p:clrMapOvr>
    <a:masterClrMapping/>
  </p:clrMapOvr>
  <p:transition spd="slow">
    <p:wipe dir="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528386">
                                            <p:txEl>
                                              <p:pRg st="17" end="17"/>
                                            </p:txEl>
                                          </p:spTgt>
                                        </p:tgtEl>
                                        <p:attrNameLst>
                                          <p:attrName>style.visibility</p:attrName>
                                        </p:attrNameLst>
                                      </p:cBhvr>
                                      <p:to>
                                        <p:strVal val="visible"/>
                                      </p:to>
                                    </p:set>
                                    <p:animEffect transition="in" filter="fade">
                                      <p:cBhvr>
                                        <p:cTn id="7" dur="250"/>
                                        <p:tgtEl>
                                          <p:spTgt spid="528386">
                                            <p:txEl>
                                              <p:pRg st="17" end="1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698" name="Group 7"/>
          <p:cNvGrpSpPr>
            <a:grpSpLocks/>
          </p:cNvGrpSpPr>
          <p:nvPr/>
        </p:nvGrpSpPr>
        <p:grpSpPr bwMode="auto">
          <a:xfrm>
            <a:off x="4678363" y="115888"/>
            <a:ext cx="4286250" cy="6597650"/>
            <a:chOff x="4678238" y="116632"/>
            <a:chExt cx="4286250" cy="6596112"/>
          </a:xfrm>
        </p:grpSpPr>
        <p:pic>
          <p:nvPicPr>
            <p:cNvPr id="297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8238" y="145256"/>
              <a:ext cx="4286250" cy="656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29715" name="Rectangle 6"/>
            <p:cNvSpPr>
              <a:spLocks noChangeArrowheads="1"/>
            </p:cNvSpPr>
            <p:nvPr/>
          </p:nvSpPr>
          <p:spPr bwMode="auto">
            <a:xfrm>
              <a:off x="4716016" y="116632"/>
              <a:ext cx="360040" cy="2880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de-CH" altLang="cs-CZ" sz="2400"/>
            </a:p>
          </p:txBody>
        </p:sp>
      </p:grpSp>
      <p:pic>
        <p:nvPicPr>
          <p:cNvPr id="29699"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7950" y="0"/>
            <a:ext cx="31464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0" name="Rectangle 3"/>
          <p:cNvSpPr>
            <a:spLocks noChangeArrowheads="1"/>
          </p:cNvSpPr>
          <p:nvPr/>
        </p:nvSpPr>
        <p:spPr bwMode="auto">
          <a:xfrm>
            <a:off x="684213" y="0"/>
            <a:ext cx="2354262" cy="1341438"/>
          </a:xfrm>
          <a:prstGeom prst="rect">
            <a:avLst/>
          </a:prstGeom>
          <a:solidFill>
            <a:srgbClr val="FFC000">
              <a:alpha val="50195"/>
            </a:srgbClr>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de-CH" altLang="cs-CZ" sz="2400"/>
          </a:p>
        </p:txBody>
      </p:sp>
      <p:sp>
        <p:nvSpPr>
          <p:cNvPr id="29701" name="Rectangle 10"/>
          <p:cNvSpPr>
            <a:spLocks noChangeArrowheads="1"/>
          </p:cNvSpPr>
          <p:nvPr/>
        </p:nvSpPr>
        <p:spPr bwMode="auto">
          <a:xfrm>
            <a:off x="971550" y="1916113"/>
            <a:ext cx="2355850" cy="1341437"/>
          </a:xfrm>
          <a:prstGeom prst="rect">
            <a:avLst/>
          </a:prstGeom>
          <a:solidFill>
            <a:srgbClr val="FFC000">
              <a:alpha val="50195"/>
            </a:srgbClr>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de-CH" altLang="cs-CZ" sz="2400"/>
          </a:p>
        </p:txBody>
      </p:sp>
      <p:sp>
        <p:nvSpPr>
          <p:cNvPr id="29702" name="Rectangle 11"/>
          <p:cNvSpPr>
            <a:spLocks noChangeArrowheads="1"/>
          </p:cNvSpPr>
          <p:nvPr/>
        </p:nvSpPr>
        <p:spPr bwMode="auto">
          <a:xfrm>
            <a:off x="971550" y="4608513"/>
            <a:ext cx="2355850" cy="1052512"/>
          </a:xfrm>
          <a:prstGeom prst="rect">
            <a:avLst/>
          </a:prstGeom>
          <a:solidFill>
            <a:srgbClr val="FFC000">
              <a:alpha val="50195"/>
            </a:srgbClr>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de-CH" altLang="cs-CZ" sz="2400"/>
          </a:p>
        </p:txBody>
      </p:sp>
      <p:sp>
        <p:nvSpPr>
          <p:cNvPr id="29703" name="Rectangle 12"/>
          <p:cNvSpPr>
            <a:spLocks noChangeArrowheads="1"/>
          </p:cNvSpPr>
          <p:nvPr/>
        </p:nvSpPr>
        <p:spPr bwMode="auto">
          <a:xfrm>
            <a:off x="611188" y="4005263"/>
            <a:ext cx="2355850" cy="360362"/>
          </a:xfrm>
          <a:prstGeom prst="rect">
            <a:avLst/>
          </a:prstGeom>
          <a:solidFill>
            <a:srgbClr val="FFC000">
              <a:alpha val="50195"/>
            </a:srgbClr>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de-CH" altLang="cs-CZ" sz="2400"/>
          </a:p>
        </p:txBody>
      </p:sp>
      <p:sp>
        <p:nvSpPr>
          <p:cNvPr id="29704" name="Rectangle 13"/>
          <p:cNvSpPr>
            <a:spLocks noChangeArrowheads="1"/>
          </p:cNvSpPr>
          <p:nvPr/>
        </p:nvSpPr>
        <p:spPr bwMode="auto">
          <a:xfrm>
            <a:off x="179388" y="6021388"/>
            <a:ext cx="2355850" cy="360362"/>
          </a:xfrm>
          <a:prstGeom prst="rect">
            <a:avLst/>
          </a:prstGeom>
          <a:solidFill>
            <a:srgbClr val="FFC000">
              <a:alpha val="50195"/>
            </a:srgbClr>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de-CH" altLang="cs-CZ" sz="2400"/>
          </a:p>
        </p:txBody>
      </p:sp>
      <p:sp>
        <p:nvSpPr>
          <p:cNvPr id="29705" name="Rectangle 16"/>
          <p:cNvSpPr>
            <a:spLocks noChangeArrowheads="1"/>
          </p:cNvSpPr>
          <p:nvPr/>
        </p:nvSpPr>
        <p:spPr bwMode="auto">
          <a:xfrm>
            <a:off x="3276600" y="706438"/>
            <a:ext cx="2479675"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fr-CH" altLang="cs-CZ" sz="2000">
                <a:solidFill>
                  <a:srgbClr val="3333CC"/>
                </a:solidFill>
                <a:latin typeface="Comic Sans MS" panose="030F0702030302020204" pitchFamily="66" charset="0"/>
              </a:rPr>
              <a:t>coding sequences►</a:t>
            </a:r>
          </a:p>
          <a:p>
            <a:pPr eaLnBrk="1" hangingPunct="1">
              <a:spcBef>
                <a:spcPct val="0"/>
              </a:spcBef>
              <a:buFontTx/>
              <a:buNone/>
            </a:pPr>
            <a:r>
              <a:rPr lang="fr-CH" altLang="cs-CZ" sz="2000">
                <a:solidFill>
                  <a:srgbClr val="3333CC"/>
                </a:solidFill>
                <a:latin typeface="Comic Sans MS" panose="030F0702030302020204" pitchFamily="66" charset="0"/>
              </a:rPr>
              <a:t>without positively</a:t>
            </a:r>
          </a:p>
          <a:p>
            <a:pPr eaLnBrk="1" hangingPunct="1">
              <a:spcBef>
                <a:spcPct val="0"/>
              </a:spcBef>
              <a:buFontTx/>
              <a:buNone/>
            </a:pPr>
            <a:r>
              <a:rPr lang="fr-CH" altLang="cs-CZ" sz="2000">
                <a:solidFill>
                  <a:srgbClr val="3333CC"/>
                </a:solidFill>
                <a:latin typeface="Comic Sans MS" panose="030F0702030302020204" pitchFamily="66" charset="0"/>
              </a:rPr>
              <a:t>selected sites</a:t>
            </a:r>
            <a:endParaRPr lang="de-CH" altLang="cs-CZ" sz="2000">
              <a:solidFill>
                <a:srgbClr val="3333CC"/>
              </a:solidFill>
              <a:latin typeface="Comic Sans MS" panose="030F0702030302020204" pitchFamily="66" charset="0"/>
            </a:endParaRPr>
          </a:p>
        </p:txBody>
      </p:sp>
      <p:sp>
        <p:nvSpPr>
          <p:cNvPr id="29706" name="Rectangle 17"/>
          <p:cNvSpPr>
            <a:spLocks noChangeArrowheads="1"/>
          </p:cNvSpPr>
          <p:nvPr/>
        </p:nvSpPr>
        <p:spPr bwMode="auto">
          <a:xfrm>
            <a:off x="4335463" y="6677025"/>
            <a:ext cx="523875" cy="207963"/>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de-CH" altLang="cs-CZ" sz="2400"/>
          </a:p>
        </p:txBody>
      </p:sp>
      <p:sp>
        <p:nvSpPr>
          <p:cNvPr id="29707" name="Rectangle 19"/>
          <p:cNvSpPr>
            <a:spLocks noChangeArrowheads="1"/>
          </p:cNvSpPr>
          <p:nvPr/>
        </p:nvSpPr>
        <p:spPr bwMode="auto">
          <a:xfrm>
            <a:off x="5940425" y="144463"/>
            <a:ext cx="3024188" cy="1130300"/>
          </a:xfrm>
          <a:prstGeom prst="rect">
            <a:avLst/>
          </a:prstGeom>
          <a:solidFill>
            <a:srgbClr val="FFC000">
              <a:alpha val="50195"/>
            </a:srgbClr>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de-CH" altLang="cs-CZ" sz="2400"/>
          </a:p>
        </p:txBody>
      </p:sp>
      <p:sp>
        <p:nvSpPr>
          <p:cNvPr id="29708" name="Rectangle 20"/>
          <p:cNvSpPr>
            <a:spLocks noChangeArrowheads="1"/>
          </p:cNvSpPr>
          <p:nvPr/>
        </p:nvSpPr>
        <p:spPr bwMode="auto">
          <a:xfrm>
            <a:off x="5308600" y="1916113"/>
            <a:ext cx="3151188" cy="1339850"/>
          </a:xfrm>
          <a:prstGeom prst="rect">
            <a:avLst/>
          </a:prstGeom>
          <a:solidFill>
            <a:srgbClr val="FFC000">
              <a:alpha val="50195"/>
            </a:srgbClr>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de-CH" altLang="cs-CZ" sz="2400"/>
          </a:p>
        </p:txBody>
      </p:sp>
      <p:sp>
        <p:nvSpPr>
          <p:cNvPr id="29709" name="Rectangle 21"/>
          <p:cNvSpPr>
            <a:spLocks noChangeArrowheads="1"/>
          </p:cNvSpPr>
          <p:nvPr/>
        </p:nvSpPr>
        <p:spPr bwMode="auto">
          <a:xfrm>
            <a:off x="5256213" y="3860800"/>
            <a:ext cx="3348037" cy="1274763"/>
          </a:xfrm>
          <a:prstGeom prst="rect">
            <a:avLst/>
          </a:prstGeom>
          <a:solidFill>
            <a:srgbClr val="FFC000">
              <a:alpha val="50195"/>
            </a:srgbClr>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de-CH" altLang="cs-CZ" sz="2400"/>
          </a:p>
        </p:txBody>
      </p:sp>
      <p:sp>
        <p:nvSpPr>
          <p:cNvPr id="29710" name="Rectangle 22"/>
          <p:cNvSpPr>
            <a:spLocks noChangeArrowheads="1"/>
          </p:cNvSpPr>
          <p:nvPr/>
        </p:nvSpPr>
        <p:spPr bwMode="auto">
          <a:xfrm>
            <a:off x="5708650" y="3500438"/>
            <a:ext cx="1671638" cy="360362"/>
          </a:xfrm>
          <a:prstGeom prst="rect">
            <a:avLst/>
          </a:prstGeom>
          <a:solidFill>
            <a:srgbClr val="FFC000">
              <a:alpha val="50195"/>
            </a:srgbClr>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de-CH" altLang="cs-CZ" sz="2400"/>
          </a:p>
        </p:txBody>
      </p:sp>
      <p:sp>
        <p:nvSpPr>
          <p:cNvPr id="29711" name="Rectangle 23"/>
          <p:cNvSpPr>
            <a:spLocks noChangeArrowheads="1"/>
          </p:cNvSpPr>
          <p:nvPr/>
        </p:nvSpPr>
        <p:spPr bwMode="auto">
          <a:xfrm>
            <a:off x="5076825" y="5718175"/>
            <a:ext cx="1995488" cy="360363"/>
          </a:xfrm>
          <a:prstGeom prst="rect">
            <a:avLst/>
          </a:prstGeom>
          <a:solidFill>
            <a:srgbClr val="FFC000">
              <a:alpha val="50195"/>
            </a:srgbClr>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de-CH" altLang="cs-CZ" sz="2400"/>
          </a:p>
        </p:txBody>
      </p:sp>
      <p:sp>
        <p:nvSpPr>
          <p:cNvPr id="29712" name="Rectangle 24"/>
          <p:cNvSpPr>
            <a:spLocks noChangeArrowheads="1"/>
          </p:cNvSpPr>
          <p:nvPr/>
        </p:nvSpPr>
        <p:spPr bwMode="auto">
          <a:xfrm>
            <a:off x="6443663" y="6453188"/>
            <a:ext cx="264636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de-CH" altLang="cs-CZ" sz="1600"/>
              <a:t>Christin et al. 2007, Curr Biol</a:t>
            </a:r>
          </a:p>
        </p:txBody>
      </p:sp>
      <p:sp>
        <p:nvSpPr>
          <p:cNvPr id="29713" name="Rectangle 25"/>
          <p:cNvSpPr>
            <a:spLocks noChangeArrowheads="1"/>
          </p:cNvSpPr>
          <p:nvPr/>
        </p:nvSpPr>
        <p:spPr bwMode="auto">
          <a:xfrm>
            <a:off x="3132138" y="-26988"/>
            <a:ext cx="2643187" cy="400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fr-CH" altLang="cs-CZ" sz="2000">
                <a:solidFill>
                  <a:srgbClr val="3333CC"/>
                </a:solidFill>
                <a:latin typeface="Comic Sans MS" panose="030F0702030302020204" pitchFamily="66" charset="0"/>
              </a:rPr>
              <a:t>◄intronic sequences</a:t>
            </a:r>
            <a:endParaRPr lang="de-CH" altLang="cs-CZ" sz="2000">
              <a:solidFill>
                <a:srgbClr val="3333CC"/>
              </a:solidFill>
              <a:latin typeface="Comic Sans MS" panose="030F0702030302020204" pitchFamily="66" charset="0"/>
            </a:endParaRPr>
          </a:p>
        </p:txBody>
      </p:sp>
    </p:spTree>
  </p:cSld>
  <p:clrMapOvr>
    <a:masterClrMapping/>
  </p:clrMapOvr>
  <p:transition spd="slow">
    <p:wipe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8386" name="Rectangle 2"/>
          <p:cNvSpPr>
            <a:spLocks noGrp="1" noChangeArrowheads="1"/>
          </p:cNvSpPr>
          <p:nvPr>
            <p:ph type="body" sz="half" idx="1"/>
          </p:nvPr>
        </p:nvSpPr>
        <p:spPr>
          <a:xfrm>
            <a:off x="611188" y="908050"/>
            <a:ext cx="8532812" cy="5218113"/>
          </a:xfrm>
        </p:spPr>
        <p:txBody>
          <a:bodyPr/>
          <a:lstStyle/>
          <a:p>
            <a:pPr marL="0" indent="0" eaLnBrk="1" hangingPunct="1">
              <a:defRPr/>
            </a:pPr>
            <a:endParaRPr lang="de-CH" sz="500"/>
          </a:p>
          <a:p>
            <a:pPr marL="0" indent="0" eaLnBrk="1" hangingPunct="1">
              <a:defRPr/>
            </a:pPr>
            <a:r>
              <a:rPr lang="de-CH" sz="2500">
                <a:solidFill>
                  <a:schemeClr val="accent2"/>
                </a:solidFill>
                <a:effectLst>
                  <a:outerShdw blurRad="38100" dist="38100" dir="2700000" algn="tl">
                    <a:srgbClr val="C0C0C0"/>
                  </a:outerShdw>
                </a:effectLst>
              </a:rPr>
              <a:t>Y</a:t>
            </a:r>
          </a:p>
          <a:p>
            <a:pPr marL="0" indent="0" eaLnBrk="1" hangingPunct="1">
              <a:defRPr/>
            </a:pPr>
            <a:endParaRPr lang="de-CH" sz="2500">
              <a:solidFill>
                <a:schemeClr val="accent2"/>
              </a:solidFill>
              <a:effectLst>
                <a:outerShdw blurRad="38100" dist="38100" dir="2700000" algn="tl">
                  <a:srgbClr val="C0C0C0"/>
                </a:outerShdw>
              </a:effectLst>
            </a:endParaRPr>
          </a:p>
          <a:p>
            <a:pPr marL="0" indent="0" eaLnBrk="1" hangingPunct="1">
              <a:defRPr/>
            </a:pPr>
            <a:r>
              <a:rPr lang="de-CH" sz="2000">
                <a:solidFill>
                  <a:schemeClr val="accent2"/>
                </a:solidFill>
              </a:rPr>
              <a:t>x</a:t>
            </a:r>
          </a:p>
          <a:p>
            <a:pPr marL="0" indent="0" eaLnBrk="1" hangingPunct="1">
              <a:defRPr/>
            </a:pPr>
            <a:endParaRPr lang="de-CH" sz="2000">
              <a:solidFill>
                <a:schemeClr val="accent2"/>
              </a:solidFill>
            </a:endParaRPr>
          </a:p>
          <a:p>
            <a:pPr marL="0" indent="0" eaLnBrk="1" hangingPunct="1">
              <a:defRPr/>
            </a:pPr>
            <a:endParaRPr lang="de-CH" sz="2000">
              <a:solidFill>
                <a:schemeClr val="accent2"/>
              </a:solidFill>
            </a:endParaRPr>
          </a:p>
          <a:p>
            <a:pPr marL="0" indent="0" eaLnBrk="1" hangingPunct="1">
              <a:defRPr/>
            </a:pPr>
            <a:endParaRPr lang="de-CH" sz="2000">
              <a:solidFill>
                <a:schemeClr val="accent2"/>
              </a:solidFill>
            </a:endParaRPr>
          </a:p>
          <a:p>
            <a:pPr marL="0" indent="0" eaLnBrk="1" hangingPunct="1">
              <a:defRPr/>
            </a:pPr>
            <a:endParaRPr lang="de-CH" sz="2000">
              <a:solidFill>
                <a:schemeClr val="accent2"/>
              </a:solidFill>
            </a:endParaRPr>
          </a:p>
          <a:p>
            <a:pPr marL="0" indent="0" eaLnBrk="1" hangingPunct="1">
              <a:defRPr/>
            </a:pPr>
            <a:endParaRPr lang="de-CH" sz="1200">
              <a:solidFill>
                <a:schemeClr val="accent2"/>
              </a:solidFill>
            </a:endParaRPr>
          </a:p>
          <a:p>
            <a:pPr marL="0" indent="0" eaLnBrk="1" hangingPunct="1">
              <a:defRPr/>
            </a:pPr>
            <a:r>
              <a:rPr lang="de-CH" sz="2000">
                <a:solidFill>
                  <a:schemeClr val="accent2"/>
                </a:solidFill>
              </a:rPr>
              <a:t>       </a:t>
            </a:r>
          </a:p>
          <a:p>
            <a:pPr marL="0" indent="0" eaLnBrk="1" hangingPunct="1">
              <a:defRPr/>
            </a:pPr>
            <a:endParaRPr lang="de-CH" sz="2000">
              <a:solidFill>
                <a:schemeClr val="accent2"/>
              </a:solidFill>
            </a:endParaRPr>
          </a:p>
          <a:p>
            <a:pPr marL="0" indent="0" eaLnBrk="1" hangingPunct="1">
              <a:defRPr/>
            </a:pPr>
            <a:endParaRPr lang="en-US" sz="2000">
              <a:solidFill>
                <a:schemeClr val="accent2"/>
              </a:solidFill>
            </a:endParaRPr>
          </a:p>
        </p:txBody>
      </p:sp>
      <p:pic>
        <p:nvPicPr>
          <p:cNvPr id="31747" name="Picture 2"/>
          <p:cNvPicPr>
            <a:picLocks noChangeAspect="1" noChangeArrowheads="1"/>
          </p:cNvPicPr>
          <p:nvPr/>
        </p:nvPicPr>
        <p:blipFill>
          <a:blip r:embed="rId3">
            <a:extLst>
              <a:ext uri="{28A0092B-C50C-407E-A947-70E740481C1C}">
                <a14:useLocalDpi xmlns:a14="http://schemas.microsoft.com/office/drawing/2010/main" val="0"/>
              </a:ext>
            </a:extLst>
          </a:blip>
          <a:srcRect r="2782"/>
          <a:stretch>
            <a:fillRect/>
          </a:stretch>
        </p:blipFill>
        <p:spPr bwMode="auto">
          <a:xfrm>
            <a:off x="138113" y="476250"/>
            <a:ext cx="5081587" cy="602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3" name="Rectangle 2"/>
          <p:cNvSpPr/>
          <p:nvPr/>
        </p:nvSpPr>
        <p:spPr>
          <a:xfrm>
            <a:off x="5651500" y="1157288"/>
            <a:ext cx="3529013" cy="3416300"/>
          </a:xfrm>
          <a:prstGeom prst="rect">
            <a:avLst/>
          </a:prstGeom>
        </p:spPr>
        <p:txBody>
          <a:bodyPr>
            <a:spAutoFit/>
          </a:bodyPr>
          <a:lstStyle/>
          <a:p>
            <a:pPr eaLnBrk="1" hangingPunct="1">
              <a:defRPr/>
            </a:pPr>
            <a:r>
              <a:rPr lang="fr-CH" sz="1800" i="1" dirty="0">
                <a:latin typeface="Comic Sans MS" pitchFamily="66" charset="0"/>
              </a:rPr>
              <a:t>PEPC</a:t>
            </a:r>
            <a:r>
              <a:rPr lang="fr-CH" sz="1800" dirty="0">
                <a:latin typeface="Comic Sans MS" pitchFamily="66" charset="0"/>
              </a:rPr>
              <a:t> </a:t>
            </a:r>
            <a:r>
              <a:rPr lang="fr-CH" sz="1800" dirty="0" err="1">
                <a:latin typeface="Comic Sans MS" pitchFamily="66" charset="0"/>
              </a:rPr>
              <a:t>gene</a:t>
            </a:r>
            <a:endParaRPr lang="fr-CH" sz="1800" dirty="0">
              <a:latin typeface="Comic Sans MS" pitchFamily="66" charset="0"/>
            </a:endParaRPr>
          </a:p>
          <a:p>
            <a:pPr eaLnBrk="1" hangingPunct="1">
              <a:defRPr/>
            </a:pPr>
            <a:endParaRPr lang="fr-CH" sz="1800" dirty="0">
              <a:latin typeface="Comic Sans MS" pitchFamily="66" charset="0"/>
            </a:endParaRPr>
          </a:p>
          <a:p>
            <a:pPr marL="342900" indent="-342900" eaLnBrk="1" hangingPunct="1">
              <a:defRPr/>
            </a:pPr>
            <a:r>
              <a:rPr lang="fr-CH" sz="1800" dirty="0">
                <a:latin typeface="Comic Sans MS" pitchFamily="66" charset="0"/>
              </a:rPr>
              <a:t>12 codons </a:t>
            </a:r>
            <a:r>
              <a:rPr lang="fr-CH" sz="1800" dirty="0" err="1">
                <a:latin typeface="Comic Sans MS" pitchFamily="66" charset="0"/>
              </a:rPr>
              <a:t>with</a:t>
            </a:r>
            <a:r>
              <a:rPr lang="fr-CH" sz="1800" dirty="0">
                <a:latin typeface="Comic Sans MS" pitchFamily="66" charset="0"/>
              </a:rPr>
              <a:t> </a:t>
            </a:r>
            <a:r>
              <a:rPr lang="de-CH" sz="1800" dirty="0">
                <a:latin typeface="Comic Sans MS" pitchFamily="66" charset="0"/>
              </a:rPr>
              <a:t>d</a:t>
            </a:r>
            <a:r>
              <a:rPr lang="de-CH" sz="1800" baseline="-25000" dirty="0">
                <a:latin typeface="Comic Sans MS" pitchFamily="66" charset="0"/>
              </a:rPr>
              <a:t>N</a:t>
            </a:r>
            <a:r>
              <a:rPr lang="de-CH" sz="1800" dirty="0">
                <a:latin typeface="Comic Sans MS" pitchFamily="66" charset="0"/>
              </a:rPr>
              <a:t>/d</a:t>
            </a:r>
            <a:r>
              <a:rPr lang="de-CH" sz="1800" baseline="-25000" dirty="0">
                <a:latin typeface="Comic Sans MS" pitchFamily="66" charset="0"/>
              </a:rPr>
              <a:t>S</a:t>
            </a:r>
            <a:r>
              <a:rPr lang="de-CH" sz="1800" dirty="0">
                <a:latin typeface="Comic Sans MS" pitchFamily="66" charset="0"/>
              </a:rPr>
              <a:t> &gt; 1 </a:t>
            </a:r>
          </a:p>
          <a:p>
            <a:pPr eaLnBrk="1" hangingPunct="1">
              <a:defRPr/>
            </a:pPr>
            <a:endParaRPr lang="de-CH" sz="1800" dirty="0">
              <a:latin typeface="Comic Sans MS" pitchFamily="66" charset="0"/>
            </a:endParaRPr>
          </a:p>
          <a:p>
            <a:pPr marL="342900" indent="-342900" eaLnBrk="1" hangingPunct="1">
              <a:defRPr/>
            </a:pPr>
            <a:r>
              <a:rPr lang="de-CH" sz="1800" dirty="0">
                <a:latin typeface="Comic Sans MS" pitchFamily="66" charset="0"/>
              </a:rPr>
              <a:t>Sequences of unrelated but ecologically similar species more similar at these positions than they are in related species.</a:t>
            </a:r>
          </a:p>
          <a:p>
            <a:pPr eaLnBrk="1" hangingPunct="1">
              <a:defRPr/>
            </a:pPr>
            <a:r>
              <a:rPr lang="de-CH" sz="1800" dirty="0">
                <a:latin typeface="Comic Sans MS" pitchFamily="66" charset="0"/>
                <a:sym typeface="Wingdings" pitchFamily="2" charset="2"/>
              </a:rPr>
              <a:t>     </a:t>
            </a:r>
          </a:p>
          <a:p>
            <a:pPr eaLnBrk="1" hangingPunct="1">
              <a:defRPr/>
            </a:pPr>
            <a:r>
              <a:rPr lang="de-CH" sz="1800" dirty="0">
                <a:latin typeface="Comic Sans MS" pitchFamily="66" charset="0"/>
                <a:sym typeface="Wingdings" pitchFamily="2" charset="2"/>
              </a:rPr>
              <a:t>       convergent evolution!</a:t>
            </a:r>
            <a:endParaRPr lang="fr-CH" sz="1800" dirty="0">
              <a:latin typeface="Comic Sans MS" pitchFamily="66" charset="0"/>
            </a:endParaRPr>
          </a:p>
          <a:p>
            <a:pPr eaLnBrk="1" hangingPunct="1">
              <a:defRPr/>
            </a:pPr>
            <a:endParaRPr lang="de-CH" sz="1800" dirty="0">
              <a:latin typeface="Comic Sans MS" pitchFamily="66" charset="0"/>
            </a:endParaRPr>
          </a:p>
        </p:txBody>
      </p:sp>
      <p:sp>
        <p:nvSpPr>
          <p:cNvPr id="31749" name="Rectangle 6"/>
          <p:cNvSpPr>
            <a:spLocks noChangeArrowheads="1"/>
          </p:cNvSpPr>
          <p:nvPr/>
        </p:nvSpPr>
        <p:spPr bwMode="auto">
          <a:xfrm>
            <a:off x="6443663" y="6453188"/>
            <a:ext cx="264636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de-CH" altLang="cs-CZ" sz="1600"/>
              <a:t>Christin et al. 2007, Curr Biol</a:t>
            </a:r>
          </a:p>
        </p:txBody>
      </p:sp>
    </p:spTree>
  </p:cSld>
  <p:clrMapOvr>
    <a:masterClrMapping/>
  </p:clrMapOvr>
  <p:transition spd="slow">
    <p:wipe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fade">
                                      <p:cBhvr>
                                        <p:cTn id="7" dur="500"/>
                                        <p:tgtEl>
                                          <p:spTgt spid="3">
                                            <p:txEl>
                                              <p:pRg st="4" end="4"/>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5" end="5"/>
                                            </p:txEl>
                                          </p:spTgt>
                                        </p:tgtEl>
                                        <p:attrNameLst>
                                          <p:attrName>style.visibility</p:attrName>
                                        </p:attrNameLst>
                                      </p:cBhvr>
                                      <p:to>
                                        <p:strVal val="visible"/>
                                      </p:to>
                                    </p:set>
                                    <p:animEffect transition="in" filter="fade">
                                      <p:cBhvr>
                                        <p:cTn id="10" dur="500"/>
                                        <p:tgtEl>
                                          <p:spTgt spid="3">
                                            <p:txEl>
                                              <p:pRg st="5" end="5"/>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animEffect transition="in" filter="fade">
                                      <p:cBhvr>
                                        <p:cTn id="15"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ch7_MHC-proteins"/>
          <p:cNvPicPr>
            <a:picLocks noChangeAspect="1" noChangeArrowheads="1"/>
          </p:cNvPicPr>
          <p:nvPr/>
        </p:nvPicPr>
        <p:blipFill>
          <a:blip r:embed="rId2">
            <a:extLst>
              <a:ext uri="{28A0092B-C50C-407E-A947-70E740481C1C}">
                <a14:useLocalDpi xmlns:a14="http://schemas.microsoft.com/office/drawing/2010/main" val="0"/>
              </a:ext>
            </a:extLst>
          </a:blip>
          <a:srcRect t="4436" b="59941"/>
          <a:stretch>
            <a:fillRect/>
          </a:stretch>
        </p:blipFill>
        <p:spPr bwMode="auto">
          <a:xfrm>
            <a:off x="1908175" y="2492375"/>
            <a:ext cx="5472113"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3" name="Rectangle 3"/>
          <p:cNvSpPr>
            <a:spLocks noGrp="1" noChangeArrowheads="1"/>
          </p:cNvSpPr>
          <p:nvPr>
            <p:ph type="title"/>
          </p:nvPr>
        </p:nvSpPr>
        <p:spPr>
          <a:xfrm>
            <a:off x="468313" y="333375"/>
            <a:ext cx="8424862" cy="1143000"/>
          </a:xfrm>
        </p:spPr>
        <p:txBody>
          <a:bodyPr/>
          <a:lstStyle/>
          <a:p>
            <a:r>
              <a:rPr lang="cs-CZ" altLang="cs-CZ" sz="3000">
                <a:latin typeface="Comic Sans MS" panose="030F0702030302020204" pitchFamily="66" charset="0"/>
              </a:rPr>
              <a:t>Major histocompatibility complex (MHC)</a:t>
            </a:r>
            <a:endParaRPr lang="en-GB" altLang="cs-CZ" sz="3000">
              <a:latin typeface="Comic Sans MS" panose="030F0702030302020204" pitchFamily="66" charset="0"/>
            </a:endParaRPr>
          </a:p>
        </p:txBody>
      </p:sp>
      <p:sp>
        <p:nvSpPr>
          <p:cNvPr id="35844" name="Text Box 4"/>
          <p:cNvSpPr txBox="1">
            <a:spLocks noChangeArrowheads="1"/>
          </p:cNvSpPr>
          <p:nvPr/>
        </p:nvSpPr>
        <p:spPr bwMode="auto">
          <a:xfrm>
            <a:off x="2946400" y="6167438"/>
            <a:ext cx="1022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GB" altLang="cs-CZ" sz="2400"/>
              <a:t>Class I</a:t>
            </a:r>
          </a:p>
        </p:txBody>
      </p:sp>
      <p:sp>
        <p:nvSpPr>
          <p:cNvPr id="35845" name="Text Box 5"/>
          <p:cNvSpPr txBox="1">
            <a:spLocks noChangeArrowheads="1"/>
          </p:cNvSpPr>
          <p:nvPr/>
        </p:nvSpPr>
        <p:spPr bwMode="auto">
          <a:xfrm>
            <a:off x="5156200" y="6167438"/>
            <a:ext cx="11239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GB" altLang="cs-CZ" sz="2400"/>
              <a:t>Class II</a:t>
            </a:r>
          </a:p>
        </p:txBody>
      </p:sp>
      <p:sp>
        <p:nvSpPr>
          <p:cNvPr id="35846" name="Oval 6"/>
          <p:cNvSpPr>
            <a:spLocks noChangeArrowheads="1"/>
          </p:cNvSpPr>
          <p:nvPr/>
        </p:nvSpPr>
        <p:spPr bwMode="auto">
          <a:xfrm>
            <a:off x="1763713" y="2420938"/>
            <a:ext cx="2303462" cy="1366837"/>
          </a:xfrm>
          <a:prstGeom prst="ellipse">
            <a:avLst/>
          </a:prstGeom>
          <a:noFill/>
          <a:ln w="317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sp>
        <p:nvSpPr>
          <p:cNvPr id="35847" name="Oval 7"/>
          <p:cNvSpPr>
            <a:spLocks noChangeArrowheads="1"/>
          </p:cNvSpPr>
          <p:nvPr/>
        </p:nvSpPr>
        <p:spPr bwMode="auto">
          <a:xfrm>
            <a:off x="5003800" y="2492375"/>
            <a:ext cx="2232025" cy="1368425"/>
          </a:xfrm>
          <a:prstGeom prst="ellipse">
            <a:avLst/>
          </a:prstGeom>
          <a:noFill/>
          <a:ln w="317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sp>
        <p:nvSpPr>
          <p:cNvPr id="35848" name="AutoShape 8"/>
          <p:cNvSpPr>
            <a:spLocks noChangeArrowheads="1"/>
          </p:cNvSpPr>
          <p:nvPr/>
        </p:nvSpPr>
        <p:spPr bwMode="auto">
          <a:xfrm rot="-3296249">
            <a:off x="3926681" y="2393157"/>
            <a:ext cx="560387" cy="241300"/>
          </a:xfrm>
          <a:prstGeom prst="leftArrow">
            <a:avLst>
              <a:gd name="adj1" fmla="val 50000"/>
              <a:gd name="adj2" fmla="val 58059"/>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sp>
        <p:nvSpPr>
          <p:cNvPr id="35849" name="AutoShape 9"/>
          <p:cNvSpPr>
            <a:spLocks noChangeArrowheads="1"/>
          </p:cNvSpPr>
          <p:nvPr/>
        </p:nvSpPr>
        <p:spPr bwMode="auto">
          <a:xfrm rot="-7937055">
            <a:off x="4524375" y="2379663"/>
            <a:ext cx="574675" cy="241300"/>
          </a:xfrm>
          <a:prstGeom prst="leftArrow">
            <a:avLst>
              <a:gd name="adj1" fmla="val 50000"/>
              <a:gd name="adj2" fmla="val 59539"/>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sp>
        <p:nvSpPr>
          <p:cNvPr id="35850" name="Text Box 10"/>
          <p:cNvSpPr txBox="1">
            <a:spLocks noChangeArrowheads="1"/>
          </p:cNvSpPr>
          <p:nvPr/>
        </p:nvSpPr>
        <p:spPr bwMode="auto">
          <a:xfrm>
            <a:off x="3040063" y="1936750"/>
            <a:ext cx="30670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cs-CZ" altLang="cs-CZ" sz="1800">
                <a:latin typeface="Arial" panose="020B0604020202020204" pitchFamily="34" charset="0"/>
              </a:rPr>
              <a:t>Oblast rozeznávající antigen</a:t>
            </a:r>
          </a:p>
        </p:txBody>
      </p:sp>
      <p:sp>
        <p:nvSpPr>
          <p:cNvPr id="35851" name="Obdélník 1"/>
          <p:cNvSpPr>
            <a:spLocks noChangeArrowheads="1"/>
          </p:cNvSpPr>
          <p:nvPr/>
        </p:nvSpPr>
        <p:spPr bwMode="auto">
          <a:xfrm>
            <a:off x="347663" y="1449388"/>
            <a:ext cx="85931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r>
              <a:rPr lang="cs-CZ" altLang="en-US" sz="1800">
                <a:latin typeface="Arial" panose="020B0604020202020204" pitchFamily="34" charset="0"/>
                <a:cs typeface="Arial" panose="020B0604020202020204" pitchFamily="34" charset="0"/>
              </a:rPr>
              <a:t>Buňka nabízející antigen spustí imunitní odpověď</a:t>
            </a:r>
          </a:p>
        </p:txBody>
      </p:sp>
    </p:spTree>
  </p:cSld>
  <p:clrMapOvr>
    <a:masterClrMapping/>
  </p:clrMapOvr>
  <p:transition spd="slow">
    <p:wipe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body" idx="1"/>
          </p:nvPr>
        </p:nvSpPr>
        <p:spPr>
          <a:xfrm>
            <a:off x="536575" y="1162050"/>
            <a:ext cx="8064500" cy="790575"/>
          </a:xfrm>
          <a:noFill/>
        </p:spPr>
        <p:txBody>
          <a:bodyPr/>
          <a:lstStyle/>
          <a:p>
            <a:pPr eaLnBrk="1" hangingPunct="1">
              <a:lnSpc>
                <a:spcPct val="90000"/>
              </a:lnSpc>
              <a:spcBef>
                <a:spcPct val="75000"/>
              </a:spcBef>
            </a:pPr>
            <a:r>
              <a:rPr lang="cs-CZ" altLang="cs-CZ" sz="1600">
                <a:latin typeface="Comic Sans MS" panose="030F0702030302020204" pitchFamily="66" charset="0"/>
              </a:rPr>
              <a:t>Srovnání populačně-genetické struktury na MHC genech a neutrálních znacích (mikrosatelity)</a:t>
            </a:r>
          </a:p>
        </p:txBody>
      </p:sp>
      <p:sp>
        <p:nvSpPr>
          <p:cNvPr id="36867" name="Oval 3"/>
          <p:cNvSpPr>
            <a:spLocks noChangeArrowheads="1"/>
          </p:cNvSpPr>
          <p:nvPr/>
        </p:nvSpPr>
        <p:spPr bwMode="auto">
          <a:xfrm>
            <a:off x="828675" y="1989138"/>
            <a:ext cx="504825" cy="504825"/>
          </a:xfrm>
          <a:prstGeom prst="ellipse">
            <a:avLst/>
          </a:prstGeom>
          <a:solidFill>
            <a:schemeClr val="accent1">
              <a:alpha val="34117"/>
            </a:schemeClr>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sp>
        <p:nvSpPr>
          <p:cNvPr id="36868" name="Oval 4"/>
          <p:cNvSpPr>
            <a:spLocks noChangeArrowheads="1"/>
          </p:cNvSpPr>
          <p:nvPr/>
        </p:nvSpPr>
        <p:spPr bwMode="auto">
          <a:xfrm>
            <a:off x="2700338" y="1989138"/>
            <a:ext cx="504825" cy="504825"/>
          </a:xfrm>
          <a:prstGeom prst="ellipse">
            <a:avLst/>
          </a:prstGeom>
          <a:solidFill>
            <a:schemeClr val="hlink"/>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sp>
        <p:nvSpPr>
          <p:cNvPr id="36869" name="Oval 5"/>
          <p:cNvSpPr>
            <a:spLocks noChangeArrowheads="1"/>
          </p:cNvSpPr>
          <p:nvPr/>
        </p:nvSpPr>
        <p:spPr bwMode="auto">
          <a:xfrm>
            <a:off x="1765300" y="2854325"/>
            <a:ext cx="504825" cy="504825"/>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sp>
        <p:nvSpPr>
          <p:cNvPr id="36870" name="Text Box 6"/>
          <p:cNvSpPr txBox="1">
            <a:spLocks noChangeArrowheads="1"/>
          </p:cNvSpPr>
          <p:nvPr/>
        </p:nvSpPr>
        <p:spPr bwMode="auto">
          <a:xfrm>
            <a:off x="2484438" y="2997200"/>
            <a:ext cx="1562100" cy="336550"/>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cs-CZ" altLang="cs-CZ" sz="1600">
                <a:latin typeface="Arial" panose="020B0604020202020204" pitchFamily="34" charset="0"/>
              </a:rPr>
              <a:t>neutrální znaky</a:t>
            </a:r>
          </a:p>
        </p:txBody>
      </p:sp>
      <p:sp>
        <p:nvSpPr>
          <p:cNvPr id="36871" name="Text Box 7"/>
          <p:cNvSpPr txBox="1">
            <a:spLocks noChangeArrowheads="1"/>
          </p:cNvSpPr>
          <p:nvPr/>
        </p:nvSpPr>
        <p:spPr bwMode="auto">
          <a:xfrm>
            <a:off x="1406525" y="2016125"/>
            <a:ext cx="1208088"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cs-CZ" altLang="cs-CZ" sz="1400">
                <a:latin typeface="Arial" panose="020B0604020202020204" pitchFamily="34" charset="0"/>
              </a:rPr>
              <a:t>migrace</a:t>
            </a:r>
          </a:p>
          <a:p>
            <a:pPr algn="ctr" eaLnBrk="1" hangingPunct="1">
              <a:spcBef>
                <a:spcPct val="0"/>
              </a:spcBef>
              <a:buFontTx/>
              <a:buNone/>
            </a:pPr>
            <a:r>
              <a:rPr lang="cs-CZ" altLang="cs-CZ" sz="1400">
                <a:latin typeface="Arial" panose="020B0604020202020204" pitchFamily="34" charset="0"/>
              </a:rPr>
              <a:t>náhodný drift</a:t>
            </a:r>
          </a:p>
        </p:txBody>
      </p:sp>
      <p:sp>
        <p:nvSpPr>
          <p:cNvPr id="36872" name="Line 8"/>
          <p:cNvSpPr>
            <a:spLocks noChangeShapeType="1"/>
          </p:cNvSpPr>
          <p:nvPr/>
        </p:nvSpPr>
        <p:spPr bwMode="auto">
          <a:xfrm>
            <a:off x="1189038" y="2638425"/>
            <a:ext cx="431800" cy="287338"/>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6873" name="Line 9"/>
          <p:cNvSpPr>
            <a:spLocks noChangeShapeType="1"/>
          </p:cNvSpPr>
          <p:nvPr/>
        </p:nvSpPr>
        <p:spPr bwMode="auto">
          <a:xfrm flipV="1">
            <a:off x="2413000" y="2638425"/>
            <a:ext cx="360363" cy="287338"/>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6874" name="Line 10"/>
          <p:cNvSpPr>
            <a:spLocks noChangeShapeType="1"/>
          </p:cNvSpPr>
          <p:nvPr/>
        </p:nvSpPr>
        <p:spPr bwMode="auto">
          <a:xfrm>
            <a:off x="1404938" y="1989138"/>
            <a:ext cx="1223962" cy="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grpSp>
        <p:nvGrpSpPr>
          <p:cNvPr id="2" name="Group 11"/>
          <p:cNvGrpSpPr>
            <a:grpSpLocks/>
          </p:cNvGrpSpPr>
          <p:nvPr/>
        </p:nvGrpSpPr>
        <p:grpSpPr bwMode="auto">
          <a:xfrm>
            <a:off x="4572000" y="1989138"/>
            <a:ext cx="4459288" cy="1439862"/>
            <a:chOff x="2880" y="1253"/>
            <a:chExt cx="2809" cy="907"/>
          </a:xfrm>
        </p:grpSpPr>
        <p:sp>
          <p:nvSpPr>
            <p:cNvPr id="36907" name="Text Box 12"/>
            <p:cNvSpPr txBox="1">
              <a:spLocks noChangeArrowheads="1"/>
            </p:cNvSpPr>
            <p:nvPr/>
          </p:nvSpPr>
          <p:spPr bwMode="auto">
            <a:xfrm>
              <a:off x="3742" y="1947"/>
              <a:ext cx="1947" cy="213"/>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cs-CZ" altLang="cs-CZ" sz="1600">
                  <a:latin typeface="Arial" panose="020B0604020202020204" pitchFamily="34" charset="0"/>
                </a:rPr>
                <a:t>MHC – pokud nepůsobí selekce</a:t>
              </a:r>
            </a:p>
          </p:txBody>
        </p:sp>
        <p:sp>
          <p:nvSpPr>
            <p:cNvPr id="36908" name="Oval 13"/>
            <p:cNvSpPr>
              <a:spLocks noChangeArrowheads="1"/>
            </p:cNvSpPr>
            <p:nvPr/>
          </p:nvSpPr>
          <p:spPr bwMode="auto">
            <a:xfrm>
              <a:off x="2880" y="1253"/>
              <a:ext cx="318" cy="318"/>
            </a:xfrm>
            <a:prstGeom prst="ellipse">
              <a:avLst/>
            </a:prstGeom>
            <a:solidFill>
              <a:schemeClr val="accent1">
                <a:alpha val="34117"/>
              </a:schemeClr>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sp>
          <p:nvSpPr>
            <p:cNvPr id="36909" name="Oval 14"/>
            <p:cNvSpPr>
              <a:spLocks noChangeArrowheads="1"/>
            </p:cNvSpPr>
            <p:nvPr/>
          </p:nvSpPr>
          <p:spPr bwMode="auto">
            <a:xfrm>
              <a:off x="4059" y="1253"/>
              <a:ext cx="318" cy="318"/>
            </a:xfrm>
            <a:prstGeom prst="ellipse">
              <a:avLst/>
            </a:prstGeom>
            <a:solidFill>
              <a:schemeClr val="hlink"/>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sp>
          <p:nvSpPr>
            <p:cNvPr id="36910" name="Oval 15"/>
            <p:cNvSpPr>
              <a:spLocks noChangeArrowheads="1"/>
            </p:cNvSpPr>
            <p:nvPr/>
          </p:nvSpPr>
          <p:spPr bwMode="auto">
            <a:xfrm>
              <a:off x="3470" y="1798"/>
              <a:ext cx="318" cy="31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sp>
          <p:nvSpPr>
            <p:cNvPr id="36911" name="Text Box 16"/>
            <p:cNvSpPr txBox="1">
              <a:spLocks noChangeArrowheads="1"/>
            </p:cNvSpPr>
            <p:nvPr/>
          </p:nvSpPr>
          <p:spPr bwMode="auto">
            <a:xfrm>
              <a:off x="3244" y="1270"/>
              <a:ext cx="761" cy="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cs-CZ" altLang="cs-CZ" sz="1400">
                  <a:latin typeface="Arial" panose="020B0604020202020204" pitchFamily="34" charset="0"/>
                </a:rPr>
                <a:t>migrace</a:t>
              </a:r>
            </a:p>
            <a:p>
              <a:pPr algn="ctr" eaLnBrk="1" hangingPunct="1">
                <a:spcBef>
                  <a:spcPct val="0"/>
                </a:spcBef>
                <a:buFontTx/>
                <a:buNone/>
              </a:pPr>
              <a:r>
                <a:rPr lang="cs-CZ" altLang="cs-CZ" sz="1400">
                  <a:latin typeface="Arial" panose="020B0604020202020204" pitchFamily="34" charset="0"/>
                </a:rPr>
                <a:t>náhodný drift</a:t>
              </a:r>
            </a:p>
          </p:txBody>
        </p:sp>
        <p:sp>
          <p:nvSpPr>
            <p:cNvPr id="36912" name="Line 17"/>
            <p:cNvSpPr>
              <a:spLocks noChangeShapeType="1"/>
            </p:cNvSpPr>
            <p:nvPr/>
          </p:nvSpPr>
          <p:spPr bwMode="auto">
            <a:xfrm>
              <a:off x="3107" y="1662"/>
              <a:ext cx="272" cy="181"/>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6913" name="Line 18"/>
            <p:cNvSpPr>
              <a:spLocks noChangeShapeType="1"/>
            </p:cNvSpPr>
            <p:nvPr/>
          </p:nvSpPr>
          <p:spPr bwMode="auto">
            <a:xfrm flipV="1">
              <a:off x="3878" y="1662"/>
              <a:ext cx="227" cy="181"/>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6914" name="Line 19"/>
            <p:cNvSpPr>
              <a:spLocks noChangeShapeType="1"/>
            </p:cNvSpPr>
            <p:nvPr/>
          </p:nvSpPr>
          <p:spPr bwMode="auto">
            <a:xfrm>
              <a:off x="3243" y="1253"/>
              <a:ext cx="771" cy="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grpSp>
      <p:grpSp>
        <p:nvGrpSpPr>
          <p:cNvPr id="3" name="Group 20"/>
          <p:cNvGrpSpPr>
            <a:grpSpLocks/>
          </p:cNvGrpSpPr>
          <p:nvPr/>
        </p:nvGrpSpPr>
        <p:grpSpPr bwMode="auto">
          <a:xfrm>
            <a:off x="900113" y="4076700"/>
            <a:ext cx="2376487" cy="1849438"/>
            <a:chOff x="567" y="2568"/>
            <a:chExt cx="1497" cy="1165"/>
          </a:xfrm>
        </p:grpSpPr>
        <p:sp>
          <p:nvSpPr>
            <p:cNvPr id="36899" name="Oval 21"/>
            <p:cNvSpPr>
              <a:spLocks noChangeArrowheads="1"/>
            </p:cNvSpPr>
            <p:nvPr/>
          </p:nvSpPr>
          <p:spPr bwMode="auto">
            <a:xfrm>
              <a:off x="567" y="2568"/>
              <a:ext cx="318" cy="318"/>
            </a:xfrm>
            <a:prstGeom prst="ellipse">
              <a:avLst/>
            </a:prstGeom>
            <a:solidFill>
              <a:schemeClr val="accent1">
                <a:alpha val="34117"/>
              </a:schemeClr>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sp>
          <p:nvSpPr>
            <p:cNvPr id="36900" name="Oval 22"/>
            <p:cNvSpPr>
              <a:spLocks noChangeArrowheads="1"/>
            </p:cNvSpPr>
            <p:nvPr/>
          </p:nvSpPr>
          <p:spPr bwMode="auto">
            <a:xfrm>
              <a:off x="1746" y="2568"/>
              <a:ext cx="318" cy="318"/>
            </a:xfrm>
            <a:prstGeom prst="ellipse">
              <a:avLst/>
            </a:prstGeom>
            <a:solidFill>
              <a:schemeClr val="hlink"/>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sp>
          <p:nvSpPr>
            <p:cNvPr id="36901" name="Oval 23"/>
            <p:cNvSpPr>
              <a:spLocks noChangeArrowheads="1"/>
            </p:cNvSpPr>
            <p:nvPr/>
          </p:nvSpPr>
          <p:spPr bwMode="auto">
            <a:xfrm>
              <a:off x="1157" y="3113"/>
              <a:ext cx="318" cy="31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sp>
          <p:nvSpPr>
            <p:cNvPr id="36902" name="Text Box 24"/>
            <p:cNvSpPr txBox="1">
              <a:spLocks noChangeArrowheads="1"/>
            </p:cNvSpPr>
            <p:nvPr/>
          </p:nvSpPr>
          <p:spPr bwMode="auto">
            <a:xfrm>
              <a:off x="793" y="3521"/>
              <a:ext cx="984" cy="212"/>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cs-CZ" altLang="cs-CZ" sz="1600">
                  <a:latin typeface="Arial" panose="020B0604020202020204" pitchFamily="34" charset="0"/>
                </a:rPr>
                <a:t>neutrální znaky</a:t>
              </a:r>
            </a:p>
          </p:txBody>
        </p:sp>
        <p:sp>
          <p:nvSpPr>
            <p:cNvPr id="36903" name="Text Box 25"/>
            <p:cNvSpPr txBox="1">
              <a:spLocks noChangeArrowheads="1"/>
            </p:cNvSpPr>
            <p:nvPr/>
          </p:nvSpPr>
          <p:spPr bwMode="auto">
            <a:xfrm>
              <a:off x="931" y="2585"/>
              <a:ext cx="761" cy="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cs-CZ" altLang="cs-CZ" sz="1400">
                  <a:latin typeface="Arial" panose="020B0604020202020204" pitchFamily="34" charset="0"/>
                </a:rPr>
                <a:t>migrace</a:t>
              </a:r>
            </a:p>
            <a:p>
              <a:pPr algn="ctr" eaLnBrk="1" hangingPunct="1">
                <a:spcBef>
                  <a:spcPct val="0"/>
                </a:spcBef>
                <a:buFontTx/>
                <a:buNone/>
              </a:pPr>
              <a:r>
                <a:rPr lang="cs-CZ" altLang="cs-CZ" sz="1400">
                  <a:latin typeface="Arial" panose="020B0604020202020204" pitchFamily="34" charset="0"/>
                </a:rPr>
                <a:t>náhodný drift</a:t>
              </a:r>
            </a:p>
          </p:txBody>
        </p:sp>
        <p:sp>
          <p:nvSpPr>
            <p:cNvPr id="36904" name="Line 26"/>
            <p:cNvSpPr>
              <a:spLocks noChangeShapeType="1"/>
            </p:cNvSpPr>
            <p:nvPr/>
          </p:nvSpPr>
          <p:spPr bwMode="auto">
            <a:xfrm>
              <a:off x="794" y="2977"/>
              <a:ext cx="272" cy="181"/>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6905" name="Line 27"/>
            <p:cNvSpPr>
              <a:spLocks noChangeShapeType="1"/>
            </p:cNvSpPr>
            <p:nvPr/>
          </p:nvSpPr>
          <p:spPr bwMode="auto">
            <a:xfrm flipV="1">
              <a:off x="1565" y="2977"/>
              <a:ext cx="227" cy="181"/>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6906" name="Line 28"/>
            <p:cNvSpPr>
              <a:spLocks noChangeShapeType="1"/>
            </p:cNvSpPr>
            <p:nvPr/>
          </p:nvSpPr>
          <p:spPr bwMode="auto">
            <a:xfrm>
              <a:off x="930" y="2568"/>
              <a:ext cx="771" cy="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grpSp>
      <p:grpSp>
        <p:nvGrpSpPr>
          <p:cNvPr id="4" name="Group 29"/>
          <p:cNvGrpSpPr>
            <a:grpSpLocks/>
          </p:cNvGrpSpPr>
          <p:nvPr/>
        </p:nvGrpSpPr>
        <p:grpSpPr bwMode="auto">
          <a:xfrm>
            <a:off x="3779838" y="4076700"/>
            <a:ext cx="2446337" cy="1920875"/>
            <a:chOff x="2381" y="2568"/>
            <a:chExt cx="1541" cy="1210"/>
          </a:xfrm>
        </p:grpSpPr>
        <p:sp>
          <p:nvSpPr>
            <p:cNvPr id="36890" name="Text Box 30"/>
            <p:cNvSpPr txBox="1">
              <a:spLocks noChangeArrowheads="1"/>
            </p:cNvSpPr>
            <p:nvPr/>
          </p:nvSpPr>
          <p:spPr bwMode="auto">
            <a:xfrm>
              <a:off x="3515" y="3203"/>
              <a:ext cx="407" cy="212"/>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cs-CZ" altLang="cs-CZ" sz="1600">
                  <a:latin typeface="Arial" panose="020B0604020202020204" pitchFamily="34" charset="0"/>
                </a:rPr>
                <a:t>MHC</a:t>
              </a:r>
            </a:p>
          </p:txBody>
        </p:sp>
        <p:sp>
          <p:nvSpPr>
            <p:cNvPr id="36891" name="Oval 31"/>
            <p:cNvSpPr>
              <a:spLocks noChangeArrowheads="1"/>
            </p:cNvSpPr>
            <p:nvPr/>
          </p:nvSpPr>
          <p:spPr bwMode="auto">
            <a:xfrm>
              <a:off x="2381" y="2568"/>
              <a:ext cx="318" cy="318"/>
            </a:xfrm>
            <a:prstGeom prst="ellipse">
              <a:avLst/>
            </a:prstGeom>
            <a:solidFill>
              <a:schemeClr val="accent1">
                <a:alpha val="5882"/>
              </a:schemeClr>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sp>
          <p:nvSpPr>
            <p:cNvPr id="36892" name="Oval 32"/>
            <p:cNvSpPr>
              <a:spLocks noChangeArrowheads="1"/>
            </p:cNvSpPr>
            <p:nvPr/>
          </p:nvSpPr>
          <p:spPr bwMode="auto">
            <a:xfrm>
              <a:off x="3560" y="2568"/>
              <a:ext cx="318" cy="318"/>
            </a:xfrm>
            <a:prstGeom prst="ellipse">
              <a:avLst/>
            </a:prstGeom>
            <a:solidFill>
              <a:srgbClr val="000000"/>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sp>
          <p:nvSpPr>
            <p:cNvPr id="36893" name="Oval 33"/>
            <p:cNvSpPr>
              <a:spLocks noChangeArrowheads="1"/>
            </p:cNvSpPr>
            <p:nvPr/>
          </p:nvSpPr>
          <p:spPr bwMode="auto">
            <a:xfrm>
              <a:off x="2971" y="3113"/>
              <a:ext cx="318" cy="31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sp>
          <p:nvSpPr>
            <p:cNvPr id="36894" name="Text Box 34"/>
            <p:cNvSpPr txBox="1">
              <a:spLocks noChangeArrowheads="1"/>
            </p:cNvSpPr>
            <p:nvPr/>
          </p:nvSpPr>
          <p:spPr bwMode="auto">
            <a:xfrm>
              <a:off x="2745" y="2585"/>
              <a:ext cx="761" cy="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cs-CZ" altLang="cs-CZ" sz="1400">
                  <a:latin typeface="Arial" panose="020B0604020202020204" pitchFamily="34" charset="0"/>
                </a:rPr>
                <a:t>migrace</a:t>
              </a:r>
            </a:p>
            <a:p>
              <a:pPr algn="ctr" eaLnBrk="1" hangingPunct="1">
                <a:spcBef>
                  <a:spcPct val="0"/>
                </a:spcBef>
                <a:buFontTx/>
                <a:buNone/>
              </a:pPr>
              <a:r>
                <a:rPr lang="cs-CZ" altLang="cs-CZ" sz="1400">
                  <a:latin typeface="Arial" panose="020B0604020202020204" pitchFamily="34" charset="0"/>
                </a:rPr>
                <a:t>náhodný drift</a:t>
              </a:r>
            </a:p>
            <a:p>
              <a:pPr algn="ctr" eaLnBrk="1" hangingPunct="1">
                <a:spcBef>
                  <a:spcPct val="0"/>
                </a:spcBef>
                <a:buFontTx/>
                <a:buNone/>
              </a:pPr>
              <a:r>
                <a:rPr lang="cs-CZ" altLang="cs-CZ" sz="1400">
                  <a:solidFill>
                    <a:srgbClr val="FF0000"/>
                  </a:solidFill>
                  <a:latin typeface="Arial" panose="020B0604020202020204" pitchFamily="34" charset="0"/>
                </a:rPr>
                <a:t>selekce</a:t>
              </a:r>
            </a:p>
          </p:txBody>
        </p:sp>
        <p:sp>
          <p:nvSpPr>
            <p:cNvPr id="36895" name="Line 35"/>
            <p:cNvSpPr>
              <a:spLocks noChangeShapeType="1"/>
            </p:cNvSpPr>
            <p:nvPr/>
          </p:nvSpPr>
          <p:spPr bwMode="auto">
            <a:xfrm>
              <a:off x="2608" y="2977"/>
              <a:ext cx="272" cy="181"/>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6896" name="Line 36"/>
            <p:cNvSpPr>
              <a:spLocks noChangeShapeType="1"/>
            </p:cNvSpPr>
            <p:nvPr/>
          </p:nvSpPr>
          <p:spPr bwMode="auto">
            <a:xfrm flipV="1">
              <a:off x="3379" y="2977"/>
              <a:ext cx="227" cy="181"/>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6897" name="Line 37"/>
            <p:cNvSpPr>
              <a:spLocks noChangeShapeType="1"/>
            </p:cNvSpPr>
            <p:nvPr/>
          </p:nvSpPr>
          <p:spPr bwMode="auto">
            <a:xfrm>
              <a:off x="2744" y="2568"/>
              <a:ext cx="771" cy="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6898" name="Text Box 38"/>
            <p:cNvSpPr txBox="1">
              <a:spLocks noChangeArrowheads="1"/>
            </p:cNvSpPr>
            <p:nvPr/>
          </p:nvSpPr>
          <p:spPr bwMode="auto">
            <a:xfrm>
              <a:off x="2562" y="3566"/>
              <a:ext cx="1317"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cs-CZ" altLang="cs-CZ" sz="1600">
                  <a:solidFill>
                    <a:srgbClr val="FF0000"/>
                  </a:solidFill>
                  <a:latin typeface="Arial" panose="020B0604020202020204" pitchFamily="34" charset="0"/>
                </a:rPr>
                <a:t>diverzifikující selekce</a:t>
              </a:r>
            </a:p>
          </p:txBody>
        </p:sp>
      </p:grpSp>
      <p:grpSp>
        <p:nvGrpSpPr>
          <p:cNvPr id="5" name="Group 39"/>
          <p:cNvGrpSpPr>
            <a:grpSpLocks/>
          </p:cNvGrpSpPr>
          <p:nvPr/>
        </p:nvGrpSpPr>
        <p:grpSpPr bwMode="auto">
          <a:xfrm>
            <a:off x="6443663" y="4076700"/>
            <a:ext cx="2446337" cy="1920875"/>
            <a:chOff x="4059" y="2568"/>
            <a:chExt cx="1541" cy="1210"/>
          </a:xfrm>
        </p:grpSpPr>
        <p:sp>
          <p:nvSpPr>
            <p:cNvPr id="36881" name="Text Box 40"/>
            <p:cNvSpPr txBox="1">
              <a:spLocks noChangeArrowheads="1"/>
            </p:cNvSpPr>
            <p:nvPr/>
          </p:nvSpPr>
          <p:spPr bwMode="auto">
            <a:xfrm>
              <a:off x="5193" y="3203"/>
              <a:ext cx="407" cy="212"/>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cs-CZ" altLang="cs-CZ" sz="1600">
                  <a:latin typeface="Arial" panose="020B0604020202020204" pitchFamily="34" charset="0"/>
                </a:rPr>
                <a:t>MHC</a:t>
              </a:r>
            </a:p>
          </p:txBody>
        </p:sp>
        <p:sp>
          <p:nvSpPr>
            <p:cNvPr id="36882" name="Oval 41"/>
            <p:cNvSpPr>
              <a:spLocks noChangeArrowheads="1"/>
            </p:cNvSpPr>
            <p:nvPr/>
          </p:nvSpPr>
          <p:spPr bwMode="auto">
            <a:xfrm>
              <a:off x="4059" y="2568"/>
              <a:ext cx="318" cy="31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sp>
          <p:nvSpPr>
            <p:cNvPr id="36883" name="Oval 42"/>
            <p:cNvSpPr>
              <a:spLocks noChangeArrowheads="1"/>
            </p:cNvSpPr>
            <p:nvPr/>
          </p:nvSpPr>
          <p:spPr bwMode="auto">
            <a:xfrm>
              <a:off x="5238" y="2568"/>
              <a:ext cx="318" cy="31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sp>
          <p:nvSpPr>
            <p:cNvPr id="36884" name="Oval 43"/>
            <p:cNvSpPr>
              <a:spLocks noChangeArrowheads="1"/>
            </p:cNvSpPr>
            <p:nvPr/>
          </p:nvSpPr>
          <p:spPr bwMode="auto">
            <a:xfrm>
              <a:off x="4649" y="3113"/>
              <a:ext cx="318" cy="31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sp>
          <p:nvSpPr>
            <p:cNvPr id="36885" name="Text Box 44"/>
            <p:cNvSpPr txBox="1">
              <a:spLocks noChangeArrowheads="1"/>
            </p:cNvSpPr>
            <p:nvPr/>
          </p:nvSpPr>
          <p:spPr bwMode="auto">
            <a:xfrm>
              <a:off x="4423" y="2585"/>
              <a:ext cx="761" cy="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cs-CZ" altLang="cs-CZ" sz="1400">
                  <a:latin typeface="Arial" panose="020B0604020202020204" pitchFamily="34" charset="0"/>
                </a:rPr>
                <a:t>migrace</a:t>
              </a:r>
            </a:p>
            <a:p>
              <a:pPr algn="ctr" eaLnBrk="1" hangingPunct="1">
                <a:spcBef>
                  <a:spcPct val="0"/>
                </a:spcBef>
                <a:buFontTx/>
                <a:buNone/>
              </a:pPr>
              <a:r>
                <a:rPr lang="cs-CZ" altLang="cs-CZ" sz="1400">
                  <a:latin typeface="Arial" panose="020B0604020202020204" pitchFamily="34" charset="0"/>
                </a:rPr>
                <a:t>náhodný drift</a:t>
              </a:r>
            </a:p>
            <a:p>
              <a:pPr algn="ctr" eaLnBrk="1" hangingPunct="1">
                <a:spcBef>
                  <a:spcPct val="0"/>
                </a:spcBef>
                <a:buFontTx/>
                <a:buNone/>
              </a:pPr>
              <a:r>
                <a:rPr lang="cs-CZ" altLang="cs-CZ" sz="1400">
                  <a:solidFill>
                    <a:srgbClr val="FF0000"/>
                  </a:solidFill>
                  <a:latin typeface="Arial" panose="020B0604020202020204" pitchFamily="34" charset="0"/>
                </a:rPr>
                <a:t>selekce</a:t>
              </a:r>
            </a:p>
          </p:txBody>
        </p:sp>
        <p:sp>
          <p:nvSpPr>
            <p:cNvPr id="36886" name="Line 45"/>
            <p:cNvSpPr>
              <a:spLocks noChangeShapeType="1"/>
            </p:cNvSpPr>
            <p:nvPr/>
          </p:nvSpPr>
          <p:spPr bwMode="auto">
            <a:xfrm>
              <a:off x="4286" y="2977"/>
              <a:ext cx="272" cy="181"/>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6887" name="Line 46"/>
            <p:cNvSpPr>
              <a:spLocks noChangeShapeType="1"/>
            </p:cNvSpPr>
            <p:nvPr/>
          </p:nvSpPr>
          <p:spPr bwMode="auto">
            <a:xfrm flipV="1">
              <a:off x="5057" y="2977"/>
              <a:ext cx="227" cy="181"/>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6888" name="Line 47"/>
            <p:cNvSpPr>
              <a:spLocks noChangeShapeType="1"/>
            </p:cNvSpPr>
            <p:nvPr/>
          </p:nvSpPr>
          <p:spPr bwMode="auto">
            <a:xfrm>
              <a:off x="4422" y="2568"/>
              <a:ext cx="771" cy="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6889" name="Text Box 48"/>
            <p:cNvSpPr txBox="1">
              <a:spLocks noChangeArrowheads="1"/>
            </p:cNvSpPr>
            <p:nvPr/>
          </p:nvSpPr>
          <p:spPr bwMode="auto">
            <a:xfrm>
              <a:off x="4195" y="3566"/>
              <a:ext cx="1196"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cs-CZ" altLang="cs-CZ" sz="1600">
                  <a:solidFill>
                    <a:srgbClr val="FF0000"/>
                  </a:solidFill>
                  <a:latin typeface="Arial" panose="020B0604020202020204" pitchFamily="34" charset="0"/>
                </a:rPr>
                <a:t>balancující selekce</a:t>
              </a:r>
            </a:p>
          </p:txBody>
        </p:sp>
      </p:grpSp>
      <p:sp>
        <p:nvSpPr>
          <p:cNvPr id="50" name="Rectangle 2"/>
          <p:cNvSpPr txBox="1">
            <a:spLocks noChangeArrowheads="1"/>
          </p:cNvSpPr>
          <p:nvPr/>
        </p:nvSpPr>
        <p:spPr bwMode="auto">
          <a:xfrm>
            <a:off x="107950" y="188913"/>
            <a:ext cx="8923338" cy="1143000"/>
          </a:xfrm>
          <a:prstGeom prst="rect">
            <a:avLst/>
          </a:prstGeom>
          <a:noFill/>
          <a:ln w="9525">
            <a:noFill/>
            <a:miter lim="800000"/>
            <a:headEnd/>
            <a:tailEnd/>
          </a:ln>
        </p:spPr>
        <p:txBody>
          <a:bodyPr anchor="ctr"/>
          <a:lstStyle/>
          <a:p>
            <a:pPr algn="ctr" eaLnBrk="1" hangingPunct="1">
              <a:defRPr/>
            </a:pPr>
            <a:r>
              <a:rPr lang="cs-CZ" sz="3000" kern="0" dirty="0">
                <a:solidFill>
                  <a:schemeClr val="tx2"/>
                </a:solidFill>
                <a:latin typeface="Comic Sans MS" pitchFamily="66" charset="0"/>
                <a:ea typeface="+mj-ea"/>
                <a:cs typeface="+mj-cs"/>
              </a:rPr>
              <a:t>Studium selekce – populačně-genetická analýza</a:t>
            </a:r>
            <a:endParaRPr lang="en-GB" sz="3000" kern="0" dirty="0">
              <a:solidFill>
                <a:schemeClr val="tx2"/>
              </a:solidFill>
              <a:latin typeface="Comic Sans MS" pitchFamily="66" charset="0"/>
              <a:ea typeface="+mj-ea"/>
              <a:cs typeface="+mj-cs"/>
            </a:endParaRPr>
          </a:p>
        </p:txBody>
      </p:sp>
      <p:sp>
        <p:nvSpPr>
          <p:cNvPr id="36880" name="TextovéPole 5"/>
          <p:cNvSpPr txBox="1">
            <a:spLocks noChangeArrowheads="1"/>
          </p:cNvSpPr>
          <p:nvPr/>
        </p:nvSpPr>
        <p:spPr bwMode="auto">
          <a:xfrm>
            <a:off x="1966913" y="6296025"/>
            <a:ext cx="5715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cs-CZ" altLang="en-US">
                <a:latin typeface="Arial" panose="020B0604020202020204" pitchFamily="34" charset="0"/>
                <a:cs typeface="Arial" panose="020B0604020202020204" pitchFamily="34" charset="0"/>
              </a:rPr>
              <a:t>Je možno kvantifikovat např. pomocí F</a:t>
            </a:r>
            <a:r>
              <a:rPr lang="cs-CZ" altLang="en-US" baseline="-25000">
                <a:latin typeface="Arial" panose="020B0604020202020204" pitchFamily="34" charset="0"/>
                <a:cs typeface="Arial" panose="020B0604020202020204" pitchFamily="34" charset="0"/>
              </a:rPr>
              <a:t>ST</a:t>
            </a:r>
          </a:p>
        </p:txBody>
      </p:sp>
    </p:spTree>
  </p:cSld>
  <p:clrMapOvr>
    <a:masterClrMapping/>
  </p:clrMapOvr>
  <p:transition spd="slow">
    <p:wipe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amond(in)">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ppt_x"/>
                                          </p:val>
                                        </p:tav>
                                        <p:tav tm="100000">
                                          <p:val>
                                            <p:strVal val="#ppt_x"/>
                                          </p:val>
                                        </p:tav>
                                      </p:tavLst>
                                    </p:anim>
                                    <p:anim calcmode="lin" valueType="num">
                                      <p:cBhvr additive="base">
                                        <p:cTn id="17"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2" presetClass="entr" presetSubtype="4"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additive="base">
                                        <p:cTn id="22" dur="500" fill="hold"/>
                                        <p:tgtEl>
                                          <p:spTgt spid="5"/>
                                        </p:tgtEl>
                                        <p:attrNameLst>
                                          <p:attrName>ppt_x</p:attrName>
                                        </p:attrNameLst>
                                      </p:cBhvr>
                                      <p:tavLst>
                                        <p:tav tm="0">
                                          <p:val>
                                            <p:strVal val="#ppt_x"/>
                                          </p:val>
                                        </p:tav>
                                        <p:tav tm="100000">
                                          <p:val>
                                            <p:strVal val="#ppt_x"/>
                                          </p:val>
                                        </p:tav>
                                      </p:tavLst>
                                    </p:anim>
                                    <p:anim calcmode="lin" valueType="num">
                                      <p:cBhvr additive="base">
                                        <p:cTn id="2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0" y="5989638"/>
            <a:ext cx="3609975" cy="868362"/>
          </a:xfrm>
        </p:spPr>
        <p:txBody>
          <a:bodyPr/>
          <a:lstStyle/>
          <a:p>
            <a:pPr eaLnBrk="1" hangingPunct="1"/>
            <a:r>
              <a:rPr lang="cs-CZ" altLang="cs-CZ" sz="1600">
                <a:solidFill>
                  <a:srgbClr val="009900"/>
                </a:solidFill>
                <a:latin typeface="Comic Sans MS" panose="030F0702030302020204" pitchFamily="66" charset="0"/>
              </a:rPr>
              <a:t>Studované lokality – 7 populací ve stejné fázi populačního cyklu</a:t>
            </a:r>
          </a:p>
        </p:txBody>
      </p:sp>
      <p:pic>
        <p:nvPicPr>
          <p:cNvPr id="38915"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90650" y="2268538"/>
            <a:ext cx="3476625"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6" name="Oval 4"/>
          <p:cNvSpPr>
            <a:spLocks noChangeArrowheads="1"/>
          </p:cNvSpPr>
          <p:nvPr/>
        </p:nvSpPr>
        <p:spPr bwMode="auto">
          <a:xfrm rot="579079">
            <a:off x="2257425" y="3371850"/>
            <a:ext cx="1154113" cy="736600"/>
          </a:xfrm>
          <a:prstGeom prst="ellipse">
            <a:avLst/>
          </a:prstGeom>
          <a:noFill/>
          <a:ln w="1905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sp>
        <p:nvSpPr>
          <p:cNvPr id="38917" name="Oval 5"/>
          <p:cNvSpPr>
            <a:spLocks noChangeArrowheads="1"/>
          </p:cNvSpPr>
          <p:nvPr/>
        </p:nvSpPr>
        <p:spPr bwMode="auto">
          <a:xfrm rot="1071443">
            <a:off x="2560638" y="4138613"/>
            <a:ext cx="793750" cy="438150"/>
          </a:xfrm>
          <a:prstGeom prst="ellipse">
            <a:avLst/>
          </a:prstGeom>
          <a:noFill/>
          <a:ln w="1905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sp>
        <p:nvSpPr>
          <p:cNvPr id="38918" name="Oval 6"/>
          <p:cNvSpPr>
            <a:spLocks noChangeArrowheads="1"/>
          </p:cNvSpPr>
          <p:nvPr/>
        </p:nvSpPr>
        <p:spPr bwMode="auto">
          <a:xfrm>
            <a:off x="2282825" y="4138613"/>
            <a:ext cx="236538" cy="244475"/>
          </a:xfrm>
          <a:prstGeom prst="ellipse">
            <a:avLst/>
          </a:prstGeom>
          <a:noFill/>
          <a:ln w="1905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sp>
        <p:nvSpPr>
          <p:cNvPr id="38919" name="Oval 7"/>
          <p:cNvSpPr>
            <a:spLocks noChangeArrowheads="1"/>
          </p:cNvSpPr>
          <p:nvPr/>
        </p:nvSpPr>
        <p:spPr bwMode="auto">
          <a:xfrm rot="1695667">
            <a:off x="2530475" y="4764088"/>
            <a:ext cx="222250" cy="390525"/>
          </a:xfrm>
          <a:prstGeom prst="ellipse">
            <a:avLst/>
          </a:prstGeom>
          <a:noFill/>
          <a:ln w="1905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grpSp>
        <p:nvGrpSpPr>
          <p:cNvPr id="38920" name="Group 8"/>
          <p:cNvGrpSpPr>
            <a:grpSpLocks/>
          </p:cNvGrpSpPr>
          <p:nvPr/>
        </p:nvGrpSpPr>
        <p:grpSpPr bwMode="auto">
          <a:xfrm>
            <a:off x="2370138" y="3311525"/>
            <a:ext cx="1485900" cy="1943100"/>
            <a:chOff x="7669" y="4327"/>
            <a:chExt cx="2322" cy="3000"/>
          </a:xfrm>
        </p:grpSpPr>
        <p:sp>
          <p:nvSpPr>
            <p:cNvPr id="38939" name="Line 9"/>
            <p:cNvSpPr>
              <a:spLocks noChangeShapeType="1"/>
            </p:cNvSpPr>
            <p:nvPr/>
          </p:nvSpPr>
          <p:spPr bwMode="auto">
            <a:xfrm>
              <a:off x="8491" y="4327"/>
              <a:ext cx="318" cy="210"/>
            </a:xfrm>
            <a:prstGeom prst="line">
              <a:avLst/>
            </a:prstGeom>
            <a:noFill/>
            <a:ln w="444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940" name="Line 10"/>
            <p:cNvSpPr>
              <a:spLocks noChangeShapeType="1"/>
            </p:cNvSpPr>
            <p:nvPr/>
          </p:nvSpPr>
          <p:spPr bwMode="auto">
            <a:xfrm>
              <a:off x="8437" y="4471"/>
              <a:ext cx="612" cy="420"/>
            </a:xfrm>
            <a:prstGeom prst="line">
              <a:avLst/>
            </a:prstGeom>
            <a:noFill/>
            <a:ln w="444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941" name="Line 11"/>
            <p:cNvSpPr>
              <a:spLocks noChangeShapeType="1"/>
            </p:cNvSpPr>
            <p:nvPr/>
          </p:nvSpPr>
          <p:spPr bwMode="auto">
            <a:xfrm flipH="1">
              <a:off x="8851" y="4597"/>
              <a:ext cx="180" cy="114"/>
            </a:xfrm>
            <a:prstGeom prst="line">
              <a:avLst/>
            </a:prstGeom>
            <a:noFill/>
            <a:ln w="444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942" name="Line 12"/>
            <p:cNvSpPr>
              <a:spLocks noChangeShapeType="1"/>
            </p:cNvSpPr>
            <p:nvPr/>
          </p:nvSpPr>
          <p:spPr bwMode="auto">
            <a:xfrm flipH="1">
              <a:off x="8647" y="4861"/>
              <a:ext cx="192" cy="36"/>
            </a:xfrm>
            <a:prstGeom prst="line">
              <a:avLst/>
            </a:prstGeom>
            <a:noFill/>
            <a:ln w="444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943" name="Line 13"/>
            <p:cNvSpPr>
              <a:spLocks noChangeShapeType="1"/>
            </p:cNvSpPr>
            <p:nvPr/>
          </p:nvSpPr>
          <p:spPr bwMode="auto">
            <a:xfrm flipV="1">
              <a:off x="9277" y="4399"/>
              <a:ext cx="150" cy="60"/>
            </a:xfrm>
            <a:prstGeom prst="line">
              <a:avLst/>
            </a:prstGeom>
            <a:noFill/>
            <a:ln w="444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944" name="Line 14"/>
            <p:cNvSpPr>
              <a:spLocks noChangeShapeType="1"/>
            </p:cNvSpPr>
            <p:nvPr/>
          </p:nvSpPr>
          <p:spPr bwMode="auto">
            <a:xfrm flipV="1">
              <a:off x="9379" y="4429"/>
              <a:ext cx="78" cy="42"/>
            </a:xfrm>
            <a:prstGeom prst="line">
              <a:avLst/>
            </a:prstGeom>
            <a:noFill/>
            <a:ln w="444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945" name="Line 15"/>
            <p:cNvSpPr>
              <a:spLocks noChangeShapeType="1"/>
            </p:cNvSpPr>
            <p:nvPr/>
          </p:nvSpPr>
          <p:spPr bwMode="auto">
            <a:xfrm flipV="1">
              <a:off x="9337" y="4489"/>
              <a:ext cx="102" cy="60"/>
            </a:xfrm>
            <a:prstGeom prst="line">
              <a:avLst/>
            </a:prstGeom>
            <a:noFill/>
            <a:ln w="444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946" name="Line 16"/>
            <p:cNvSpPr>
              <a:spLocks noChangeShapeType="1"/>
            </p:cNvSpPr>
            <p:nvPr/>
          </p:nvSpPr>
          <p:spPr bwMode="auto">
            <a:xfrm flipV="1">
              <a:off x="9217" y="4597"/>
              <a:ext cx="102" cy="90"/>
            </a:xfrm>
            <a:prstGeom prst="line">
              <a:avLst/>
            </a:prstGeom>
            <a:noFill/>
            <a:ln w="444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947" name="Line 17"/>
            <p:cNvSpPr>
              <a:spLocks noChangeShapeType="1"/>
            </p:cNvSpPr>
            <p:nvPr/>
          </p:nvSpPr>
          <p:spPr bwMode="auto">
            <a:xfrm flipV="1">
              <a:off x="9277" y="4597"/>
              <a:ext cx="30" cy="84"/>
            </a:xfrm>
            <a:prstGeom prst="line">
              <a:avLst/>
            </a:prstGeom>
            <a:noFill/>
            <a:ln w="444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948" name="Line 18"/>
            <p:cNvSpPr>
              <a:spLocks noChangeShapeType="1"/>
            </p:cNvSpPr>
            <p:nvPr/>
          </p:nvSpPr>
          <p:spPr bwMode="auto">
            <a:xfrm flipV="1">
              <a:off x="9619" y="4891"/>
              <a:ext cx="210" cy="246"/>
            </a:xfrm>
            <a:prstGeom prst="line">
              <a:avLst/>
            </a:prstGeom>
            <a:noFill/>
            <a:ln w="444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949" name="Line 19"/>
            <p:cNvSpPr>
              <a:spLocks noChangeShapeType="1"/>
            </p:cNvSpPr>
            <p:nvPr/>
          </p:nvSpPr>
          <p:spPr bwMode="auto">
            <a:xfrm flipV="1">
              <a:off x="9829" y="4801"/>
              <a:ext cx="162" cy="108"/>
            </a:xfrm>
            <a:prstGeom prst="line">
              <a:avLst/>
            </a:prstGeom>
            <a:noFill/>
            <a:ln w="444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950" name="Line 20"/>
            <p:cNvSpPr>
              <a:spLocks noChangeShapeType="1"/>
            </p:cNvSpPr>
            <p:nvPr/>
          </p:nvSpPr>
          <p:spPr bwMode="auto">
            <a:xfrm flipV="1">
              <a:off x="9361" y="5239"/>
              <a:ext cx="30" cy="90"/>
            </a:xfrm>
            <a:prstGeom prst="line">
              <a:avLst/>
            </a:prstGeom>
            <a:noFill/>
            <a:ln w="444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951" name="Line 21"/>
            <p:cNvSpPr>
              <a:spLocks noChangeShapeType="1"/>
            </p:cNvSpPr>
            <p:nvPr/>
          </p:nvSpPr>
          <p:spPr bwMode="auto">
            <a:xfrm flipV="1">
              <a:off x="9421" y="5077"/>
              <a:ext cx="180" cy="174"/>
            </a:xfrm>
            <a:prstGeom prst="line">
              <a:avLst/>
            </a:prstGeom>
            <a:noFill/>
            <a:ln w="444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952" name="Line 22"/>
            <p:cNvSpPr>
              <a:spLocks noChangeShapeType="1"/>
            </p:cNvSpPr>
            <p:nvPr/>
          </p:nvSpPr>
          <p:spPr bwMode="auto">
            <a:xfrm flipV="1">
              <a:off x="8689" y="4861"/>
              <a:ext cx="162" cy="48"/>
            </a:xfrm>
            <a:prstGeom prst="line">
              <a:avLst/>
            </a:prstGeom>
            <a:noFill/>
            <a:ln w="444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953" name="Line 23"/>
            <p:cNvSpPr>
              <a:spLocks noChangeShapeType="1"/>
            </p:cNvSpPr>
            <p:nvPr/>
          </p:nvSpPr>
          <p:spPr bwMode="auto">
            <a:xfrm flipH="1">
              <a:off x="9259" y="5431"/>
              <a:ext cx="108" cy="108"/>
            </a:xfrm>
            <a:prstGeom prst="line">
              <a:avLst/>
            </a:prstGeom>
            <a:noFill/>
            <a:ln w="444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954" name="Line 24"/>
            <p:cNvSpPr>
              <a:spLocks noChangeShapeType="1"/>
            </p:cNvSpPr>
            <p:nvPr/>
          </p:nvSpPr>
          <p:spPr bwMode="auto">
            <a:xfrm flipH="1">
              <a:off x="9409" y="5269"/>
              <a:ext cx="270" cy="198"/>
            </a:xfrm>
            <a:prstGeom prst="line">
              <a:avLst/>
            </a:prstGeom>
            <a:noFill/>
            <a:ln w="444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955" name="Line 25"/>
            <p:cNvSpPr>
              <a:spLocks noChangeShapeType="1"/>
            </p:cNvSpPr>
            <p:nvPr/>
          </p:nvSpPr>
          <p:spPr bwMode="auto">
            <a:xfrm flipH="1">
              <a:off x="9289" y="5539"/>
              <a:ext cx="30" cy="252"/>
            </a:xfrm>
            <a:prstGeom prst="line">
              <a:avLst/>
            </a:prstGeom>
            <a:noFill/>
            <a:ln w="444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956" name="Line 26"/>
            <p:cNvSpPr>
              <a:spLocks noChangeShapeType="1"/>
            </p:cNvSpPr>
            <p:nvPr/>
          </p:nvSpPr>
          <p:spPr bwMode="auto">
            <a:xfrm flipH="1">
              <a:off x="8887" y="5671"/>
              <a:ext cx="72" cy="36"/>
            </a:xfrm>
            <a:prstGeom prst="line">
              <a:avLst/>
            </a:prstGeom>
            <a:noFill/>
            <a:ln w="444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957" name="Line 27"/>
            <p:cNvSpPr>
              <a:spLocks noChangeShapeType="1"/>
            </p:cNvSpPr>
            <p:nvPr/>
          </p:nvSpPr>
          <p:spPr bwMode="auto">
            <a:xfrm flipH="1">
              <a:off x="8839" y="5689"/>
              <a:ext cx="72" cy="72"/>
            </a:xfrm>
            <a:prstGeom prst="line">
              <a:avLst/>
            </a:prstGeom>
            <a:noFill/>
            <a:ln w="444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958" name="Line 28"/>
            <p:cNvSpPr>
              <a:spLocks noChangeShapeType="1"/>
            </p:cNvSpPr>
            <p:nvPr/>
          </p:nvSpPr>
          <p:spPr bwMode="auto">
            <a:xfrm flipH="1">
              <a:off x="9031" y="5851"/>
              <a:ext cx="66" cy="90"/>
            </a:xfrm>
            <a:prstGeom prst="line">
              <a:avLst/>
            </a:prstGeom>
            <a:noFill/>
            <a:ln w="444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959" name="Line 29"/>
            <p:cNvSpPr>
              <a:spLocks noChangeShapeType="1"/>
            </p:cNvSpPr>
            <p:nvPr/>
          </p:nvSpPr>
          <p:spPr bwMode="auto">
            <a:xfrm flipH="1">
              <a:off x="9379" y="5809"/>
              <a:ext cx="312" cy="210"/>
            </a:xfrm>
            <a:prstGeom prst="line">
              <a:avLst/>
            </a:prstGeom>
            <a:noFill/>
            <a:ln w="444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960" name="Line 30"/>
            <p:cNvSpPr>
              <a:spLocks noChangeShapeType="1"/>
            </p:cNvSpPr>
            <p:nvPr/>
          </p:nvSpPr>
          <p:spPr bwMode="auto">
            <a:xfrm flipV="1">
              <a:off x="9289" y="5527"/>
              <a:ext cx="18" cy="252"/>
            </a:xfrm>
            <a:prstGeom prst="line">
              <a:avLst/>
            </a:prstGeom>
            <a:noFill/>
            <a:ln w="444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961" name="Line 31"/>
            <p:cNvSpPr>
              <a:spLocks noChangeShapeType="1"/>
            </p:cNvSpPr>
            <p:nvPr/>
          </p:nvSpPr>
          <p:spPr bwMode="auto">
            <a:xfrm flipV="1">
              <a:off x="9421" y="5257"/>
              <a:ext cx="270" cy="192"/>
            </a:xfrm>
            <a:prstGeom prst="line">
              <a:avLst/>
            </a:prstGeom>
            <a:noFill/>
            <a:ln w="444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962" name="Line 32"/>
            <p:cNvSpPr>
              <a:spLocks noChangeShapeType="1"/>
            </p:cNvSpPr>
            <p:nvPr/>
          </p:nvSpPr>
          <p:spPr bwMode="auto">
            <a:xfrm flipH="1">
              <a:off x="9259" y="5449"/>
              <a:ext cx="102" cy="72"/>
            </a:xfrm>
            <a:prstGeom prst="line">
              <a:avLst/>
            </a:prstGeom>
            <a:noFill/>
            <a:ln w="444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963" name="Line 33"/>
            <p:cNvSpPr>
              <a:spLocks noChangeShapeType="1"/>
            </p:cNvSpPr>
            <p:nvPr/>
          </p:nvSpPr>
          <p:spPr bwMode="auto">
            <a:xfrm flipV="1">
              <a:off x="8329" y="6217"/>
              <a:ext cx="492" cy="294"/>
            </a:xfrm>
            <a:prstGeom prst="line">
              <a:avLst/>
            </a:prstGeom>
            <a:noFill/>
            <a:ln w="444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964" name="Line 34"/>
            <p:cNvSpPr>
              <a:spLocks noChangeShapeType="1"/>
            </p:cNvSpPr>
            <p:nvPr/>
          </p:nvSpPr>
          <p:spPr bwMode="auto">
            <a:xfrm flipH="1">
              <a:off x="9007" y="5839"/>
              <a:ext cx="90" cy="90"/>
            </a:xfrm>
            <a:prstGeom prst="line">
              <a:avLst/>
            </a:prstGeom>
            <a:noFill/>
            <a:ln w="444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965" name="Line 35"/>
            <p:cNvSpPr>
              <a:spLocks noChangeShapeType="1"/>
            </p:cNvSpPr>
            <p:nvPr/>
          </p:nvSpPr>
          <p:spPr bwMode="auto">
            <a:xfrm flipH="1">
              <a:off x="8791" y="6001"/>
              <a:ext cx="126" cy="66"/>
            </a:xfrm>
            <a:prstGeom prst="line">
              <a:avLst/>
            </a:prstGeom>
            <a:noFill/>
            <a:ln w="444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966" name="Line 36"/>
            <p:cNvSpPr>
              <a:spLocks noChangeShapeType="1"/>
            </p:cNvSpPr>
            <p:nvPr/>
          </p:nvSpPr>
          <p:spPr bwMode="auto">
            <a:xfrm flipH="1">
              <a:off x="8821" y="5671"/>
              <a:ext cx="138" cy="96"/>
            </a:xfrm>
            <a:prstGeom prst="line">
              <a:avLst/>
            </a:prstGeom>
            <a:noFill/>
            <a:ln w="444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967" name="Line 37"/>
            <p:cNvSpPr>
              <a:spLocks noChangeShapeType="1"/>
            </p:cNvSpPr>
            <p:nvPr/>
          </p:nvSpPr>
          <p:spPr bwMode="auto">
            <a:xfrm flipH="1">
              <a:off x="8779" y="6199"/>
              <a:ext cx="540" cy="420"/>
            </a:xfrm>
            <a:prstGeom prst="line">
              <a:avLst/>
            </a:prstGeom>
            <a:noFill/>
            <a:ln w="444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968" name="Line 38"/>
            <p:cNvSpPr>
              <a:spLocks noChangeShapeType="1"/>
            </p:cNvSpPr>
            <p:nvPr/>
          </p:nvSpPr>
          <p:spPr bwMode="auto">
            <a:xfrm flipH="1">
              <a:off x="8821" y="6367"/>
              <a:ext cx="18" cy="294"/>
            </a:xfrm>
            <a:prstGeom prst="line">
              <a:avLst/>
            </a:prstGeom>
            <a:noFill/>
            <a:ln w="444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969" name="Line 39"/>
            <p:cNvSpPr>
              <a:spLocks noChangeShapeType="1"/>
            </p:cNvSpPr>
            <p:nvPr/>
          </p:nvSpPr>
          <p:spPr bwMode="auto">
            <a:xfrm>
              <a:off x="8671" y="6439"/>
              <a:ext cx="0" cy="222"/>
            </a:xfrm>
            <a:prstGeom prst="line">
              <a:avLst/>
            </a:prstGeom>
            <a:noFill/>
            <a:ln w="444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970" name="Line 40"/>
            <p:cNvSpPr>
              <a:spLocks noChangeShapeType="1"/>
            </p:cNvSpPr>
            <p:nvPr/>
          </p:nvSpPr>
          <p:spPr bwMode="auto">
            <a:xfrm flipH="1">
              <a:off x="8437" y="6097"/>
              <a:ext cx="294" cy="234"/>
            </a:xfrm>
            <a:prstGeom prst="line">
              <a:avLst/>
            </a:prstGeom>
            <a:noFill/>
            <a:ln w="444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971" name="Line 41"/>
            <p:cNvSpPr>
              <a:spLocks noChangeShapeType="1"/>
            </p:cNvSpPr>
            <p:nvPr/>
          </p:nvSpPr>
          <p:spPr bwMode="auto">
            <a:xfrm flipH="1">
              <a:off x="8149" y="6301"/>
              <a:ext cx="258" cy="198"/>
            </a:xfrm>
            <a:prstGeom prst="line">
              <a:avLst/>
            </a:prstGeom>
            <a:noFill/>
            <a:ln w="444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972" name="Line 42"/>
            <p:cNvSpPr>
              <a:spLocks noChangeShapeType="1"/>
            </p:cNvSpPr>
            <p:nvPr/>
          </p:nvSpPr>
          <p:spPr bwMode="auto">
            <a:xfrm flipH="1">
              <a:off x="8299" y="6241"/>
              <a:ext cx="492" cy="300"/>
            </a:xfrm>
            <a:prstGeom prst="line">
              <a:avLst/>
            </a:prstGeom>
            <a:noFill/>
            <a:ln w="444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973" name="Line 43"/>
            <p:cNvSpPr>
              <a:spLocks noChangeShapeType="1"/>
            </p:cNvSpPr>
            <p:nvPr/>
          </p:nvSpPr>
          <p:spPr bwMode="auto">
            <a:xfrm>
              <a:off x="7831" y="6139"/>
              <a:ext cx="156" cy="210"/>
            </a:xfrm>
            <a:prstGeom prst="line">
              <a:avLst/>
            </a:prstGeom>
            <a:noFill/>
            <a:ln w="444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974" name="Line 44"/>
            <p:cNvSpPr>
              <a:spLocks noChangeShapeType="1"/>
            </p:cNvSpPr>
            <p:nvPr/>
          </p:nvSpPr>
          <p:spPr bwMode="auto">
            <a:xfrm>
              <a:off x="7999" y="6331"/>
              <a:ext cx="192" cy="156"/>
            </a:xfrm>
            <a:prstGeom prst="line">
              <a:avLst/>
            </a:prstGeom>
            <a:noFill/>
            <a:ln w="444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975" name="Line 45"/>
            <p:cNvSpPr>
              <a:spLocks noChangeShapeType="1"/>
            </p:cNvSpPr>
            <p:nvPr/>
          </p:nvSpPr>
          <p:spPr bwMode="auto">
            <a:xfrm flipH="1">
              <a:off x="7969" y="6067"/>
              <a:ext cx="42" cy="264"/>
            </a:xfrm>
            <a:prstGeom prst="line">
              <a:avLst/>
            </a:prstGeom>
            <a:noFill/>
            <a:ln w="444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976" name="Line 46"/>
            <p:cNvSpPr>
              <a:spLocks noChangeShapeType="1"/>
            </p:cNvSpPr>
            <p:nvPr/>
          </p:nvSpPr>
          <p:spPr bwMode="auto">
            <a:xfrm flipH="1">
              <a:off x="8041" y="6049"/>
              <a:ext cx="120" cy="120"/>
            </a:xfrm>
            <a:prstGeom prst="line">
              <a:avLst/>
            </a:prstGeom>
            <a:noFill/>
            <a:ln w="444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977" name="Line 47"/>
            <p:cNvSpPr>
              <a:spLocks noChangeShapeType="1"/>
            </p:cNvSpPr>
            <p:nvPr/>
          </p:nvSpPr>
          <p:spPr bwMode="auto">
            <a:xfrm flipH="1">
              <a:off x="8107" y="6199"/>
              <a:ext cx="42" cy="42"/>
            </a:xfrm>
            <a:prstGeom prst="line">
              <a:avLst/>
            </a:prstGeom>
            <a:noFill/>
            <a:ln w="444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978" name="Line 48"/>
            <p:cNvSpPr>
              <a:spLocks noChangeShapeType="1"/>
            </p:cNvSpPr>
            <p:nvPr/>
          </p:nvSpPr>
          <p:spPr bwMode="auto">
            <a:xfrm flipH="1">
              <a:off x="8119" y="5869"/>
              <a:ext cx="12" cy="90"/>
            </a:xfrm>
            <a:prstGeom prst="line">
              <a:avLst/>
            </a:prstGeom>
            <a:noFill/>
            <a:ln w="444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979" name="Line 49"/>
            <p:cNvSpPr>
              <a:spLocks noChangeShapeType="1"/>
            </p:cNvSpPr>
            <p:nvPr/>
          </p:nvSpPr>
          <p:spPr bwMode="auto">
            <a:xfrm flipH="1">
              <a:off x="7927" y="6289"/>
              <a:ext cx="54" cy="258"/>
            </a:xfrm>
            <a:prstGeom prst="line">
              <a:avLst/>
            </a:prstGeom>
            <a:noFill/>
            <a:ln w="444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980" name="Line 50"/>
            <p:cNvSpPr>
              <a:spLocks noChangeShapeType="1"/>
            </p:cNvSpPr>
            <p:nvPr/>
          </p:nvSpPr>
          <p:spPr bwMode="auto">
            <a:xfrm flipH="1">
              <a:off x="7777" y="6547"/>
              <a:ext cx="150" cy="72"/>
            </a:xfrm>
            <a:prstGeom prst="line">
              <a:avLst/>
            </a:prstGeom>
            <a:noFill/>
            <a:ln w="444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981" name="Line 51"/>
            <p:cNvSpPr>
              <a:spLocks noChangeShapeType="1"/>
            </p:cNvSpPr>
            <p:nvPr/>
          </p:nvSpPr>
          <p:spPr bwMode="auto">
            <a:xfrm flipH="1">
              <a:off x="7987" y="6403"/>
              <a:ext cx="132" cy="204"/>
            </a:xfrm>
            <a:prstGeom prst="line">
              <a:avLst/>
            </a:prstGeom>
            <a:noFill/>
            <a:ln w="444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982" name="Line 52"/>
            <p:cNvSpPr>
              <a:spLocks noChangeShapeType="1"/>
            </p:cNvSpPr>
            <p:nvPr/>
          </p:nvSpPr>
          <p:spPr bwMode="auto">
            <a:xfrm flipH="1">
              <a:off x="7861" y="6511"/>
              <a:ext cx="270" cy="198"/>
            </a:xfrm>
            <a:prstGeom prst="line">
              <a:avLst/>
            </a:prstGeom>
            <a:noFill/>
            <a:ln w="444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983" name="Line 53"/>
            <p:cNvSpPr>
              <a:spLocks noChangeShapeType="1"/>
            </p:cNvSpPr>
            <p:nvPr/>
          </p:nvSpPr>
          <p:spPr bwMode="auto">
            <a:xfrm flipH="1">
              <a:off x="7807" y="6739"/>
              <a:ext cx="42" cy="240"/>
            </a:xfrm>
            <a:prstGeom prst="line">
              <a:avLst/>
            </a:prstGeom>
            <a:noFill/>
            <a:ln w="444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984" name="Line 54"/>
            <p:cNvSpPr>
              <a:spLocks noChangeShapeType="1"/>
            </p:cNvSpPr>
            <p:nvPr/>
          </p:nvSpPr>
          <p:spPr bwMode="auto">
            <a:xfrm flipH="1">
              <a:off x="7669" y="6961"/>
              <a:ext cx="138" cy="366"/>
            </a:xfrm>
            <a:prstGeom prst="line">
              <a:avLst/>
            </a:prstGeom>
            <a:noFill/>
            <a:ln w="444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985" name="Line 55"/>
            <p:cNvSpPr>
              <a:spLocks noChangeShapeType="1"/>
            </p:cNvSpPr>
            <p:nvPr/>
          </p:nvSpPr>
          <p:spPr bwMode="auto">
            <a:xfrm flipH="1">
              <a:off x="7891" y="7051"/>
              <a:ext cx="288" cy="276"/>
            </a:xfrm>
            <a:prstGeom prst="line">
              <a:avLst/>
            </a:prstGeom>
            <a:noFill/>
            <a:ln w="444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38921" name="Oval 56"/>
          <p:cNvSpPr>
            <a:spLocks noChangeArrowheads="1"/>
          </p:cNvSpPr>
          <p:nvPr/>
        </p:nvSpPr>
        <p:spPr bwMode="auto">
          <a:xfrm>
            <a:off x="2868613" y="2638425"/>
            <a:ext cx="1138237" cy="900113"/>
          </a:xfrm>
          <a:prstGeom prst="ellipse">
            <a:avLst/>
          </a:prstGeom>
          <a:noFill/>
          <a:ln w="1905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sp>
        <p:nvSpPr>
          <p:cNvPr id="38922" name="Rectangle 57"/>
          <p:cNvSpPr>
            <a:spLocks noChangeArrowheads="1"/>
          </p:cNvSpPr>
          <p:nvPr/>
        </p:nvSpPr>
        <p:spPr bwMode="auto">
          <a:xfrm>
            <a:off x="2647950" y="4111625"/>
            <a:ext cx="377825" cy="328613"/>
          </a:xfrm>
          <a:prstGeom prst="rect">
            <a:avLst/>
          </a:prstGeom>
          <a:noFill/>
          <a:ln w="25400">
            <a:solidFill>
              <a:srgbClr val="80808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pic>
        <p:nvPicPr>
          <p:cNvPr id="38923" name="Picture 5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19650" y="1955800"/>
            <a:ext cx="4324350" cy="432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24" name="Line 59"/>
          <p:cNvSpPr>
            <a:spLocks noChangeShapeType="1"/>
          </p:cNvSpPr>
          <p:nvPr/>
        </p:nvSpPr>
        <p:spPr bwMode="auto">
          <a:xfrm flipV="1">
            <a:off x="2647950" y="2413000"/>
            <a:ext cx="2628900" cy="1698625"/>
          </a:xfrm>
          <a:prstGeom prst="line">
            <a:avLst/>
          </a:prstGeom>
          <a:noFill/>
          <a:ln w="19050">
            <a:solidFill>
              <a:srgbClr val="808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925" name="Line 60"/>
          <p:cNvSpPr>
            <a:spLocks noChangeShapeType="1"/>
          </p:cNvSpPr>
          <p:nvPr/>
        </p:nvSpPr>
        <p:spPr bwMode="auto">
          <a:xfrm>
            <a:off x="2647950" y="4435475"/>
            <a:ext cx="2632075" cy="1262063"/>
          </a:xfrm>
          <a:prstGeom prst="line">
            <a:avLst/>
          </a:prstGeom>
          <a:noFill/>
          <a:ln w="19050">
            <a:solidFill>
              <a:srgbClr val="808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926" name="Rectangle 61"/>
          <p:cNvSpPr>
            <a:spLocks noChangeArrowheads="1"/>
          </p:cNvSpPr>
          <p:nvPr/>
        </p:nvSpPr>
        <p:spPr bwMode="auto">
          <a:xfrm>
            <a:off x="179388" y="3438525"/>
            <a:ext cx="1692275"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cs-CZ" altLang="cs-CZ" sz="1400">
                <a:latin typeface="Comic Sans MS" panose="030F0702030302020204" pitchFamily="66" charset="0"/>
              </a:rPr>
              <a:t>C</a:t>
            </a:r>
            <a:r>
              <a:rPr lang="fr-FR" altLang="cs-CZ" sz="1400">
                <a:latin typeface="Comic Sans MS" panose="030F0702030302020204" pitchFamily="66" charset="0"/>
              </a:rPr>
              <a:t>anton Nozeroy (</a:t>
            </a:r>
            <a:r>
              <a:rPr lang="cs-CZ" altLang="cs-CZ" sz="1400">
                <a:latin typeface="Comic Sans MS" panose="030F0702030302020204" pitchFamily="66" charset="0"/>
              </a:rPr>
              <a:t>pohoří </a:t>
            </a:r>
            <a:r>
              <a:rPr lang="fr-FR" altLang="cs-CZ" sz="1400">
                <a:latin typeface="Comic Sans MS" panose="030F0702030302020204" pitchFamily="66" charset="0"/>
              </a:rPr>
              <a:t>Jura</a:t>
            </a:r>
            <a:r>
              <a:rPr lang="cs-CZ" altLang="cs-CZ" sz="1400">
                <a:latin typeface="Comic Sans MS" panose="030F0702030302020204" pitchFamily="66" charset="0"/>
              </a:rPr>
              <a:t>, région Franche-Comté</a:t>
            </a:r>
            <a:r>
              <a:rPr lang="fr-FR" altLang="cs-CZ" sz="1400">
                <a:latin typeface="Comic Sans MS" panose="030F0702030302020204" pitchFamily="66" charset="0"/>
              </a:rPr>
              <a:t>)</a:t>
            </a:r>
          </a:p>
        </p:txBody>
      </p:sp>
      <p:sp>
        <p:nvSpPr>
          <p:cNvPr id="38927" name="Oval 62"/>
          <p:cNvSpPr>
            <a:spLocks noChangeArrowheads="1"/>
          </p:cNvSpPr>
          <p:nvPr/>
        </p:nvSpPr>
        <p:spPr bwMode="auto">
          <a:xfrm>
            <a:off x="5435600" y="4941888"/>
            <a:ext cx="360363" cy="288925"/>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cs-CZ" altLang="cs-CZ" sz="1800">
                <a:latin typeface="Arial" panose="020B0604020202020204" pitchFamily="34" charset="0"/>
              </a:rPr>
              <a:t>07</a:t>
            </a:r>
          </a:p>
        </p:txBody>
      </p:sp>
      <p:sp>
        <p:nvSpPr>
          <p:cNvPr id="38928" name="Oval 63"/>
          <p:cNvSpPr>
            <a:spLocks noChangeArrowheads="1"/>
          </p:cNvSpPr>
          <p:nvPr/>
        </p:nvSpPr>
        <p:spPr bwMode="auto">
          <a:xfrm>
            <a:off x="7380288" y="2924175"/>
            <a:ext cx="360362" cy="288925"/>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cs-CZ" altLang="cs-CZ" sz="1800">
                <a:latin typeface="Arial" panose="020B0604020202020204" pitchFamily="34" charset="0"/>
              </a:rPr>
              <a:t>01</a:t>
            </a:r>
          </a:p>
        </p:txBody>
      </p:sp>
      <p:sp>
        <p:nvSpPr>
          <p:cNvPr id="38929" name="Oval 64"/>
          <p:cNvSpPr>
            <a:spLocks noChangeArrowheads="1"/>
          </p:cNvSpPr>
          <p:nvPr/>
        </p:nvSpPr>
        <p:spPr bwMode="auto">
          <a:xfrm>
            <a:off x="6372225" y="4797425"/>
            <a:ext cx="360363" cy="288925"/>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cs-CZ" altLang="cs-CZ" sz="1800">
                <a:latin typeface="Arial" panose="020B0604020202020204" pitchFamily="34" charset="0"/>
              </a:rPr>
              <a:t>06</a:t>
            </a:r>
          </a:p>
        </p:txBody>
      </p:sp>
      <p:sp>
        <p:nvSpPr>
          <p:cNvPr id="38930" name="Oval 65"/>
          <p:cNvSpPr>
            <a:spLocks noChangeArrowheads="1"/>
          </p:cNvSpPr>
          <p:nvPr/>
        </p:nvSpPr>
        <p:spPr bwMode="auto">
          <a:xfrm>
            <a:off x="5940425" y="4005263"/>
            <a:ext cx="360363" cy="288925"/>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cs-CZ" altLang="cs-CZ" sz="1800">
                <a:latin typeface="Arial" panose="020B0604020202020204" pitchFamily="34" charset="0"/>
              </a:rPr>
              <a:t>05</a:t>
            </a:r>
          </a:p>
        </p:txBody>
      </p:sp>
      <p:sp>
        <p:nvSpPr>
          <p:cNvPr id="38931" name="Oval 66"/>
          <p:cNvSpPr>
            <a:spLocks noChangeArrowheads="1"/>
          </p:cNvSpPr>
          <p:nvPr/>
        </p:nvSpPr>
        <p:spPr bwMode="auto">
          <a:xfrm>
            <a:off x="7235825" y="3357563"/>
            <a:ext cx="360363" cy="288925"/>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cs-CZ" altLang="cs-CZ" sz="1800">
                <a:latin typeface="Arial" panose="020B0604020202020204" pitchFamily="34" charset="0"/>
              </a:rPr>
              <a:t>04</a:t>
            </a:r>
          </a:p>
        </p:txBody>
      </p:sp>
      <p:sp>
        <p:nvSpPr>
          <p:cNvPr id="38932" name="Oval 67"/>
          <p:cNvSpPr>
            <a:spLocks noChangeArrowheads="1"/>
          </p:cNvSpPr>
          <p:nvPr/>
        </p:nvSpPr>
        <p:spPr bwMode="auto">
          <a:xfrm>
            <a:off x="6804025" y="3213100"/>
            <a:ext cx="360363" cy="288925"/>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cs-CZ" altLang="cs-CZ" sz="1800">
                <a:latin typeface="Arial" panose="020B0604020202020204" pitchFamily="34" charset="0"/>
              </a:rPr>
              <a:t>03</a:t>
            </a:r>
          </a:p>
        </p:txBody>
      </p:sp>
      <p:sp>
        <p:nvSpPr>
          <p:cNvPr id="38933" name="Oval 68"/>
          <p:cNvSpPr>
            <a:spLocks noChangeArrowheads="1"/>
          </p:cNvSpPr>
          <p:nvPr/>
        </p:nvSpPr>
        <p:spPr bwMode="auto">
          <a:xfrm>
            <a:off x="7956550" y="3068638"/>
            <a:ext cx="360363" cy="288925"/>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cs-CZ" altLang="cs-CZ" sz="1800">
                <a:latin typeface="Arial" panose="020B0604020202020204" pitchFamily="34" charset="0"/>
              </a:rPr>
              <a:t>02</a:t>
            </a:r>
          </a:p>
        </p:txBody>
      </p:sp>
      <p:graphicFrame>
        <p:nvGraphicFramePr>
          <p:cNvPr id="38934" name="Object 69"/>
          <p:cNvGraphicFramePr>
            <a:graphicFrameLocks noGrp="1" noChangeAspect="1"/>
          </p:cNvGraphicFramePr>
          <p:nvPr>
            <p:ph idx="1"/>
          </p:nvPr>
        </p:nvGraphicFramePr>
        <p:xfrm>
          <a:off x="831850" y="2530475"/>
          <a:ext cx="1282700" cy="923925"/>
        </p:xfrm>
        <a:graphic>
          <a:graphicData uri="http://schemas.openxmlformats.org/presentationml/2006/ole">
            <mc:AlternateContent xmlns:mc="http://schemas.openxmlformats.org/markup-compatibility/2006">
              <mc:Choice xmlns:v="urn:schemas-microsoft-com:vml" Requires="v">
                <p:oleObj name="CorelPhotoPaint.Image.8" r:id="rId4" imgW="1358730" imgH="1015873" progId="CorelPhotoPaint.Image.8">
                  <p:embed/>
                </p:oleObj>
              </mc:Choice>
              <mc:Fallback>
                <p:oleObj name="CorelPhotoPaint.Image.8" r:id="rId4" imgW="1358730" imgH="1015873" progId="CorelPhotoPaint.Image.8">
                  <p:embed/>
                  <p:pic>
                    <p:nvPicPr>
                      <p:cNvPr id="0" name="Object 6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1850" y="2530475"/>
                        <a:ext cx="1282700" cy="923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8935" name="Text Box 70"/>
          <p:cNvSpPr txBox="1">
            <a:spLocks noChangeArrowheads="1"/>
          </p:cNvSpPr>
          <p:nvPr/>
        </p:nvSpPr>
        <p:spPr bwMode="auto">
          <a:xfrm>
            <a:off x="6659563" y="6551613"/>
            <a:ext cx="2484437"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r" eaLnBrk="1" hangingPunct="1">
              <a:spcBef>
                <a:spcPct val="0"/>
              </a:spcBef>
              <a:buFontTx/>
              <a:buNone/>
            </a:pPr>
            <a:r>
              <a:rPr lang="cs-CZ" altLang="cs-CZ" sz="1100" i="1">
                <a:latin typeface="Arial" panose="020B0604020202020204" pitchFamily="34" charset="0"/>
              </a:rPr>
              <a:t>Bryja et al. 2007, Molecular Ecology</a:t>
            </a:r>
          </a:p>
        </p:txBody>
      </p:sp>
      <p:sp>
        <p:nvSpPr>
          <p:cNvPr id="38936" name="Rectangle 72"/>
          <p:cNvSpPr>
            <a:spLocks noChangeArrowheads="1"/>
          </p:cNvSpPr>
          <p:nvPr/>
        </p:nvSpPr>
        <p:spPr bwMode="auto">
          <a:xfrm>
            <a:off x="468313" y="188913"/>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cs-CZ" altLang="cs-CZ">
                <a:solidFill>
                  <a:schemeClr val="tx2"/>
                </a:solidFill>
                <a:latin typeface="Comic Sans MS" panose="030F0702030302020204" pitchFamily="66" charset="0"/>
              </a:rPr>
              <a:t>Důkaz přírodního výběru v současnosti: analýza populačně-genetické struktury</a:t>
            </a:r>
            <a:endParaRPr lang="en-GB" altLang="cs-CZ">
              <a:solidFill>
                <a:schemeClr val="tx2"/>
              </a:solidFill>
              <a:latin typeface="Comic Sans MS" panose="030F0702030302020204" pitchFamily="66" charset="0"/>
            </a:endParaRPr>
          </a:p>
        </p:txBody>
      </p:sp>
      <p:sp>
        <p:nvSpPr>
          <p:cNvPr id="38937" name="Text Box 73"/>
          <p:cNvSpPr txBox="1">
            <a:spLocks noChangeArrowheads="1"/>
          </p:cNvSpPr>
          <p:nvPr/>
        </p:nvSpPr>
        <p:spPr bwMode="auto">
          <a:xfrm>
            <a:off x="611188" y="1557338"/>
            <a:ext cx="38798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cs-CZ" altLang="cs-CZ" sz="1800">
                <a:latin typeface="Arial" panose="020B0604020202020204" pitchFamily="34" charset="0"/>
              </a:rPr>
              <a:t>- Srovnání neutrálních znaků a MHC</a:t>
            </a:r>
          </a:p>
        </p:txBody>
      </p:sp>
      <p:pic>
        <p:nvPicPr>
          <p:cNvPr id="38938" name="Picture 7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67400" y="1557338"/>
            <a:ext cx="1368425" cy="1011237"/>
          </a:xfrm>
          <a:prstGeom prst="rect">
            <a:avLst/>
          </a:prstGeom>
          <a:noFill/>
          <a:ln w="28575">
            <a:solidFill>
              <a:schemeClr val="tx2"/>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spd="slow">
    <p:wipe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684213" y="260350"/>
            <a:ext cx="7772400" cy="850900"/>
          </a:xfrm>
        </p:spPr>
        <p:txBody>
          <a:bodyPr/>
          <a:lstStyle/>
          <a:p>
            <a:pPr eaLnBrk="1" hangingPunct="1"/>
            <a:r>
              <a:rPr lang="cs-CZ" altLang="cs-CZ" sz="3600">
                <a:latin typeface="Comic Sans MS" panose="030F0702030302020204" pitchFamily="66" charset="0"/>
              </a:rPr>
              <a:t>Geny a adaptace</a:t>
            </a:r>
          </a:p>
        </p:txBody>
      </p:sp>
      <p:sp>
        <p:nvSpPr>
          <p:cNvPr id="160771" name="Rectangle 3"/>
          <p:cNvSpPr>
            <a:spLocks noGrp="1" noChangeArrowheads="1"/>
          </p:cNvSpPr>
          <p:nvPr>
            <p:ph type="body" idx="1"/>
          </p:nvPr>
        </p:nvSpPr>
        <p:spPr>
          <a:xfrm>
            <a:off x="468313" y="981075"/>
            <a:ext cx="8229600" cy="1181100"/>
          </a:xfrm>
        </p:spPr>
        <p:txBody>
          <a:bodyPr/>
          <a:lstStyle/>
          <a:p>
            <a:pPr eaLnBrk="1" hangingPunct="1"/>
            <a:r>
              <a:rPr lang="cs-CZ" altLang="cs-CZ" sz="2000">
                <a:latin typeface="Comic Sans MS" panose="030F0702030302020204" pitchFamily="66" charset="0"/>
              </a:rPr>
              <a:t>studium selekčních tlaků daných prostředím a evoluční odpovědi na ně </a:t>
            </a:r>
            <a:r>
              <a:rPr lang="cs-CZ" altLang="cs-CZ" sz="2000">
                <a:latin typeface="Comic Sans MS" panose="030F0702030302020204" pitchFamily="66" charset="0"/>
                <a:sym typeface="Symbol" panose="05050102010706020507" pitchFamily="18" charset="2"/>
              </a:rPr>
              <a:t> vznik </a:t>
            </a:r>
            <a:r>
              <a:rPr lang="cs-CZ" altLang="cs-CZ" sz="2000" b="1">
                <a:latin typeface="Comic Sans MS" panose="030F0702030302020204" pitchFamily="66" charset="0"/>
                <a:sym typeface="Symbol" panose="05050102010706020507" pitchFamily="18" charset="2"/>
              </a:rPr>
              <a:t>adaptací, </a:t>
            </a:r>
            <a:r>
              <a:rPr lang="cs-CZ" altLang="cs-CZ" sz="2000">
                <a:latin typeface="Comic Sans MS" panose="030F0702030302020204" pitchFamily="66" charset="0"/>
                <a:sym typeface="Symbol" panose="05050102010706020507" pitchFamily="18" charset="2"/>
              </a:rPr>
              <a:t>tj.</a:t>
            </a:r>
            <a:r>
              <a:rPr lang="cs-CZ" altLang="cs-CZ" sz="2000" b="1">
                <a:latin typeface="Comic Sans MS" panose="030F0702030302020204" pitchFamily="66" charset="0"/>
                <a:sym typeface="Symbol" panose="05050102010706020507" pitchFamily="18" charset="2"/>
              </a:rPr>
              <a:t> geneticky </a:t>
            </a:r>
            <a:r>
              <a:rPr lang="cs-CZ" altLang="cs-CZ" sz="2000">
                <a:latin typeface="Comic Sans MS" panose="030F0702030302020204" pitchFamily="66" charset="0"/>
                <a:sym typeface="Symbol" panose="05050102010706020507" pitchFamily="18" charset="2"/>
              </a:rPr>
              <a:t>podmíněné přizpůsobení se prostředí (vs. fenotypová plasticita)</a:t>
            </a:r>
          </a:p>
          <a:p>
            <a:pPr eaLnBrk="1" hangingPunct="1"/>
            <a:endParaRPr lang="cs-CZ" altLang="cs-CZ" sz="2000">
              <a:latin typeface="Comic Sans MS" panose="030F0702030302020204" pitchFamily="66" charset="0"/>
              <a:sym typeface="Symbol" panose="05050102010706020507" pitchFamily="18" charset="2"/>
            </a:endParaRPr>
          </a:p>
          <a:p>
            <a:pPr eaLnBrk="1" hangingPunct="1"/>
            <a:r>
              <a:rPr lang="cs-CZ" altLang="cs-CZ" sz="2000" b="1">
                <a:latin typeface="Comic Sans MS" panose="030F0702030302020204" pitchFamily="66" charset="0"/>
                <a:sym typeface="Symbol" panose="05050102010706020507" pitchFamily="18" charset="2"/>
              </a:rPr>
              <a:t>např. interakce s abiotickým prostředím</a:t>
            </a:r>
          </a:p>
        </p:txBody>
      </p:sp>
      <p:pic>
        <p:nvPicPr>
          <p:cNvPr id="16077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64388" y="3716338"/>
            <a:ext cx="1655762" cy="1655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077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288" y="3213100"/>
            <a:ext cx="3167062" cy="237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0774" name="Picture 6"/>
          <p:cNvPicPr>
            <a:picLocks noChangeAspect="1" noChangeArrowheads="1"/>
          </p:cNvPicPr>
          <p:nvPr/>
        </p:nvPicPr>
        <p:blipFill>
          <a:blip r:embed="rId4">
            <a:extLst>
              <a:ext uri="{28A0092B-C50C-407E-A947-70E740481C1C}">
                <a14:useLocalDpi xmlns:a14="http://schemas.microsoft.com/office/drawing/2010/main" val="0"/>
              </a:ext>
            </a:extLst>
          </a:blip>
          <a:srcRect r="27934"/>
          <a:stretch>
            <a:fillRect/>
          </a:stretch>
        </p:blipFill>
        <p:spPr bwMode="auto">
          <a:xfrm>
            <a:off x="4500563" y="2708275"/>
            <a:ext cx="2232025" cy="148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0775"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3438" y="5013325"/>
            <a:ext cx="2447925" cy="168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0776" name="AutoShape 8"/>
          <p:cNvSpPr>
            <a:spLocks noChangeArrowheads="1"/>
          </p:cNvSpPr>
          <p:nvPr/>
        </p:nvSpPr>
        <p:spPr bwMode="auto">
          <a:xfrm>
            <a:off x="3635375" y="4365625"/>
            <a:ext cx="3024188" cy="215900"/>
          </a:xfrm>
          <a:prstGeom prst="rightArrow">
            <a:avLst>
              <a:gd name="adj1" fmla="val 50000"/>
              <a:gd name="adj2" fmla="val 350184"/>
            </a:avLst>
          </a:prstGeom>
          <a:solidFill>
            <a:srgbClr val="FFFF99"/>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sp>
        <p:nvSpPr>
          <p:cNvPr id="160777" name="AutoShape 9"/>
          <p:cNvSpPr>
            <a:spLocks noChangeArrowheads="1"/>
          </p:cNvSpPr>
          <p:nvPr/>
        </p:nvSpPr>
        <p:spPr bwMode="auto">
          <a:xfrm rot="-2401793">
            <a:off x="3563938" y="3500438"/>
            <a:ext cx="936625" cy="215900"/>
          </a:xfrm>
          <a:prstGeom prst="rightArrow">
            <a:avLst>
              <a:gd name="adj1" fmla="val 50000"/>
              <a:gd name="adj2" fmla="val 108456"/>
            </a:avLst>
          </a:prstGeom>
          <a:solidFill>
            <a:srgbClr val="FFFF99"/>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sp>
        <p:nvSpPr>
          <p:cNvPr id="160778" name="AutoShape 10"/>
          <p:cNvSpPr>
            <a:spLocks noChangeArrowheads="1"/>
          </p:cNvSpPr>
          <p:nvPr/>
        </p:nvSpPr>
        <p:spPr bwMode="auto">
          <a:xfrm rot="1061668">
            <a:off x="3635375" y="5084763"/>
            <a:ext cx="936625" cy="215900"/>
          </a:xfrm>
          <a:prstGeom prst="rightArrow">
            <a:avLst>
              <a:gd name="adj1" fmla="val 50000"/>
              <a:gd name="adj2" fmla="val 108456"/>
            </a:avLst>
          </a:prstGeom>
          <a:solidFill>
            <a:srgbClr val="FFFF99"/>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spTree>
  </p:cSld>
  <p:clrMapOvr>
    <a:masterClrMapping/>
  </p:clrMapOvr>
  <p:transition spd="slow">
    <p:wipe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60771">
                                            <p:txEl>
                                              <p:pRg st="2" end="2"/>
                                            </p:txEl>
                                          </p:spTgt>
                                        </p:tgtEl>
                                        <p:attrNameLst>
                                          <p:attrName>style.visibility</p:attrName>
                                        </p:attrNameLst>
                                      </p:cBhvr>
                                      <p:to>
                                        <p:strVal val="visible"/>
                                      </p:to>
                                    </p:set>
                                    <p:animEffect transition="in" filter="dissolve">
                                      <p:cBhvr>
                                        <p:cTn id="7" dur="500"/>
                                        <p:tgtEl>
                                          <p:spTgt spid="160771">
                                            <p:txEl>
                                              <p:pRg st="2" end="2"/>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8" presetClass="entr" presetSubtype="16" fill="hold" nodeType="clickEffect">
                                  <p:stCondLst>
                                    <p:cond delay="0"/>
                                  </p:stCondLst>
                                  <p:childTnLst>
                                    <p:set>
                                      <p:cBhvr>
                                        <p:cTn id="11" dur="1" fill="hold">
                                          <p:stCondLst>
                                            <p:cond delay="0"/>
                                          </p:stCondLst>
                                        </p:cTn>
                                        <p:tgtEl>
                                          <p:spTgt spid="160773"/>
                                        </p:tgtEl>
                                        <p:attrNameLst>
                                          <p:attrName>style.visibility</p:attrName>
                                        </p:attrNameLst>
                                      </p:cBhvr>
                                      <p:to>
                                        <p:strVal val="visible"/>
                                      </p:to>
                                    </p:set>
                                    <p:animEffect transition="in" filter="diamond(in)">
                                      <p:cBhvr>
                                        <p:cTn id="12" dur="500"/>
                                        <p:tgtEl>
                                          <p:spTgt spid="16077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160777"/>
                                        </p:tgtEl>
                                        <p:attrNameLst>
                                          <p:attrName>style.visibility</p:attrName>
                                        </p:attrNameLst>
                                      </p:cBhvr>
                                      <p:to>
                                        <p:strVal val="visible"/>
                                      </p:to>
                                    </p:set>
                                    <p:anim calcmode="lin" valueType="num">
                                      <p:cBhvr additive="base">
                                        <p:cTn id="17" dur="500" fill="hold"/>
                                        <p:tgtEl>
                                          <p:spTgt spid="160777"/>
                                        </p:tgtEl>
                                        <p:attrNameLst>
                                          <p:attrName>ppt_x</p:attrName>
                                        </p:attrNameLst>
                                      </p:cBhvr>
                                      <p:tavLst>
                                        <p:tav tm="0">
                                          <p:val>
                                            <p:strVal val="0-#ppt_w/2"/>
                                          </p:val>
                                        </p:tav>
                                        <p:tav tm="100000">
                                          <p:val>
                                            <p:strVal val="#ppt_x"/>
                                          </p:val>
                                        </p:tav>
                                      </p:tavLst>
                                    </p:anim>
                                    <p:anim calcmode="lin" valueType="num">
                                      <p:cBhvr additive="base">
                                        <p:cTn id="18" dur="500" fill="hold"/>
                                        <p:tgtEl>
                                          <p:spTgt spid="160777"/>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0"/>
                                  </p:stCondLst>
                                  <p:childTnLst>
                                    <p:set>
                                      <p:cBhvr>
                                        <p:cTn id="20" dur="1" fill="hold">
                                          <p:stCondLst>
                                            <p:cond delay="0"/>
                                          </p:stCondLst>
                                        </p:cTn>
                                        <p:tgtEl>
                                          <p:spTgt spid="160776"/>
                                        </p:tgtEl>
                                        <p:attrNameLst>
                                          <p:attrName>style.visibility</p:attrName>
                                        </p:attrNameLst>
                                      </p:cBhvr>
                                      <p:to>
                                        <p:strVal val="visible"/>
                                      </p:to>
                                    </p:set>
                                    <p:anim calcmode="lin" valueType="num">
                                      <p:cBhvr additive="base">
                                        <p:cTn id="21" dur="500" fill="hold"/>
                                        <p:tgtEl>
                                          <p:spTgt spid="160776"/>
                                        </p:tgtEl>
                                        <p:attrNameLst>
                                          <p:attrName>ppt_x</p:attrName>
                                        </p:attrNameLst>
                                      </p:cBhvr>
                                      <p:tavLst>
                                        <p:tav tm="0">
                                          <p:val>
                                            <p:strVal val="0-#ppt_w/2"/>
                                          </p:val>
                                        </p:tav>
                                        <p:tav tm="100000">
                                          <p:val>
                                            <p:strVal val="#ppt_x"/>
                                          </p:val>
                                        </p:tav>
                                      </p:tavLst>
                                    </p:anim>
                                    <p:anim calcmode="lin" valueType="num">
                                      <p:cBhvr additive="base">
                                        <p:cTn id="22" dur="500" fill="hold"/>
                                        <p:tgtEl>
                                          <p:spTgt spid="160776"/>
                                        </p:tgtEl>
                                        <p:attrNameLst>
                                          <p:attrName>ppt_y</p:attrName>
                                        </p:attrNameLst>
                                      </p:cBhvr>
                                      <p:tavLst>
                                        <p:tav tm="0">
                                          <p:val>
                                            <p:strVal val="#ppt_y"/>
                                          </p:val>
                                        </p:tav>
                                        <p:tav tm="100000">
                                          <p:val>
                                            <p:strVal val="#ppt_y"/>
                                          </p:val>
                                        </p:tav>
                                      </p:tavLst>
                                    </p:anim>
                                  </p:childTnLst>
                                </p:cTn>
                              </p:par>
                              <p:par>
                                <p:cTn id="23" presetID="2" presetClass="entr" presetSubtype="8" fill="hold" grpId="0" nodeType="withEffect">
                                  <p:stCondLst>
                                    <p:cond delay="0"/>
                                  </p:stCondLst>
                                  <p:childTnLst>
                                    <p:set>
                                      <p:cBhvr>
                                        <p:cTn id="24" dur="1" fill="hold">
                                          <p:stCondLst>
                                            <p:cond delay="0"/>
                                          </p:stCondLst>
                                        </p:cTn>
                                        <p:tgtEl>
                                          <p:spTgt spid="160778"/>
                                        </p:tgtEl>
                                        <p:attrNameLst>
                                          <p:attrName>style.visibility</p:attrName>
                                        </p:attrNameLst>
                                      </p:cBhvr>
                                      <p:to>
                                        <p:strVal val="visible"/>
                                      </p:to>
                                    </p:set>
                                    <p:anim calcmode="lin" valueType="num">
                                      <p:cBhvr additive="base">
                                        <p:cTn id="25" dur="500" fill="hold"/>
                                        <p:tgtEl>
                                          <p:spTgt spid="160778"/>
                                        </p:tgtEl>
                                        <p:attrNameLst>
                                          <p:attrName>ppt_x</p:attrName>
                                        </p:attrNameLst>
                                      </p:cBhvr>
                                      <p:tavLst>
                                        <p:tav tm="0">
                                          <p:val>
                                            <p:strVal val="0-#ppt_w/2"/>
                                          </p:val>
                                        </p:tav>
                                        <p:tav tm="100000">
                                          <p:val>
                                            <p:strVal val="#ppt_x"/>
                                          </p:val>
                                        </p:tav>
                                      </p:tavLst>
                                    </p:anim>
                                    <p:anim calcmode="lin" valueType="num">
                                      <p:cBhvr additive="base">
                                        <p:cTn id="26" dur="500" fill="hold"/>
                                        <p:tgtEl>
                                          <p:spTgt spid="160778"/>
                                        </p:tgtEl>
                                        <p:attrNameLst>
                                          <p:attrName>ppt_y</p:attrName>
                                        </p:attrNameLst>
                                      </p:cBhvr>
                                      <p:tavLst>
                                        <p:tav tm="0">
                                          <p:val>
                                            <p:strVal val="#ppt_y"/>
                                          </p:val>
                                        </p:tav>
                                        <p:tav tm="100000">
                                          <p:val>
                                            <p:strVal val="#ppt_y"/>
                                          </p:val>
                                        </p:tav>
                                      </p:tavLst>
                                    </p:anim>
                                  </p:childTnLst>
                                </p:cTn>
                              </p:par>
                              <p:par>
                                <p:cTn id="27" presetID="2" presetClass="entr" presetSubtype="8" fill="hold" nodeType="withEffect">
                                  <p:stCondLst>
                                    <p:cond delay="0"/>
                                  </p:stCondLst>
                                  <p:childTnLst>
                                    <p:set>
                                      <p:cBhvr>
                                        <p:cTn id="28" dur="1" fill="hold">
                                          <p:stCondLst>
                                            <p:cond delay="0"/>
                                          </p:stCondLst>
                                        </p:cTn>
                                        <p:tgtEl>
                                          <p:spTgt spid="160774"/>
                                        </p:tgtEl>
                                        <p:attrNameLst>
                                          <p:attrName>style.visibility</p:attrName>
                                        </p:attrNameLst>
                                      </p:cBhvr>
                                      <p:to>
                                        <p:strVal val="visible"/>
                                      </p:to>
                                    </p:set>
                                    <p:anim calcmode="lin" valueType="num">
                                      <p:cBhvr additive="base">
                                        <p:cTn id="29" dur="500" fill="hold"/>
                                        <p:tgtEl>
                                          <p:spTgt spid="160774"/>
                                        </p:tgtEl>
                                        <p:attrNameLst>
                                          <p:attrName>ppt_x</p:attrName>
                                        </p:attrNameLst>
                                      </p:cBhvr>
                                      <p:tavLst>
                                        <p:tav tm="0">
                                          <p:val>
                                            <p:strVal val="0-#ppt_w/2"/>
                                          </p:val>
                                        </p:tav>
                                        <p:tav tm="100000">
                                          <p:val>
                                            <p:strVal val="#ppt_x"/>
                                          </p:val>
                                        </p:tav>
                                      </p:tavLst>
                                    </p:anim>
                                    <p:anim calcmode="lin" valueType="num">
                                      <p:cBhvr additive="base">
                                        <p:cTn id="30" dur="500" fill="hold"/>
                                        <p:tgtEl>
                                          <p:spTgt spid="160774"/>
                                        </p:tgtEl>
                                        <p:attrNameLst>
                                          <p:attrName>ppt_y</p:attrName>
                                        </p:attrNameLst>
                                      </p:cBhvr>
                                      <p:tavLst>
                                        <p:tav tm="0">
                                          <p:val>
                                            <p:strVal val="#ppt_y"/>
                                          </p:val>
                                        </p:tav>
                                        <p:tav tm="100000">
                                          <p:val>
                                            <p:strVal val="#ppt_y"/>
                                          </p:val>
                                        </p:tav>
                                      </p:tavLst>
                                    </p:anim>
                                  </p:childTnLst>
                                </p:cTn>
                              </p:par>
                              <p:par>
                                <p:cTn id="31" presetID="2" presetClass="entr" presetSubtype="8" fill="hold" nodeType="withEffect">
                                  <p:stCondLst>
                                    <p:cond delay="0"/>
                                  </p:stCondLst>
                                  <p:childTnLst>
                                    <p:set>
                                      <p:cBhvr>
                                        <p:cTn id="32" dur="1" fill="hold">
                                          <p:stCondLst>
                                            <p:cond delay="0"/>
                                          </p:stCondLst>
                                        </p:cTn>
                                        <p:tgtEl>
                                          <p:spTgt spid="160772"/>
                                        </p:tgtEl>
                                        <p:attrNameLst>
                                          <p:attrName>style.visibility</p:attrName>
                                        </p:attrNameLst>
                                      </p:cBhvr>
                                      <p:to>
                                        <p:strVal val="visible"/>
                                      </p:to>
                                    </p:set>
                                    <p:anim calcmode="lin" valueType="num">
                                      <p:cBhvr additive="base">
                                        <p:cTn id="33" dur="500" fill="hold"/>
                                        <p:tgtEl>
                                          <p:spTgt spid="160772"/>
                                        </p:tgtEl>
                                        <p:attrNameLst>
                                          <p:attrName>ppt_x</p:attrName>
                                        </p:attrNameLst>
                                      </p:cBhvr>
                                      <p:tavLst>
                                        <p:tav tm="0">
                                          <p:val>
                                            <p:strVal val="0-#ppt_w/2"/>
                                          </p:val>
                                        </p:tav>
                                        <p:tav tm="100000">
                                          <p:val>
                                            <p:strVal val="#ppt_x"/>
                                          </p:val>
                                        </p:tav>
                                      </p:tavLst>
                                    </p:anim>
                                    <p:anim calcmode="lin" valueType="num">
                                      <p:cBhvr additive="base">
                                        <p:cTn id="34" dur="500" fill="hold"/>
                                        <p:tgtEl>
                                          <p:spTgt spid="160772"/>
                                        </p:tgtEl>
                                        <p:attrNameLst>
                                          <p:attrName>ppt_y</p:attrName>
                                        </p:attrNameLst>
                                      </p:cBhvr>
                                      <p:tavLst>
                                        <p:tav tm="0">
                                          <p:val>
                                            <p:strVal val="#ppt_y"/>
                                          </p:val>
                                        </p:tav>
                                        <p:tav tm="100000">
                                          <p:val>
                                            <p:strVal val="#ppt_y"/>
                                          </p:val>
                                        </p:tav>
                                      </p:tavLst>
                                    </p:anim>
                                  </p:childTnLst>
                                </p:cTn>
                              </p:par>
                              <p:par>
                                <p:cTn id="35" presetID="2" presetClass="entr" presetSubtype="8" fill="hold" nodeType="withEffect">
                                  <p:stCondLst>
                                    <p:cond delay="0"/>
                                  </p:stCondLst>
                                  <p:childTnLst>
                                    <p:set>
                                      <p:cBhvr>
                                        <p:cTn id="36" dur="1" fill="hold">
                                          <p:stCondLst>
                                            <p:cond delay="0"/>
                                          </p:stCondLst>
                                        </p:cTn>
                                        <p:tgtEl>
                                          <p:spTgt spid="160775"/>
                                        </p:tgtEl>
                                        <p:attrNameLst>
                                          <p:attrName>style.visibility</p:attrName>
                                        </p:attrNameLst>
                                      </p:cBhvr>
                                      <p:to>
                                        <p:strVal val="visible"/>
                                      </p:to>
                                    </p:set>
                                    <p:anim calcmode="lin" valueType="num">
                                      <p:cBhvr additive="base">
                                        <p:cTn id="37" dur="500" fill="hold"/>
                                        <p:tgtEl>
                                          <p:spTgt spid="160775"/>
                                        </p:tgtEl>
                                        <p:attrNameLst>
                                          <p:attrName>ppt_x</p:attrName>
                                        </p:attrNameLst>
                                      </p:cBhvr>
                                      <p:tavLst>
                                        <p:tav tm="0">
                                          <p:val>
                                            <p:strVal val="0-#ppt_w/2"/>
                                          </p:val>
                                        </p:tav>
                                        <p:tav tm="100000">
                                          <p:val>
                                            <p:strVal val="#ppt_x"/>
                                          </p:val>
                                        </p:tav>
                                      </p:tavLst>
                                    </p:anim>
                                    <p:anim calcmode="lin" valueType="num">
                                      <p:cBhvr additive="base">
                                        <p:cTn id="38" dur="500" fill="hold"/>
                                        <p:tgtEl>
                                          <p:spTgt spid="16077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0776" grpId="0" animBg="1"/>
      <p:bldP spid="160777" grpId="0" animBg="1"/>
      <p:bldP spid="16077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ext Box 2"/>
          <p:cNvSpPr txBox="1">
            <a:spLocks noChangeArrowheads="1"/>
          </p:cNvSpPr>
          <p:nvPr/>
        </p:nvSpPr>
        <p:spPr bwMode="auto">
          <a:xfrm>
            <a:off x="827088" y="333375"/>
            <a:ext cx="7993062" cy="93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fr-FR" altLang="cs-CZ" sz="3000">
                <a:solidFill>
                  <a:srgbClr val="009900"/>
                </a:solidFill>
                <a:latin typeface="Comic Sans MS" panose="030F0702030302020204" pitchFamily="66" charset="0"/>
                <a:sym typeface="Wingdings" panose="05000000000000000000" pitchFamily="2" charset="2"/>
              </a:rPr>
              <a:t> </a:t>
            </a:r>
            <a:r>
              <a:rPr lang="cs-CZ" altLang="cs-CZ" sz="3000">
                <a:solidFill>
                  <a:srgbClr val="009900"/>
                </a:solidFill>
                <a:latin typeface="Comic Sans MS" panose="030F0702030302020204" pitchFamily="66" charset="0"/>
              </a:rPr>
              <a:t>2001-2003: fáze růstu populační hustoty</a:t>
            </a:r>
            <a:endParaRPr lang="fr-FR" altLang="cs-CZ" sz="3000">
              <a:solidFill>
                <a:srgbClr val="009900"/>
              </a:solidFill>
              <a:latin typeface="Comic Sans MS" panose="030F0702030302020204" pitchFamily="66" charset="0"/>
            </a:endParaRPr>
          </a:p>
        </p:txBody>
      </p:sp>
      <p:grpSp>
        <p:nvGrpSpPr>
          <p:cNvPr id="39939" name="Group 3"/>
          <p:cNvGrpSpPr>
            <a:grpSpLocks/>
          </p:cNvGrpSpPr>
          <p:nvPr/>
        </p:nvGrpSpPr>
        <p:grpSpPr bwMode="auto">
          <a:xfrm>
            <a:off x="395288" y="1557338"/>
            <a:ext cx="4321175" cy="3671887"/>
            <a:chOff x="1417" y="1417"/>
            <a:chExt cx="5897" cy="5329"/>
          </a:xfrm>
        </p:grpSpPr>
        <p:pic>
          <p:nvPicPr>
            <p:cNvPr id="3994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01" y="1417"/>
              <a:ext cx="2845" cy="2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50"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17" y="1417"/>
              <a:ext cx="2845" cy="2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51"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11" y="3906"/>
              <a:ext cx="2845" cy="2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52"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17" y="3906"/>
              <a:ext cx="2845" cy="2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6200" name="Text Box 8"/>
            <p:cNvSpPr txBox="1">
              <a:spLocks noChangeAspect="1" noChangeArrowheads="1"/>
            </p:cNvSpPr>
            <p:nvPr/>
          </p:nvSpPr>
          <p:spPr bwMode="auto">
            <a:xfrm>
              <a:off x="2879" y="3451"/>
              <a:ext cx="1419" cy="392"/>
            </a:xfrm>
            <a:prstGeom prst="rect">
              <a:avLst/>
            </a:prstGeom>
            <a:noFill/>
            <a:ln w="9525">
              <a:noFill/>
              <a:miter lim="800000"/>
              <a:headEnd/>
              <a:tailEnd/>
            </a:ln>
            <a:effectLst/>
          </p:spPr>
          <p:txBody>
            <a:bodyPr/>
            <a:lstStyle/>
            <a:p>
              <a:pPr eaLnBrk="1" hangingPunct="1">
                <a:defRPr/>
              </a:pPr>
              <a:r>
                <a:rPr lang="cs-CZ" sz="1200">
                  <a:latin typeface="Arial" charset="0"/>
                </a:rPr>
                <a:t>April 2002</a:t>
              </a:r>
              <a:endParaRPr lang="cs-CZ" sz="1800">
                <a:effectLst>
                  <a:outerShdw blurRad="38100" dist="38100" dir="2700000" algn="tl">
                    <a:srgbClr val="C0C0C0"/>
                  </a:outerShdw>
                </a:effectLst>
                <a:latin typeface="Arial" charset="0"/>
              </a:endParaRPr>
            </a:p>
          </p:txBody>
        </p:sp>
        <p:sp>
          <p:nvSpPr>
            <p:cNvPr id="136201" name="Text Box 9"/>
            <p:cNvSpPr txBox="1">
              <a:spLocks noChangeAspect="1" noChangeArrowheads="1"/>
            </p:cNvSpPr>
            <p:nvPr/>
          </p:nvSpPr>
          <p:spPr bwMode="auto">
            <a:xfrm>
              <a:off x="5191" y="3470"/>
              <a:ext cx="1848" cy="392"/>
            </a:xfrm>
            <a:prstGeom prst="rect">
              <a:avLst/>
            </a:prstGeom>
            <a:noFill/>
            <a:ln w="9525">
              <a:noFill/>
              <a:miter lim="800000"/>
              <a:headEnd/>
              <a:tailEnd/>
            </a:ln>
            <a:effectLst/>
          </p:spPr>
          <p:txBody>
            <a:bodyPr/>
            <a:lstStyle/>
            <a:p>
              <a:pPr eaLnBrk="1" hangingPunct="1">
                <a:defRPr/>
              </a:pPr>
              <a:r>
                <a:rPr lang="cs-CZ" sz="1200">
                  <a:latin typeface="Arial" charset="0"/>
                </a:rPr>
                <a:t>October 2002</a:t>
              </a:r>
              <a:endParaRPr lang="cs-CZ" sz="1800">
                <a:effectLst>
                  <a:outerShdw blurRad="38100" dist="38100" dir="2700000" algn="tl">
                    <a:srgbClr val="C0C0C0"/>
                  </a:outerShdw>
                </a:effectLst>
                <a:latin typeface="Arial" charset="0"/>
              </a:endParaRPr>
            </a:p>
          </p:txBody>
        </p:sp>
        <p:sp>
          <p:nvSpPr>
            <p:cNvPr id="136202" name="Text Box 10"/>
            <p:cNvSpPr txBox="1">
              <a:spLocks noChangeAspect="1" noChangeArrowheads="1"/>
            </p:cNvSpPr>
            <p:nvPr/>
          </p:nvSpPr>
          <p:spPr bwMode="auto">
            <a:xfrm>
              <a:off x="2879" y="5965"/>
              <a:ext cx="1551" cy="389"/>
            </a:xfrm>
            <a:prstGeom prst="rect">
              <a:avLst/>
            </a:prstGeom>
            <a:noFill/>
            <a:ln w="9525">
              <a:noFill/>
              <a:miter lim="800000"/>
              <a:headEnd/>
              <a:tailEnd/>
            </a:ln>
            <a:effectLst/>
          </p:spPr>
          <p:txBody>
            <a:bodyPr/>
            <a:lstStyle/>
            <a:p>
              <a:pPr eaLnBrk="1" hangingPunct="1">
                <a:defRPr/>
              </a:pPr>
              <a:r>
                <a:rPr lang="cs-CZ" sz="1200">
                  <a:latin typeface="Arial" charset="0"/>
                </a:rPr>
                <a:t>April 2003</a:t>
              </a:r>
              <a:endParaRPr lang="cs-CZ" sz="1800">
                <a:effectLst>
                  <a:outerShdw blurRad="38100" dist="38100" dir="2700000" algn="tl">
                    <a:srgbClr val="C0C0C0"/>
                  </a:outerShdw>
                </a:effectLst>
                <a:latin typeface="Arial" charset="0"/>
              </a:endParaRPr>
            </a:p>
          </p:txBody>
        </p:sp>
        <p:sp>
          <p:nvSpPr>
            <p:cNvPr id="136203" name="Text Box 11"/>
            <p:cNvSpPr txBox="1">
              <a:spLocks noChangeAspect="1" noChangeArrowheads="1"/>
            </p:cNvSpPr>
            <p:nvPr/>
          </p:nvSpPr>
          <p:spPr bwMode="auto">
            <a:xfrm>
              <a:off x="5191" y="5960"/>
              <a:ext cx="2123" cy="389"/>
            </a:xfrm>
            <a:prstGeom prst="rect">
              <a:avLst/>
            </a:prstGeom>
            <a:noFill/>
            <a:ln w="9525">
              <a:noFill/>
              <a:miter lim="800000"/>
              <a:headEnd/>
              <a:tailEnd/>
            </a:ln>
            <a:effectLst/>
          </p:spPr>
          <p:txBody>
            <a:bodyPr/>
            <a:lstStyle/>
            <a:p>
              <a:pPr eaLnBrk="1" hangingPunct="1">
                <a:defRPr/>
              </a:pPr>
              <a:r>
                <a:rPr lang="cs-CZ" sz="1200">
                  <a:latin typeface="Arial" charset="0"/>
                </a:rPr>
                <a:t>October 2003</a:t>
              </a:r>
              <a:endParaRPr lang="cs-CZ" sz="1800">
                <a:effectLst>
                  <a:outerShdw blurRad="38100" dist="38100" dir="2700000" algn="tl">
                    <a:srgbClr val="C0C0C0"/>
                  </a:outerShdw>
                </a:effectLst>
                <a:latin typeface="Arial" charset="0"/>
              </a:endParaRPr>
            </a:p>
          </p:txBody>
        </p:sp>
      </p:grpSp>
      <p:grpSp>
        <p:nvGrpSpPr>
          <p:cNvPr id="39940" name="Group 12"/>
          <p:cNvGrpSpPr>
            <a:grpSpLocks/>
          </p:cNvGrpSpPr>
          <p:nvPr/>
        </p:nvGrpSpPr>
        <p:grpSpPr bwMode="auto">
          <a:xfrm>
            <a:off x="4859338" y="2133600"/>
            <a:ext cx="3811587" cy="2876550"/>
            <a:chOff x="1957" y="1957"/>
            <a:chExt cx="6004" cy="4530"/>
          </a:xfrm>
        </p:grpSpPr>
        <p:grpSp>
          <p:nvGrpSpPr>
            <p:cNvPr id="39941" name="Group 13"/>
            <p:cNvGrpSpPr>
              <a:grpSpLocks/>
            </p:cNvGrpSpPr>
            <p:nvPr/>
          </p:nvGrpSpPr>
          <p:grpSpPr bwMode="auto">
            <a:xfrm>
              <a:off x="1957" y="1957"/>
              <a:ext cx="6004" cy="4530"/>
              <a:chOff x="1957" y="1957"/>
              <a:chExt cx="6004" cy="4530"/>
            </a:xfrm>
          </p:grpSpPr>
          <p:grpSp>
            <p:nvGrpSpPr>
              <p:cNvPr id="39943" name="Group 14"/>
              <p:cNvGrpSpPr>
                <a:grpSpLocks/>
              </p:cNvGrpSpPr>
              <p:nvPr/>
            </p:nvGrpSpPr>
            <p:grpSpPr bwMode="auto">
              <a:xfrm>
                <a:off x="1957" y="1957"/>
                <a:ext cx="6004" cy="4530"/>
                <a:chOff x="1957" y="1957"/>
                <a:chExt cx="6004" cy="4530"/>
              </a:xfrm>
            </p:grpSpPr>
            <p:grpSp>
              <p:nvGrpSpPr>
                <p:cNvPr id="39945" name="Group 15"/>
                <p:cNvGrpSpPr>
                  <a:grpSpLocks/>
                </p:cNvGrpSpPr>
                <p:nvPr/>
              </p:nvGrpSpPr>
              <p:grpSpPr bwMode="auto">
                <a:xfrm>
                  <a:off x="1957" y="1957"/>
                  <a:ext cx="6004" cy="4530"/>
                  <a:chOff x="1957" y="1957"/>
                  <a:chExt cx="6004" cy="4530"/>
                </a:xfrm>
              </p:grpSpPr>
              <p:pic>
                <p:nvPicPr>
                  <p:cNvPr id="39947" name="Picture 1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957" y="1957"/>
                    <a:ext cx="6004" cy="4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8" name="Rectangle 17"/>
                  <p:cNvSpPr>
                    <a:spLocks noChangeArrowheads="1"/>
                  </p:cNvSpPr>
                  <p:nvPr/>
                </p:nvSpPr>
                <p:spPr bwMode="auto">
                  <a:xfrm>
                    <a:off x="3934" y="2317"/>
                    <a:ext cx="360" cy="144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grpSp>
            <p:sp>
              <p:nvSpPr>
                <p:cNvPr id="39946" name="Rectangle 18"/>
                <p:cNvSpPr>
                  <a:spLocks noChangeArrowheads="1"/>
                </p:cNvSpPr>
                <p:nvPr/>
              </p:nvSpPr>
              <p:spPr bwMode="auto">
                <a:xfrm>
                  <a:off x="6457" y="2857"/>
                  <a:ext cx="360" cy="72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grpSp>
          <p:sp>
            <p:nvSpPr>
              <p:cNvPr id="39944" name="Rectangle 19"/>
              <p:cNvSpPr>
                <a:spLocks noChangeArrowheads="1"/>
              </p:cNvSpPr>
              <p:nvPr/>
            </p:nvSpPr>
            <p:spPr bwMode="auto">
              <a:xfrm>
                <a:off x="5737" y="4657"/>
                <a:ext cx="180" cy="108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grpSp>
        <p:sp>
          <p:nvSpPr>
            <p:cNvPr id="39942" name="Rectangle 20"/>
            <p:cNvSpPr>
              <a:spLocks noChangeArrowheads="1"/>
            </p:cNvSpPr>
            <p:nvPr/>
          </p:nvSpPr>
          <p:spPr bwMode="auto">
            <a:xfrm>
              <a:off x="4837" y="5203"/>
              <a:ext cx="180" cy="54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grpSp>
    </p:spTree>
  </p:cSld>
  <p:clrMapOvr>
    <a:masterClrMapping/>
  </p:clrMapOvr>
  <p:transition spd="slow">
    <p:wipe dir="u"/>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lstStyle/>
          <a:p>
            <a:pPr eaLnBrk="1" hangingPunct="1"/>
            <a:r>
              <a:rPr lang="cs-CZ" altLang="cs-CZ" sz="3000">
                <a:solidFill>
                  <a:srgbClr val="009900"/>
                </a:solidFill>
                <a:latin typeface="Comic Sans MS" panose="030F0702030302020204" pitchFamily="66" charset="0"/>
              </a:rPr>
              <a:t>Diferenciace populací v průběhu růstu denzity</a:t>
            </a:r>
            <a:endParaRPr lang="fr-FR" altLang="cs-CZ" sz="3000">
              <a:solidFill>
                <a:srgbClr val="009900"/>
              </a:solidFill>
              <a:latin typeface="Comic Sans MS" panose="030F0702030302020204" pitchFamily="66" charset="0"/>
            </a:endParaRPr>
          </a:p>
        </p:txBody>
      </p:sp>
      <p:graphicFrame>
        <p:nvGraphicFramePr>
          <p:cNvPr id="41987" name="Object 3"/>
          <p:cNvGraphicFramePr>
            <a:graphicFrameLocks noGrp="1" noChangeAspect="1"/>
          </p:cNvGraphicFramePr>
          <p:nvPr>
            <p:ph idx="1"/>
          </p:nvPr>
        </p:nvGraphicFramePr>
        <p:xfrm>
          <a:off x="1116013" y="1484313"/>
          <a:ext cx="6408737" cy="3241675"/>
        </p:xfrm>
        <a:graphic>
          <a:graphicData uri="http://schemas.openxmlformats.org/presentationml/2006/ole">
            <mc:AlternateContent xmlns:mc="http://schemas.openxmlformats.org/markup-compatibility/2006">
              <mc:Choice xmlns:v="urn:schemas-microsoft-com:vml" Requires="v">
                <p:oleObj name="Graf" r:id="rId3" imgW="4009974" imgH="2028749" progId="Excel.Chart.8">
                  <p:embed/>
                </p:oleObj>
              </mc:Choice>
              <mc:Fallback>
                <p:oleObj name="Graf" r:id="rId3" imgW="4009974" imgH="2028749" progId="Excel.Chart.8">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6013" y="1484313"/>
                        <a:ext cx="6408737" cy="324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1988" name="Text Box 4"/>
          <p:cNvSpPr txBox="1">
            <a:spLocks noChangeArrowheads="1"/>
          </p:cNvSpPr>
          <p:nvPr/>
        </p:nvSpPr>
        <p:spPr bwMode="auto">
          <a:xfrm>
            <a:off x="539750" y="5229225"/>
            <a:ext cx="8145463"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cs-CZ" altLang="cs-CZ" sz="1800">
                <a:latin typeface="Comic Sans MS" panose="030F0702030302020204" pitchFamily="66" charset="0"/>
              </a:rPr>
              <a:t>Pokles diferenciace s nárůstem denzity (nárůst disperze, tj. toku genů)</a:t>
            </a:r>
          </a:p>
          <a:p>
            <a:pPr eaLnBrk="1" hangingPunct="1">
              <a:spcBef>
                <a:spcPct val="0"/>
              </a:spcBef>
              <a:buFontTx/>
              <a:buNone/>
            </a:pPr>
            <a:endParaRPr lang="cs-CZ" altLang="cs-CZ" sz="1800">
              <a:latin typeface="Comic Sans MS" panose="030F0702030302020204" pitchFamily="66" charset="0"/>
            </a:endParaRPr>
          </a:p>
          <a:p>
            <a:pPr eaLnBrk="1" hangingPunct="1">
              <a:spcBef>
                <a:spcPct val="0"/>
              </a:spcBef>
              <a:buFontTx/>
              <a:buNone/>
            </a:pPr>
            <a:r>
              <a:rPr lang="cs-CZ" altLang="cs-CZ" sz="1800">
                <a:latin typeface="Comic Sans MS" panose="030F0702030302020204" pitchFamily="66" charset="0"/>
              </a:rPr>
              <a:t>MHC (zejména DQA1) – signifikantně odlišné od mikrosatelitů </a:t>
            </a:r>
          </a:p>
        </p:txBody>
      </p:sp>
      <p:sp>
        <p:nvSpPr>
          <p:cNvPr id="41989" name="Text Box 5"/>
          <p:cNvSpPr txBox="1">
            <a:spLocks noChangeArrowheads="1"/>
          </p:cNvSpPr>
          <p:nvPr/>
        </p:nvSpPr>
        <p:spPr bwMode="auto">
          <a:xfrm>
            <a:off x="2484438" y="1484313"/>
            <a:ext cx="322262"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cs-CZ" altLang="cs-CZ" sz="2800">
                <a:latin typeface="Arial" panose="020B0604020202020204" pitchFamily="34" charset="0"/>
              </a:rPr>
              <a:t>*</a:t>
            </a:r>
          </a:p>
        </p:txBody>
      </p:sp>
      <p:sp>
        <p:nvSpPr>
          <p:cNvPr id="41990" name="Text Box 6"/>
          <p:cNvSpPr txBox="1">
            <a:spLocks noChangeArrowheads="1"/>
          </p:cNvSpPr>
          <p:nvPr/>
        </p:nvSpPr>
        <p:spPr bwMode="auto">
          <a:xfrm>
            <a:off x="4643438" y="3644900"/>
            <a:ext cx="322262"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cs-CZ" altLang="cs-CZ" sz="2800">
                <a:latin typeface="Arial" panose="020B0604020202020204" pitchFamily="34" charset="0"/>
              </a:rPr>
              <a:t>*</a:t>
            </a:r>
          </a:p>
        </p:txBody>
      </p:sp>
      <p:sp>
        <p:nvSpPr>
          <p:cNvPr id="41991" name="Text Box 7"/>
          <p:cNvSpPr txBox="1">
            <a:spLocks noChangeArrowheads="1"/>
          </p:cNvSpPr>
          <p:nvPr/>
        </p:nvSpPr>
        <p:spPr bwMode="auto">
          <a:xfrm>
            <a:off x="1258888" y="4652963"/>
            <a:ext cx="371475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cs-CZ" altLang="cs-CZ" sz="2800">
                <a:latin typeface="Arial" panose="020B0604020202020204" pitchFamily="34" charset="0"/>
              </a:rPr>
              <a:t>* </a:t>
            </a:r>
            <a:r>
              <a:rPr lang="cs-CZ" altLang="cs-CZ" sz="1400">
                <a:latin typeface="Arial" panose="020B0604020202020204" pitchFamily="34" charset="0"/>
              </a:rPr>
              <a:t>Signifikantní rozdíl DQA1 vs. mikrosatelity</a:t>
            </a:r>
          </a:p>
        </p:txBody>
      </p:sp>
      <p:sp>
        <p:nvSpPr>
          <p:cNvPr id="41992" name="Text Box 8"/>
          <p:cNvSpPr txBox="1">
            <a:spLocks noChangeArrowheads="1"/>
          </p:cNvSpPr>
          <p:nvPr/>
        </p:nvSpPr>
        <p:spPr bwMode="auto">
          <a:xfrm>
            <a:off x="5148263" y="6491288"/>
            <a:ext cx="399573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r" eaLnBrk="1" hangingPunct="1">
              <a:spcBef>
                <a:spcPct val="0"/>
              </a:spcBef>
              <a:buFontTx/>
              <a:buNone/>
            </a:pPr>
            <a:r>
              <a:rPr lang="cs-CZ" altLang="cs-CZ" sz="1400" i="1">
                <a:latin typeface="Arial" panose="020B0604020202020204" pitchFamily="34" charset="0"/>
              </a:rPr>
              <a:t>Bryja et al. 2007, Molecular Ecology</a:t>
            </a:r>
          </a:p>
        </p:txBody>
      </p:sp>
    </p:spTree>
  </p:cSld>
  <p:clrMapOvr>
    <a:masterClrMapping/>
  </p:clrMapOvr>
  <p:transition spd="slow">
    <p:wipe dir="u"/>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179388" y="0"/>
            <a:ext cx="8713787" cy="1143000"/>
          </a:xfrm>
        </p:spPr>
        <p:txBody>
          <a:bodyPr/>
          <a:lstStyle/>
          <a:p>
            <a:pPr eaLnBrk="1" hangingPunct="1"/>
            <a:r>
              <a:rPr lang="cs-CZ" altLang="cs-CZ" sz="2500">
                <a:latin typeface="Comic Sans MS" panose="030F0702030302020204" pitchFamily="66" charset="0"/>
              </a:rPr>
              <a:t>Závěr: Typ selekce na MHC závisí na početnosti populace</a:t>
            </a:r>
          </a:p>
        </p:txBody>
      </p:sp>
      <p:pic>
        <p:nvPicPr>
          <p:cNvPr id="44035" name="Picture 3" descr="arvicola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63938" y="4078288"/>
            <a:ext cx="2232025" cy="172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6" name="Oval 4"/>
          <p:cNvSpPr>
            <a:spLocks noChangeArrowheads="1"/>
          </p:cNvSpPr>
          <p:nvPr/>
        </p:nvSpPr>
        <p:spPr bwMode="auto">
          <a:xfrm>
            <a:off x="684213" y="1485900"/>
            <a:ext cx="719137" cy="574675"/>
          </a:xfrm>
          <a:prstGeom prst="ellipse">
            <a:avLst/>
          </a:prstGeom>
          <a:solidFill>
            <a:srgbClr val="FF0000">
              <a:alpha val="59999"/>
            </a:srgbClr>
          </a:solidFill>
          <a:ln w="38100">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sp>
        <p:nvSpPr>
          <p:cNvPr id="44037" name="Oval 5"/>
          <p:cNvSpPr>
            <a:spLocks noChangeArrowheads="1"/>
          </p:cNvSpPr>
          <p:nvPr/>
        </p:nvSpPr>
        <p:spPr bwMode="auto">
          <a:xfrm>
            <a:off x="1690688" y="1701800"/>
            <a:ext cx="720725" cy="574675"/>
          </a:xfrm>
          <a:prstGeom prst="ellipse">
            <a:avLst/>
          </a:prstGeom>
          <a:solidFill>
            <a:srgbClr val="CCFFFF">
              <a:alpha val="50195"/>
            </a:srgbClr>
          </a:solidFill>
          <a:ln w="38100">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sp>
        <p:nvSpPr>
          <p:cNvPr id="44038" name="Oval 6"/>
          <p:cNvSpPr>
            <a:spLocks noChangeArrowheads="1"/>
          </p:cNvSpPr>
          <p:nvPr/>
        </p:nvSpPr>
        <p:spPr bwMode="auto">
          <a:xfrm>
            <a:off x="2916238" y="1989138"/>
            <a:ext cx="647700" cy="576262"/>
          </a:xfrm>
          <a:prstGeom prst="ellipse">
            <a:avLst/>
          </a:prstGeom>
          <a:solidFill>
            <a:srgbClr val="CCFFFF">
              <a:alpha val="50195"/>
            </a:srgbClr>
          </a:solidFill>
          <a:ln w="38100">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sp>
        <p:nvSpPr>
          <p:cNvPr id="44039" name="Oval 7"/>
          <p:cNvSpPr>
            <a:spLocks noChangeArrowheads="1"/>
          </p:cNvSpPr>
          <p:nvPr/>
        </p:nvSpPr>
        <p:spPr bwMode="auto">
          <a:xfrm>
            <a:off x="2268538" y="2779713"/>
            <a:ext cx="647700" cy="503237"/>
          </a:xfrm>
          <a:prstGeom prst="ellipse">
            <a:avLst/>
          </a:prstGeom>
          <a:solidFill>
            <a:srgbClr val="0000FF">
              <a:alpha val="50195"/>
            </a:srgbClr>
          </a:solidFill>
          <a:ln w="38100">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sp>
        <p:nvSpPr>
          <p:cNvPr id="44040" name="Oval 8"/>
          <p:cNvSpPr>
            <a:spLocks noChangeArrowheads="1"/>
          </p:cNvSpPr>
          <p:nvPr/>
        </p:nvSpPr>
        <p:spPr bwMode="auto">
          <a:xfrm>
            <a:off x="1404938" y="3355975"/>
            <a:ext cx="720725" cy="574675"/>
          </a:xfrm>
          <a:prstGeom prst="ellipse">
            <a:avLst/>
          </a:prstGeom>
          <a:solidFill>
            <a:srgbClr val="CCFFFF">
              <a:alpha val="50195"/>
            </a:srgbClr>
          </a:solidFill>
          <a:ln w="38100">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sp>
        <p:nvSpPr>
          <p:cNvPr id="44041" name="Oval 9"/>
          <p:cNvSpPr>
            <a:spLocks noChangeArrowheads="1"/>
          </p:cNvSpPr>
          <p:nvPr/>
        </p:nvSpPr>
        <p:spPr bwMode="auto">
          <a:xfrm>
            <a:off x="466725" y="2636838"/>
            <a:ext cx="792163" cy="647700"/>
          </a:xfrm>
          <a:prstGeom prst="ellipse">
            <a:avLst/>
          </a:prstGeom>
          <a:solidFill>
            <a:srgbClr val="CCFFFF">
              <a:alpha val="50195"/>
            </a:srgbClr>
          </a:solidFill>
          <a:ln w="38100">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sp>
        <p:nvSpPr>
          <p:cNvPr id="44042" name="Text Box 10"/>
          <p:cNvSpPr txBox="1">
            <a:spLocks noChangeArrowheads="1"/>
          </p:cNvSpPr>
          <p:nvPr/>
        </p:nvSpPr>
        <p:spPr bwMode="auto">
          <a:xfrm>
            <a:off x="179388" y="4149725"/>
            <a:ext cx="3132137" cy="201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cs-CZ" altLang="cs-CZ" sz="1800" b="1">
                <a:latin typeface="Comic Sans MS" panose="030F0702030302020204" pitchFamily="66" charset="0"/>
              </a:rPr>
              <a:t>Nízká denzita</a:t>
            </a:r>
          </a:p>
          <a:p>
            <a:pPr algn="ctr" eaLnBrk="1" hangingPunct="1">
              <a:spcBef>
                <a:spcPct val="0"/>
              </a:spcBef>
              <a:buFontTx/>
              <a:buNone/>
            </a:pPr>
            <a:endParaRPr lang="cs-CZ" altLang="cs-CZ" sz="1800" b="1">
              <a:latin typeface="Comic Sans MS" panose="030F0702030302020204" pitchFamily="66" charset="0"/>
            </a:endParaRPr>
          </a:p>
          <a:p>
            <a:pPr algn="ctr" eaLnBrk="1" hangingPunct="1">
              <a:spcBef>
                <a:spcPct val="0"/>
              </a:spcBef>
              <a:buFontTx/>
              <a:buNone/>
            </a:pPr>
            <a:r>
              <a:rPr lang="cs-CZ" altLang="cs-CZ" sz="1800">
                <a:latin typeface="Comic Sans MS" panose="030F0702030302020204" pitchFamily="66" charset="0"/>
              </a:rPr>
              <a:t>Lokální rozdíly ve společenstvech patogenů</a:t>
            </a:r>
          </a:p>
          <a:p>
            <a:pPr algn="ctr" eaLnBrk="1" hangingPunct="1">
              <a:spcBef>
                <a:spcPct val="0"/>
              </a:spcBef>
              <a:buFontTx/>
              <a:buNone/>
            </a:pPr>
            <a:endParaRPr lang="cs-CZ" altLang="cs-CZ" sz="1800">
              <a:latin typeface="Comic Sans MS" panose="030F0702030302020204" pitchFamily="66" charset="0"/>
            </a:endParaRPr>
          </a:p>
          <a:p>
            <a:pPr algn="ctr" eaLnBrk="1" hangingPunct="1">
              <a:spcBef>
                <a:spcPct val="0"/>
              </a:spcBef>
              <a:buFontTx/>
              <a:buNone/>
            </a:pPr>
            <a:r>
              <a:rPr lang="cs-CZ" altLang="cs-CZ" sz="1800" b="1">
                <a:latin typeface="Comic Sans MS" panose="030F0702030302020204" pitchFamily="66" charset="0"/>
              </a:rPr>
              <a:t>Lokální diverzifikující selekce</a:t>
            </a:r>
          </a:p>
        </p:txBody>
      </p:sp>
      <p:sp>
        <p:nvSpPr>
          <p:cNvPr id="67595" name="Oval 11"/>
          <p:cNvSpPr>
            <a:spLocks noChangeArrowheads="1"/>
          </p:cNvSpPr>
          <p:nvPr/>
        </p:nvSpPr>
        <p:spPr bwMode="auto">
          <a:xfrm>
            <a:off x="5362575" y="1414463"/>
            <a:ext cx="1441450" cy="1008062"/>
          </a:xfrm>
          <a:prstGeom prst="ellipse">
            <a:avLst/>
          </a:prstGeom>
          <a:solidFill>
            <a:srgbClr val="CC99FF">
              <a:alpha val="59999"/>
            </a:srgbClr>
          </a:solidFill>
          <a:ln w="38100">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sp>
        <p:nvSpPr>
          <p:cNvPr id="67596" name="Oval 12"/>
          <p:cNvSpPr>
            <a:spLocks noChangeArrowheads="1"/>
          </p:cNvSpPr>
          <p:nvPr/>
        </p:nvSpPr>
        <p:spPr bwMode="auto">
          <a:xfrm>
            <a:off x="6370638" y="1630363"/>
            <a:ext cx="1441450" cy="935037"/>
          </a:xfrm>
          <a:prstGeom prst="ellipse">
            <a:avLst/>
          </a:prstGeom>
          <a:solidFill>
            <a:srgbClr val="CC99FF">
              <a:alpha val="59999"/>
            </a:srgbClr>
          </a:solidFill>
          <a:ln w="38100">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sp>
        <p:nvSpPr>
          <p:cNvPr id="67597" name="Oval 13"/>
          <p:cNvSpPr>
            <a:spLocks noChangeArrowheads="1"/>
          </p:cNvSpPr>
          <p:nvPr/>
        </p:nvSpPr>
        <p:spPr bwMode="auto">
          <a:xfrm>
            <a:off x="7019925" y="1917700"/>
            <a:ext cx="1223963" cy="863600"/>
          </a:xfrm>
          <a:prstGeom prst="ellipse">
            <a:avLst/>
          </a:prstGeom>
          <a:solidFill>
            <a:srgbClr val="CC99FF">
              <a:alpha val="59999"/>
            </a:srgbClr>
          </a:solidFill>
          <a:ln w="38100">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sp>
        <p:nvSpPr>
          <p:cNvPr id="67598" name="Oval 14"/>
          <p:cNvSpPr>
            <a:spLocks noChangeArrowheads="1"/>
          </p:cNvSpPr>
          <p:nvPr/>
        </p:nvSpPr>
        <p:spPr bwMode="auto">
          <a:xfrm>
            <a:off x="6011863" y="2349500"/>
            <a:ext cx="1439862" cy="935038"/>
          </a:xfrm>
          <a:prstGeom prst="ellipse">
            <a:avLst/>
          </a:prstGeom>
          <a:solidFill>
            <a:srgbClr val="CC99FF">
              <a:alpha val="59999"/>
            </a:srgbClr>
          </a:solidFill>
          <a:ln w="38100">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sp>
        <p:nvSpPr>
          <p:cNvPr id="67599" name="Oval 15"/>
          <p:cNvSpPr>
            <a:spLocks noChangeArrowheads="1"/>
          </p:cNvSpPr>
          <p:nvPr/>
        </p:nvSpPr>
        <p:spPr bwMode="auto">
          <a:xfrm>
            <a:off x="5938838" y="2925763"/>
            <a:ext cx="1585912" cy="1006475"/>
          </a:xfrm>
          <a:prstGeom prst="ellipse">
            <a:avLst/>
          </a:prstGeom>
          <a:solidFill>
            <a:srgbClr val="CC99FF">
              <a:alpha val="59999"/>
            </a:srgbClr>
          </a:solidFill>
          <a:ln w="38100">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sp>
        <p:nvSpPr>
          <p:cNvPr id="67600" name="Oval 16"/>
          <p:cNvSpPr>
            <a:spLocks noChangeArrowheads="1"/>
          </p:cNvSpPr>
          <p:nvPr/>
        </p:nvSpPr>
        <p:spPr bwMode="auto">
          <a:xfrm>
            <a:off x="4716463" y="2062163"/>
            <a:ext cx="1727200" cy="1223962"/>
          </a:xfrm>
          <a:prstGeom prst="ellipse">
            <a:avLst/>
          </a:prstGeom>
          <a:solidFill>
            <a:srgbClr val="CC99FF">
              <a:alpha val="59999"/>
            </a:srgbClr>
          </a:solidFill>
          <a:ln w="38100">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sp>
        <p:nvSpPr>
          <p:cNvPr id="67601" name="Text Box 17"/>
          <p:cNvSpPr txBox="1">
            <a:spLocks noChangeArrowheads="1"/>
          </p:cNvSpPr>
          <p:nvPr/>
        </p:nvSpPr>
        <p:spPr bwMode="auto">
          <a:xfrm>
            <a:off x="5940425" y="4149725"/>
            <a:ext cx="2881313" cy="228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cs-CZ" altLang="cs-CZ" sz="1800" b="1">
                <a:latin typeface="Comic Sans MS" panose="030F0702030302020204" pitchFamily="66" charset="0"/>
              </a:rPr>
              <a:t>Vysoká denzita</a:t>
            </a:r>
          </a:p>
          <a:p>
            <a:pPr algn="ctr" eaLnBrk="1" hangingPunct="1">
              <a:spcBef>
                <a:spcPct val="0"/>
              </a:spcBef>
              <a:buFontTx/>
              <a:buNone/>
            </a:pPr>
            <a:endParaRPr lang="cs-CZ" altLang="cs-CZ" sz="1800" b="1">
              <a:latin typeface="Comic Sans MS" panose="030F0702030302020204" pitchFamily="66" charset="0"/>
            </a:endParaRPr>
          </a:p>
          <a:p>
            <a:pPr algn="ctr" eaLnBrk="1" hangingPunct="1">
              <a:spcBef>
                <a:spcPct val="0"/>
              </a:spcBef>
              <a:buFontTx/>
              <a:buNone/>
            </a:pPr>
            <a:r>
              <a:rPr lang="cs-CZ" altLang="cs-CZ" sz="1800">
                <a:latin typeface="Comic Sans MS" panose="030F0702030302020204" pitchFamily="66" charset="0"/>
              </a:rPr>
              <a:t>Nárůst diverzity parazitů v důsledku disperze</a:t>
            </a:r>
          </a:p>
          <a:p>
            <a:pPr algn="ctr" eaLnBrk="1" hangingPunct="1">
              <a:spcBef>
                <a:spcPct val="0"/>
              </a:spcBef>
              <a:buFontTx/>
              <a:buNone/>
            </a:pPr>
            <a:endParaRPr lang="cs-CZ" altLang="cs-CZ" sz="1800">
              <a:latin typeface="Comic Sans MS" panose="030F0702030302020204" pitchFamily="66" charset="0"/>
            </a:endParaRPr>
          </a:p>
          <a:p>
            <a:pPr algn="ctr" eaLnBrk="1" hangingPunct="1">
              <a:spcBef>
                <a:spcPct val="0"/>
              </a:spcBef>
              <a:buFontTx/>
              <a:buNone/>
            </a:pPr>
            <a:r>
              <a:rPr lang="cs-CZ" altLang="cs-CZ" sz="1800" b="1">
                <a:latin typeface="Comic Sans MS" panose="030F0702030302020204" pitchFamily="66" charset="0"/>
              </a:rPr>
              <a:t>Balancující selekce</a:t>
            </a:r>
          </a:p>
          <a:p>
            <a:pPr algn="ctr" eaLnBrk="1" hangingPunct="1">
              <a:spcBef>
                <a:spcPct val="0"/>
              </a:spcBef>
              <a:buFontTx/>
              <a:buNone/>
            </a:pPr>
            <a:endParaRPr lang="cs-CZ" altLang="cs-CZ" sz="1800">
              <a:latin typeface="Comic Sans MS" panose="030F0702030302020204" pitchFamily="66" charset="0"/>
            </a:endParaRPr>
          </a:p>
        </p:txBody>
      </p:sp>
      <p:sp>
        <p:nvSpPr>
          <p:cNvPr id="67602" name="Oval 18"/>
          <p:cNvSpPr>
            <a:spLocks noChangeArrowheads="1"/>
          </p:cNvSpPr>
          <p:nvPr/>
        </p:nvSpPr>
        <p:spPr bwMode="auto">
          <a:xfrm>
            <a:off x="6948488" y="2709863"/>
            <a:ext cx="1223962" cy="863600"/>
          </a:xfrm>
          <a:prstGeom prst="ellipse">
            <a:avLst/>
          </a:prstGeom>
          <a:solidFill>
            <a:srgbClr val="CC99FF">
              <a:alpha val="59999"/>
            </a:srgbClr>
          </a:solidFill>
          <a:ln w="38100">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sp>
        <p:nvSpPr>
          <p:cNvPr id="44051" name="Text Box 19"/>
          <p:cNvSpPr txBox="1">
            <a:spLocks noChangeArrowheads="1"/>
          </p:cNvSpPr>
          <p:nvPr/>
        </p:nvSpPr>
        <p:spPr bwMode="auto">
          <a:xfrm>
            <a:off x="5148263" y="6491288"/>
            <a:ext cx="399573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r" eaLnBrk="1" hangingPunct="1">
              <a:spcBef>
                <a:spcPct val="0"/>
              </a:spcBef>
              <a:buFontTx/>
              <a:buNone/>
            </a:pPr>
            <a:r>
              <a:rPr lang="cs-CZ" altLang="cs-CZ" sz="1400" i="1">
                <a:latin typeface="Arial" panose="020B0604020202020204" pitchFamily="34" charset="0"/>
              </a:rPr>
              <a:t>Bryja et al. 2007, Molecular Ecology</a:t>
            </a:r>
          </a:p>
        </p:txBody>
      </p:sp>
      <p:sp>
        <p:nvSpPr>
          <p:cNvPr id="44052" name="Line 20"/>
          <p:cNvSpPr>
            <a:spLocks noChangeShapeType="1"/>
          </p:cNvSpPr>
          <p:nvPr/>
        </p:nvSpPr>
        <p:spPr bwMode="auto">
          <a:xfrm>
            <a:off x="468313" y="981075"/>
            <a:ext cx="7993062"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transition spd="slow">
    <p:wipe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7595"/>
                                        </p:tgtEl>
                                        <p:attrNameLst>
                                          <p:attrName>style.visibility</p:attrName>
                                        </p:attrNameLst>
                                      </p:cBhvr>
                                      <p:to>
                                        <p:strVal val="visible"/>
                                      </p:to>
                                    </p:set>
                                    <p:animEffect transition="in" filter="checkerboard(across)">
                                      <p:cBhvr>
                                        <p:cTn id="7" dur="500"/>
                                        <p:tgtEl>
                                          <p:spTgt spid="67595"/>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67596"/>
                                        </p:tgtEl>
                                        <p:attrNameLst>
                                          <p:attrName>style.visibility</p:attrName>
                                        </p:attrNameLst>
                                      </p:cBhvr>
                                      <p:to>
                                        <p:strVal val="visible"/>
                                      </p:to>
                                    </p:set>
                                    <p:animEffect transition="in" filter="checkerboard(across)">
                                      <p:cBhvr>
                                        <p:cTn id="10" dur="500"/>
                                        <p:tgtEl>
                                          <p:spTgt spid="67596"/>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67597"/>
                                        </p:tgtEl>
                                        <p:attrNameLst>
                                          <p:attrName>style.visibility</p:attrName>
                                        </p:attrNameLst>
                                      </p:cBhvr>
                                      <p:to>
                                        <p:strVal val="visible"/>
                                      </p:to>
                                    </p:set>
                                    <p:animEffect transition="in" filter="checkerboard(across)">
                                      <p:cBhvr>
                                        <p:cTn id="13" dur="500"/>
                                        <p:tgtEl>
                                          <p:spTgt spid="67597"/>
                                        </p:tgtEl>
                                      </p:cBhvr>
                                    </p:animEffect>
                                  </p:childTnLst>
                                </p:cTn>
                              </p:par>
                              <p:par>
                                <p:cTn id="14" presetID="5" presetClass="entr" presetSubtype="10" fill="hold" grpId="0" nodeType="withEffect">
                                  <p:stCondLst>
                                    <p:cond delay="0"/>
                                  </p:stCondLst>
                                  <p:childTnLst>
                                    <p:set>
                                      <p:cBhvr>
                                        <p:cTn id="15" dur="1" fill="hold">
                                          <p:stCondLst>
                                            <p:cond delay="0"/>
                                          </p:stCondLst>
                                        </p:cTn>
                                        <p:tgtEl>
                                          <p:spTgt spid="67598"/>
                                        </p:tgtEl>
                                        <p:attrNameLst>
                                          <p:attrName>style.visibility</p:attrName>
                                        </p:attrNameLst>
                                      </p:cBhvr>
                                      <p:to>
                                        <p:strVal val="visible"/>
                                      </p:to>
                                    </p:set>
                                    <p:animEffect transition="in" filter="checkerboard(across)">
                                      <p:cBhvr>
                                        <p:cTn id="16" dur="500"/>
                                        <p:tgtEl>
                                          <p:spTgt spid="67598"/>
                                        </p:tgtEl>
                                      </p:cBhvr>
                                    </p:animEffect>
                                  </p:childTnLst>
                                </p:cTn>
                              </p:par>
                              <p:par>
                                <p:cTn id="17" presetID="5" presetClass="entr" presetSubtype="10" fill="hold" grpId="0" nodeType="withEffect">
                                  <p:stCondLst>
                                    <p:cond delay="0"/>
                                  </p:stCondLst>
                                  <p:childTnLst>
                                    <p:set>
                                      <p:cBhvr>
                                        <p:cTn id="18" dur="1" fill="hold">
                                          <p:stCondLst>
                                            <p:cond delay="0"/>
                                          </p:stCondLst>
                                        </p:cTn>
                                        <p:tgtEl>
                                          <p:spTgt spid="67599"/>
                                        </p:tgtEl>
                                        <p:attrNameLst>
                                          <p:attrName>style.visibility</p:attrName>
                                        </p:attrNameLst>
                                      </p:cBhvr>
                                      <p:to>
                                        <p:strVal val="visible"/>
                                      </p:to>
                                    </p:set>
                                    <p:animEffect transition="in" filter="checkerboard(across)">
                                      <p:cBhvr>
                                        <p:cTn id="19" dur="500"/>
                                        <p:tgtEl>
                                          <p:spTgt spid="67599"/>
                                        </p:tgtEl>
                                      </p:cBhvr>
                                    </p:animEffect>
                                  </p:childTnLst>
                                </p:cTn>
                              </p:par>
                              <p:par>
                                <p:cTn id="20" presetID="5" presetClass="entr" presetSubtype="10" fill="hold" grpId="0" nodeType="withEffect">
                                  <p:stCondLst>
                                    <p:cond delay="0"/>
                                  </p:stCondLst>
                                  <p:childTnLst>
                                    <p:set>
                                      <p:cBhvr>
                                        <p:cTn id="21" dur="1" fill="hold">
                                          <p:stCondLst>
                                            <p:cond delay="0"/>
                                          </p:stCondLst>
                                        </p:cTn>
                                        <p:tgtEl>
                                          <p:spTgt spid="67600"/>
                                        </p:tgtEl>
                                        <p:attrNameLst>
                                          <p:attrName>style.visibility</p:attrName>
                                        </p:attrNameLst>
                                      </p:cBhvr>
                                      <p:to>
                                        <p:strVal val="visible"/>
                                      </p:to>
                                    </p:set>
                                    <p:animEffect transition="in" filter="checkerboard(across)">
                                      <p:cBhvr>
                                        <p:cTn id="22" dur="500"/>
                                        <p:tgtEl>
                                          <p:spTgt spid="67600"/>
                                        </p:tgtEl>
                                      </p:cBhvr>
                                    </p:animEffect>
                                  </p:childTnLst>
                                </p:cTn>
                              </p:par>
                              <p:par>
                                <p:cTn id="23" presetID="5" presetClass="entr" presetSubtype="10" fill="hold" grpId="0" nodeType="withEffect">
                                  <p:stCondLst>
                                    <p:cond delay="0"/>
                                  </p:stCondLst>
                                  <p:childTnLst>
                                    <p:set>
                                      <p:cBhvr>
                                        <p:cTn id="24" dur="1" fill="hold">
                                          <p:stCondLst>
                                            <p:cond delay="0"/>
                                          </p:stCondLst>
                                        </p:cTn>
                                        <p:tgtEl>
                                          <p:spTgt spid="67601"/>
                                        </p:tgtEl>
                                        <p:attrNameLst>
                                          <p:attrName>style.visibility</p:attrName>
                                        </p:attrNameLst>
                                      </p:cBhvr>
                                      <p:to>
                                        <p:strVal val="visible"/>
                                      </p:to>
                                    </p:set>
                                    <p:animEffect transition="in" filter="checkerboard(across)">
                                      <p:cBhvr>
                                        <p:cTn id="25" dur="500"/>
                                        <p:tgtEl>
                                          <p:spTgt spid="67601"/>
                                        </p:tgtEl>
                                      </p:cBhvr>
                                    </p:animEffect>
                                  </p:childTnLst>
                                </p:cTn>
                              </p:par>
                              <p:par>
                                <p:cTn id="26" presetID="5" presetClass="entr" presetSubtype="10" fill="hold" grpId="0" nodeType="withEffect">
                                  <p:stCondLst>
                                    <p:cond delay="0"/>
                                  </p:stCondLst>
                                  <p:childTnLst>
                                    <p:set>
                                      <p:cBhvr>
                                        <p:cTn id="27" dur="1" fill="hold">
                                          <p:stCondLst>
                                            <p:cond delay="0"/>
                                          </p:stCondLst>
                                        </p:cTn>
                                        <p:tgtEl>
                                          <p:spTgt spid="67602"/>
                                        </p:tgtEl>
                                        <p:attrNameLst>
                                          <p:attrName>style.visibility</p:attrName>
                                        </p:attrNameLst>
                                      </p:cBhvr>
                                      <p:to>
                                        <p:strVal val="visible"/>
                                      </p:to>
                                    </p:set>
                                    <p:animEffect transition="in" filter="checkerboard(across)">
                                      <p:cBhvr>
                                        <p:cTn id="28" dur="500"/>
                                        <p:tgtEl>
                                          <p:spTgt spid="676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95" grpId="0" animBg="1"/>
      <p:bldP spid="67596" grpId="0" animBg="1"/>
      <p:bldP spid="67597" grpId="0" animBg="1"/>
      <p:bldP spid="67598" grpId="0" animBg="1"/>
      <p:bldP spid="67599" grpId="0" animBg="1"/>
      <p:bldP spid="67600" grpId="0" animBg="1"/>
      <p:bldP spid="67601" grpId="0"/>
      <p:bldP spid="6760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lstStyle/>
          <a:p>
            <a:pPr eaLnBrk="1" hangingPunct="1"/>
            <a:r>
              <a:rPr lang="cs-CZ" altLang="cs-CZ" sz="3600">
                <a:latin typeface="Comic Sans MS" panose="030F0702030302020204" pitchFamily="66" charset="0"/>
              </a:rPr>
              <a:t>Metody studia funkční variability</a:t>
            </a:r>
          </a:p>
        </p:txBody>
      </p:sp>
      <p:sp>
        <p:nvSpPr>
          <p:cNvPr id="45059" name="Rectangle 3"/>
          <p:cNvSpPr>
            <a:spLocks noGrp="1" noChangeArrowheads="1"/>
          </p:cNvSpPr>
          <p:nvPr>
            <p:ph type="body" idx="1"/>
          </p:nvPr>
        </p:nvSpPr>
        <p:spPr>
          <a:xfrm>
            <a:off x="714375" y="2500313"/>
            <a:ext cx="7772400" cy="3471862"/>
          </a:xfrm>
        </p:spPr>
        <p:txBody>
          <a:bodyPr/>
          <a:lstStyle/>
          <a:p>
            <a:pPr marL="514350" indent="-514350" eaLnBrk="1" hangingPunct="1">
              <a:buFont typeface="Times New Roman" panose="02020603050405020304" pitchFamily="18" charset="0"/>
              <a:buAutoNum type="arabicPeriod"/>
            </a:pPr>
            <a:r>
              <a:rPr lang="cs-CZ" altLang="cs-CZ">
                <a:latin typeface="Comic Sans MS" panose="030F0702030302020204" pitchFamily="66" charset="0"/>
              </a:rPr>
              <a:t>Sledování kandidátních genů</a:t>
            </a:r>
          </a:p>
          <a:p>
            <a:pPr marL="514350" indent="-514350" eaLnBrk="1" hangingPunct="1">
              <a:buFont typeface="Times New Roman" panose="02020603050405020304" pitchFamily="18" charset="0"/>
              <a:buAutoNum type="arabicPeriod"/>
            </a:pPr>
            <a:endParaRPr lang="cs-CZ" altLang="cs-CZ">
              <a:latin typeface="Comic Sans MS" panose="030F0702030302020204" pitchFamily="66" charset="0"/>
            </a:endParaRPr>
          </a:p>
          <a:p>
            <a:pPr marL="514350" indent="-514350" eaLnBrk="1" hangingPunct="1">
              <a:buFont typeface="Times New Roman" panose="02020603050405020304" pitchFamily="18" charset="0"/>
              <a:buAutoNum type="arabicPeriod"/>
            </a:pPr>
            <a:endParaRPr lang="cs-CZ" altLang="cs-CZ">
              <a:latin typeface="Comic Sans MS" panose="030F0702030302020204" pitchFamily="66" charset="0"/>
            </a:endParaRPr>
          </a:p>
          <a:p>
            <a:pPr marL="514350" indent="-514350" eaLnBrk="1" hangingPunct="1">
              <a:buFont typeface="Times New Roman" panose="02020603050405020304" pitchFamily="18" charset="0"/>
              <a:buAutoNum type="arabicPeriod"/>
            </a:pPr>
            <a:r>
              <a:rPr lang="cs-CZ" altLang="cs-CZ">
                <a:latin typeface="Comic Sans MS" panose="030F0702030302020204" pitchFamily="66" charset="0"/>
              </a:rPr>
              <a:t>Genomické přístupy (mnoho genů najednou)</a:t>
            </a:r>
          </a:p>
        </p:txBody>
      </p:sp>
    </p:spTree>
  </p:cSld>
  <p:clrMapOvr>
    <a:masterClrMapping/>
  </p:clrMapOvr>
  <p:transition spd="slow">
    <p:wipe dir="u"/>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p:txBody>
          <a:bodyPr/>
          <a:lstStyle/>
          <a:p>
            <a:pPr algn="l" eaLnBrk="1" hangingPunct="1">
              <a:lnSpc>
                <a:spcPct val="70000"/>
              </a:lnSpc>
            </a:pPr>
            <a:r>
              <a:rPr lang="cs-CZ" altLang="cs-CZ" sz="1800">
                <a:solidFill>
                  <a:schemeClr val="tx1"/>
                </a:solidFill>
              </a:rPr>
              <a:t>pytlouš</a:t>
            </a:r>
            <a:br>
              <a:rPr lang="cs-CZ" altLang="cs-CZ" sz="1800">
                <a:solidFill>
                  <a:schemeClr val="tx1"/>
                </a:solidFill>
              </a:rPr>
            </a:br>
            <a:r>
              <a:rPr lang="cs-CZ" altLang="cs-CZ" sz="2800" i="1"/>
              <a:t>Chaetodipus intermedius</a:t>
            </a:r>
            <a:r>
              <a:rPr lang="cs-CZ" altLang="cs-CZ" sz="4000"/>
              <a:t> </a:t>
            </a:r>
            <a:br>
              <a:rPr lang="cs-CZ" altLang="cs-CZ" sz="2400"/>
            </a:br>
            <a:r>
              <a:rPr lang="cs-CZ" altLang="cs-CZ" sz="2400">
                <a:solidFill>
                  <a:schemeClr val="accent2"/>
                </a:solidFill>
              </a:rPr>
              <a:t>Hoekstra, Nachman et al.</a:t>
            </a:r>
            <a:r>
              <a:rPr lang="cs-CZ" altLang="cs-CZ" sz="4000"/>
              <a:t> </a:t>
            </a:r>
          </a:p>
        </p:txBody>
      </p:sp>
      <p:sp>
        <p:nvSpPr>
          <p:cNvPr id="46083" name="Rectangle 3"/>
          <p:cNvSpPr>
            <a:spLocks noGrp="1" noChangeArrowheads="1"/>
          </p:cNvSpPr>
          <p:nvPr>
            <p:ph type="body" idx="1"/>
          </p:nvPr>
        </p:nvSpPr>
        <p:spPr>
          <a:xfrm>
            <a:off x="2195513" y="5229225"/>
            <a:ext cx="6564312" cy="1079500"/>
          </a:xfrm>
        </p:spPr>
        <p:txBody>
          <a:bodyPr/>
          <a:lstStyle/>
          <a:p>
            <a:pPr eaLnBrk="1" hangingPunct="1"/>
            <a:r>
              <a:rPr lang="cs-CZ" altLang="cs-CZ" sz="2000">
                <a:latin typeface="Comic Sans MS" panose="030F0702030302020204" pitchFamily="66" charset="0"/>
              </a:rPr>
              <a:t>Tmavé a světlé zbarvení</a:t>
            </a:r>
          </a:p>
          <a:p>
            <a:pPr eaLnBrk="1" hangingPunct="1"/>
            <a:r>
              <a:rPr lang="cs-CZ" altLang="cs-CZ" sz="2000">
                <a:latin typeface="Comic Sans MS" panose="030F0702030302020204" pitchFamily="66" charset="0"/>
              </a:rPr>
              <a:t>Odpovídá barvě prostředí (tmavé zbarvení na lávě)</a:t>
            </a:r>
          </a:p>
        </p:txBody>
      </p:sp>
      <p:pic>
        <p:nvPicPr>
          <p:cNvPr id="46084" name="Picture 4"/>
          <p:cNvPicPr>
            <a:picLocks noGrp="1" noChangeAspect="1" noChangeArrowheads="1"/>
          </p:cNvPicPr>
          <p:nvPr>
            <p:ph sz="quarter" idx="4294967295"/>
          </p:nvPr>
        </p:nvPicPr>
        <p:blipFill>
          <a:blip r:embed="rId2">
            <a:extLst>
              <a:ext uri="{28A0092B-C50C-407E-A947-70E740481C1C}">
                <a14:useLocalDpi xmlns:a14="http://schemas.microsoft.com/office/drawing/2010/main" val="0"/>
              </a:ext>
            </a:extLst>
          </a:blip>
          <a:srcRect/>
          <a:stretch>
            <a:fillRect/>
          </a:stretch>
        </p:blipFill>
        <p:spPr>
          <a:xfrm>
            <a:off x="5105400" y="188913"/>
            <a:ext cx="4038600" cy="1649412"/>
          </a:xfrm>
          <a:noFill/>
        </p:spPr>
      </p:pic>
      <p:pic>
        <p:nvPicPr>
          <p:cNvPr id="46085" name="Picture 5"/>
          <p:cNvPicPr>
            <a:picLocks noGrp="1" noChangeAspect="1" noChangeArrowheads="1"/>
          </p:cNvPicPr>
          <p:nvPr>
            <p:ph sz="quarter" idx="4294967295"/>
          </p:nvPr>
        </p:nvPicPr>
        <p:blipFill>
          <a:blip r:embed="rId3">
            <a:extLst>
              <a:ext uri="{28A0092B-C50C-407E-A947-70E740481C1C}">
                <a14:useLocalDpi xmlns:a14="http://schemas.microsoft.com/office/drawing/2010/main" val="0"/>
              </a:ext>
            </a:extLst>
          </a:blip>
          <a:srcRect/>
          <a:stretch>
            <a:fillRect/>
          </a:stretch>
        </p:blipFill>
        <p:spPr>
          <a:xfrm>
            <a:off x="5580063" y="1673225"/>
            <a:ext cx="3563937" cy="2747963"/>
          </a:xfrm>
          <a:noFill/>
        </p:spPr>
      </p:pic>
      <p:pic>
        <p:nvPicPr>
          <p:cNvPr id="46086" name="Picture 6"/>
          <p:cNvPicPr>
            <a:picLocks noGrp="1" noChangeAspect="1" noChangeArrowheads="1"/>
          </p:cNvPicPr>
          <p:nvPr>
            <p:ph sz="quarter" idx="4294967295"/>
          </p:nvPr>
        </p:nvPicPr>
        <p:blipFill>
          <a:blip r:embed="rId4">
            <a:extLst>
              <a:ext uri="{28A0092B-C50C-407E-A947-70E740481C1C}">
                <a14:useLocalDpi xmlns:a14="http://schemas.microsoft.com/office/drawing/2010/main" val="0"/>
              </a:ext>
            </a:extLst>
          </a:blip>
          <a:srcRect/>
          <a:stretch>
            <a:fillRect/>
          </a:stretch>
        </p:blipFill>
        <p:spPr>
          <a:xfrm>
            <a:off x="1511300" y="2530475"/>
            <a:ext cx="3775075" cy="2443163"/>
          </a:xfrm>
          <a:noFill/>
        </p:spPr>
      </p:pic>
      <p:pic>
        <p:nvPicPr>
          <p:cNvPr id="46087"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400" y="1709738"/>
            <a:ext cx="1522413" cy="229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8"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4581525"/>
            <a:ext cx="1468438" cy="227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wipe dir="u"/>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body" sz="half" idx="1"/>
          </p:nvPr>
        </p:nvSpPr>
        <p:spPr>
          <a:xfrm>
            <a:off x="0" y="404813"/>
            <a:ext cx="4038600" cy="4752975"/>
          </a:xfrm>
        </p:spPr>
        <p:txBody>
          <a:bodyPr/>
          <a:lstStyle/>
          <a:p>
            <a:pPr eaLnBrk="1" hangingPunct="1">
              <a:lnSpc>
                <a:spcPct val="80000"/>
              </a:lnSpc>
            </a:pPr>
            <a:r>
              <a:rPr lang="cs-CZ" altLang="cs-CZ" sz="2000" b="1">
                <a:solidFill>
                  <a:schemeClr val="accent2"/>
                </a:solidFill>
                <a:latin typeface="Comic Sans MS" panose="030F0702030302020204" pitchFamily="66" charset="0"/>
              </a:rPr>
              <a:t>Arizona</a:t>
            </a:r>
            <a:r>
              <a:rPr lang="cs-CZ" altLang="cs-CZ" sz="1800">
                <a:latin typeface="Comic Sans MS" panose="030F0702030302020204" pitchFamily="66" charset="0"/>
              </a:rPr>
              <a:t> </a:t>
            </a:r>
          </a:p>
          <a:p>
            <a:pPr eaLnBrk="1" hangingPunct="1">
              <a:lnSpc>
                <a:spcPct val="80000"/>
              </a:lnSpc>
            </a:pPr>
            <a:endParaRPr lang="cs-CZ" altLang="cs-CZ" sz="900">
              <a:latin typeface="Comic Sans MS" panose="030F0702030302020204" pitchFamily="66" charset="0"/>
            </a:endParaRPr>
          </a:p>
          <a:p>
            <a:pPr eaLnBrk="1" hangingPunct="1">
              <a:lnSpc>
                <a:spcPct val="80000"/>
              </a:lnSpc>
            </a:pPr>
            <a:r>
              <a:rPr lang="cs-CZ" altLang="cs-CZ" sz="1600">
                <a:latin typeface="Comic Sans MS" panose="030F0702030302020204" pitchFamily="66" charset="0"/>
              </a:rPr>
              <a:t>Korelace zbarvení </a:t>
            </a:r>
            <a:br>
              <a:rPr lang="cs-CZ" altLang="cs-CZ" sz="1600">
                <a:latin typeface="Comic Sans MS" panose="030F0702030302020204" pitchFamily="66" charset="0"/>
              </a:rPr>
            </a:br>
            <a:r>
              <a:rPr lang="cs-CZ" altLang="cs-CZ" sz="1600">
                <a:latin typeface="Comic Sans MS" panose="030F0702030302020204" pitchFamily="66" charset="0"/>
              </a:rPr>
              <a:t>s prostředím i na malé škále</a:t>
            </a:r>
          </a:p>
          <a:p>
            <a:pPr eaLnBrk="1" hangingPunct="1">
              <a:lnSpc>
                <a:spcPct val="80000"/>
              </a:lnSpc>
            </a:pPr>
            <a:endParaRPr lang="cs-CZ" altLang="cs-CZ" sz="800">
              <a:latin typeface="Comic Sans MS" panose="030F0702030302020204" pitchFamily="66" charset="0"/>
            </a:endParaRPr>
          </a:p>
          <a:p>
            <a:pPr eaLnBrk="1" hangingPunct="1">
              <a:lnSpc>
                <a:spcPct val="80000"/>
              </a:lnSpc>
            </a:pPr>
            <a:r>
              <a:rPr lang="cs-CZ" altLang="cs-CZ" sz="1600">
                <a:latin typeface="Comic Sans MS" panose="030F0702030302020204" pitchFamily="66" charset="0"/>
              </a:rPr>
              <a:t>mtDNA nekoreluje se zbarvením</a:t>
            </a:r>
          </a:p>
          <a:p>
            <a:pPr eaLnBrk="1" hangingPunct="1">
              <a:lnSpc>
                <a:spcPct val="80000"/>
              </a:lnSpc>
            </a:pPr>
            <a:endParaRPr lang="cs-CZ" altLang="cs-CZ" sz="800">
              <a:latin typeface="Comic Sans MS" panose="030F0702030302020204" pitchFamily="66" charset="0"/>
            </a:endParaRPr>
          </a:p>
          <a:p>
            <a:pPr eaLnBrk="1" hangingPunct="1">
              <a:lnSpc>
                <a:spcPct val="80000"/>
              </a:lnSpc>
            </a:pPr>
            <a:r>
              <a:rPr lang="cs-CZ" altLang="cs-CZ" sz="1600">
                <a:latin typeface="Comic Sans MS" panose="030F0702030302020204" pitchFamily="66" charset="0"/>
              </a:rPr>
              <a:t>Sekvenování kandidátních genů </a:t>
            </a:r>
            <a:br>
              <a:rPr lang="cs-CZ" altLang="cs-CZ" sz="1600">
                <a:latin typeface="Comic Sans MS" panose="030F0702030302020204" pitchFamily="66" charset="0"/>
              </a:rPr>
            </a:br>
            <a:r>
              <a:rPr lang="cs-CZ" altLang="cs-CZ" sz="1600">
                <a:latin typeface="Comic Sans MS" panose="030F0702030302020204" pitchFamily="66" charset="0"/>
              </a:rPr>
              <a:t>(známých z inbredních myší)</a:t>
            </a:r>
          </a:p>
          <a:p>
            <a:pPr eaLnBrk="1" hangingPunct="1">
              <a:lnSpc>
                <a:spcPct val="80000"/>
              </a:lnSpc>
            </a:pPr>
            <a:endParaRPr lang="cs-CZ" altLang="cs-CZ" sz="800">
              <a:latin typeface="Comic Sans MS" panose="030F0702030302020204" pitchFamily="66" charset="0"/>
            </a:endParaRPr>
          </a:p>
          <a:p>
            <a:pPr eaLnBrk="1" hangingPunct="1">
              <a:lnSpc>
                <a:spcPct val="80000"/>
              </a:lnSpc>
            </a:pPr>
            <a:r>
              <a:rPr lang="cs-CZ" altLang="cs-CZ" sz="1600">
                <a:latin typeface="Comic Sans MS" panose="030F0702030302020204" pitchFamily="66" charset="0"/>
              </a:rPr>
              <a:t>melanocortin-1 receptor MC1R</a:t>
            </a:r>
          </a:p>
          <a:p>
            <a:pPr eaLnBrk="1" hangingPunct="1">
              <a:lnSpc>
                <a:spcPct val="80000"/>
              </a:lnSpc>
            </a:pPr>
            <a:endParaRPr lang="cs-CZ" altLang="cs-CZ" sz="800">
              <a:latin typeface="Comic Sans MS" panose="030F0702030302020204" pitchFamily="66" charset="0"/>
            </a:endParaRPr>
          </a:p>
          <a:p>
            <a:pPr eaLnBrk="1" hangingPunct="1">
              <a:lnSpc>
                <a:spcPct val="80000"/>
              </a:lnSpc>
            </a:pPr>
            <a:r>
              <a:rPr lang="cs-CZ" altLang="cs-CZ" sz="1600">
                <a:latin typeface="Comic Sans MS" panose="030F0702030302020204" pitchFamily="66" charset="0"/>
              </a:rPr>
              <a:t>Záměna 4 aminokyselin</a:t>
            </a:r>
          </a:p>
          <a:p>
            <a:pPr eaLnBrk="1" hangingPunct="1">
              <a:lnSpc>
                <a:spcPct val="80000"/>
              </a:lnSpc>
            </a:pPr>
            <a:endParaRPr lang="cs-CZ" altLang="cs-CZ" sz="800">
              <a:latin typeface="Comic Sans MS" panose="030F0702030302020204" pitchFamily="66" charset="0"/>
            </a:endParaRPr>
          </a:p>
          <a:p>
            <a:pPr eaLnBrk="1" hangingPunct="1">
              <a:lnSpc>
                <a:spcPct val="80000"/>
              </a:lnSpc>
            </a:pPr>
            <a:r>
              <a:rPr lang="cs-CZ" altLang="cs-CZ" sz="1600">
                <a:latin typeface="Comic Sans MS" panose="030F0702030302020204" pitchFamily="66" charset="0"/>
              </a:rPr>
              <a:t>Jednoduchá dědičnost alel a zbarvení</a:t>
            </a:r>
          </a:p>
          <a:p>
            <a:pPr eaLnBrk="1" hangingPunct="1">
              <a:lnSpc>
                <a:spcPct val="80000"/>
              </a:lnSpc>
            </a:pPr>
            <a:endParaRPr lang="cs-CZ" altLang="cs-CZ" sz="1600">
              <a:latin typeface="Comic Sans MS" panose="030F0702030302020204" pitchFamily="66" charset="0"/>
            </a:endParaRPr>
          </a:p>
          <a:p>
            <a:pPr eaLnBrk="1" hangingPunct="1">
              <a:lnSpc>
                <a:spcPct val="80000"/>
              </a:lnSpc>
            </a:pPr>
            <a:endParaRPr lang="cs-CZ" altLang="cs-CZ" sz="1600">
              <a:latin typeface="Comic Sans MS" panose="030F0702030302020204" pitchFamily="66" charset="0"/>
            </a:endParaRPr>
          </a:p>
          <a:p>
            <a:pPr eaLnBrk="1" hangingPunct="1">
              <a:lnSpc>
                <a:spcPct val="80000"/>
              </a:lnSpc>
            </a:pPr>
            <a:endParaRPr lang="cs-CZ" altLang="cs-CZ" sz="800">
              <a:latin typeface="Comic Sans MS" panose="030F0702030302020204" pitchFamily="66" charset="0"/>
            </a:endParaRPr>
          </a:p>
        </p:txBody>
      </p:sp>
      <p:pic>
        <p:nvPicPr>
          <p:cNvPr id="47107" name="Picture 3"/>
          <p:cNvPicPr>
            <a:picLocks noGrp="1" noChangeAspect="1" noChangeArrowheads="1"/>
          </p:cNvPicPr>
          <p:nvPr>
            <p:ph sz="half" idx="4294967295"/>
          </p:nvPr>
        </p:nvPicPr>
        <p:blipFill>
          <a:blip r:embed="rId2">
            <a:extLst>
              <a:ext uri="{28A0092B-C50C-407E-A947-70E740481C1C}">
                <a14:useLocalDpi xmlns:a14="http://schemas.microsoft.com/office/drawing/2010/main" val="0"/>
              </a:ext>
            </a:extLst>
          </a:blip>
          <a:srcRect/>
          <a:stretch>
            <a:fillRect/>
          </a:stretch>
        </p:blipFill>
        <p:spPr>
          <a:xfrm>
            <a:off x="5940425" y="0"/>
            <a:ext cx="3203575" cy="3100388"/>
          </a:xfrm>
          <a:noFill/>
        </p:spPr>
      </p:pic>
      <p:pic>
        <p:nvPicPr>
          <p:cNvPr id="47108" name="Picture 4"/>
          <p:cNvPicPr>
            <a:picLocks noGrp="1" noChangeAspect="1" noChangeArrowheads="1"/>
          </p:cNvPicPr>
          <p:nvPr>
            <p:ph sz="quarter" idx="4294967295"/>
          </p:nvPr>
        </p:nvPicPr>
        <p:blipFill>
          <a:blip r:embed="rId3">
            <a:extLst>
              <a:ext uri="{28A0092B-C50C-407E-A947-70E740481C1C}">
                <a14:useLocalDpi xmlns:a14="http://schemas.microsoft.com/office/drawing/2010/main" val="0"/>
              </a:ext>
            </a:extLst>
          </a:blip>
          <a:srcRect/>
          <a:stretch>
            <a:fillRect/>
          </a:stretch>
        </p:blipFill>
        <p:spPr>
          <a:xfrm>
            <a:off x="3708400" y="230188"/>
            <a:ext cx="2592388" cy="1903412"/>
          </a:xfrm>
          <a:noFill/>
        </p:spPr>
      </p:pic>
      <p:pic>
        <p:nvPicPr>
          <p:cNvPr id="47109" name="Picture 5"/>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5243513" y="3141663"/>
            <a:ext cx="3121025" cy="3716337"/>
          </a:xfrm>
          <a:noFill/>
        </p:spPr>
      </p:pic>
      <p:sp>
        <p:nvSpPr>
          <p:cNvPr id="47110" name="Line 6"/>
          <p:cNvSpPr>
            <a:spLocks noChangeShapeType="1"/>
          </p:cNvSpPr>
          <p:nvPr/>
        </p:nvSpPr>
        <p:spPr bwMode="auto">
          <a:xfrm>
            <a:off x="0" y="4365625"/>
            <a:ext cx="3924300" cy="0"/>
          </a:xfrm>
          <a:prstGeom prst="line">
            <a:avLst/>
          </a:prstGeom>
          <a:noFill/>
          <a:ln w="76200" cmpd="tri">
            <a:solidFill>
              <a:srgbClr val="009900"/>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47111"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1188" y="4724400"/>
            <a:ext cx="3024187"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wipe dir="u"/>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a:xfrm>
            <a:off x="468313" y="0"/>
            <a:ext cx="8229600" cy="1143000"/>
          </a:xfrm>
        </p:spPr>
        <p:txBody>
          <a:bodyPr/>
          <a:lstStyle/>
          <a:p>
            <a:pPr eaLnBrk="1" hangingPunct="1"/>
            <a:r>
              <a:rPr lang="cs-CZ" altLang="cs-CZ" sz="2800">
                <a:latin typeface="Comic Sans MS" panose="030F0702030302020204" pitchFamily="66" charset="0"/>
              </a:rPr>
              <a:t>MC1R u člověka, mamuta a dalších</a:t>
            </a:r>
          </a:p>
        </p:txBody>
      </p:sp>
      <p:sp>
        <p:nvSpPr>
          <p:cNvPr id="48131" name="Rectangle 3"/>
          <p:cNvSpPr>
            <a:spLocks noGrp="1" noChangeArrowheads="1"/>
          </p:cNvSpPr>
          <p:nvPr>
            <p:ph type="body" idx="1"/>
          </p:nvPr>
        </p:nvSpPr>
        <p:spPr>
          <a:xfrm>
            <a:off x="468313" y="1268413"/>
            <a:ext cx="8229600" cy="4525962"/>
          </a:xfrm>
        </p:spPr>
        <p:txBody>
          <a:bodyPr/>
          <a:lstStyle/>
          <a:p>
            <a:pPr eaLnBrk="1" hangingPunct="1"/>
            <a:r>
              <a:rPr lang="cs-CZ" altLang="cs-CZ" sz="2000">
                <a:latin typeface="Arial" panose="020B0604020202020204" pitchFamily="34" charset="0"/>
                <a:cs typeface="Arial" panose="020B0604020202020204" pitchFamily="34" charset="0"/>
              </a:rPr>
              <a:t>U člověka zrzavé vlasy a neschopnost se opálit</a:t>
            </a:r>
          </a:p>
          <a:p>
            <a:pPr eaLnBrk="1" hangingPunct="1"/>
            <a:r>
              <a:rPr lang="cs-CZ" altLang="cs-CZ" sz="2000">
                <a:latin typeface="Arial" panose="020B0604020202020204" pitchFamily="34" charset="0"/>
                <a:cs typeface="Arial" panose="020B0604020202020204" pitchFamily="34" charset="0"/>
              </a:rPr>
              <a:t>Zbarvení krav, koňů a psů</a:t>
            </a:r>
          </a:p>
          <a:p>
            <a:pPr eaLnBrk="1" hangingPunct="1"/>
            <a:r>
              <a:rPr lang="cs-CZ" altLang="cs-CZ" sz="2000">
                <a:latin typeface="Arial" panose="020B0604020202020204" pitchFamily="34" charset="0"/>
                <a:cs typeface="Arial" panose="020B0604020202020204" pitchFamily="34" charset="0"/>
              </a:rPr>
              <a:t>Výskyt dvou odlišných variant u mamutů</a:t>
            </a:r>
          </a:p>
        </p:txBody>
      </p:sp>
      <p:pic>
        <p:nvPicPr>
          <p:cNvPr id="4813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0113" y="2852738"/>
            <a:ext cx="2641600" cy="3744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3141663"/>
            <a:ext cx="4191000" cy="317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wipe dir="u"/>
  </p:transition>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a:xfrm>
            <a:off x="323850" y="404813"/>
            <a:ext cx="8518525" cy="1143000"/>
          </a:xfrm>
        </p:spPr>
        <p:txBody>
          <a:bodyPr/>
          <a:lstStyle/>
          <a:p>
            <a:pPr eaLnBrk="1" hangingPunct="1"/>
            <a:r>
              <a:rPr lang="cs-CZ" altLang="cs-CZ" sz="3200">
                <a:latin typeface="Comic Sans MS" panose="030F0702030302020204" pitchFamily="66" charset="0"/>
              </a:rPr>
              <a:t>Measuring of expression - qPCR</a:t>
            </a:r>
            <a:endParaRPr lang="en-US" altLang="cs-CZ" sz="3200">
              <a:latin typeface="Comic Sans MS" panose="030F0702030302020204" pitchFamily="66" charset="0"/>
            </a:endParaRPr>
          </a:p>
        </p:txBody>
      </p:sp>
      <p:sp>
        <p:nvSpPr>
          <p:cNvPr id="49155" name="Rectangle 3"/>
          <p:cNvSpPr>
            <a:spLocks noGrp="1" noChangeArrowheads="1"/>
          </p:cNvSpPr>
          <p:nvPr>
            <p:ph idx="1"/>
          </p:nvPr>
        </p:nvSpPr>
        <p:spPr>
          <a:xfrm>
            <a:off x="323850" y="1773238"/>
            <a:ext cx="5757863" cy="4022725"/>
          </a:xfrm>
        </p:spPr>
        <p:txBody>
          <a:bodyPr/>
          <a:lstStyle/>
          <a:p>
            <a:pPr eaLnBrk="1" hangingPunct="1">
              <a:lnSpc>
                <a:spcPct val="90000"/>
              </a:lnSpc>
              <a:spcAft>
                <a:spcPts val="1200"/>
              </a:spcAft>
            </a:pPr>
            <a:r>
              <a:rPr lang="cs-CZ" altLang="cs-CZ" sz="2000">
                <a:solidFill>
                  <a:srgbClr val="FF3300"/>
                </a:solidFill>
                <a:latin typeface="Arial" panose="020B0604020202020204" pitchFamily="34" charset="0"/>
              </a:rPr>
              <a:t>Relative comparison of quantity of particular DNA, e.g. level of specific gene expression (i.e. particular RNA = cDNA) </a:t>
            </a:r>
            <a:r>
              <a:rPr lang="cs-CZ" altLang="cs-CZ" sz="2000">
                <a:latin typeface="Arial" panose="020B0604020202020204" pitchFamily="34" charset="0"/>
              </a:rPr>
              <a:t>(e.g. comparison of different tissue types, elevations, treatement vs. non-treatement etc.)</a:t>
            </a:r>
          </a:p>
          <a:p>
            <a:pPr eaLnBrk="1" hangingPunct="1">
              <a:lnSpc>
                <a:spcPct val="90000"/>
              </a:lnSpc>
              <a:spcAft>
                <a:spcPts val="1200"/>
              </a:spcAft>
            </a:pPr>
            <a:r>
              <a:rPr lang="cs-CZ" altLang="cs-CZ" sz="2000" b="1">
                <a:latin typeface="Arial" panose="020B0604020202020204" pitchFamily="34" charset="0"/>
              </a:rPr>
              <a:t>housekeeping genes</a:t>
            </a:r>
            <a:r>
              <a:rPr lang="cs-CZ" altLang="cs-CZ" sz="2000">
                <a:latin typeface="Arial" panose="020B0604020202020204" pitchFamily="34" charset="0"/>
              </a:rPr>
              <a:t> – use as standard for quantification</a:t>
            </a:r>
          </a:p>
          <a:p>
            <a:pPr eaLnBrk="1" hangingPunct="1">
              <a:lnSpc>
                <a:spcPct val="90000"/>
              </a:lnSpc>
              <a:spcAft>
                <a:spcPts val="1200"/>
              </a:spcAft>
            </a:pPr>
            <a:r>
              <a:rPr lang="cs-CZ" altLang="cs-CZ" sz="1600">
                <a:latin typeface="Arial" panose="020B0604020202020204" pitchFamily="34" charset="0"/>
              </a:rPr>
              <a:t>same number of copies in all cells (e.g. genes encoding proteins of cytoskeleton)</a:t>
            </a:r>
            <a:endParaRPr lang="en-US" altLang="cs-CZ" sz="1600">
              <a:latin typeface="Arial" panose="020B0604020202020204" pitchFamily="34" charset="0"/>
            </a:endParaRPr>
          </a:p>
          <a:p>
            <a:pPr eaLnBrk="1" hangingPunct="1">
              <a:lnSpc>
                <a:spcPct val="90000"/>
              </a:lnSpc>
              <a:spcAft>
                <a:spcPts val="1200"/>
              </a:spcAft>
            </a:pPr>
            <a:r>
              <a:rPr lang="cs-CZ" altLang="cs-CZ" sz="1600">
                <a:latin typeface="Arial" panose="020B0604020202020204" pitchFamily="34" charset="0"/>
              </a:rPr>
              <a:t>constitutive genes - expressed in all cells, independent on experimental treatment</a:t>
            </a:r>
          </a:p>
          <a:p>
            <a:pPr eaLnBrk="1" hangingPunct="1">
              <a:lnSpc>
                <a:spcPct val="90000"/>
              </a:lnSpc>
              <a:spcAft>
                <a:spcPts val="1200"/>
              </a:spcAft>
            </a:pPr>
            <a:r>
              <a:rPr lang="cs-CZ" altLang="cs-CZ" sz="1600">
                <a:latin typeface="Arial" panose="020B0604020202020204" pitchFamily="34" charset="0"/>
              </a:rPr>
              <a:t>v</a:t>
            </a:r>
            <a:r>
              <a:rPr lang="en-US" altLang="cs-CZ" sz="1600">
                <a:latin typeface="Arial" panose="020B0604020202020204" pitchFamily="34" charset="0"/>
              </a:rPr>
              <a:t>alidation of housekeeping genes should be performed before their use in gene expression experiments</a:t>
            </a:r>
            <a:endParaRPr lang="cs-CZ" altLang="cs-CZ" sz="1600">
              <a:latin typeface="Arial" panose="020B0604020202020204" pitchFamily="34" charset="0"/>
            </a:endParaRPr>
          </a:p>
        </p:txBody>
      </p:sp>
      <p:pic>
        <p:nvPicPr>
          <p:cNvPr id="49156" name="Obrázek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56325" y="2133600"/>
            <a:ext cx="2686050" cy="295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468313" y="1916113"/>
            <a:ext cx="8229600" cy="1143000"/>
          </a:xfrm>
        </p:spPr>
        <p:txBody>
          <a:bodyPr/>
          <a:lstStyle/>
          <a:p>
            <a:pPr eaLnBrk="1" hangingPunct="1"/>
            <a:r>
              <a:rPr lang="cs-CZ" altLang="cs-CZ" sz="4000">
                <a:latin typeface="Comic Sans MS" panose="030F0702030302020204" pitchFamily="66" charset="0"/>
              </a:rPr>
              <a:t>Sledování mnoha genů najednou</a:t>
            </a:r>
          </a:p>
        </p:txBody>
      </p:sp>
    </p:spTree>
  </p:cSld>
  <p:clrMapOvr>
    <a:masterClrMapping/>
  </p:clrMapOvr>
  <p:transition spd="slow">
    <p:wipe dir="u"/>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p:cNvPicPr>
            <a:picLocks noChangeAspect="1" noChangeArrowheads="1"/>
          </p:cNvPicPr>
          <p:nvPr/>
        </p:nvPicPr>
        <p:blipFill>
          <a:blip r:embed="rId2">
            <a:extLst>
              <a:ext uri="{28A0092B-C50C-407E-A947-70E740481C1C}">
                <a14:useLocalDpi xmlns:a14="http://schemas.microsoft.com/office/drawing/2010/main" val="0"/>
              </a:ext>
            </a:extLst>
          </a:blip>
          <a:srcRect l="3900" r="3412"/>
          <a:stretch>
            <a:fillRect/>
          </a:stretch>
        </p:blipFill>
        <p:spPr bwMode="auto">
          <a:xfrm>
            <a:off x="6227763" y="0"/>
            <a:ext cx="2916237" cy="168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7" name="Text Box 3"/>
          <p:cNvSpPr txBox="1">
            <a:spLocks noChangeArrowheads="1"/>
          </p:cNvSpPr>
          <p:nvPr/>
        </p:nvSpPr>
        <p:spPr bwMode="auto">
          <a:xfrm>
            <a:off x="384175" y="3586163"/>
            <a:ext cx="1389063"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cs-CZ" sz="2800"/>
              <a:t>Genome</a:t>
            </a:r>
          </a:p>
        </p:txBody>
      </p:sp>
      <p:sp>
        <p:nvSpPr>
          <p:cNvPr id="52228" name="Text Box 4"/>
          <p:cNvSpPr txBox="1">
            <a:spLocks noChangeArrowheads="1"/>
          </p:cNvSpPr>
          <p:nvPr/>
        </p:nvSpPr>
        <p:spPr bwMode="auto">
          <a:xfrm>
            <a:off x="3349625" y="3598863"/>
            <a:ext cx="2255838"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cs-CZ" sz="2800">
                <a:solidFill>
                  <a:schemeClr val="tx2"/>
                </a:solidFill>
              </a:rPr>
              <a:t>Transcriptome</a:t>
            </a:r>
          </a:p>
        </p:txBody>
      </p:sp>
      <p:sp>
        <p:nvSpPr>
          <p:cNvPr id="52229" name="Text Box 5"/>
          <p:cNvSpPr txBox="1">
            <a:spLocks noChangeArrowheads="1"/>
          </p:cNvSpPr>
          <p:nvPr/>
        </p:nvSpPr>
        <p:spPr bwMode="auto">
          <a:xfrm>
            <a:off x="6859588" y="3573463"/>
            <a:ext cx="1546225"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cs-CZ" sz="2800"/>
              <a:t>Proteome</a:t>
            </a:r>
          </a:p>
        </p:txBody>
      </p:sp>
      <p:sp>
        <p:nvSpPr>
          <p:cNvPr id="52230" name="Text Box 6"/>
          <p:cNvSpPr txBox="1">
            <a:spLocks noChangeArrowheads="1"/>
          </p:cNvSpPr>
          <p:nvPr/>
        </p:nvSpPr>
        <p:spPr bwMode="auto">
          <a:xfrm>
            <a:off x="487363" y="1743075"/>
            <a:ext cx="9556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cs-CZ" sz="2800"/>
              <a:t>DNA</a:t>
            </a:r>
          </a:p>
        </p:txBody>
      </p:sp>
      <p:sp>
        <p:nvSpPr>
          <p:cNvPr id="52231" name="Text Box 7"/>
          <p:cNvSpPr txBox="1">
            <a:spLocks noChangeArrowheads="1"/>
          </p:cNvSpPr>
          <p:nvPr/>
        </p:nvSpPr>
        <p:spPr bwMode="auto">
          <a:xfrm>
            <a:off x="3789363" y="1731963"/>
            <a:ext cx="1211262"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cs-CZ" sz="2800">
                <a:solidFill>
                  <a:schemeClr val="tx2"/>
                </a:solidFill>
              </a:rPr>
              <a:t>mRNA</a:t>
            </a:r>
          </a:p>
        </p:txBody>
      </p:sp>
      <p:sp>
        <p:nvSpPr>
          <p:cNvPr id="52232" name="Text Box 8"/>
          <p:cNvSpPr txBox="1">
            <a:spLocks noChangeArrowheads="1"/>
          </p:cNvSpPr>
          <p:nvPr/>
        </p:nvSpPr>
        <p:spPr bwMode="auto">
          <a:xfrm>
            <a:off x="6997700" y="1706563"/>
            <a:ext cx="1349375"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cs-CZ" sz="2800"/>
              <a:t>Proteins</a:t>
            </a:r>
          </a:p>
        </p:txBody>
      </p:sp>
      <p:sp>
        <p:nvSpPr>
          <p:cNvPr id="52233" name="AutoShape 9"/>
          <p:cNvSpPr>
            <a:spLocks noChangeArrowheads="1"/>
          </p:cNvSpPr>
          <p:nvPr/>
        </p:nvSpPr>
        <p:spPr bwMode="auto">
          <a:xfrm>
            <a:off x="1870075" y="1905000"/>
            <a:ext cx="1651000" cy="228600"/>
          </a:xfrm>
          <a:prstGeom prst="rightArrow">
            <a:avLst>
              <a:gd name="adj1" fmla="val 50000"/>
              <a:gd name="adj2" fmla="val 180556"/>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sp>
        <p:nvSpPr>
          <p:cNvPr id="52234" name="AutoShape 10"/>
          <p:cNvSpPr>
            <a:spLocks noChangeArrowheads="1"/>
          </p:cNvSpPr>
          <p:nvPr/>
        </p:nvSpPr>
        <p:spPr bwMode="auto">
          <a:xfrm>
            <a:off x="5268913" y="1905000"/>
            <a:ext cx="1651000" cy="228600"/>
          </a:xfrm>
          <a:prstGeom prst="rightArrow">
            <a:avLst>
              <a:gd name="adj1" fmla="val 50000"/>
              <a:gd name="adj2" fmla="val 180556"/>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sp>
        <p:nvSpPr>
          <p:cNvPr id="52235" name="Text Box 11"/>
          <p:cNvSpPr txBox="1">
            <a:spLocks noChangeArrowheads="1"/>
          </p:cNvSpPr>
          <p:nvPr/>
        </p:nvSpPr>
        <p:spPr bwMode="auto">
          <a:xfrm>
            <a:off x="1574800" y="2147888"/>
            <a:ext cx="2098675"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cs-CZ" sz="2800"/>
              <a:t>Transcription</a:t>
            </a:r>
          </a:p>
        </p:txBody>
      </p:sp>
      <p:sp>
        <p:nvSpPr>
          <p:cNvPr id="52236" name="Text Box 12"/>
          <p:cNvSpPr txBox="1">
            <a:spLocks noChangeArrowheads="1"/>
          </p:cNvSpPr>
          <p:nvPr/>
        </p:nvSpPr>
        <p:spPr bwMode="auto">
          <a:xfrm>
            <a:off x="5127625" y="2147888"/>
            <a:ext cx="1800225"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cs-CZ" sz="2800"/>
              <a:t>Translation</a:t>
            </a:r>
            <a:endParaRPr lang="en-US" altLang="cs-CZ"/>
          </a:p>
        </p:txBody>
      </p:sp>
      <p:sp>
        <p:nvSpPr>
          <p:cNvPr id="52237" name="AutoShape 13"/>
          <p:cNvSpPr>
            <a:spLocks noChangeArrowheads="1"/>
          </p:cNvSpPr>
          <p:nvPr/>
        </p:nvSpPr>
        <p:spPr bwMode="auto">
          <a:xfrm flipV="1">
            <a:off x="801688" y="2286000"/>
            <a:ext cx="193675" cy="1358900"/>
          </a:xfrm>
          <a:prstGeom prst="upArrow">
            <a:avLst>
              <a:gd name="adj1" fmla="val 50000"/>
              <a:gd name="adj2" fmla="val 175410"/>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sp>
        <p:nvSpPr>
          <p:cNvPr id="52238" name="AutoShape 14"/>
          <p:cNvSpPr>
            <a:spLocks noChangeArrowheads="1"/>
          </p:cNvSpPr>
          <p:nvPr/>
        </p:nvSpPr>
        <p:spPr bwMode="auto">
          <a:xfrm flipV="1">
            <a:off x="4297363" y="2286000"/>
            <a:ext cx="179387" cy="1371600"/>
          </a:xfrm>
          <a:prstGeom prst="upArrow">
            <a:avLst>
              <a:gd name="adj1" fmla="val 50000"/>
              <a:gd name="adj2" fmla="val 191151"/>
            </a:avLst>
          </a:prstGeom>
          <a:solidFill>
            <a:schemeClr val="tx2"/>
          </a:solidFill>
          <a:ln w="9525">
            <a:solidFill>
              <a:schemeClr val="tx2"/>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sp>
        <p:nvSpPr>
          <p:cNvPr id="52239" name="AutoShape 15"/>
          <p:cNvSpPr>
            <a:spLocks noChangeArrowheads="1"/>
          </p:cNvSpPr>
          <p:nvPr/>
        </p:nvSpPr>
        <p:spPr bwMode="auto">
          <a:xfrm flipV="1">
            <a:off x="7729538" y="2298700"/>
            <a:ext cx="146050" cy="1333500"/>
          </a:xfrm>
          <a:prstGeom prst="upArrow">
            <a:avLst>
              <a:gd name="adj1" fmla="val 50000"/>
              <a:gd name="adj2" fmla="val 228261"/>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pic>
        <p:nvPicPr>
          <p:cNvPr id="52240" name="Picture 1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3278188"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41" name="Picture 17"/>
          <p:cNvPicPr>
            <a:picLocks noChangeAspect="1" noChangeArrowheads="1"/>
          </p:cNvPicPr>
          <p:nvPr/>
        </p:nvPicPr>
        <p:blipFill>
          <a:blip r:embed="rId4">
            <a:extLst>
              <a:ext uri="{28A0092B-C50C-407E-A947-70E740481C1C}">
                <a14:useLocalDpi xmlns:a14="http://schemas.microsoft.com/office/drawing/2010/main" val="0"/>
              </a:ext>
            </a:extLst>
          </a:blip>
          <a:srcRect t="14806" r="3175" b="10046"/>
          <a:stretch>
            <a:fillRect/>
          </a:stretch>
        </p:blipFill>
        <p:spPr bwMode="auto">
          <a:xfrm>
            <a:off x="3270250" y="0"/>
            <a:ext cx="2962275" cy="167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42" name="Text Box 18"/>
          <p:cNvSpPr txBox="1">
            <a:spLocks noChangeArrowheads="1"/>
          </p:cNvSpPr>
          <p:nvPr/>
        </p:nvSpPr>
        <p:spPr bwMode="auto">
          <a:xfrm>
            <a:off x="23813" y="5054600"/>
            <a:ext cx="86487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GB" altLang="cs-CZ" sz="2800"/>
              <a:t>    Genomics	               </a:t>
            </a:r>
            <a:r>
              <a:rPr lang="en-GB" altLang="cs-CZ" sz="2800">
                <a:solidFill>
                  <a:schemeClr val="tx2"/>
                </a:solidFill>
              </a:rPr>
              <a:t>Transcriptomics </a:t>
            </a:r>
            <a:r>
              <a:rPr lang="en-GB" altLang="cs-CZ" sz="2800"/>
              <a:t>          Proteomics</a:t>
            </a:r>
            <a:endParaRPr lang="en-US" altLang="cs-CZ" sz="2800"/>
          </a:p>
        </p:txBody>
      </p:sp>
      <p:graphicFrame>
        <p:nvGraphicFramePr>
          <p:cNvPr id="52243" name="Object 19"/>
          <p:cNvGraphicFramePr>
            <a:graphicFrameLocks noChangeAspect="1"/>
          </p:cNvGraphicFramePr>
          <p:nvPr/>
        </p:nvGraphicFramePr>
        <p:xfrm>
          <a:off x="2905125" y="5621338"/>
          <a:ext cx="2898775" cy="1058862"/>
        </p:xfrm>
        <a:graphic>
          <a:graphicData uri="http://schemas.openxmlformats.org/presentationml/2006/ole">
            <mc:AlternateContent xmlns:mc="http://schemas.openxmlformats.org/markup-compatibility/2006">
              <mc:Choice xmlns:v="urn:schemas-microsoft-com:vml" Requires="v">
                <p:oleObj name="Bitmap Image" r:id="rId5" imgW="1123810" imgH="523810" progId="Paint.Picture">
                  <p:embed/>
                </p:oleObj>
              </mc:Choice>
              <mc:Fallback>
                <p:oleObj name="Bitmap Image" r:id="rId5" imgW="1123810" imgH="523810" progId="Paint.Picture">
                  <p:embed/>
                  <p:pic>
                    <p:nvPicPr>
                      <p:cNvPr id="0" name="Object 1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05125" y="5621338"/>
                        <a:ext cx="2898775" cy="105886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52244" name="Picture 20" descr="GP_FA7TYN03040706_inv"/>
          <p:cNvPicPr preferRelativeResize="0">
            <a:picLocks noChangeAspect="1" noChangeArrowheads="1"/>
          </p:cNvPicPr>
          <p:nvPr/>
        </p:nvPicPr>
        <p:blipFill>
          <a:blip r:embed="rId7" cstate="print">
            <a:lum bright="-30000" contrast="60000"/>
            <a:extLst>
              <a:ext uri="{28A0092B-C50C-407E-A947-70E740481C1C}">
                <a14:useLocalDpi xmlns:a14="http://schemas.microsoft.com/office/drawing/2010/main" val="0"/>
              </a:ext>
            </a:extLst>
          </a:blip>
          <a:srcRect l="48767" t="32150" r="16469" b="50327"/>
          <a:stretch>
            <a:fillRect/>
          </a:stretch>
        </p:blipFill>
        <p:spPr bwMode="auto">
          <a:xfrm>
            <a:off x="5902325" y="5627688"/>
            <a:ext cx="2924175" cy="1052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45" name="Picture 21"/>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0" y="5613400"/>
            <a:ext cx="2827338"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46" name="AutoShape 22"/>
          <p:cNvSpPr>
            <a:spLocks noChangeArrowheads="1"/>
          </p:cNvSpPr>
          <p:nvPr/>
        </p:nvSpPr>
        <p:spPr bwMode="auto">
          <a:xfrm flipV="1">
            <a:off x="790575" y="4056063"/>
            <a:ext cx="211138" cy="1130300"/>
          </a:xfrm>
          <a:prstGeom prst="upArrow">
            <a:avLst>
              <a:gd name="adj1" fmla="val 50000"/>
              <a:gd name="adj2" fmla="val 133834"/>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sp>
        <p:nvSpPr>
          <p:cNvPr id="52247" name="AutoShape 23"/>
          <p:cNvSpPr>
            <a:spLocks noChangeArrowheads="1"/>
          </p:cNvSpPr>
          <p:nvPr/>
        </p:nvSpPr>
        <p:spPr bwMode="auto">
          <a:xfrm flipV="1">
            <a:off x="4310063" y="4073525"/>
            <a:ext cx="211137" cy="1130300"/>
          </a:xfrm>
          <a:prstGeom prst="upArrow">
            <a:avLst>
              <a:gd name="adj1" fmla="val 50000"/>
              <a:gd name="adj2" fmla="val 133835"/>
            </a:avLst>
          </a:prstGeom>
          <a:solidFill>
            <a:schemeClr val="tx2"/>
          </a:solidFill>
          <a:ln w="9525">
            <a:solidFill>
              <a:schemeClr val="tx2"/>
            </a:solidFill>
            <a:miter lim="800000"/>
            <a:headEnd/>
            <a:tailEnd/>
          </a:ln>
        </p:spPr>
        <p:txBody>
          <a:bodyPr rot="10800000"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endParaRPr lang="cs-CZ" altLang="cs-CZ" sz="3600">
              <a:solidFill>
                <a:schemeClr val="tx2"/>
              </a:solidFill>
            </a:endParaRPr>
          </a:p>
        </p:txBody>
      </p:sp>
      <p:sp>
        <p:nvSpPr>
          <p:cNvPr id="52248" name="AutoShape 24"/>
          <p:cNvSpPr>
            <a:spLocks noChangeArrowheads="1"/>
          </p:cNvSpPr>
          <p:nvPr/>
        </p:nvSpPr>
        <p:spPr bwMode="auto">
          <a:xfrm flipV="1">
            <a:off x="7715250" y="4052888"/>
            <a:ext cx="211138" cy="1130300"/>
          </a:xfrm>
          <a:prstGeom prst="upArrow">
            <a:avLst>
              <a:gd name="adj1" fmla="val 50000"/>
              <a:gd name="adj2" fmla="val 133834"/>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sp>
        <p:nvSpPr>
          <p:cNvPr id="52249" name="Text Box 25"/>
          <p:cNvSpPr txBox="1">
            <a:spLocks noChangeArrowheads="1"/>
          </p:cNvSpPr>
          <p:nvPr/>
        </p:nvSpPr>
        <p:spPr bwMode="auto">
          <a:xfrm>
            <a:off x="1223963" y="4087813"/>
            <a:ext cx="12128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GB" altLang="cs-CZ" sz="1400"/>
              <a:t>3 billion bases</a:t>
            </a:r>
            <a:endParaRPr lang="en-US" altLang="cs-CZ" sz="1400"/>
          </a:p>
        </p:txBody>
      </p:sp>
      <p:sp>
        <p:nvSpPr>
          <p:cNvPr id="52250" name="Text Box 26"/>
          <p:cNvSpPr txBox="1">
            <a:spLocks noChangeArrowheads="1"/>
          </p:cNvSpPr>
          <p:nvPr/>
        </p:nvSpPr>
        <p:spPr bwMode="auto">
          <a:xfrm>
            <a:off x="4741863" y="4113213"/>
            <a:ext cx="909637"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GB" altLang="cs-CZ" sz="1400"/>
              <a:t>20-30,000</a:t>
            </a:r>
          </a:p>
          <a:p>
            <a:pPr algn="ctr">
              <a:spcBef>
                <a:spcPct val="0"/>
              </a:spcBef>
              <a:buFontTx/>
              <a:buNone/>
            </a:pPr>
            <a:r>
              <a:rPr lang="en-GB" altLang="cs-CZ" sz="1400"/>
              <a:t>genes</a:t>
            </a:r>
            <a:endParaRPr lang="en-US" altLang="cs-CZ" sz="1400"/>
          </a:p>
        </p:txBody>
      </p:sp>
      <p:sp>
        <p:nvSpPr>
          <p:cNvPr id="52251" name="Text Box 27"/>
          <p:cNvSpPr txBox="1">
            <a:spLocks noChangeArrowheads="1"/>
          </p:cNvSpPr>
          <p:nvPr/>
        </p:nvSpPr>
        <p:spPr bwMode="auto">
          <a:xfrm>
            <a:off x="8167688" y="4062413"/>
            <a:ext cx="85725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GB" altLang="cs-CZ" sz="1400"/>
              <a:t>~100,000</a:t>
            </a:r>
          </a:p>
          <a:p>
            <a:pPr algn="ctr">
              <a:spcBef>
                <a:spcPct val="0"/>
              </a:spcBef>
              <a:buFontTx/>
              <a:buNone/>
            </a:pPr>
            <a:r>
              <a:rPr lang="en-GB" altLang="cs-CZ" sz="1400"/>
              <a:t>proteins</a:t>
            </a:r>
            <a:endParaRPr lang="en-US" altLang="cs-CZ" sz="1400"/>
          </a:p>
        </p:txBody>
      </p:sp>
      <p:sp>
        <p:nvSpPr>
          <p:cNvPr id="52252" name="AutoShape 28"/>
          <p:cNvSpPr>
            <a:spLocks noChangeArrowheads="1"/>
          </p:cNvSpPr>
          <p:nvPr/>
        </p:nvSpPr>
        <p:spPr bwMode="auto">
          <a:xfrm rot="-5400000">
            <a:off x="120650" y="1835150"/>
            <a:ext cx="404813" cy="646113"/>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2147483646 w 21600"/>
              <a:gd name="T9" fmla="*/ 2147483646 h 21600"/>
              <a:gd name="T10" fmla="*/ 2147483646 w 21600"/>
              <a:gd name="T11" fmla="*/ 2147483646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200" y="10800"/>
                </a:moveTo>
                <a:cubicBezTo>
                  <a:pt x="16200" y="7817"/>
                  <a:pt x="13782" y="5400"/>
                  <a:pt x="10800" y="5400"/>
                </a:cubicBezTo>
                <a:cubicBezTo>
                  <a:pt x="7817" y="5400"/>
                  <a:pt x="5400" y="7817"/>
                  <a:pt x="5400" y="10800"/>
                </a:cubicBezTo>
                <a:cubicBezTo>
                  <a:pt x="5399" y="13394"/>
                  <a:pt x="7245" y="15623"/>
                  <a:pt x="9795" y="16105"/>
                </a:cubicBezTo>
                <a:lnTo>
                  <a:pt x="8790" y="21411"/>
                </a:lnTo>
                <a:cubicBezTo>
                  <a:pt x="3691" y="20446"/>
                  <a:pt x="0" y="15989"/>
                  <a:pt x="0" y="10800"/>
                </a:cubicBezTo>
                <a:cubicBezTo>
                  <a:pt x="0" y="4835"/>
                  <a:pt x="4835" y="0"/>
                  <a:pt x="10800" y="0"/>
                </a:cubicBezTo>
                <a:cubicBezTo>
                  <a:pt x="16764" y="-1"/>
                  <a:pt x="21599" y="4835"/>
                  <a:pt x="21600" y="10799"/>
                </a:cubicBezTo>
                <a:lnTo>
                  <a:pt x="21600" y="10800"/>
                </a:lnTo>
                <a:lnTo>
                  <a:pt x="24300" y="10800"/>
                </a:lnTo>
                <a:lnTo>
                  <a:pt x="18900" y="16200"/>
                </a:lnTo>
                <a:lnTo>
                  <a:pt x="13500" y="10800"/>
                </a:lnTo>
                <a:lnTo>
                  <a:pt x="16200" y="10800"/>
                </a:lnTo>
                <a:close/>
              </a:path>
            </a:pathLst>
          </a:custGeom>
          <a:solidFill>
            <a:schemeClr val="accent1"/>
          </a:solidFill>
          <a:ln w="9525">
            <a:solidFill>
              <a:schemeClr val="tx1"/>
            </a:solidFill>
            <a:miter lim="800000"/>
            <a:headEnd/>
            <a:tailEnd/>
          </a:ln>
        </p:spPr>
        <p:txBody>
          <a:bodyPr wrap="none" anchor="ctr"/>
          <a:lstStyle/>
          <a:p>
            <a:endParaRPr lang="en-US"/>
          </a:p>
        </p:txBody>
      </p:sp>
      <p:sp>
        <p:nvSpPr>
          <p:cNvPr id="52253" name="Text Box 29"/>
          <p:cNvSpPr txBox="1">
            <a:spLocks noChangeArrowheads="1"/>
          </p:cNvSpPr>
          <p:nvPr/>
        </p:nvSpPr>
        <p:spPr bwMode="auto">
          <a:xfrm>
            <a:off x="1511300" y="4598988"/>
            <a:ext cx="2362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GB" altLang="cs-CZ" sz="2000"/>
              <a:t>Functional Genomics</a:t>
            </a:r>
            <a:endParaRPr lang="en-US" altLang="cs-CZ" sz="2000"/>
          </a:p>
        </p:txBody>
      </p:sp>
      <p:sp>
        <p:nvSpPr>
          <p:cNvPr id="52254" name="AutoShape 30"/>
          <p:cNvSpPr>
            <a:spLocks/>
          </p:cNvSpPr>
          <p:nvPr/>
        </p:nvSpPr>
        <p:spPr bwMode="auto">
          <a:xfrm rot="-5400000">
            <a:off x="2659063" y="3568700"/>
            <a:ext cx="88900" cy="2882900"/>
          </a:xfrm>
          <a:prstGeom prst="rightBrace">
            <a:avLst>
              <a:gd name="adj1" fmla="val 270238"/>
              <a:gd name="adj2" fmla="val 50000"/>
            </a:avLst>
          </a:pr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sp>
        <p:nvSpPr>
          <p:cNvPr id="99359" name="Oval 31"/>
          <p:cNvSpPr>
            <a:spLocks noChangeArrowheads="1"/>
          </p:cNvSpPr>
          <p:nvPr/>
        </p:nvSpPr>
        <p:spPr bwMode="auto">
          <a:xfrm>
            <a:off x="3167063" y="3429000"/>
            <a:ext cx="2478087" cy="800100"/>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sp>
        <p:nvSpPr>
          <p:cNvPr id="99360" name="Oval 32"/>
          <p:cNvSpPr>
            <a:spLocks noChangeArrowheads="1"/>
          </p:cNvSpPr>
          <p:nvPr/>
        </p:nvSpPr>
        <p:spPr bwMode="auto">
          <a:xfrm>
            <a:off x="6372225" y="3429000"/>
            <a:ext cx="2478088" cy="800100"/>
          </a:xfrm>
          <a:prstGeom prst="ellipse">
            <a:avLst/>
          </a:prstGeom>
          <a:noFill/>
          <a:ln w="28575">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sp>
        <p:nvSpPr>
          <p:cNvPr id="2" name="TextovéPole 1"/>
          <p:cNvSpPr txBox="1">
            <a:spLocks noChangeArrowheads="1"/>
          </p:cNvSpPr>
          <p:nvPr/>
        </p:nvSpPr>
        <p:spPr bwMode="auto">
          <a:xfrm>
            <a:off x="881063" y="3211513"/>
            <a:ext cx="219551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cs-CZ" altLang="cs-CZ" sz="2800" b="1">
                <a:solidFill>
                  <a:srgbClr val="FF0000"/>
                </a:solidFill>
                <a:latin typeface="Comic Sans MS" panose="030F0702030302020204" pitchFamily="66" charset="0"/>
              </a:rPr>
              <a:t>Exome</a:t>
            </a:r>
          </a:p>
        </p:txBody>
      </p:sp>
      <p:sp>
        <p:nvSpPr>
          <p:cNvPr id="35" name="Oval 31"/>
          <p:cNvSpPr>
            <a:spLocks noChangeArrowheads="1"/>
          </p:cNvSpPr>
          <p:nvPr/>
        </p:nvSpPr>
        <p:spPr bwMode="auto">
          <a:xfrm>
            <a:off x="752475" y="3067050"/>
            <a:ext cx="2478088" cy="800100"/>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spTree>
  </p:cSld>
  <p:clrMapOvr>
    <a:masterClrMapping/>
  </p:clrMapOvr>
  <p:transition spd="slow">
    <p:wipe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99359"/>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99360"/>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359" grpId="0" animBg="1"/>
      <p:bldP spid="99360" grpId="0" animBg="1"/>
      <p:bldP spid="2" grpId="0"/>
      <p:bldP spid="3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685800" y="609600"/>
            <a:ext cx="8062913" cy="1143000"/>
          </a:xfrm>
        </p:spPr>
        <p:txBody>
          <a:bodyPr/>
          <a:lstStyle/>
          <a:p>
            <a:pPr eaLnBrk="1" hangingPunct="1"/>
            <a:r>
              <a:rPr lang="cs-CZ" altLang="cs-CZ" sz="4000">
                <a:latin typeface="Comic Sans MS" panose="030F0702030302020204" pitchFamily="66" charset="0"/>
              </a:rPr>
              <a:t>Proč geny v molekulární ekologii</a:t>
            </a:r>
            <a:r>
              <a:rPr lang="fr-FR" altLang="cs-CZ" sz="4000">
                <a:latin typeface="Comic Sans MS" panose="030F0702030302020204" pitchFamily="66" charset="0"/>
              </a:rPr>
              <a:t>?</a:t>
            </a:r>
            <a:endParaRPr lang="en-GB" altLang="cs-CZ" sz="4000">
              <a:latin typeface="Comic Sans MS" panose="030F0702030302020204" pitchFamily="66" charset="0"/>
            </a:endParaRPr>
          </a:p>
        </p:txBody>
      </p:sp>
      <p:sp>
        <p:nvSpPr>
          <p:cNvPr id="47107" name="Rectangle 3"/>
          <p:cNvSpPr>
            <a:spLocks noGrp="1" noChangeArrowheads="1"/>
          </p:cNvSpPr>
          <p:nvPr>
            <p:ph type="body" idx="1"/>
          </p:nvPr>
        </p:nvSpPr>
        <p:spPr/>
        <p:txBody>
          <a:bodyPr/>
          <a:lstStyle/>
          <a:p>
            <a:pPr eaLnBrk="1" hangingPunct="1">
              <a:lnSpc>
                <a:spcPct val="80000"/>
              </a:lnSpc>
              <a:spcAft>
                <a:spcPct val="50000"/>
              </a:spcAft>
            </a:pPr>
            <a:r>
              <a:rPr lang="cs-CZ" altLang="cs-CZ" sz="2000">
                <a:latin typeface="Comic Sans MS" panose="030F0702030302020204" pitchFamily="66" charset="0"/>
                <a:sym typeface="Symbol" panose="05050102010706020507" pitchFamily="18" charset="2"/>
              </a:rPr>
              <a:t>Geny mají funkční význam – geneticky determinovaný polymorfismus</a:t>
            </a:r>
          </a:p>
          <a:p>
            <a:pPr eaLnBrk="1" hangingPunct="1">
              <a:lnSpc>
                <a:spcPct val="80000"/>
              </a:lnSpc>
              <a:spcAft>
                <a:spcPct val="50000"/>
              </a:spcAft>
            </a:pPr>
            <a:r>
              <a:rPr lang="cs-CZ" altLang="cs-CZ" sz="2000">
                <a:latin typeface="Comic Sans MS" panose="030F0702030302020204" pitchFamily="66" charset="0"/>
                <a:sym typeface="Symbol" panose="05050102010706020507" pitchFamily="18" charset="2"/>
              </a:rPr>
              <a:t>-</a:t>
            </a:r>
            <a:r>
              <a:rPr lang="en-US" altLang="cs-CZ" sz="2000">
                <a:latin typeface="Comic Sans MS" panose="030F0702030302020204" pitchFamily="66" charset="0"/>
                <a:sym typeface="Symbol" panose="05050102010706020507" pitchFamily="18" charset="2"/>
              </a:rPr>
              <a:t>&gt;</a:t>
            </a:r>
            <a:r>
              <a:rPr lang="cs-CZ" altLang="cs-CZ" sz="2000">
                <a:latin typeface="Comic Sans MS" panose="030F0702030302020204" pitchFamily="66" charset="0"/>
                <a:sym typeface="Symbol" panose="05050102010706020507" pitchFamily="18" charset="2"/>
              </a:rPr>
              <a:t> studium </a:t>
            </a:r>
            <a:r>
              <a:rPr lang="cs-CZ" altLang="cs-CZ" sz="2000" b="1">
                <a:latin typeface="Comic Sans MS" panose="030F0702030302020204" pitchFamily="66" charset="0"/>
                <a:sym typeface="Symbol" panose="05050102010706020507" pitchFamily="18" charset="2"/>
              </a:rPr>
              <a:t>proximátních mechanismů </a:t>
            </a:r>
          </a:p>
          <a:p>
            <a:pPr eaLnBrk="1" hangingPunct="1">
              <a:lnSpc>
                <a:spcPct val="80000"/>
              </a:lnSpc>
              <a:spcAft>
                <a:spcPct val="50000"/>
              </a:spcAft>
            </a:pPr>
            <a:endParaRPr lang="cs-CZ" altLang="cs-CZ" sz="2000">
              <a:latin typeface="Comic Sans MS" panose="030F0702030302020204" pitchFamily="66" charset="0"/>
              <a:sym typeface="Symbol" panose="05050102010706020507" pitchFamily="18" charset="2"/>
            </a:endParaRPr>
          </a:p>
          <a:p>
            <a:pPr eaLnBrk="1" hangingPunct="1">
              <a:lnSpc>
                <a:spcPct val="80000"/>
              </a:lnSpc>
              <a:spcAft>
                <a:spcPct val="50000"/>
              </a:spcAft>
            </a:pPr>
            <a:r>
              <a:rPr lang="cs-CZ" altLang="cs-CZ" sz="2000">
                <a:solidFill>
                  <a:srgbClr val="FF0000"/>
                </a:solidFill>
                <a:latin typeface="Comic Sans MS" panose="030F0702030302020204" pitchFamily="66" charset="0"/>
              </a:rPr>
              <a:t>Př.: Proč je samec hýla rudého červeně zbarven?</a:t>
            </a:r>
          </a:p>
          <a:p>
            <a:pPr eaLnBrk="1" hangingPunct="1">
              <a:lnSpc>
                <a:spcPct val="80000"/>
              </a:lnSpc>
              <a:spcAft>
                <a:spcPct val="50000"/>
              </a:spcAft>
            </a:pPr>
            <a:r>
              <a:rPr lang="cs-CZ" altLang="cs-CZ" sz="2000" b="1">
                <a:latin typeface="Comic Sans MS" panose="030F0702030302020204" pitchFamily="66" charset="0"/>
              </a:rPr>
              <a:t>ultimátní vysvětlení</a:t>
            </a:r>
            <a:r>
              <a:rPr lang="cs-CZ" altLang="cs-CZ" sz="2000">
                <a:latin typeface="Comic Sans MS" panose="030F0702030302020204" pitchFamily="66" charset="0"/>
              </a:rPr>
              <a:t> – aby se líbil samicím a zplodil s nimi více potomků</a:t>
            </a:r>
          </a:p>
          <a:p>
            <a:pPr eaLnBrk="1" hangingPunct="1">
              <a:lnSpc>
                <a:spcPct val="80000"/>
              </a:lnSpc>
              <a:spcAft>
                <a:spcPct val="50000"/>
              </a:spcAft>
            </a:pPr>
            <a:r>
              <a:rPr lang="cs-CZ" altLang="cs-CZ" sz="2000" b="1">
                <a:latin typeface="Comic Sans MS" panose="030F0702030302020204" pitchFamily="66" charset="0"/>
              </a:rPr>
              <a:t>proximátní vysvětlení</a:t>
            </a:r>
            <a:r>
              <a:rPr lang="cs-CZ" altLang="cs-CZ" sz="2000">
                <a:latin typeface="Comic Sans MS" panose="030F0702030302020204" pitchFamily="66" charset="0"/>
              </a:rPr>
              <a:t> – protože karotenoidy získané z potravy ukládá více do peří a méně je používá v imunitní odpovědi (protože má dobré geny)</a:t>
            </a:r>
            <a:endParaRPr lang="en-GB" altLang="cs-CZ" sz="2000">
              <a:latin typeface="Comic Sans MS" panose="030F0702030302020204" pitchFamily="66" charset="0"/>
            </a:endParaRPr>
          </a:p>
        </p:txBody>
      </p:sp>
      <p:pic>
        <p:nvPicPr>
          <p:cNvPr id="6" name="Picture 13"/>
          <p:cNvPicPr>
            <a:picLocks noChangeAspect="1" noChangeArrowheads="1"/>
          </p:cNvPicPr>
          <p:nvPr/>
        </p:nvPicPr>
        <p:blipFill>
          <a:blip r:embed="rId2" cstate="print">
            <a:extLst>
              <a:ext uri="{28A0092B-C50C-407E-A947-70E740481C1C}">
                <a14:useLocalDpi xmlns:a14="http://schemas.microsoft.com/office/drawing/2010/main" val="0"/>
              </a:ext>
            </a:extLst>
          </a:blip>
          <a:srcRect l="5139" t="7466"/>
          <a:stretch>
            <a:fillRect/>
          </a:stretch>
        </p:blipFill>
        <p:spPr bwMode="auto">
          <a:xfrm>
            <a:off x="7143750" y="2857500"/>
            <a:ext cx="1571625" cy="1055688"/>
          </a:xfrm>
          <a:prstGeom prst="rect">
            <a:avLst/>
          </a:prstGeom>
          <a:noFill/>
          <a:ln w="9525">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spd="slow">
    <p:wipe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47107">
                                            <p:txEl>
                                              <p:pRg st="3" end="3"/>
                                            </p:txEl>
                                          </p:spTgt>
                                        </p:tgtEl>
                                        <p:attrNameLst>
                                          <p:attrName>style.visibility</p:attrName>
                                        </p:attrNameLst>
                                      </p:cBhvr>
                                      <p:to>
                                        <p:strVal val="visible"/>
                                      </p:to>
                                    </p:set>
                                    <p:anim calcmode="lin" valueType="num">
                                      <p:cBhvr additive="base">
                                        <p:cTn id="7" dur="500" fill="hold"/>
                                        <p:tgtEl>
                                          <p:spTgt spid="47107">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7107">
                                            <p:txEl>
                                              <p:pRg st="3" end="3"/>
                                            </p:txEl>
                                          </p:spTgt>
                                        </p:tgtEl>
                                        <p:attrNameLst>
                                          <p:attrName>ppt_y</p:attrName>
                                        </p:attrNameLst>
                                      </p:cBhvr>
                                      <p:tavLst>
                                        <p:tav tm="0">
                                          <p:val>
                                            <p:strVal val="1+#ppt_h/2"/>
                                          </p:val>
                                        </p:tav>
                                        <p:tav tm="100000">
                                          <p:val>
                                            <p:strVal val="#ppt_y"/>
                                          </p:val>
                                        </p:tav>
                                      </p:tavLst>
                                    </p:anim>
                                  </p:childTnLst>
                                </p:cTn>
                              </p:par>
                              <p:par>
                                <p:cTn id="9" presetID="3" presetClass="entr" presetSubtype="1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linds(horizontal)">
                                      <p:cBhvr>
                                        <p:cTn id="11" dur="500"/>
                                        <p:tgtEl>
                                          <p:spTgt spid="6"/>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 presetClass="entr" presetSubtype="4" fill="hold" nodeType="clickEffect">
                                  <p:stCondLst>
                                    <p:cond delay="0"/>
                                  </p:stCondLst>
                                  <p:childTnLst>
                                    <p:set>
                                      <p:cBhvr>
                                        <p:cTn id="15" dur="1" fill="hold">
                                          <p:stCondLst>
                                            <p:cond delay="0"/>
                                          </p:stCondLst>
                                        </p:cTn>
                                        <p:tgtEl>
                                          <p:spTgt spid="47107">
                                            <p:txEl>
                                              <p:pRg st="4" end="4"/>
                                            </p:txEl>
                                          </p:spTgt>
                                        </p:tgtEl>
                                        <p:attrNameLst>
                                          <p:attrName>style.visibility</p:attrName>
                                        </p:attrNameLst>
                                      </p:cBhvr>
                                      <p:to>
                                        <p:strVal val="visible"/>
                                      </p:to>
                                    </p:set>
                                    <p:anim calcmode="lin" valueType="num">
                                      <p:cBhvr additive="base">
                                        <p:cTn id="16" dur="500" fill="hold"/>
                                        <p:tgtEl>
                                          <p:spTgt spid="47107">
                                            <p:txEl>
                                              <p:pRg st="4" end="4"/>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4710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2" presetClass="entr" presetSubtype="4" fill="hold" nodeType="clickEffect">
                                  <p:stCondLst>
                                    <p:cond delay="0"/>
                                  </p:stCondLst>
                                  <p:childTnLst>
                                    <p:set>
                                      <p:cBhvr>
                                        <p:cTn id="21" dur="1" fill="hold">
                                          <p:stCondLst>
                                            <p:cond delay="0"/>
                                          </p:stCondLst>
                                        </p:cTn>
                                        <p:tgtEl>
                                          <p:spTgt spid="47107">
                                            <p:txEl>
                                              <p:pRg st="5" end="5"/>
                                            </p:txEl>
                                          </p:spTgt>
                                        </p:tgtEl>
                                        <p:attrNameLst>
                                          <p:attrName>style.visibility</p:attrName>
                                        </p:attrNameLst>
                                      </p:cBhvr>
                                      <p:to>
                                        <p:strVal val="visible"/>
                                      </p:to>
                                    </p:set>
                                    <p:anim calcmode="lin" valueType="num">
                                      <p:cBhvr additive="base">
                                        <p:cTn id="22" dur="500" fill="hold"/>
                                        <p:tgtEl>
                                          <p:spTgt spid="47107">
                                            <p:txEl>
                                              <p:pRg st="5" end="5"/>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47107">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Nadpis 1"/>
          <p:cNvSpPr>
            <a:spLocks noGrp="1"/>
          </p:cNvSpPr>
          <p:nvPr>
            <p:ph type="title"/>
          </p:nvPr>
        </p:nvSpPr>
        <p:spPr>
          <a:xfrm>
            <a:off x="684213" y="125413"/>
            <a:ext cx="7772400" cy="1143000"/>
          </a:xfrm>
        </p:spPr>
        <p:txBody>
          <a:bodyPr/>
          <a:lstStyle/>
          <a:p>
            <a:r>
              <a:rPr lang="cs-CZ" altLang="en-US">
                <a:latin typeface="Comic Sans MS" panose="030F0702030302020204" pitchFamily="66" charset="0"/>
              </a:rPr>
              <a:t>Exome-Seq</a:t>
            </a:r>
          </a:p>
        </p:txBody>
      </p:sp>
      <p:pic>
        <p:nvPicPr>
          <p:cNvPr id="53251" name="Obrázek 2"/>
          <p:cNvPicPr>
            <a:picLocks noChangeAspect="1"/>
          </p:cNvPicPr>
          <p:nvPr/>
        </p:nvPicPr>
        <p:blipFill>
          <a:blip r:embed="rId3">
            <a:extLst>
              <a:ext uri="{28A0092B-C50C-407E-A947-70E740481C1C}">
                <a14:useLocalDpi xmlns:a14="http://schemas.microsoft.com/office/drawing/2010/main" val="0"/>
              </a:ext>
            </a:extLst>
          </a:blip>
          <a:srcRect l="77628" t="14999" r="4326" b="40199"/>
          <a:stretch>
            <a:fillRect/>
          </a:stretch>
        </p:blipFill>
        <p:spPr bwMode="auto">
          <a:xfrm>
            <a:off x="4554538" y="1268413"/>
            <a:ext cx="3816350" cy="5329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ovéPole 3"/>
          <p:cNvSpPr txBox="1"/>
          <p:nvPr/>
        </p:nvSpPr>
        <p:spPr>
          <a:xfrm>
            <a:off x="755650" y="1484313"/>
            <a:ext cx="4248150" cy="1908175"/>
          </a:xfrm>
          <a:prstGeom prst="rect">
            <a:avLst/>
          </a:prstGeom>
          <a:noFill/>
        </p:spPr>
        <p:txBody>
          <a:bodyPr>
            <a:spAutoFit/>
          </a:bodyPr>
          <a:lstStyle/>
          <a:p>
            <a:pPr eaLnBrk="1" hangingPunct="1">
              <a:defRPr/>
            </a:pPr>
            <a:r>
              <a:rPr lang="cs-CZ" sz="1800" b="1" dirty="0" err="1">
                <a:latin typeface="Arial" panose="020B0604020202020204" pitchFamily="34" charset="0"/>
                <a:cs typeface="Arial" panose="020B0604020202020204" pitchFamily="34" charset="0"/>
              </a:rPr>
              <a:t>Targeted</a:t>
            </a:r>
            <a:r>
              <a:rPr lang="cs-CZ" sz="1800" b="1" dirty="0">
                <a:latin typeface="Arial" panose="020B0604020202020204" pitchFamily="34" charset="0"/>
                <a:cs typeface="Arial" panose="020B0604020202020204" pitchFamily="34" charset="0"/>
              </a:rPr>
              <a:t> </a:t>
            </a:r>
            <a:r>
              <a:rPr lang="cs-CZ" sz="1800" b="1" dirty="0" err="1">
                <a:latin typeface="Arial" panose="020B0604020202020204" pitchFamily="34" charset="0"/>
                <a:cs typeface="Arial" panose="020B0604020202020204" pitchFamily="34" charset="0"/>
              </a:rPr>
              <a:t>exome</a:t>
            </a:r>
            <a:r>
              <a:rPr lang="cs-CZ" sz="1800" b="1" dirty="0">
                <a:latin typeface="Arial" panose="020B0604020202020204" pitchFamily="34" charset="0"/>
                <a:cs typeface="Arial" panose="020B0604020202020204" pitchFamily="34" charset="0"/>
              </a:rPr>
              <a:t> </a:t>
            </a:r>
            <a:r>
              <a:rPr lang="cs-CZ" sz="1800" b="1" dirty="0" err="1">
                <a:latin typeface="Arial" panose="020B0604020202020204" pitchFamily="34" charset="0"/>
                <a:cs typeface="Arial" panose="020B0604020202020204" pitchFamily="34" charset="0"/>
              </a:rPr>
              <a:t>capture</a:t>
            </a:r>
            <a:endParaRPr lang="cs-CZ" sz="1800" b="1" dirty="0">
              <a:latin typeface="Arial" panose="020B0604020202020204" pitchFamily="34" charset="0"/>
              <a:cs typeface="Arial" panose="020B0604020202020204" pitchFamily="34" charset="0"/>
            </a:endParaRPr>
          </a:p>
          <a:p>
            <a:pPr eaLnBrk="1" hangingPunct="1">
              <a:defRPr/>
            </a:pPr>
            <a:endParaRPr lang="cs-CZ" sz="1800" dirty="0">
              <a:latin typeface="Arial" panose="020B0604020202020204" pitchFamily="34" charset="0"/>
              <a:cs typeface="Arial" panose="020B0604020202020204" pitchFamily="34" charset="0"/>
            </a:endParaRPr>
          </a:p>
          <a:p>
            <a:pPr marL="342900" indent="-342900" eaLnBrk="1" hangingPunct="1">
              <a:spcAft>
                <a:spcPts val="1200"/>
              </a:spcAft>
              <a:buFont typeface="Arial" panose="020B0604020202020204" pitchFamily="34" charset="0"/>
              <a:buChar char="•"/>
              <a:defRPr/>
            </a:pPr>
            <a:r>
              <a:rPr lang="cs-CZ" sz="1800" dirty="0" err="1">
                <a:latin typeface="Arial" panose="020B0604020202020204" pitchFamily="34" charset="0"/>
                <a:cs typeface="Arial" panose="020B0604020202020204" pitchFamily="34" charset="0"/>
              </a:rPr>
              <a:t>targets</a:t>
            </a:r>
            <a:r>
              <a:rPr lang="cs-CZ" sz="1800" dirty="0">
                <a:latin typeface="Arial" panose="020B0604020202020204" pitchFamily="34" charset="0"/>
                <a:cs typeface="Arial" panose="020B0604020202020204" pitchFamily="34" charset="0"/>
              </a:rPr>
              <a:t> ca. 20,000 </a:t>
            </a:r>
            <a:r>
              <a:rPr lang="cs-CZ" sz="1800" dirty="0" err="1">
                <a:latin typeface="Arial" panose="020B0604020202020204" pitchFamily="34" charset="0"/>
                <a:cs typeface="Arial" panose="020B0604020202020204" pitchFamily="34" charset="0"/>
              </a:rPr>
              <a:t>coding</a:t>
            </a:r>
            <a:r>
              <a:rPr lang="cs-CZ" sz="1800" dirty="0">
                <a:latin typeface="Arial" panose="020B0604020202020204" pitchFamily="34" charset="0"/>
                <a:cs typeface="Arial" panose="020B0604020202020204" pitchFamily="34" charset="0"/>
              </a:rPr>
              <a:t> </a:t>
            </a:r>
            <a:r>
              <a:rPr lang="cs-CZ" sz="1800" dirty="0" err="1">
                <a:latin typeface="Arial" panose="020B0604020202020204" pitchFamily="34" charset="0"/>
                <a:cs typeface="Arial" panose="020B0604020202020204" pitchFamily="34" charset="0"/>
              </a:rPr>
              <a:t>sequences</a:t>
            </a:r>
            <a:endParaRPr lang="cs-CZ" sz="1800" dirty="0">
              <a:latin typeface="Arial" panose="020B0604020202020204" pitchFamily="34" charset="0"/>
              <a:cs typeface="Arial" panose="020B0604020202020204" pitchFamily="34" charset="0"/>
            </a:endParaRPr>
          </a:p>
          <a:p>
            <a:pPr marL="342900" indent="-342900" eaLnBrk="1" hangingPunct="1">
              <a:spcAft>
                <a:spcPts val="1200"/>
              </a:spcAft>
              <a:buFont typeface="Arial" panose="020B0604020202020204" pitchFamily="34" charset="0"/>
              <a:buChar char="•"/>
              <a:defRPr/>
            </a:pPr>
            <a:r>
              <a:rPr lang="cs-CZ" sz="1800" dirty="0" err="1">
                <a:latin typeface="Arial" panose="020B0604020202020204" pitchFamily="34" charset="0"/>
                <a:cs typeface="Arial" panose="020B0604020202020204" pitchFamily="34" charset="0"/>
              </a:rPr>
              <a:t>high</a:t>
            </a:r>
            <a:r>
              <a:rPr lang="cs-CZ" sz="1800" dirty="0">
                <a:latin typeface="Arial" panose="020B0604020202020204" pitchFamily="34" charset="0"/>
                <a:cs typeface="Arial" panose="020B0604020202020204" pitchFamily="34" charset="0"/>
              </a:rPr>
              <a:t> </a:t>
            </a:r>
            <a:r>
              <a:rPr lang="cs-CZ" sz="1800" dirty="0" err="1">
                <a:latin typeface="Arial" panose="020B0604020202020204" pitchFamily="34" charset="0"/>
                <a:cs typeface="Arial" panose="020B0604020202020204" pitchFamily="34" charset="0"/>
              </a:rPr>
              <a:t>depth</a:t>
            </a:r>
            <a:r>
              <a:rPr lang="cs-CZ" sz="1800" dirty="0">
                <a:latin typeface="Arial" panose="020B0604020202020204" pitchFamily="34" charset="0"/>
                <a:cs typeface="Arial" panose="020B0604020202020204" pitchFamily="34" charset="0"/>
              </a:rPr>
              <a:t> </a:t>
            </a:r>
            <a:r>
              <a:rPr lang="cs-CZ" sz="1800" dirty="0" err="1">
                <a:latin typeface="Arial" panose="020B0604020202020204" pitchFamily="34" charset="0"/>
                <a:cs typeface="Arial" panose="020B0604020202020204" pitchFamily="34" charset="0"/>
              </a:rPr>
              <a:t>of</a:t>
            </a:r>
            <a:r>
              <a:rPr lang="cs-CZ" sz="1800" dirty="0">
                <a:latin typeface="Arial" panose="020B0604020202020204" pitchFamily="34" charset="0"/>
                <a:cs typeface="Arial" panose="020B0604020202020204" pitchFamily="34" charset="0"/>
              </a:rPr>
              <a:t> </a:t>
            </a:r>
            <a:r>
              <a:rPr lang="cs-CZ" sz="1800" dirty="0" err="1">
                <a:latin typeface="Arial" panose="020B0604020202020204" pitchFamily="34" charset="0"/>
                <a:cs typeface="Arial" panose="020B0604020202020204" pitchFamily="34" charset="0"/>
              </a:rPr>
              <a:t>coverage</a:t>
            </a:r>
            <a:r>
              <a:rPr lang="cs-CZ" sz="1800" dirty="0">
                <a:latin typeface="Arial" panose="020B0604020202020204" pitchFamily="34" charset="0"/>
                <a:cs typeface="Arial" panose="020B0604020202020204" pitchFamily="34" charset="0"/>
              </a:rPr>
              <a:t> </a:t>
            </a:r>
            <a:r>
              <a:rPr lang="cs-CZ" sz="1800" dirty="0" err="1">
                <a:latin typeface="Arial" panose="020B0604020202020204" pitchFamily="34" charset="0"/>
                <a:cs typeface="Arial" panose="020B0604020202020204" pitchFamily="34" charset="0"/>
              </a:rPr>
              <a:t>for</a:t>
            </a:r>
            <a:r>
              <a:rPr lang="cs-CZ" sz="1800" dirty="0">
                <a:latin typeface="Arial" panose="020B0604020202020204" pitchFamily="34" charset="0"/>
                <a:cs typeface="Arial" panose="020B0604020202020204" pitchFamily="34" charset="0"/>
              </a:rPr>
              <a:t> more </a:t>
            </a:r>
            <a:r>
              <a:rPr lang="cs-CZ" sz="1800" dirty="0" err="1">
                <a:latin typeface="Arial" panose="020B0604020202020204" pitchFamily="34" charset="0"/>
                <a:cs typeface="Arial" panose="020B0604020202020204" pitchFamily="34" charset="0"/>
              </a:rPr>
              <a:t>accurate</a:t>
            </a:r>
            <a:r>
              <a:rPr lang="cs-CZ" sz="1800" dirty="0">
                <a:latin typeface="Arial" panose="020B0604020202020204" pitchFamily="34" charset="0"/>
                <a:cs typeface="Arial" panose="020B0604020202020204" pitchFamily="34" charset="0"/>
              </a:rPr>
              <a:t> variant </a:t>
            </a:r>
            <a:r>
              <a:rPr lang="cs-CZ" sz="1800" dirty="0" err="1">
                <a:latin typeface="Arial" panose="020B0604020202020204" pitchFamily="34" charset="0"/>
                <a:cs typeface="Arial" panose="020B0604020202020204" pitchFamily="34" charset="0"/>
              </a:rPr>
              <a:t>calling</a:t>
            </a:r>
            <a:endParaRPr lang="cs-CZ" sz="1800" dirty="0">
              <a:latin typeface="Arial" panose="020B0604020202020204" pitchFamily="34" charset="0"/>
              <a:cs typeface="Arial" panose="020B0604020202020204" pitchFamily="34" charset="0"/>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ctrTitle"/>
          </p:nvPr>
        </p:nvSpPr>
        <p:spPr>
          <a:xfrm>
            <a:off x="250825" y="981075"/>
            <a:ext cx="8569325" cy="5327650"/>
          </a:xfrm>
          <a:noFill/>
        </p:spPr>
        <p:txBody>
          <a:bodyPr/>
          <a:lstStyle/>
          <a:p>
            <a:pPr eaLnBrk="1" hangingPunct="1"/>
            <a:r>
              <a:rPr lang="cs-CZ" altLang="cs-CZ" sz="3600">
                <a:solidFill>
                  <a:srgbClr val="FF3399"/>
                </a:solidFill>
                <a:latin typeface="Comic Sans MS" panose="030F0702030302020204" pitchFamily="66" charset="0"/>
              </a:rPr>
              <a:t>Transcriptomics – analysis of mRNAs</a:t>
            </a:r>
            <a:br>
              <a:rPr lang="cs-CZ" altLang="cs-CZ" sz="3600">
                <a:solidFill>
                  <a:srgbClr val="FF3399"/>
                </a:solidFill>
                <a:latin typeface="Comic Sans MS" panose="030F0702030302020204" pitchFamily="66" charset="0"/>
              </a:rPr>
            </a:br>
            <a:br>
              <a:rPr lang="cs-CZ" altLang="cs-CZ" sz="4000">
                <a:latin typeface="Comic Sans MS" panose="030F0702030302020204" pitchFamily="66" charset="0"/>
              </a:rPr>
            </a:br>
            <a:r>
              <a:rPr lang="cs-CZ" altLang="cs-CZ" sz="4000">
                <a:latin typeface="Comic Sans MS" panose="030F0702030302020204" pitchFamily="66" charset="0"/>
              </a:rPr>
              <a:t>1. microarrays </a:t>
            </a:r>
            <a:br>
              <a:rPr lang="cs-CZ" altLang="cs-CZ" sz="4000">
                <a:latin typeface="Comic Sans MS" panose="030F0702030302020204" pitchFamily="66" charset="0"/>
              </a:rPr>
            </a:br>
            <a:r>
              <a:rPr lang="cs-CZ" altLang="cs-CZ" sz="4000">
                <a:latin typeface="Comic Sans MS" panose="030F0702030302020204" pitchFamily="66" charset="0"/>
              </a:rPr>
              <a:t>2. RNA seq (NGS)</a:t>
            </a:r>
            <a:br>
              <a:rPr lang="cs-CZ" altLang="cs-CZ" sz="4000">
                <a:latin typeface="Comic Sans MS" panose="030F0702030302020204" pitchFamily="66" charset="0"/>
              </a:rPr>
            </a:br>
            <a:br>
              <a:rPr lang="cs-CZ" altLang="cs-CZ" sz="4000">
                <a:latin typeface="Comic Sans MS" panose="030F0702030302020204" pitchFamily="66" charset="0"/>
              </a:rPr>
            </a:br>
            <a:endParaRPr lang="cs-CZ" altLang="cs-CZ" sz="2800">
              <a:latin typeface="Comic Sans MS" panose="030F0702030302020204" pitchFamily="66" charset="0"/>
            </a:endParaRPr>
          </a:p>
        </p:txBody>
      </p:sp>
    </p:spTree>
  </p:cSld>
  <p:clrMapOvr>
    <a:masterClrMapping/>
  </p:clrMapOvr>
  <p:transition spd="slow">
    <p:wipe dir="u"/>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ctrTitle"/>
          </p:nvPr>
        </p:nvSpPr>
        <p:spPr>
          <a:xfrm>
            <a:off x="685800" y="549275"/>
            <a:ext cx="7773988" cy="5327650"/>
          </a:xfrm>
          <a:noFill/>
        </p:spPr>
        <p:txBody>
          <a:bodyPr/>
          <a:lstStyle/>
          <a:p>
            <a:pPr eaLnBrk="1" hangingPunct="1"/>
            <a:br>
              <a:rPr lang="cs-CZ" altLang="cs-CZ" sz="4000">
                <a:latin typeface="Comic Sans MS" panose="030F0702030302020204" pitchFamily="66" charset="0"/>
              </a:rPr>
            </a:br>
            <a:r>
              <a:rPr lang="cs-CZ" altLang="cs-CZ" sz="4000">
                <a:latin typeface="Comic Sans MS" panose="030F0702030302020204" pitchFamily="66" charset="0"/>
              </a:rPr>
              <a:t>1. </a:t>
            </a:r>
            <a:r>
              <a:rPr lang="en-US" altLang="cs-CZ" sz="4000">
                <a:latin typeface="Comic Sans MS" panose="030F0702030302020204" pitchFamily="66" charset="0"/>
              </a:rPr>
              <a:t>Analysis of </a:t>
            </a:r>
            <a:r>
              <a:rPr lang="cs-CZ" altLang="cs-CZ" sz="4000">
                <a:latin typeface="Comic Sans MS" panose="030F0702030302020204" pitchFamily="66" charset="0"/>
              </a:rPr>
              <a:t>gene </a:t>
            </a:r>
            <a:r>
              <a:rPr lang="en-US" altLang="cs-CZ" sz="4000">
                <a:latin typeface="Comic Sans MS" panose="030F0702030302020204" pitchFamily="66" charset="0"/>
              </a:rPr>
              <a:t>expression by microarrays </a:t>
            </a:r>
            <a:br>
              <a:rPr lang="cs-CZ" altLang="cs-CZ" sz="4000">
                <a:latin typeface="Comic Sans MS" panose="030F0702030302020204" pitchFamily="66" charset="0"/>
              </a:rPr>
            </a:br>
            <a:br>
              <a:rPr lang="cs-CZ" altLang="cs-CZ" sz="4000">
                <a:latin typeface="Comic Sans MS" panose="030F0702030302020204" pitchFamily="66" charset="0"/>
              </a:rPr>
            </a:br>
            <a:r>
              <a:rPr lang="cs-CZ" altLang="cs-CZ" sz="4000">
                <a:latin typeface="Comic Sans MS" panose="030F0702030302020204" pitchFamily="66" charset="0"/>
              </a:rPr>
              <a:t> </a:t>
            </a:r>
            <a:r>
              <a:rPr lang="cs-CZ" altLang="cs-CZ" sz="1800">
                <a:latin typeface="Comic Sans MS" panose="030F0702030302020204" pitchFamily="66" charset="0"/>
              </a:rPr>
              <a:t>Ranz JM, Machado CA:  Uncovering evoutionary patterns of gene expression using microarrays. TREE, 21(1): 29-37</a:t>
            </a:r>
          </a:p>
        </p:txBody>
      </p:sp>
    </p:spTree>
  </p:cSld>
  <p:clrMapOvr>
    <a:masterClrMapping/>
  </p:clrMapOvr>
  <p:transition spd="slow">
    <p:wipe dir="u"/>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a:xfrm>
            <a:off x="250825" y="609600"/>
            <a:ext cx="8497888" cy="1143000"/>
          </a:xfrm>
        </p:spPr>
        <p:txBody>
          <a:bodyPr/>
          <a:lstStyle/>
          <a:p>
            <a:pPr eaLnBrk="1" hangingPunct="1"/>
            <a:r>
              <a:rPr lang="cs-CZ" altLang="cs-CZ" sz="3600">
                <a:latin typeface="Comic Sans MS" panose="030F0702030302020204" pitchFamily="66" charset="0"/>
              </a:rPr>
              <a:t>Microarray analysis of transcriptome</a:t>
            </a:r>
            <a:br>
              <a:rPr lang="cs-CZ" altLang="cs-CZ" sz="3600">
                <a:latin typeface="Comic Sans MS" panose="030F0702030302020204" pitchFamily="66" charset="0"/>
              </a:rPr>
            </a:br>
            <a:r>
              <a:rPr lang="cs-CZ" altLang="cs-CZ" sz="2800">
                <a:latin typeface="Comic Sans MS" panose="030F0702030302020204" pitchFamily="66" charset="0"/>
              </a:rPr>
              <a:t>(</a:t>
            </a:r>
            <a:r>
              <a:rPr lang="en-US" altLang="cs-CZ" sz="2800">
                <a:latin typeface="Comic Sans MS" panose="030F0702030302020204" pitchFamily="66" charset="0"/>
                <a:cs typeface="Arial" panose="020B0604020202020204" pitchFamily="34" charset="0"/>
              </a:rPr>
              <a:t>~</a:t>
            </a:r>
            <a:r>
              <a:rPr lang="cs-CZ" altLang="cs-CZ" sz="2800">
                <a:latin typeface="Comic Sans MS" panose="030F0702030302020204" pitchFamily="66" charset="0"/>
                <a:cs typeface="Arial" panose="020B0604020202020204" pitchFamily="34" charset="0"/>
              </a:rPr>
              <a:t> specific DNA hybridization)</a:t>
            </a:r>
            <a:endParaRPr lang="en-US" altLang="cs-CZ" sz="2800">
              <a:latin typeface="Comic Sans MS" panose="030F0702030302020204" pitchFamily="66" charset="0"/>
              <a:cs typeface="Arial" panose="020B0604020202020204" pitchFamily="34" charset="0"/>
            </a:endParaRPr>
          </a:p>
        </p:txBody>
      </p:sp>
      <p:grpSp>
        <p:nvGrpSpPr>
          <p:cNvPr id="57347" name="Group 3"/>
          <p:cNvGrpSpPr>
            <a:grpSpLocks/>
          </p:cNvGrpSpPr>
          <p:nvPr/>
        </p:nvGrpSpPr>
        <p:grpSpPr bwMode="auto">
          <a:xfrm>
            <a:off x="3995738" y="3141663"/>
            <a:ext cx="4229100" cy="1476375"/>
            <a:chOff x="2544" y="2388"/>
            <a:chExt cx="2664" cy="930"/>
          </a:xfrm>
        </p:grpSpPr>
        <p:sp>
          <p:nvSpPr>
            <p:cNvPr id="57372" name="Rectangle 4"/>
            <p:cNvSpPr>
              <a:spLocks noChangeArrowheads="1"/>
            </p:cNvSpPr>
            <p:nvPr/>
          </p:nvSpPr>
          <p:spPr bwMode="auto">
            <a:xfrm>
              <a:off x="2646" y="3234"/>
              <a:ext cx="2322" cy="84"/>
            </a:xfrm>
            <a:prstGeom prst="rect">
              <a:avLst/>
            </a:prstGeom>
            <a:solidFill>
              <a:srgbClr val="F3F907"/>
            </a:solidFill>
            <a:ln w="9525">
              <a:miter lim="800000"/>
              <a:headEnd/>
              <a:tailEnd/>
            </a:ln>
            <a:scene3d>
              <a:camera prst="legacyPerspectiveTopRight"/>
              <a:lightRig rig="legacyFlat3" dir="b"/>
            </a:scene3d>
            <a:sp3d extrusionH="121893000" prstMaterial="legacyMatte">
              <a:bevelT w="13500" h="13500" prst="angle"/>
              <a:bevelB w="13500" h="13500" prst="angle"/>
              <a:extrusionClr>
                <a:srgbClr val="F3F907"/>
              </a:extrusionClr>
              <a:contourClr>
                <a:srgbClr val="F3F907"/>
              </a:contourClr>
            </a:sp3d>
          </p:spPr>
          <p:txBody>
            <a:bodyPr wrap="none" anchor="ctr">
              <a:flatTx/>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sp>
          <p:nvSpPr>
            <p:cNvPr id="57373" name="WordArt 5"/>
            <p:cNvSpPr>
              <a:spLocks noChangeArrowheads="1" noChangeShapeType="1" noTextEdit="1"/>
            </p:cNvSpPr>
            <p:nvPr/>
          </p:nvSpPr>
          <p:spPr bwMode="auto">
            <a:xfrm rot="2484529">
              <a:off x="2544" y="2388"/>
              <a:ext cx="1182" cy="648"/>
            </a:xfrm>
            <a:prstGeom prst="rect">
              <a:avLst/>
            </a:prstGeom>
          </p:spPr>
          <p:txBody>
            <a:bodyPr spcFirstLastPara="1" wrap="none" fromWordArt="1">
              <a:prstTxWarp prst="textArchUp">
                <a:avLst>
                  <a:gd name="adj" fmla="val 11585228"/>
                </a:avLst>
              </a:prstTxWarp>
            </a:bodyPr>
            <a:lstStyle/>
            <a:p>
              <a:pPr algn="ctr"/>
              <a:r>
                <a:rPr lang="en-US" sz="3600" kern="10">
                  <a:ln w="9525">
                    <a:solidFill>
                      <a:srgbClr val="000000"/>
                    </a:solidFill>
                    <a:round/>
                    <a:headEnd/>
                    <a:tailEnd/>
                  </a:ln>
                  <a:solidFill>
                    <a:srgbClr val="F3F907"/>
                  </a:solidFill>
                  <a:latin typeface="Arial Black" panose="020B0A04020102020204" pitchFamily="34" charset="0"/>
                </a:rPr>
                <a:t>ACTGGTCCATAA</a:t>
              </a:r>
            </a:p>
          </p:txBody>
        </p:sp>
        <p:sp>
          <p:nvSpPr>
            <p:cNvPr id="57374" name="Line 6"/>
            <p:cNvSpPr>
              <a:spLocks noChangeShapeType="1"/>
            </p:cNvSpPr>
            <p:nvPr/>
          </p:nvSpPr>
          <p:spPr bwMode="auto">
            <a:xfrm>
              <a:off x="3654" y="2982"/>
              <a:ext cx="30" cy="126"/>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375" name="Oval 7"/>
            <p:cNvSpPr>
              <a:spLocks noChangeArrowheads="1"/>
            </p:cNvSpPr>
            <p:nvPr/>
          </p:nvSpPr>
          <p:spPr bwMode="auto">
            <a:xfrm>
              <a:off x="4458" y="2826"/>
              <a:ext cx="114" cy="66"/>
            </a:xfrm>
            <a:prstGeom prst="ellipse">
              <a:avLst/>
            </a:prstGeom>
            <a:solidFill>
              <a:srgbClr val="F3F907"/>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sp>
          <p:nvSpPr>
            <p:cNvPr id="57376" name="Oval 8"/>
            <p:cNvSpPr>
              <a:spLocks noChangeArrowheads="1"/>
            </p:cNvSpPr>
            <p:nvPr/>
          </p:nvSpPr>
          <p:spPr bwMode="auto">
            <a:xfrm>
              <a:off x="4554" y="2922"/>
              <a:ext cx="114" cy="66"/>
            </a:xfrm>
            <a:prstGeom prst="ellipse">
              <a:avLst/>
            </a:prstGeom>
            <a:solidFill>
              <a:srgbClr val="F3F907"/>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sp>
          <p:nvSpPr>
            <p:cNvPr id="57377" name="Oval 9"/>
            <p:cNvSpPr>
              <a:spLocks noChangeArrowheads="1"/>
            </p:cNvSpPr>
            <p:nvPr/>
          </p:nvSpPr>
          <p:spPr bwMode="auto">
            <a:xfrm>
              <a:off x="4650" y="3018"/>
              <a:ext cx="114" cy="66"/>
            </a:xfrm>
            <a:prstGeom prst="ellipse">
              <a:avLst/>
            </a:prstGeom>
            <a:solidFill>
              <a:srgbClr val="F3F907"/>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sp>
          <p:nvSpPr>
            <p:cNvPr id="57378" name="Oval 10"/>
            <p:cNvSpPr>
              <a:spLocks noChangeArrowheads="1"/>
            </p:cNvSpPr>
            <p:nvPr/>
          </p:nvSpPr>
          <p:spPr bwMode="auto">
            <a:xfrm>
              <a:off x="4746" y="3114"/>
              <a:ext cx="114" cy="66"/>
            </a:xfrm>
            <a:prstGeom prst="ellipse">
              <a:avLst/>
            </a:prstGeom>
            <a:solidFill>
              <a:srgbClr val="F3F907"/>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sp>
          <p:nvSpPr>
            <p:cNvPr id="57379" name="Oval 11"/>
            <p:cNvSpPr>
              <a:spLocks noChangeArrowheads="1"/>
            </p:cNvSpPr>
            <p:nvPr/>
          </p:nvSpPr>
          <p:spPr bwMode="auto">
            <a:xfrm>
              <a:off x="4254" y="2838"/>
              <a:ext cx="114" cy="66"/>
            </a:xfrm>
            <a:prstGeom prst="ellipse">
              <a:avLst/>
            </a:prstGeom>
            <a:solidFill>
              <a:srgbClr val="F3F907"/>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sp>
          <p:nvSpPr>
            <p:cNvPr id="57380" name="Oval 12"/>
            <p:cNvSpPr>
              <a:spLocks noChangeArrowheads="1"/>
            </p:cNvSpPr>
            <p:nvPr/>
          </p:nvSpPr>
          <p:spPr bwMode="auto">
            <a:xfrm>
              <a:off x="4350" y="2934"/>
              <a:ext cx="114" cy="66"/>
            </a:xfrm>
            <a:prstGeom prst="ellipse">
              <a:avLst/>
            </a:prstGeom>
            <a:solidFill>
              <a:srgbClr val="F3F907"/>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sp>
          <p:nvSpPr>
            <p:cNvPr id="57381" name="Oval 13"/>
            <p:cNvSpPr>
              <a:spLocks noChangeArrowheads="1"/>
            </p:cNvSpPr>
            <p:nvPr/>
          </p:nvSpPr>
          <p:spPr bwMode="auto">
            <a:xfrm>
              <a:off x="4446" y="3030"/>
              <a:ext cx="114" cy="66"/>
            </a:xfrm>
            <a:prstGeom prst="ellipse">
              <a:avLst/>
            </a:prstGeom>
            <a:solidFill>
              <a:srgbClr val="F3F907"/>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sp>
          <p:nvSpPr>
            <p:cNvPr id="57382" name="Oval 14"/>
            <p:cNvSpPr>
              <a:spLocks noChangeArrowheads="1"/>
            </p:cNvSpPr>
            <p:nvPr/>
          </p:nvSpPr>
          <p:spPr bwMode="auto">
            <a:xfrm>
              <a:off x="4542" y="3126"/>
              <a:ext cx="114" cy="66"/>
            </a:xfrm>
            <a:prstGeom prst="ellipse">
              <a:avLst/>
            </a:prstGeom>
            <a:solidFill>
              <a:srgbClr val="F3F907"/>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sp>
          <p:nvSpPr>
            <p:cNvPr id="57383" name="Oval 15"/>
            <p:cNvSpPr>
              <a:spLocks noChangeArrowheads="1"/>
            </p:cNvSpPr>
            <p:nvPr/>
          </p:nvSpPr>
          <p:spPr bwMode="auto">
            <a:xfrm>
              <a:off x="4074" y="2934"/>
              <a:ext cx="114" cy="66"/>
            </a:xfrm>
            <a:prstGeom prst="ellipse">
              <a:avLst/>
            </a:prstGeom>
            <a:solidFill>
              <a:srgbClr val="F3F907"/>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sp>
          <p:nvSpPr>
            <p:cNvPr id="57384" name="Oval 16"/>
            <p:cNvSpPr>
              <a:spLocks noChangeArrowheads="1"/>
            </p:cNvSpPr>
            <p:nvPr/>
          </p:nvSpPr>
          <p:spPr bwMode="auto">
            <a:xfrm>
              <a:off x="4170" y="3030"/>
              <a:ext cx="114" cy="66"/>
            </a:xfrm>
            <a:prstGeom prst="ellipse">
              <a:avLst/>
            </a:prstGeom>
            <a:solidFill>
              <a:srgbClr val="F3F907"/>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sp>
          <p:nvSpPr>
            <p:cNvPr id="57385" name="Oval 17"/>
            <p:cNvSpPr>
              <a:spLocks noChangeArrowheads="1"/>
            </p:cNvSpPr>
            <p:nvPr/>
          </p:nvSpPr>
          <p:spPr bwMode="auto">
            <a:xfrm>
              <a:off x="4266" y="3126"/>
              <a:ext cx="114" cy="66"/>
            </a:xfrm>
            <a:prstGeom prst="ellipse">
              <a:avLst/>
            </a:prstGeom>
            <a:solidFill>
              <a:srgbClr val="F3F907"/>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sp>
          <p:nvSpPr>
            <p:cNvPr id="57386" name="Oval 18"/>
            <p:cNvSpPr>
              <a:spLocks noChangeArrowheads="1"/>
            </p:cNvSpPr>
            <p:nvPr/>
          </p:nvSpPr>
          <p:spPr bwMode="auto">
            <a:xfrm>
              <a:off x="3642" y="3114"/>
              <a:ext cx="114" cy="66"/>
            </a:xfrm>
            <a:prstGeom prst="ellipse">
              <a:avLst/>
            </a:prstGeom>
            <a:solidFill>
              <a:srgbClr val="F3F907"/>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sp>
          <p:nvSpPr>
            <p:cNvPr id="57387" name="Oval 19"/>
            <p:cNvSpPr>
              <a:spLocks noChangeArrowheads="1"/>
            </p:cNvSpPr>
            <p:nvPr/>
          </p:nvSpPr>
          <p:spPr bwMode="auto">
            <a:xfrm>
              <a:off x="3858" y="2976"/>
              <a:ext cx="114" cy="66"/>
            </a:xfrm>
            <a:prstGeom prst="ellipse">
              <a:avLst/>
            </a:prstGeom>
            <a:solidFill>
              <a:srgbClr val="F3F907"/>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sp>
          <p:nvSpPr>
            <p:cNvPr id="57388" name="Oval 20"/>
            <p:cNvSpPr>
              <a:spLocks noChangeArrowheads="1"/>
            </p:cNvSpPr>
            <p:nvPr/>
          </p:nvSpPr>
          <p:spPr bwMode="auto">
            <a:xfrm>
              <a:off x="3954" y="3072"/>
              <a:ext cx="114" cy="66"/>
            </a:xfrm>
            <a:prstGeom prst="ellipse">
              <a:avLst/>
            </a:prstGeom>
            <a:solidFill>
              <a:srgbClr val="F3F907"/>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sp>
          <p:nvSpPr>
            <p:cNvPr id="57389" name="Oval 21"/>
            <p:cNvSpPr>
              <a:spLocks noChangeArrowheads="1"/>
            </p:cNvSpPr>
            <p:nvPr/>
          </p:nvSpPr>
          <p:spPr bwMode="auto">
            <a:xfrm>
              <a:off x="4638" y="2802"/>
              <a:ext cx="96" cy="66"/>
            </a:xfrm>
            <a:prstGeom prst="ellipse">
              <a:avLst/>
            </a:prstGeom>
            <a:solidFill>
              <a:srgbClr val="F3F907"/>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sp>
          <p:nvSpPr>
            <p:cNvPr id="57390" name="Oval 22"/>
            <p:cNvSpPr>
              <a:spLocks noChangeArrowheads="1"/>
            </p:cNvSpPr>
            <p:nvPr/>
          </p:nvSpPr>
          <p:spPr bwMode="auto">
            <a:xfrm>
              <a:off x="4734" y="2898"/>
              <a:ext cx="96" cy="66"/>
            </a:xfrm>
            <a:prstGeom prst="ellipse">
              <a:avLst/>
            </a:prstGeom>
            <a:solidFill>
              <a:srgbClr val="F3F907"/>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sp>
          <p:nvSpPr>
            <p:cNvPr id="57391" name="Oval 23"/>
            <p:cNvSpPr>
              <a:spLocks noChangeArrowheads="1"/>
            </p:cNvSpPr>
            <p:nvPr/>
          </p:nvSpPr>
          <p:spPr bwMode="auto">
            <a:xfrm>
              <a:off x="4830" y="2994"/>
              <a:ext cx="96" cy="66"/>
            </a:xfrm>
            <a:prstGeom prst="ellipse">
              <a:avLst/>
            </a:prstGeom>
            <a:solidFill>
              <a:srgbClr val="F3F907"/>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sp>
          <p:nvSpPr>
            <p:cNvPr id="57392" name="Oval 24"/>
            <p:cNvSpPr>
              <a:spLocks noChangeArrowheads="1"/>
            </p:cNvSpPr>
            <p:nvPr/>
          </p:nvSpPr>
          <p:spPr bwMode="auto">
            <a:xfrm>
              <a:off x="4764" y="2712"/>
              <a:ext cx="66" cy="54"/>
            </a:xfrm>
            <a:prstGeom prst="ellipse">
              <a:avLst/>
            </a:prstGeom>
            <a:solidFill>
              <a:srgbClr val="F3F907"/>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sp>
          <p:nvSpPr>
            <p:cNvPr id="57393" name="Oval 25"/>
            <p:cNvSpPr>
              <a:spLocks noChangeArrowheads="1"/>
            </p:cNvSpPr>
            <p:nvPr/>
          </p:nvSpPr>
          <p:spPr bwMode="auto">
            <a:xfrm>
              <a:off x="4860" y="2808"/>
              <a:ext cx="66" cy="54"/>
            </a:xfrm>
            <a:prstGeom prst="ellipse">
              <a:avLst/>
            </a:prstGeom>
            <a:solidFill>
              <a:srgbClr val="F3F907"/>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sp>
          <p:nvSpPr>
            <p:cNvPr id="57394" name="Oval 26"/>
            <p:cNvSpPr>
              <a:spLocks noChangeArrowheads="1"/>
            </p:cNvSpPr>
            <p:nvPr/>
          </p:nvSpPr>
          <p:spPr bwMode="auto">
            <a:xfrm>
              <a:off x="4956" y="2904"/>
              <a:ext cx="66" cy="54"/>
            </a:xfrm>
            <a:prstGeom prst="ellipse">
              <a:avLst/>
            </a:prstGeom>
            <a:solidFill>
              <a:srgbClr val="F3F907"/>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sp>
          <p:nvSpPr>
            <p:cNvPr id="57395" name="Oval 27"/>
            <p:cNvSpPr>
              <a:spLocks noChangeArrowheads="1"/>
            </p:cNvSpPr>
            <p:nvPr/>
          </p:nvSpPr>
          <p:spPr bwMode="auto">
            <a:xfrm>
              <a:off x="4950" y="2712"/>
              <a:ext cx="66" cy="54"/>
            </a:xfrm>
            <a:prstGeom prst="ellipse">
              <a:avLst/>
            </a:prstGeom>
            <a:solidFill>
              <a:srgbClr val="F3F907"/>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sp>
          <p:nvSpPr>
            <p:cNvPr id="57396" name="Oval 28"/>
            <p:cNvSpPr>
              <a:spLocks noChangeArrowheads="1"/>
            </p:cNvSpPr>
            <p:nvPr/>
          </p:nvSpPr>
          <p:spPr bwMode="auto">
            <a:xfrm>
              <a:off x="5034" y="3000"/>
              <a:ext cx="84" cy="60"/>
            </a:xfrm>
            <a:prstGeom prst="ellipse">
              <a:avLst/>
            </a:prstGeom>
            <a:solidFill>
              <a:srgbClr val="F3F907"/>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sp>
          <p:nvSpPr>
            <p:cNvPr id="57397" name="Oval 29"/>
            <p:cNvSpPr>
              <a:spLocks noChangeArrowheads="1"/>
            </p:cNvSpPr>
            <p:nvPr/>
          </p:nvSpPr>
          <p:spPr bwMode="auto">
            <a:xfrm>
              <a:off x="5046" y="2808"/>
              <a:ext cx="66" cy="54"/>
            </a:xfrm>
            <a:prstGeom prst="ellipse">
              <a:avLst/>
            </a:prstGeom>
            <a:solidFill>
              <a:srgbClr val="F3F907"/>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sp>
          <p:nvSpPr>
            <p:cNvPr id="57398" name="Oval 30"/>
            <p:cNvSpPr>
              <a:spLocks noChangeArrowheads="1"/>
            </p:cNvSpPr>
            <p:nvPr/>
          </p:nvSpPr>
          <p:spPr bwMode="auto">
            <a:xfrm>
              <a:off x="5142" y="2904"/>
              <a:ext cx="66" cy="54"/>
            </a:xfrm>
            <a:prstGeom prst="ellipse">
              <a:avLst/>
            </a:prstGeom>
            <a:solidFill>
              <a:srgbClr val="F3F907"/>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grpSp>
      <p:grpSp>
        <p:nvGrpSpPr>
          <p:cNvPr id="57348" name="Group 31"/>
          <p:cNvGrpSpPr>
            <a:grpSpLocks/>
          </p:cNvGrpSpPr>
          <p:nvPr/>
        </p:nvGrpSpPr>
        <p:grpSpPr bwMode="auto">
          <a:xfrm rot="-1849564">
            <a:off x="684213" y="2349500"/>
            <a:ext cx="3419475" cy="2514600"/>
            <a:chOff x="528" y="1482"/>
            <a:chExt cx="2154" cy="1584"/>
          </a:xfrm>
        </p:grpSpPr>
        <p:grpSp>
          <p:nvGrpSpPr>
            <p:cNvPr id="57351" name="Group 32"/>
            <p:cNvGrpSpPr>
              <a:grpSpLocks/>
            </p:cNvGrpSpPr>
            <p:nvPr/>
          </p:nvGrpSpPr>
          <p:grpSpPr bwMode="auto">
            <a:xfrm>
              <a:off x="660" y="1533"/>
              <a:ext cx="1422" cy="540"/>
              <a:chOff x="288" y="1701"/>
              <a:chExt cx="1422" cy="540"/>
            </a:xfrm>
          </p:grpSpPr>
          <p:sp>
            <p:nvSpPr>
              <p:cNvPr id="57370" name="Freeform 33"/>
              <p:cNvSpPr>
                <a:spLocks/>
              </p:cNvSpPr>
              <p:nvPr/>
            </p:nvSpPr>
            <p:spPr bwMode="auto">
              <a:xfrm>
                <a:off x="402" y="1701"/>
                <a:ext cx="1308" cy="399"/>
              </a:xfrm>
              <a:custGeom>
                <a:avLst/>
                <a:gdLst>
                  <a:gd name="T0" fmla="*/ 0 w 1308"/>
                  <a:gd name="T1" fmla="*/ 399 h 399"/>
                  <a:gd name="T2" fmla="*/ 180 w 1308"/>
                  <a:gd name="T3" fmla="*/ 183 h 399"/>
                  <a:gd name="T4" fmla="*/ 384 w 1308"/>
                  <a:gd name="T5" fmla="*/ 321 h 399"/>
                  <a:gd name="T6" fmla="*/ 528 w 1308"/>
                  <a:gd name="T7" fmla="*/ 117 h 399"/>
                  <a:gd name="T8" fmla="*/ 696 w 1308"/>
                  <a:gd name="T9" fmla="*/ 231 h 399"/>
                  <a:gd name="T10" fmla="*/ 828 w 1308"/>
                  <a:gd name="T11" fmla="*/ 51 h 399"/>
                  <a:gd name="T12" fmla="*/ 1026 w 1308"/>
                  <a:gd name="T13" fmla="*/ 171 h 399"/>
                  <a:gd name="T14" fmla="*/ 1104 w 1308"/>
                  <a:gd name="T15" fmla="*/ 15 h 399"/>
                  <a:gd name="T16" fmla="*/ 1164 w 1308"/>
                  <a:gd name="T17" fmla="*/ 81 h 399"/>
                  <a:gd name="T18" fmla="*/ 1242 w 1308"/>
                  <a:gd name="T19" fmla="*/ 15 h 399"/>
                  <a:gd name="T20" fmla="*/ 1308 w 1308"/>
                  <a:gd name="T21" fmla="*/ 39 h 39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308"/>
                  <a:gd name="T34" fmla="*/ 0 h 399"/>
                  <a:gd name="T35" fmla="*/ 1308 w 1308"/>
                  <a:gd name="T36" fmla="*/ 399 h 39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308" h="399">
                    <a:moveTo>
                      <a:pt x="0" y="399"/>
                    </a:moveTo>
                    <a:cubicBezTo>
                      <a:pt x="58" y="297"/>
                      <a:pt x="116" y="196"/>
                      <a:pt x="180" y="183"/>
                    </a:cubicBezTo>
                    <a:cubicBezTo>
                      <a:pt x="244" y="170"/>
                      <a:pt x="326" y="332"/>
                      <a:pt x="384" y="321"/>
                    </a:cubicBezTo>
                    <a:cubicBezTo>
                      <a:pt x="442" y="310"/>
                      <a:pt x="476" y="132"/>
                      <a:pt x="528" y="117"/>
                    </a:cubicBezTo>
                    <a:cubicBezTo>
                      <a:pt x="580" y="102"/>
                      <a:pt x="646" y="242"/>
                      <a:pt x="696" y="231"/>
                    </a:cubicBezTo>
                    <a:cubicBezTo>
                      <a:pt x="746" y="220"/>
                      <a:pt x="773" y="61"/>
                      <a:pt x="828" y="51"/>
                    </a:cubicBezTo>
                    <a:cubicBezTo>
                      <a:pt x="883" y="41"/>
                      <a:pt x="980" y="177"/>
                      <a:pt x="1026" y="171"/>
                    </a:cubicBezTo>
                    <a:cubicBezTo>
                      <a:pt x="1072" y="165"/>
                      <a:pt x="1081" y="30"/>
                      <a:pt x="1104" y="15"/>
                    </a:cubicBezTo>
                    <a:cubicBezTo>
                      <a:pt x="1127" y="0"/>
                      <a:pt x="1141" y="81"/>
                      <a:pt x="1164" y="81"/>
                    </a:cubicBezTo>
                    <a:cubicBezTo>
                      <a:pt x="1187" y="81"/>
                      <a:pt x="1218" y="22"/>
                      <a:pt x="1242" y="15"/>
                    </a:cubicBezTo>
                    <a:cubicBezTo>
                      <a:pt x="1266" y="8"/>
                      <a:pt x="1297" y="35"/>
                      <a:pt x="1308" y="39"/>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7371" name="AutoShape 34"/>
              <p:cNvSpPr>
                <a:spLocks noChangeArrowheads="1"/>
              </p:cNvSpPr>
              <p:nvPr/>
            </p:nvSpPr>
            <p:spPr bwMode="auto">
              <a:xfrm>
                <a:off x="288" y="2079"/>
                <a:ext cx="162" cy="162"/>
              </a:xfrm>
              <a:prstGeom prst="star16">
                <a:avLst>
                  <a:gd name="adj" fmla="val 616"/>
                </a:avLst>
              </a:prstGeom>
              <a:solidFill>
                <a:srgbClr val="FF0066"/>
              </a:solidFill>
              <a:ln w="9525">
                <a:solidFill>
                  <a:srgbClr val="FF0066"/>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grpSp>
        <p:grpSp>
          <p:nvGrpSpPr>
            <p:cNvPr id="57352" name="Group 35"/>
            <p:cNvGrpSpPr>
              <a:grpSpLocks/>
            </p:cNvGrpSpPr>
            <p:nvPr/>
          </p:nvGrpSpPr>
          <p:grpSpPr bwMode="auto">
            <a:xfrm rot="5658668">
              <a:off x="432" y="1923"/>
              <a:ext cx="1422" cy="540"/>
              <a:chOff x="288" y="1701"/>
              <a:chExt cx="1422" cy="540"/>
            </a:xfrm>
          </p:grpSpPr>
          <p:sp>
            <p:nvSpPr>
              <p:cNvPr id="57368" name="Freeform 36"/>
              <p:cNvSpPr>
                <a:spLocks/>
              </p:cNvSpPr>
              <p:nvPr/>
            </p:nvSpPr>
            <p:spPr bwMode="auto">
              <a:xfrm>
                <a:off x="402" y="1701"/>
                <a:ext cx="1308" cy="399"/>
              </a:xfrm>
              <a:custGeom>
                <a:avLst/>
                <a:gdLst>
                  <a:gd name="T0" fmla="*/ 0 w 1308"/>
                  <a:gd name="T1" fmla="*/ 399 h 399"/>
                  <a:gd name="T2" fmla="*/ 180 w 1308"/>
                  <a:gd name="T3" fmla="*/ 183 h 399"/>
                  <a:gd name="T4" fmla="*/ 384 w 1308"/>
                  <a:gd name="T5" fmla="*/ 321 h 399"/>
                  <a:gd name="T6" fmla="*/ 528 w 1308"/>
                  <a:gd name="T7" fmla="*/ 117 h 399"/>
                  <a:gd name="T8" fmla="*/ 696 w 1308"/>
                  <a:gd name="T9" fmla="*/ 231 h 399"/>
                  <a:gd name="T10" fmla="*/ 828 w 1308"/>
                  <a:gd name="T11" fmla="*/ 51 h 399"/>
                  <a:gd name="T12" fmla="*/ 1026 w 1308"/>
                  <a:gd name="T13" fmla="*/ 171 h 399"/>
                  <a:gd name="T14" fmla="*/ 1104 w 1308"/>
                  <a:gd name="T15" fmla="*/ 15 h 399"/>
                  <a:gd name="T16" fmla="*/ 1164 w 1308"/>
                  <a:gd name="T17" fmla="*/ 81 h 399"/>
                  <a:gd name="T18" fmla="*/ 1242 w 1308"/>
                  <a:gd name="T19" fmla="*/ 15 h 399"/>
                  <a:gd name="T20" fmla="*/ 1308 w 1308"/>
                  <a:gd name="T21" fmla="*/ 39 h 39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308"/>
                  <a:gd name="T34" fmla="*/ 0 h 399"/>
                  <a:gd name="T35" fmla="*/ 1308 w 1308"/>
                  <a:gd name="T36" fmla="*/ 399 h 39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308" h="399">
                    <a:moveTo>
                      <a:pt x="0" y="399"/>
                    </a:moveTo>
                    <a:cubicBezTo>
                      <a:pt x="58" y="297"/>
                      <a:pt x="116" y="196"/>
                      <a:pt x="180" y="183"/>
                    </a:cubicBezTo>
                    <a:cubicBezTo>
                      <a:pt x="244" y="170"/>
                      <a:pt x="326" y="332"/>
                      <a:pt x="384" y="321"/>
                    </a:cubicBezTo>
                    <a:cubicBezTo>
                      <a:pt x="442" y="310"/>
                      <a:pt x="476" y="132"/>
                      <a:pt x="528" y="117"/>
                    </a:cubicBezTo>
                    <a:cubicBezTo>
                      <a:pt x="580" y="102"/>
                      <a:pt x="646" y="242"/>
                      <a:pt x="696" y="231"/>
                    </a:cubicBezTo>
                    <a:cubicBezTo>
                      <a:pt x="746" y="220"/>
                      <a:pt x="773" y="61"/>
                      <a:pt x="828" y="51"/>
                    </a:cubicBezTo>
                    <a:cubicBezTo>
                      <a:pt x="883" y="41"/>
                      <a:pt x="980" y="177"/>
                      <a:pt x="1026" y="171"/>
                    </a:cubicBezTo>
                    <a:cubicBezTo>
                      <a:pt x="1072" y="165"/>
                      <a:pt x="1081" y="30"/>
                      <a:pt x="1104" y="15"/>
                    </a:cubicBezTo>
                    <a:cubicBezTo>
                      <a:pt x="1127" y="0"/>
                      <a:pt x="1141" y="81"/>
                      <a:pt x="1164" y="81"/>
                    </a:cubicBezTo>
                    <a:cubicBezTo>
                      <a:pt x="1187" y="81"/>
                      <a:pt x="1218" y="22"/>
                      <a:pt x="1242" y="15"/>
                    </a:cubicBezTo>
                    <a:cubicBezTo>
                      <a:pt x="1266" y="8"/>
                      <a:pt x="1297" y="35"/>
                      <a:pt x="1308" y="39"/>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7369" name="AutoShape 37"/>
              <p:cNvSpPr>
                <a:spLocks noChangeArrowheads="1"/>
              </p:cNvSpPr>
              <p:nvPr/>
            </p:nvSpPr>
            <p:spPr bwMode="auto">
              <a:xfrm>
                <a:off x="288" y="2079"/>
                <a:ext cx="162" cy="162"/>
              </a:xfrm>
              <a:prstGeom prst="star16">
                <a:avLst>
                  <a:gd name="adj" fmla="val 616"/>
                </a:avLst>
              </a:prstGeom>
              <a:solidFill>
                <a:srgbClr val="FF0066"/>
              </a:solidFill>
              <a:ln w="9525">
                <a:solidFill>
                  <a:srgbClr val="FF0066"/>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grpSp>
        <p:grpSp>
          <p:nvGrpSpPr>
            <p:cNvPr id="57353" name="Group 38"/>
            <p:cNvGrpSpPr>
              <a:grpSpLocks/>
            </p:cNvGrpSpPr>
            <p:nvPr/>
          </p:nvGrpSpPr>
          <p:grpSpPr bwMode="auto">
            <a:xfrm rot="-9882845">
              <a:off x="1260" y="1722"/>
              <a:ext cx="1422" cy="540"/>
              <a:chOff x="288" y="1701"/>
              <a:chExt cx="1422" cy="540"/>
            </a:xfrm>
          </p:grpSpPr>
          <p:sp>
            <p:nvSpPr>
              <p:cNvPr id="57366" name="Freeform 39"/>
              <p:cNvSpPr>
                <a:spLocks/>
              </p:cNvSpPr>
              <p:nvPr/>
            </p:nvSpPr>
            <p:spPr bwMode="auto">
              <a:xfrm>
                <a:off x="402" y="1701"/>
                <a:ext cx="1308" cy="399"/>
              </a:xfrm>
              <a:custGeom>
                <a:avLst/>
                <a:gdLst>
                  <a:gd name="T0" fmla="*/ 0 w 1308"/>
                  <a:gd name="T1" fmla="*/ 399 h 399"/>
                  <a:gd name="T2" fmla="*/ 180 w 1308"/>
                  <a:gd name="T3" fmla="*/ 183 h 399"/>
                  <a:gd name="T4" fmla="*/ 384 w 1308"/>
                  <a:gd name="T5" fmla="*/ 321 h 399"/>
                  <a:gd name="T6" fmla="*/ 528 w 1308"/>
                  <a:gd name="T7" fmla="*/ 117 h 399"/>
                  <a:gd name="T8" fmla="*/ 696 w 1308"/>
                  <a:gd name="T9" fmla="*/ 231 h 399"/>
                  <a:gd name="T10" fmla="*/ 828 w 1308"/>
                  <a:gd name="T11" fmla="*/ 51 h 399"/>
                  <a:gd name="T12" fmla="*/ 1026 w 1308"/>
                  <a:gd name="T13" fmla="*/ 171 h 399"/>
                  <a:gd name="T14" fmla="*/ 1104 w 1308"/>
                  <a:gd name="T15" fmla="*/ 15 h 399"/>
                  <a:gd name="T16" fmla="*/ 1164 w 1308"/>
                  <a:gd name="T17" fmla="*/ 81 h 399"/>
                  <a:gd name="T18" fmla="*/ 1242 w 1308"/>
                  <a:gd name="T19" fmla="*/ 15 h 399"/>
                  <a:gd name="T20" fmla="*/ 1308 w 1308"/>
                  <a:gd name="T21" fmla="*/ 39 h 39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308"/>
                  <a:gd name="T34" fmla="*/ 0 h 399"/>
                  <a:gd name="T35" fmla="*/ 1308 w 1308"/>
                  <a:gd name="T36" fmla="*/ 399 h 39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308" h="399">
                    <a:moveTo>
                      <a:pt x="0" y="399"/>
                    </a:moveTo>
                    <a:cubicBezTo>
                      <a:pt x="58" y="297"/>
                      <a:pt x="116" y="196"/>
                      <a:pt x="180" y="183"/>
                    </a:cubicBezTo>
                    <a:cubicBezTo>
                      <a:pt x="244" y="170"/>
                      <a:pt x="326" y="332"/>
                      <a:pt x="384" y="321"/>
                    </a:cubicBezTo>
                    <a:cubicBezTo>
                      <a:pt x="442" y="310"/>
                      <a:pt x="476" y="132"/>
                      <a:pt x="528" y="117"/>
                    </a:cubicBezTo>
                    <a:cubicBezTo>
                      <a:pt x="580" y="102"/>
                      <a:pt x="646" y="242"/>
                      <a:pt x="696" y="231"/>
                    </a:cubicBezTo>
                    <a:cubicBezTo>
                      <a:pt x="746" y="220"/>
                      <a:pt x="773" y="61"/>
                      <a:pt x="828" y="51"/>
                    </a:cubicBezTo>
                    <a:cubicBezTo>
                      <a:pt x="883" y="41"/>
                      <a:pt x="980" y="177"/>
                      <a:pt x="1026" y="171"/>
                    </a:cubicBezTo>
                    <a:cubicBezTo>
                      <a:pt x="1072" y="165"/>
                      <a:pt x="1081" y="30"/>
                      <a:pt x="1104" y="15"/>
                    </a:cubicBezTo>
                    <a:cubicBezTo>
                      <a:pt x="1127" y="0"/>
                      <a:pt x="1141" y="81"/>
                      <a:pt x="1164" y="81"/>
                    </a:cubicBezTo>
                    <a:cubicBezTo>
                      <a:pt x="1187" y="81"/>
                      <a:pt x="1218" y="22"/>
                      <a:pt x="1242" y="15"/>
                    </a:cubicBezTo>
                    <a:cubicBezTo>
                      <a:pt x="1266" y="8"/>
                      <a:pt x="1297" y="35"/>
                      <a:pt x="1308" y="39"/>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7367" name="AutoShape 40"/>
              <p:cNvSpPr>
                <a:spLocks noChangeArrowheads="1"/>
              </p:cNvSpPr>
              <p:nvPr/>
            </p:nvSpPr>
            <p:spPr bwMode="auto">
              <a:xfrm>
                <a:off x="288" y="2079"/>
                <a:ext cx="162" cy="162"/>
              </a:xfrm>
              <a:prstGeom prst="star16">
                <a:avLst>
                  <a:gd name="adj" fmla="val 616"/>
                </a:avLst>
              </a:prstGeom>
              <a:solidFill>
                <a:srgbClr val="FF0066"/>
              </a:solidFill>
              <a:ln w="9525">
                <a:solidFill>
                  <a:srgbClr val="FF0066"/>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grpSp>
        <p:grpSp>
          <p:nvGrpSpPr>
            <p:cNvPr id="57354" name="Group 41"/>
            <p:cNvGrpSpPr>
              <a:grpSpLocks/>
            </p:cNvGrpSpPr>
            <p:nvPr/>
          </p:nvGrpSpPr>
          <p:grpSpPr bwMode="auto">
            <a:xfrm rot="-4383305">
              <a:off x="1086" y="2085"/>
              <a:ext cx="1422" cy="540"/>
              <a:chOff x="288" y="1701"/>
              <a:chExt cx="1422" cy="540"/>
            </a:xfrm>
          </p:grpSpPr>
          <p:sp>
            <p:nvSpPr>
              <p:cNvPr id="57364" name="Freeform 42"/>
              <p:cNvSpPr>
                <a:spLocks/>
              </p:cNvSpPr>
              <p:nvPr/>
            </p:nvSpPr>
            <p:spPr bwMode="auto">
              <a:xfrm>
                <a:off x="402" y="1701"/>
                <a:ext cx="1308" cy="399"/>
              </a:xfrm>
              <a:custGeom>
                <a:avLst/>
                <a:gdLst>
                  <a:gd name="T0" fmla="*/ 0 w 1308"/>
                  <a:gd name="T1" fmla="*/ 399 h 399"/>
                  <a:gd name="T2" fmla="*/ 180 w 1308"/>
                  <a:gd name="T3" fmla="*/ 183 h 399"/>
                  <a:gd name="T4" fmla="*/ 384 w 1308"/>
                  <a:gd name="T5" fmla="*/ 321 h 399"/>
                  <a:gd name="T6" fmla="*/ 528 w 1308"/>
                  <a:gd name="T7" fmla="*/ 117 h 399"/>
                  <a:gd name="T8" fmla="*/ 696 w 1308"/>
                  <a:gd name="T9" fmla="*/ 231 h 399"/>
                  <a:gd name="T10" fmla="*/ 828 w 1308"/>
                  <a:gd name="T11" fmla="*/ 51 h 399"/>
                  <a:gd name="T12" fmla="*/ 1026 w 1308"/>
                  <a:gd name="T13" fmla="*/ 171 h 399"/>
                  <a:gd name="T14" fmla="*/ 1104 w 1308"/>
                  <a:gd name="T15" fmla="*/ 15 h 399"/>
                  <a:gd name="T16" fmla="*/ 1164 w 1308"/>
                  <a:gd name="T17" fmla="*/ 81 h 399"/>
                  <a:gd name="T18" fmla="*/ 1242 w 1308"/>
                  <a:gd name="T19" fmla="*/ 15 h 399"/>
                  <a:gd name="T20" fmla="*/ 1308 w 1308"/>
                  <a:gd name="T21" fmla="*/ 39 h 39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308"/>
                  <a:gd name="T34" fmla="*/ 0 h 399"/>
                  <a:gd name="T35" fmla="*/ 1308 w 1308"/>
                  <a:gd name="T36" fmla="*/ 399 h 39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308" h="399">
                    <a:moveTo>
                      <a:pt x="0" y="399"/>
                    </a:moveTo>
                    <a:cubicBezTo>
                      <a:pt x="58" y="297"/>
                      <a:pt x="116" y="196"/>
                      <a:pt x="180" y="183"/>
                    </a:cubicBezTo>
                    <a:cubicBezTo>
                      <a:pt x="244" y="170"/>
                      <a:pt x="326" y="332"/>
                      <a:pt x="384" y="321"/>
                    </a:cubicBezTo>
                    <a:cubicBezTo>
                      <a:pt x="442" y="310"/>
                      <a:pt x="476" y="132"/>
                      <a:pt x="528" y="117"/>
                    </a:cubicBezTo>
                    <a:cubicBezTo>
                      <a:pt x="580" y="102"/>
                      <a:pt x="646" y="242"/>
                      <a:pt x="696" y="231"/>
                    </a:cubicBezTo>
                    <a:cubicBezTo>
                      <a:pt x="746" y="220"/>
                      <a:pt x="773" y="61"/>
                      <a:pt x="828" y="51"/>
                    </a:cubicBezTo>
                    <a:cubicBezTo>
                      <a:pt x="883" y="41"/>
                      <a:pt x="980" y="177"/>
                      <a:pt x="1026" y="171"/>
                    </a:cubicBezTo>
                    <a:cubicBezTo>
                      <a:pt x="1072" y="165"/>
                      <a:pt x="1081" y="30"/>
                      <a:pt x="1104" y="15"/>
                    </a:cubicBezTo>
                    <a:cubicBezTo>
                      <a:pt x="1127" y="0"/>
                      <a:pt x="1141" y="81"/>
                      <a:pt x="1164" y="81"/>
                    </a:cubicBezTo>
                    <a:cubicBezTo>
                      <a:pt x="1187" y="81"/>
                      <a:pt x="1218" y="22"/>
                      <a:pt x="1242" y="15"/>
                    </a:cubicBezTo>
                    <a:cubicBezTo>
                      <a:pt x="1266" y="8"/>
                      <a:pt x="1297" y="35"/>
                      <a:pt x="1308" y="39"/>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7365" name="AutoShape 43"/>
              <p:cNvSpPr>
                <a:spLocks noChangeArrowheads="1"/>
              </p:cNvSpPr>
              <p:nvPr/>
            </p:nvSpPr>
            <p:spPr bwMode="auto">
              <a:xfrm>
                <a:off x="288" y="2079"/>
                <a:ext cx="162" cy="162"/>
              </a:xfrm>
              <a:prstGeom prst="star16">
                <a:avLst>
                  <a:gd name="adj" fmla="val 616"/>
                </a:avLst>
              </a:prstGeom>
              <a:solidFill>
                <a:srgbClr val="FF0066"/>
              </a:solidFill>
              <a:ln w="9525">
                <a:solidFill>
                  <a:srgbClr val="FF0066"/>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grpSp>
        <p:grpSp>
          <p:nvGrpSpPr>
            <p:cNvPr id="57355" name="Group 44"/>
            <p:cNvGrpSpPr>
              <a:grpSpLocks/>
            </p:cNvGrpSpPr>
            <p:nvPr/>
          </p:nvGrpSpPr>
          <p:grpSpPr bwMode="auto">
            <a:xfrm>
              <a:off x="528" y="2160"/>
              <a:ext cx="1422" cy="540"/>
              <a:chOff x="288" y="1701"/>
              <a:chExt cx="1422" cy="540"/>
            </a:xfrm>
          </p:grpSpPr>
          <p:sp>
            <p:nvSpPr>
              <p:cNvPr id="57362" name="Freeform 45"/>
              <p:cNvSpPr>
                <a:spLocks/>
              </p:cNvSpPr>
              <p:nvPr/>
            </p:nvSpPr>
            <p:spPr bwMode="auto">
              <a:xfrm>
                <a:off x="402" y="1701"/>
                <a:ext cx="1308" cy="399"/>
              </a:xfrm>
              <a:custGeom>
                <a:avLst/>
                <a:gdLst>
                  <a:gd name="T0" fmla="*/ 0 w 1308"/>
                  <a:gd name="T1" fmla="*/ 399 h 399"/>
                  <a:gd name="T2" fmla="*/ 180 w 1308"/>
                  <a:gd name="T3" fmla="*/ 183 h 399"/>
                  <a:gd name="T4" fmla="*/ 384 w 1308"/>
                  <a:gd name="T5" fmla="*/ 321 h 399"/>
                  <a:gd name="T6" fmla="*/ 528 w 1308"/>
                  <a:gd name="T7" fmla="*/ 117 h 399"/>
                  <a:gd name="T8" fmla="*/ 696 w 1308"/>
                  <a:gd name="T9" fmla="*/ 231 h 399"/>
                  <a:gd name="T10" fmla="*/ 828 w 1308"/>
                  <a:gd name="T11" fmla="*/ 51 h 399"/>
                  <a:gd name="T12" fmla="*/ 1026 w 1308"/>
                  <a:gd name="T13" fmla="*/ 171 h 399"/>
                  <a:gd name="T14" fmla="*/ 1104 w 1308"/>
                  <a:gd name="T15" fmla="*/ 15 h 399"/>
                  <a:gd name="T16" fmla="*/ 1164 w 1308"/>
                  <a:gd name="T17" fmla="*/ 81 h 399"/>
                  <a:gd name="T18" fmla="*/ 1242 w 1308"/>
                  <a:gd name="T19" fmla="*/ 15 h 399"/>
                  <a:gd name="T20" fmla="*/ 1308 w 1308"/>
                  <a:gd name="T21" fmla="*/ 39 h 39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308"/>
                  <a:gd name="T34" fmla="*/ 0 h 399"/>
                  <a:gd name="T35" fmla="*/ 1308 w 1308"/>
                  <a:gd name="T36" fmla="*/ 399 h 39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308" h="399">
                    <a:moveTo>
                      <a:pt x="0" y="399"/>
                    </a:moveTo>
                    <a:cubicBezTo>
                      <a:pt x="58" y="297"/>
                      <a:pt x="116" y="196"/>
                      <a:pt x="180" y="183"/>
                    </a:cubicBezTo>
                    <a:cubicBezTo>
                      <a:pt x="244" y="170"/>
                      <a:pt x="326" y="332"/>
                      <a:pt x="384" y="321"/>
                    </a:cubicBezTo>
                    <a:cubicBezTo>
                      <a:pt x="442" y="310"/>
                      <a:pt x="476" y="132"/>
                      <a:pt x="528" y="117"/>
                    </a:cubicBezTo>
                    <a:cubicBezTo>
                      <a:pt x="580" y="102"/>
                      <a:pt x="646" y="242"/>
                      <a:pt x="696" y="231"/>
                    </a:cubicBezTo>
                    <a:cubicBezTo>
                      <a:pt x="746" y="220"/>
                      <a:pt x="773" y="61"/>
                      <a:pt x="828" y="51"/>
                    </a:cubicBezTo>
                    <a:cubicBezTo>
                      <a:pt x="883" y="41"/>
                      <a:pt x="980" y="177"/>
                      <a:pt x="1026" y="171"/>
                    </a:cubicBezTo>
                    <a:cubicBezTo>
                      <a:pt x="1072" y="165"/>
                      <a:pt x="1081" y="30"/>
                      <a:pt x="1104" y="15"/>
                    </a:cubicBezTo>
                    <a:cubicBezTo>
                      <a:pt x="1127" y="0"/>
                      <a:pt x="1141" y="81"/>
                      <a:pt x="1164" y="81"/>
                    </a:cubicBezTo>
                    <a:cubicBezTo>
                      <a:pt x="1187" y="81"/>
                      <a:pt x="1218" y="22"/>
                      <a:pt x="1242" y="15"/>
                    </a:cubicBezTo>
                    <a:cubicBezTo>
                      <a:pt x="1266" y="8"/>
                      <a:pt x="1297" y="35"/>
                      <a:pt x="1308" y="39"/>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7363" name="AutoShape 46"/>
              <p:cNvSpPr>
                <a:spLocks noChangeArrowheads="1"/>
              </p:cNvSpPr>
              <p:nvPr/>
            </p:nvSpPr>
            <p:spPr bwMode="auto">
              <a:xfrm>
                <a:off x="288" y="2079"/>
                <a:ext cx="162" cy="162"/>
              </a:xfrm>
              <a:prstGeom prst="star16">
                <a:avLst>
                  <a:gd name="adj" fmla="val 616"/>
                </a:avLst>
              </a:prstGeom>
              <a:solidFill>
                <a:srgbClr val="FF0066"/>
              </a:solidFill>
              <a:ln w="9525">
                <a:solidFill>
                  <a:srgbClr val="FF0066"/>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grpSp>
        <p:grpSp>
          <p:nvGrpSpPr>
            <p:cNvPr id="57356" name="Group 47"/>
            <p:cNvGrpSpPr>
              <a:grpSpLocks/>
            </p:cNvGrpSpPr>
            <p:nvPr/>
          </p:nvGrpSpPr>
          <p:grpSpPr bwMode="auto">
            <a:xfrm rot="10259590">
              <a:off x="1230" y="2307"/>
              <a:ext cx="1422" cy="540"/>
              <a:chOff x="288" y="1701"/>
              <a:chExt cx="1422" cy="540"/>
            </a:xfrm>
          </p:grpSpPr>
          <p:sp>
            <p:nvSpPr>
              <p:cNvPr id="57360" name="Freeform 48"/>
              <p:cNvSpPr>
                <a:spLocks/>
              </p:cNvSpPr>
              <p:nvPr/>
            </p:nvSpPr>
            <p:spPr bwMode="auto">
              <a:xfrm>
                <a:off x="402" y="1701"/>
                <a:ext cx="1308" cy="399"/>
              </a:xfrm>
              <a:custGeom>
                <a:avLst/>
                <a:gdLst>
                  <a:gd name="T0" fmla="*/ 0 w 1308"/>
                  <a:gd name="T1" fmla="*/ 399 h 399"/>
                  <a:gd name="T2" fmla="*/ 180 w 1308"/>
                  <a:gd name="T3" fmla="*/ 183 h 399"/>
                  <a:gd name="T4" fmla="*/ 384 w 1308"/>
                  <a:gd name="T5" fmla="*/ 321 h 399"/>
                  <a:gd name="T6" fmla="*/ 528 w 1308"/>
                  <a:gd name="T7" fmla="*/ 117 h 399"/>
                  <a:gd name="T8" fmla="*/ 696 w 1308"/>
                  <a:gd name="T9" fmla="*/ 231 h 399"/>
                  <a:gd name="T10" fmla="*/ 828 w 1308"/>
                  <a:gd name="T11" fmla="*/ 51 h 399"/>
                  <a:gd name="T12" fmla="*/ 1026 w 1308"/>
                  <a:gd name="T13" fmla="*/ 171 h 399"/>
                  <a:gd name="T14" fmla="*/ 1104 w 1308"/>
                  <a:gd name="T15" fmla="*/ 15 h 399"/>
                  <a:gd name="T16" fmla="*/ 1164 w 1308"/>
                  <a:gd name="T17" fmla="*/ 81 h 399"/>
                  <a:gd name="T18" fmla="*/ 1242 w 1308"/>
                  <a:gd name="T19" fmla="*/ 15 h 399"/>
                  <a:gd name="T20" fmla="*/ 1308 w 1308"/>
                  <a:gd name="T21" fmla="*/ 39 h 39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308"/>
                  <a:gd name="T34" fmla="*/ 0 h 399"/>
                  <a:gd name="T35" fmla="*/ 1308 w 1308"/>
                  <a:gd name="T36" fmla="*/ 399 h 39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308" h="399">
                    <a:moveTo>
                      <a:pt x="0" y="399"/>
                    </a:moveTo>
                    <a:cubicBezTo>
                      <a:pt x="58" y="297"/>
                      <a:pt x="116" y="196"/>
                      <a:pt x="180" y="183"/>
                    </a:cubicBezTo>
                    <a:cubicBezTo>
                      <a:pt x="244" y="170"/>
                      <a:pt x="326" y="332"/>
                      <a:pt x="384" y="321"/>
                    </a:cubicBezTo>
                    <a:cubicBezTo>
                      <a:pt x="442" y="310"/>
                      <a:pt x="476" y="132"/>
                      <a:pt x="528" y="117"/>
                    </a:cubicBezTo>
                    <a:cubicBezTo>
                      <a:pt x="580" y="102"/>
                      <a:pt x="646" y="242"/>
                      <a:pt x="696" y="231"/>
                    </a:cubicBezTo>
                    <a:cubicBezTo>
                      <a:pt x="746" y="220"/>
                      <a:pt x="773" y="61"/>
                      <a:pt x="828" y="51"/>
                    </a:cubicBezTo>
                    <a:cubicBezTo>
                      <a:pt x="883" y="41"/>
                      <a:pt x="980" y="177"/>
                      <a:pt x="1026" y="171"/>
                    </a:cubicBezTo>
                    <a:cubicBezTo>
                      <a:pt x="1072" y="165"/>
                      <a:pt x="1081" y="30"/>
                      <a:pt x="1104" y="15"/>
                    </a:cubicBezTo>
                    <a:cubicBezTo>
                      <a:pt x="1127" y="0"/>
                      <a:pt x="1141" y="81"/>
                      <a:pt x="1164" y="81"/>
                    </a:cubicBezTo>
                    <a:cubicBezTo>
                      <a:pt x="1187" y="81"/>
                      <a:pt x="1218" y="22"/>
                      <a:pt x="1242" y="15"/>
                    </a:cubicBezTo>
                    <a:cubicBezTo>
                      <a:pt x="1266" y="8"/>
                      <a:pt x="1297" y="35"/>
                      <a:pt x="1308" y="39"/>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7361" name="AutoShape 49"/>
              <p:cNvSpPr>
                <a:spLocks noChangeArrowheads="1"/>
              </p:cNvSpPr>
              <p:nvPr/>
            </p:nvSpPr>
            <p:spPr bwMode="auto">
              <a:xfrm>
                <a:off x="288" y="2079"/>
                <a:ext cx="162" cy="162"/>
              </a:xfrm>
              <a:prstGeom prst="star16">
                <a:avLst>
                  <a:gd name="adj" fmla="val 616"/>
                </a:avLst>
              </a:prstGeom>
              <a:solidFill>
                <a:srgbClr val="FF0066"/>
              </a:solidFill>
              <a:ln w="9525">
                <a:solidFill>
                  <a:srgbClr val="FF0066"/>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grpSp>
        <p:grpSp>
          <p:nvGrpSpPr>
            <p:cNvPr id="57357" name="Group 50"/>
            <p:cNvGrpSpPr>
              <a:grpSpLocks/>
            </p:cNvGrpSpPr>
            <p:nvPr/>
          </p:nvGrpSpPr>
          <p:grpSpPr bwMode="auto">
            <a:xfrm>
              <a:off x="672" y="2421"/>
              <a:ext cx="1422" cy="540"/>
              <a:chOff x="288" y="1701"/>
              <a:chExt cx="1422" cy="540"/>
            </a:xfrm>
          </p:grpSpPr>
          <p:sp>
            <p:nvSpPr>
              <p:cNvPr id="57358" name="Freeform 51"/>
              <p:cNvSpPr>
                <a:spLocks/>
              </p:cNvSpPr>
              <p:nvPr/>
            </p:nvSpPr>
            <p:spPr bwMode="auto">
              <a:xfrm>
                <a:off x="402" y="1701"/>
                <a:ext cx="1308" cy="399"/>
              </a:xfrm>
              <a:custGeom>
                <a:avLst/>
                <a:gdLst>
                  <a:gd name="T0" fmla="*/ 0 w 1308"/>
                  <a:gd name="T1" fmla="*/ 399 h 399"/>
                  <a:gd name="T2" fmla="*/ 180 w 1308"/>
                  <a:gd name="T3" fmla="*/ 183 h 399"/>
                  <a:gd name="T4" fmla="*/ 384 w 1308"/>
                  <a:gd name="T5" fmla="*/ 321 h 399"/>
                  <a:gd name="T6" fmla="*/ 528 w 1308"/>
                  <a:gd name="T7" fmla="*/ 117 h 399"/>
                  <a:gd name="T8" fmla="*/ 696 w 1308"/>
                  <a:gd name="T9" fmla="*/ 231 h 399"/>
                  <a:gd name="T10" fmla="*/ 828 w 1308"/>
                  <a:gd name="T11" fmla="*/ 51 h 399"/>
                  <a:gd name="T12" fmla="*/ 1026 w 1308"/>
                  <a:gd name="T13" fmla="*/ 171 h 399"/>
                  <a:gd name="T14" fmla="*/ 1104 w 1308"/>
                  <a:gd name="T15" fmla="*/ 15 h 399"/>
                  <a:gd name="T16" fmla="*/ 1164 w 1308"/>
                  <a:gd name="T17" fmla="*/ 81 h 399"/>
                  <a:gd name="T18" fmla="*/ 1242 w 1308"/>
                  <a:gd name="T19" fmla="*/ 15 h 399"/>
                  <a:gd name="T20" fmla="*/ 1308 w 1308"/>
                  <a:gd name="T21" fmla="*/ 39 h 39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308"/>
                  <a:gd name="T34" fmla="*/ 0 h 399"/>
                  <a:gd name="T35" fmla="*/ 1308 w 1308"/>
                  <a:gd name="T36" fmla="*/ 399 h 39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308" h="399">
                    <a:moveTo>
                      <a:pt x="0" y="399"/>
                    </a:moveTo>
                    <a:cubicBezTo>
                      <a:pt x="58" y="297"/>
                      <a:pt x="116" y="196"/>
                      <a:pt x="180" y="183"/>
                    </a:cubicBezTo>
                    <a:cubicBezTo>
                      <a:pt x="244" y="170"/>
                      <a:pt x="326" y="332"/>
                      <a:pt x="384" y="321"/>
                    </a:cubicBezTo>
                    <a:cubicBezTo>
                      <a:pt x="442" y="310"/>
                      <a:pt x="476" y="132"/>
                      <a:pt x="528" y="117"/>
                    </a:cubicBezTo>
                    <a:cubicBezTo>
                      <a:pt x="580" y="102"/>
                      <a:pt x="646" y="242"/>
                      <a:pt x="696" y="231"/>
                    </a:cubicBezTo>
                    <a:cubicBezTo>
                      <a:pt x="746" y="220"/>
                      <a:pt x="773" y="61"/>
                      <a:pt x="828" y="51"/>
                    </a:cubicBezTo>
                    <a:cubicBezTo>
                      <a:pt x="883" y="41"/>
                      <a:pt x="980" y="177"/>
                      <a:pt x="1026" y="171"/>
                    </a:cubicBezTo>
                    <a:cubicBezTo>
                      <a:pt x="1072" y="165"/>
                      <a:pt x="1081" y="30"/>
                      <a:pt x="1104" y="15"/>
                    </a:cubicBezTo>
                    <a:cubicBezTo>
                      <a:pt x="1127" y="0"/>
                      <a:pt x="1141" y="81"/>
                      <a:pt x="1164" y="81"/>
                    </a:cubicBezTo>
                    <a:cubicBezTo>
                      <a:pt x="1187" y="81"/>
                      <a:pt x="1218" y="22"/>
                      <a:pt x="1242" y="15"/>
                    </a:cubicBezTo>
                    <a:cubicBezTo>
                      <a:pt x="1266" y="8"/>
                      <a:pt x="1297" y="35"/>
                      <a:pt x="1308" y="39"/>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7359" name="AutoShape 52"/>
              <p:cNvSpPr>
                <a:spLocks noChangeArrowheads="1"/>
              </p:cNvSpPr>
              <p:nvPr/>
            </p:nvSpPr>
            <p:spPr bwMode="auto">
              <a:xfrm>
                <a:off x="288" y="2079"/>
                <a:ext cx="162" cy="162"/>
              </a:xfrm>
              <a:prstGeom prst="star16">
                <a:avLst>
                  <a:gd name="adj" fmla="val 616"/>
                </a:avLst>
              </a:prstGeom>
              <a:solidFill>
                <a:srgbClr val="FF0066"/>
              </a:solidFill>
              <a:ln w="9525">
                <a:solidFill>
                  <a:srgbClr val="FF0066"/>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grpSp>
      </p:grpSp>
      <p:sp>
        <p:nvSpPr>
          <p:cNvPr id="57349" name="Text Box 53"/>
          <p:cNvSpPr txBox="1">
            <a:spLocks noChangeArrowheads="1"/>
          </p:cNvSpPr>
          <p:nvPr/>
        </p:nvSpPr>
        <p:spPr bwMode="auto">
          <a:xfrm>
            <a:off x="323850" y="5343525"/>
            <a:ext cx="381635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cs-CZ" sz="1600">
                <a:solidFill>
                  <a:srgbClr val="C00000"/>
                </a:solidFill>
                <a:latin typeface="Comic Sans MS" panose="030F0702030302020204" pitchFamily="66" charset="0"/>
              </a:rPr>
              <a:t>Target</a:t>
            </a:r>
            <a:r>
              <a:rPr lang="cs-CZ" altLang="cs-CZ" sz="1600">
                <a:latin typeface="Comic Sans MS" panose="030F0702030302020204" pitchFamily="66" charset="0"/>
              </a:rPr>
              <a:t> (i.e. mix of transcripts in a form of cDNA = mRNA přepsaná do DNA reverzní transkriptázou, tj. neobsahuje introny)</a:t>
            </a:r>
            <a:endParaRPr lang="en-US" altLang="cs-CZ" sz="1600">
              <a:latin typeface="Comic Sans MS" panose="030F0702030302020204" pitchFamily="66" charset="0"/>
            </a:endParaRPr>
          </a:p>
        </p:txBody>
      </p:sp>
      <p:sp>
        <p:nvSpPr>
          <p:cNvPr id="57350" name="Text Box 54"/>
          <p:cNvSpPr txBox="1">
            <a:spLocks noChangeArrowheads="1"/>
          </p:cNvSpPr>
          <p:nvPr/>
        </p:nvSpPr>
        <p:spPr bwMode="auto">
          <a:xfrm>
            <a:off x="4859338" y="5084763"/>
            <a:ext cx="38893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cs-CZ" sz="1600">
                <a:solidFill>
                  <a:srgbClr val="C00000"/>
                </a:solidFill>
                <a:latin typeface="Comic Sans MS" panose="030F0702030302020204" pitchFamily="66" charset="0"/>
              </a:rPr>
              <a:t>Probe</a:t>
            </a:r>
            <a:r>
              <a:rPr lang="cs-CZ" altLang="cs-CZ" sz="1600">
                <a:latin typeface="Comic Sans MS" panose="030F0702030302020204" pitchFamily="66" charset="0"/>
              </a:rPr>
              <a:t> (i.e. synthesized oligonucleotides complementary to particular genes)</a:t>
            </a:r>
            <a:endParaRPr lang="en-US" altLang="cs-CZ" sz="1600">
              <a:latin typeface="Comic Sans MS" panose="030F0702030302020204" pitchFamily="66" charset="0"/>
            </a:endParaRPr>
          </a:p>
        </p:txBody>
      </p:sp>
    </p:spTree>
  </p:cSld>
  <p:clrMapOvr>
    <a:masterClrMapping/>
  </p:clrMapOvr>
  <p:transition spd="slow">
    <p:wipe dir="u"/>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8" descr="The GeneAtlas Syste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35713" y="908050"/>
            <a:ext cx="2808287" cy="173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1" name="Rectangle 2"/>
          <p:cNvSpPr>
            <a:spLocks noGrp="1" noChangeArrowheads="1"/>
          </p:cNvSpPr>
          <p:nvPr>
            <p:ph type="title"/>
          </p:nvPr>
        </p:nvSpPr>
        <p:spPr/>
        <p:txBody>
          <a:bodyPr/>
          <a:lstStyle/>
          <a:p>
            <a:pPr eaLnBrk="1" hangingPunct="1"/>
            <a:r>
              <a:rPr lang="cs-CZ" altLang="cs-CZ" sz="3200">
                <a:latin typeface="Comic Sans MS" panose="030F0702030302020204" pitchFamily="66" charset="0"/>
              </a:rPr>
              <a:t>Sledování exprese genů</a:t>
            </a:r>
            <a:br>
              <a:rPr lang="cs-CZ" altLang="cs-CZ" sz="3200">
                <a:latin typeface="Comic Sans MS" panose="030F0702030302020204" pitchFamily="66" charset="0"/>
              </a:rPr>
            </a:br>
            <a:r>
              <a:rPr lang="cs-CZ" altLang="cs-CZ" sz="3200">
                <a:solidFill>
                  <a:schemeClr val="accent2"/>
                </a:solidFill>
                <a:latin typeface="Comic Sans MS" panose="030F0702030302020204" pitchFamily="66" charset="0"/>
              </a:rPr>
              <a:t>microarrays</a:t>
            </a:r>
          </a:p>
        </p:txBody>
      </p:sp>
      <p:sp>
        <p:nvSpPr>
          <p:cNvPr id="58372" name="Rectangle 5"/>
          <p:cNvSpPr>
            <a:spLocks noGrp="1" noChangeArrowheads="1"/>
          </p:cNvSpPr>
          <p:nvPr>
            <p:ph type="body" idx="1"/>
          </p:nvPr>
        </p:nvSpPr>
        <p:spPr>
          <a:xfrm>
            <a:off x="395288" y="1773238"/>
            <a:ext cx="6985000" cy="1655762"/>
          </a:xfrm>
        </p:spPr>
        <p:txBody>
          <a:bodyPr/>
          <a:lstStyle/>
          <a:p>
            <a:pPr eaLnBrk="1" hangingPunct="1"/>
            <a:r>
              <a:rPr lang="cs-CZ" altLang="cs-CZ" sz="1800">
                <a:latin typeface="Comic Sans MS" panose="030F0702030302020204" pitchFamily="66" charset="0"/>
              </a:rPr>
              <a:t>Sledování exprese mnoha (tisíce) genů najednou</a:t>
            </a:r>
          </a:p>
          <a:p>
            <a:pPr eaLnBrk="1" hangingPunct="1"/>
            <a:r>
              <a:rPr lang="cs-CZ" altLang="cs-CZ" sz="1800">
                <a:latin typeface="Comic Sans MS" panose="030F0702030302020204" pitchFamily="66" charset="0"/>
              </a:rPr>
              <a:t>Založeno na hybridizaci</a:t>
            </a:r>
          </a:p>
          <a:p>
            <a:pPr eaLnBrk="1" hangingPunct="1"/>
            <a:r>
              <a:rPr lang="cs-CZ" altLang="cs-CZ" sz="1800">
                <a:latin typeface="Comic Sans MS" panose="030F0702030302020204" pitchFamily="66" charset="0"/>
              </a:rPr>
              <a:t>Sleduje se rozdíl vůči kontrole ("heterologous hybridization") = dvoukanálový experiment</a:t>
            </a:r>
          </a:p>
        </p:txBody>
      </p:sp>
      <p:pic>
        <p:nvPicPr>
          <p:cNvPr id="58373"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6013" y="3284538"/>
            <a:ext cx="6913562"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4" name="Picture 14" descr="http://upload.wikimedia.org/wikipedia/commons/f/f2/Cdnaarray.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993900" cy="98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5" name="TextovéPole 6"/>
          <p:cNvSpPr txBox="1">
            <a:spLocks noChangeArrowheads="1"/>
          </p:cNvSpPr>
          <p:nvPr/>
        </p:nvSpPr>
        <p:spPr bwMode="auto">
          <a:xfrm>
            <a:off x="7164388" y="2492375"/>
            <a:ext cx="16700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cs-CZ" altLang="cs-CZ" sz="1200">
                <a:latin typeface="Comic Sans MS" panose="030F0702030302020204" pitchFamily="66" charset="0"/>
              </a:rPr>
              <a:t>Affymetrix</a:t>
            </a:r>
          </a:p>
          <a:p>
            <a:pPr algn="ctr" eaLnBrk="1" hangingPunct="1">
              <a:spcBef>
                <a:spcPct val="0"/>
              </a:spcBef>
              <a:buFontTx/>
              <a:buNone/>
            </a:pPr>
            <a:r>
              <a:rPr lang="cs-CZ" altLang="cs-CZ" sz="1200">
                <a:latin typeface="Comic Sans MS" panose="030F0702030302020204" pitchFamily="66" charset="0"/>
              </a:rPr>
              <a:t>Agilent Technologies</a:t>
            </a:r>
          </a:p>
        </p:txBody>
      </p:sp>
    </p:spTree>
  </p:cSld>
  <p:clrMapOvr>
    <a:masterClrMapping/>
  </p:clrMapOvr>
  <p:transition spd="slow">
    <p:wipe dir="u"/>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Nadpis 1"/>
          <p:cNvSpPr>
            <a:spLocks noGrp="1"/>
          </p:cNvSpPr>
          <p:nvPr>
            <p:ph type="title"/>
          </p:nvPr>
        </p:nvSpPr>
        <p:spPr>
          <a:xfrm>
            <a:off x="179388" y="188913"/>
            <a:ext cx="8713787" cy="1511300"/>
          </a:xfrm>
        </p:spPr>
        <p:txBody>
          <a:bodyPr/>
          <a:lstStyle/>
          <a:p>
            <a:r>
              <a:rPr lang="cs-CZ" altLang="cs-CZ" sz="3200">
                <a:latin typeface="Comic Sans MS" panose="030F0702030302020204" pitchFamily="66" charset="0"/>
              </a:rPr>
              <a:t>Vyhodnocení chipu – analýza obrazu</a:t>
            </a:r>
            <a:br>
              <a:rPr lang="cs-CZ" altLang="cs-CZ" sz="3200">
                <a:latin typeface="Comic Sans MS" panose="030F0702030302020204" pitchFamily="66" charset="0"/>
              </a:rPr>
            </a:br>
            <a:r>
              <a:rPr lang="cs-CZ" altLang="cs-CZ" sz="2800">
                <a:latin typeface="Comic Sans MS" panose="030F0702030302020204" pitchFamily="66" charset="0"/>
              </a:rPr>
              <a:t>(srovnání úrovně exprese mezi kontrolou a experimentem)</a:t>
            </a:r>
            <a:endParaRPr lang="cs-CZ" altLang="cs-CZ" sz="3200">
              <a:latin typeface="Comic Sans MS" panose="030F0702030302020204" pitchFamily="66" charset="0"/>
            </a:endParaRPr>
          </a:p>
        </p:txBody>
      </p:sp>
      <p:pic>
        <p:nvPicPr>
          <p:cNvPr id="59395" name="Picture 12" descr="http://upload.wikimedia.org/wikipedia/commons/0/0e/Microarray2.gif"/>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258888" y="1773238"/>
            <a:ext cx="6413500" cy="3892550"/>
          </a:xfrm>
          <a:noFill/>
        </p:spPr>
      </p:pic>
      <p:sp>
        <p:nvSpPr>
          <p:cNvPr id="59396" name="TextovéPole 4"/>
          <p:cNvSpPr txBox="1">
            <a:spLocks noChangeArrowheads="1"/>
          </p:cNvSpPr>
          <p:nvPr/>
        </p:nvSpPr>
        <p:spPr bwMode="auto">
          <a:xfrm>
            <a:off x="179388" y="5949950"/>
            <a:ext cx="8713787"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cs-CZ" altLang="cs-CZ" sz="1600">
                <a:latin typeface="Comic Sans MS" panose="030F0702030302020204" pitchFamily="66" charset="0"/>
              </a:rPr>
              <a:t>- komerčně dostupné pro kompletní transkriptom cca 25 druhů (Affymetrix)</a:t>
            </a:r>
          </a:p>
          <a:p>
            <a:pPr algn="ctr" eaLnBrk="1" hangingPunct="1">
              <a:spcBef>
                <a:spcPct val="0"/>
              </a:spcBef>
              <a:buFontTx/>
              <a:buNone/>
            </a:pPr>
            <a:r>
              <a:rPr lang="cs-CZ" altLang="cs-CZ" sz="1600">
                <a:latin typeface="Comic Sans MS" panose="030F0702030302020204" pitchFamily="66" charset="0"/>
              </a:rPr>
              <a:t>(další jsou rychle vyvíjeny, i na zakázku)</a:t>
            </a:r>
          </a:p>
          <a:p>
            <a:pPr algn="ctr" eaLnBrk="1" hangingPunct="1">
              <a:spcBef>
                <a:spcPct val="0"/>
              </a:spcBef>
              <a:buFontTx/>
              <a:buNone/>
            </a:pPr>
            <a:r>
              <a:rPr lang="cs-CZ" altLang="cs-CZ" sz="1600">
                <a:latin typeface="Comic Sans MS" panose="030F0702030302020204" pitchFamily="66" charset="0"/>
              </a:rPr>
              <a:t>- celkově ale microarrays ustupují před RNAseq </a:t>
            </a:r>
          </a:p>
        </p:txBody>
      </p:sp>
      <p:sp>
        <p:nvSpPr>
          <p:cNvPr id="59397" name="TextovéPole 5"/>
          <p:cNvSpPr txBox="1">
            <a:spLocks noChangeArrowheads="1"/>
          </p:cNvSpPr>
          <p:nvPr/>
        </p:nvSpPr>
        <p:spPr bwMode="auto">
          <a:xfrm>
            <a:off x="4140200" y="2349500"/>
            <a:ext cx="3098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cs-CZ" altLang="cs-CZ" sz="2000">
                <a:latin typeface="Comic Sans MS" panose="030F0702030302020204" pitchFamily="66" charset="0"/>
              </a:rPr>
              <a:t>desítky tisíc transkriptů</a:t>
            </a:r>
          </a:p>
        </p:txBody>
      </p:sp>
    </p:spTree>
  </p:cSld>
  <p:clrMapOvr>
    <a:masterClrMapping/>
  </p:clrMapOvr>
  <p:transition spd="slow">
    <p:wipe dir="u"/>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4787900" y="990600"/>
            <a:ext cx="3898900" cy="1143000"/>
          </a:xfrm>
        </p:spPr>
        <p:txBody>
          <a:bodyPr/>
          <a:lstStyle/>
          <a:p>
            <a:pPr algn="l" eaLnBrk="1" hangingPunct="1"/>
            <a:r>
              <a:rPr lang="cs-CZ" altLang="cs-CZ" sz="2400" i="1"/>
              <a:t>Populus </a:t>
            </a:r>
            <a:br>
              <a:rPr lang="cs-CZ" altLang="cs-CZ" sz="2400" i="1"/>
            </a:br>
            <a:r>
              <a:rPr lang="cs-CZ" altLang="cs-CZ" sz="2400" i="1"/>
              <a:t>trichocarpa</a:t>
            </a:r>
            <a:r>
              <a:rPr lang="cs-CZ" altLang="cs-CZ" sz="2400"/>
              <a:t> x </a:t>
            </a:r>
            <a:r>
              <a:rPr lang="cs-CZ" altLang="cs-CZ" sz="2400" i="1"/>
              <a:t>deltoides</a:t>
            </a:r>
            <a:r>
              <a:rPr lang="cs-CZ" altLang="cs-CZ" sz="2400"/>
              <a:t> </a:t>
            </a:r>
            <a:br>
              <a:rPr lang="cs-CZ" altLang="cs-CZ" sz="2400"/>
            </a:br>
            <a:r>
              <a:rPr lang="cs-CZ" altLang="cs-CZ" sz="2400"/>
              <a:t>a </a:t>
            </a:r>
            <a:r>
              <a:rPr lang="cs-CZ" altLang="cs-CZ" sz="2400" i="1"/>
              <a:t>Malacosoma disstria </a:t>
            </a:r>
            <a:r>
              <a:rPr lang="cs-CZ" altLang="cs-CZ" sz="1400">
                <a:solidFill>
                  <a:schemeClr val="tx1"/>
                </a:solidFill>
              </a:rPr>
              <a:t>bourovec</a:t>
            </a:r>
            <a:br>
              <a:rPr lang="cs-CZ" altLang="cs-CZ" sz="1600"/>
            </a:br>
            <a:r>
              <a:rPr lang="cs-CZ" altLang="cs-CZ" sz="2000">
                <a:solidFill>
                  <a:schemeClr val="accent2"/>
                </a:solidFill>
              </a:rPr>
              <a:t>Ralph et al.</a:t>
            </a:r>
            <a:r>
              <a:rPr lang="cs-CZ" altLang="cs-CZ" sz="2000" i="1">
                <a:solidFill>
                  <a:schemeClr val="accent2"/>
                </a:solidFill>
              </a:rPr>
              <a:t> 2006</a:t>
            </a:r>
          </a:p>
        </p:txBody>
      </p:sp>
      <p:sp>
        <p:nvSpPr>
          <p:cNvPr id="60419" name="Rectangle 3"/>
          <p:cNvSpPr>
            <a:spLocks noGrp="1" noChangeArrowheads="1"/>
          </p:cNvSpPr>
          <p:nvPr>
            <p:ph type="body" idx="1"/>
          </p:nvPr>
        </p:nvSpPr>
        <p:spPr>
          <a:xfrm>
            <a:off x="4787900" y="2636838"/>
            <a:ext cx="3898900" cy="4248150"/>
          </a:xfrm>
        </p:spPr>
        <p:txBody>
          <a:bodyPr/>
          <a:lstStyle/>
          <a:p>
            <a:pPr eaLnBrk="1" hangingPunct="1">
              <a:lnSpc>
                <a:spcPct val="80000"/>
              </a:lnSpc>
            </a:pPr>
            <a:r>
              <a:rPr lang="cs-CZ" altLang="cs-CZ" sz="1800"/>
              <a:t>cDNA microarray</a:t>
            </a:r>
          </a:p>
          <a:p>
            <a:pPr eaLnBrk="1" hangingPunct="1">
              <a:lnSpc>
                <a:spcPct val="80000"/>
              </a:lnSpc>
            </a:pPr>
            <a:endParaRPr lang="cs-CZ" altLang="cs-CZ" sz="1800"/>
          </a:p>
          <a:p>
            <a:pPr eaLnBrk="1" hangingPunct="1">
              <a:lnSpc>
                <a:spcPct val="80000"/>
              </a:lnSpc>
            </a:pPr>
            <a:r>
              <a:rPr lang="cs-CZ" altLang="cs-CZ" sz="1800"/>
              <a:t>15496 genů </a:t>
            </a:r>
            <a:r>
              <a:rPr lang="en-US" altLang="cs-CZ" sz="1800"/>
              <a:t>&gt;</a:t>
            </a:r>
            <a:r>
              <a:rPr lang="cs-CZ" altLang="cs-CZ" sz="1800"/>
              <a:t> ¾ genomu</a:t>
            </a:r>
          </a:p>
          <a:p>
            <a:pPr eaLnBrk="1" hangingPunct="1">
              <a:lnSpc>
                <a:spcPct val="80000"/>
              </a:lnSpc>
            </a:pPr>
            <a:endParaRPr lang="cs-CZ" altLang="cs-CZ" sz="1800"/>
          </a:p>
          <a:p>
            <a:pPr eaLnBrk="1" hangingPunct="1">
              <a:lnSpc>
                <a:spcPct val="80000"/>
              </a:lnSpc>
            </a:pPr>
            <a:r>
              <a:rPr lang="cs-CZ" altLang="cs-CZ" sz="1800"/>
              <a:t>Po 24 hodinách </a:t>
            </a:r>
            <a:br>
              <a:rPr lang="cs-CZ" altLang="cs-CZ" sz="1800"/>
            </a:br>
            <a:r>
              <a:rPr lang="cs-CZ" altLang="cs-CZ" sz="1800"/>
              <a:t>1191 genů up-regulated</a:t>
            </a:r>
            <a:br>
              <a:rPr lang="cs-CZ" altLang="cs-CZ" sz="1800"/>
            </a:br>
            <a:r>
              <a:rPr lang="cs-CZ" altLang="cs-CZ" sz="1800"/>
              <a:t>537 down-regulated</a:t>
            </a:r>
          </a:p>
          <a:p>
            <a:pPr eaLnBrk="1" hangingPunct="1">
              <a:lnSpc>
                <a:spcPct val="80000"/>
              </a:lnSpc>
            </a:pPr>
            <a:endParaRPr lang="cs-CZ" altLang="cs-CZ" sz="1800"/>
          </a:p>
          <a:p>
            <a:pPr eaLnBrk="1" hangingPunct="1">
              <a:lnSpc>
                <a:spcPct val="80000"/>
              </a:lnSpc>
            </a:pPr>
            <a:r>
              <a:rPr lang="cs-CZ" altLang="cs-CZ" sz="1800"/>
              <a:t>Obrana: endochitinázy, inhibitory proteáz</a:t>
            </a:r>
            <a:br>
              <a:rPr lang="cs-CZ" altLang="cs-CZ" sz="1800"/>
            </a:br>
            <a:endParaRPr lang="cs-CZ" altLang="cs-CZ" sz="1800"/>
          </a:p>
          <a:p>
            <a:pPr eaLnBrk="1" hangingPunct="1">
              <a:lnSpc>
                <a:spcPct val="80000"/>
              </a:lnSpc>
            </a:pPr>
            <a:r>
              <a:rPr lang="cs-CZ" altLang="cs-CZ" sz="1800"/>
              <a:t>Signální funkce</a:t>
            </a:r>
          </a:p>
          <a:p>
            <a:pPr eaLnBrk="1" hangingPunct="1">
              <a:lnSpc>
                <a:spcPct val="80000"/>
              </a:lnSpc>
            </a:pPr>
            <a:endParaRPr lang="cs-CZ" altLang="cs-CZ" sz="1800"/>
          </a:p>
          <a:p>
            <a:pPr eaLnBrk="1" hangingPunct="1">
              <a:lnSpc>
                <a:spcPct val="80000"/>
              </a:lnSpc>
            </a:pPr>
            <a:r>
              <a:rPr lang="cs-CZ" altLang="cs-CZ" sz="1800"/>
              <a:t>Transport, metabolismus, regulace transkripce</a:t>
            </a:r>
          </a:p>
        </p:txBody>
      </p:sp>
      <p:pic>
        <p:nvPicPr>
          <p:cNvPr id="6042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388" y="333375"/>
            <a:ext cx="4514850" cy="6132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51725" y="0"/>
            <a:ext cx="1692275" cy="111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wipe dir="u"/>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ctrTitle"/>
          </p:nvPr>
        </p:nvSpPr>
        <p:spPr>
          <a:xfrm>
            <a:off x="685800" y="549275"/>
            <a:ext cx="7773988" cy="1583581"/>
          </a:xfrm>
          <a:noFill/>
        </p:spPr>
        <p:txBody>
          <a:bodyPr/>
          <a:lstStyle/>
          <a:p>
            <a:pPr eaLnBrk="1" hangingPunct="1"/>
            <a:br>
              <a:rPr lang="cs-CZ" altLang="cs-CZ" sz="4000">
                <a:latin typeface="Comic Sans MS" panose="030F0702030302020204" pitchFamily="66" charset="0"/>
              </a:rPr>
            </a:br>
            <a:r>
              <a:rPr lang="cs-CZ" altLang="cs-CZ" sz="4000">
                <a:latin typeface="Comic Sans MS" panose="030F0702030302020204" pitchFamily="66" charset="0"/>
              </a:rPr>
              <a:t>2. RNAseq</a:t>
            </a:r>
            <a:br>
              <a:rPr lang="cs-CZ" altLang="cs-CZ" sz="4000">
                <a:latin typeface="Comic Sans MS" panose="030F0702030302020204" pitchFamily="66" charset="0"/>
              </a:rPr>
            </a:br>
            <a:r>
              <a:rPr lang="cs-CZ" altLang="cs-CZ" sz="2800">
                <a:latin typeface="Comic Sans MS" panose="030F0702030302020204" pitchFamily="66" charset="0"/>
              </a:rPr>
              <a:t>(„high-throughput sequencing of cDNAs“)</a:t>
            </a:r>
            <a:br>
              <a:rPr lang="cs-CZ" altLang="cs-CZ" sz="2800">
                <a:latin typeface="Comic Sans MS" panose="030F0702030302020204" pitchFamily="66" charset="0"/>
              </a:rPr>
            </a:br>
            <a:br>
              <a:rPr lang="cs-CZ" altLang="cs-CZ" sz="4000">
                <a:latin typeface="Comic Sans MS" panose="030F0702030302020204" pitchFamily="66" charset="0"/>
              </a:rPr>
            </a:br>
            <a:endParaRPr lang="cs-CZ" altLang="cs-CZ" sz="1800">
              <a:latin typeface="Comic Sans MS" panose="030F0702030302020204" pitchFamily="66" charset="0"/>
            </a:endParaRPr>
          </a:p>
        </p:txBody>
      </p:sp>
      <p:pic>
        <p:nvPicPr>
          <p:cNvPr id="2" name="Obrázek 1">
            <a:extLst>
              <a:ext uri="{FF2B5EF4-FFF2-40B4-BE49-F238E27FC236}">
                <a16:creationId xmlns:a16="http://schemas.microsoft.com/office/drawing/2014/main" id="{9F8F5BE1-D297-4387-B5EF-3A94B0DBDA14}"/>
              </a:ext>
            </a:extLst>
          </p:cNvPr>
          <p:cNvPicPr>
            <a:picLocks noChangeAspect="1"/>
          </p:cNvPicPr>
          <p:nvPr/>
        </p:nvPicPr>
        <p:blipFill rotWithShape="1">
          <a:blip r:embed="rId2"/>
          <a:srcRect l="35825" t="26200" r="13775" b="13601"/>
          <a:stretch/>
        </p:blipFill>
        <p:spPr>
          <a:xfrm>
            <a:off x="467544" y="2240273"/>
            <a:ext cx="3055364" cy="2052823"/>
          </a:xfrm>
          <a:prstGeom prst="rect">
            <a:avLst/>
          </a:prstGeom>
          <a:ln>
            <a:solidFill>
              <a:schemeClr val="tx1"/>
            </a:solidFill>
          </a:ln>
        </p:spPr>
      </p:pic>
      <p:sp>
        <p:nvSpPr>
          <p:cNvPr id="3" name="TextovéPole 2">
            <a:extLst>
              <a:ext uri="{FF2B5EF4-FFF2-40B4-BE49-F238E27FC236}">
                <a16:creationId xmlns:a16="http://schemas.microsoft.com/office/drawing/2014/main" id="{538A4013-4B60-46B4-A762-029EECA16441}"/>
              </a:ext>
            </a:extLst>
          </p:cNvPr>
          <p:cNvSpPr txBox="1"/>
          <p:nvPr/>
        </p:nvSpPr>
        <p:spPr>
          <a:xfrm>
            <a:off x="562175" y="4306234"/>
            <a:ext cx="2718693" cy="338554"/>
          </a:xfrm>
          <a:prstGeom prst="rect">
            <a:avLst/>
          </a:prstGeom>
          <a:noFill/>
        </p:spPr>
        <p:txBody>
          <a:bodyPr wrap="none" rtlCol="0">
            <a:spAutoFit/>
          </a:bodyPr>
          <a:lstStyle/>
          <a:p>
            <a:r>
              <a:rPr lang="cs-CZ" sz="1600">
                <a:latin typeface="Calibri" panose="020F0502020204030204" pitchFamily="34" charset="0"/>
                <a:cs typeface="Calibri" panose="020F0502020204030204" pitchFamily="34" charset="0"/>
              </a:rPr>
              <a:t>Nature Reviews Genetics 2019</a:t>
            </a:r>
          </a:p>
        </p:txBody>
      </p:sp>
      <p:pic>
        <p:nvPicPr>
          <p:cNvPr id="4" name="Obrázek 3">
            <a:extLst>
              <a:ext uri="{FF2B5EF4-FFF2-40B4-BE49-F238E27FC236}">
                <a16:creationId xmlns:a16="http://schemas.microsoft.com/office/drawing/2014/main" id="{58A16D64-5992-48B3-A8D5-CE3F84AC0BA1}"/>
              </a:ext>
            </a:extLst>
          </p:cNvPr>
          <p:cNvPicPr>
            <a:picLocks noChangeAspect="1"/>
          </p:cNvPicPr>
          <p:nvPr/>
        </p:nvPicPr>
        <p:blipFill rotWithShape="1">
          <a:blip r:embed="rId3"/>
          <a:srcRect l="38187" t="24801" r="14983" b="15000"/>
          <a:stretch/>
        </p:blipFill>
        <p:spPr>
          <a:xfrm>
            <a:off x="4576822" y="2279801"/>
            <a:ext cx="4282108" cy="3096344"/>
          </a:xfrm>
          <a:prstGeom prst="rect">
            <a:avLst/>
          </a:prstGeom>
        </p:spPr>
      </p:pic>
      <p:pic>
        <p:nvPicPr>
          <p:cNvPr id="5" name="Obrázek 4">
            <a:extLst>
              <a:ext uri="{FF2B5EF4-FFF2-40B4-BE49-F238E27FC236}">
                <a16:creationId xmlns:a16="http://schemas.microsoft.com/office/drawing/2014/main" id="{2873630E-23C9-4865-8103-79844A6CE05E}"/>
              </a:ext>
            </a:extLst>
          </p:cNvPr>
          <p:cNvPicPr>
            <a:picLocks noChangeAspect="1"/>
          </p:cNvPicPr>
          <p:nvPr/>
        </p:nvPicPr>
        <p:blipFill rotWithShape="1">
          <a:blip r:embed="rId4"/>
          <a:srcRect l="70035" t="31800" r="15351" b="31112"/>
          <a:stretch/>
        </p:blipFill>
        <p:spPr>
          <a:xfrm>
            <a:off x="3984937" y="4996356"/>
            <a:ext cx="907209" cy="1295077"/>
          </a:xfrm>
          <a:prstGeom prst="rect">
            <a:avLst/>
          </a:prstGeom>
        </p:spPr>
      </p:pic>
      <p:pic>
        <p:nvPicPr>
          <p:cNvPr id="7" name="Obrázek 6">
            <a:extLst>
              <a:ext uri="{FF2B5EF4-FFF2-40B4-BE49-F238E27FC236}">
                <a16:creationId xmlns:a16="http://schemas.microsoft.com/office/drawing/2014/main" id="{36B7AEBB-B5D1-478F-8908-02258E343759}"/>
              </a:ext>
            </a:extLst>
          </p:cNvPr>
          <p:cNvPicPr>
            <a:picLocks noChangeAspect="1"/>
          </p:cNvPicPr>
          <p:nvPr/>
        </p:nvPicPr>
        <p:blipFill rotWithShape="1">
          <a:blip r:embed="rId4"/>
          <a:srcRect l="57141" t="31800" r="30100" b="31112"/>
          <a:stretch/>
        </p:blipFill>
        <p:spPr>
          <a:xfrm>
            <a:off x="3558843" y="3827973"/>
            <a:ext cx="792088" cy="1295077"/>
          </a:xfrm>
          <a:prstGeom prst="rect">
            <a:avLst/>
          </a:prstGeom>
        </p:spPr>
      </p:pic>
      <p:pic>
        <p:nvPicPr>
          <p:cNvPr id="8" name="Obrázek 7">
            <a:extLst>
              <a:ext uri="{FF2B5EF4-FFF2-40B4-BE49-F238E27FC236}">
                <a16:creationId xmlns:a16="http://schemas.microsoft.com/office/drawing/2014/main" id="{C940A9A8-1F1E-410F-A31E-74D65AD2A7BF}"/>
              </a:ext>
            </a:extLst>
          </p:cNvPr>
          <p:cNvPicPr>
            <a:picLocks noChangeAspect="1"/>
          </p:cNvPicPr>
          <p:nvPr/>
        </p:nvPicPr>
        <p:blipFill rotWithShape="1">
          <a:blip r:embed="rId4"/>
          <a:srcRect l="41424" t="31800" r="48023" b="31112"/>
          <a:stretch/>
        </p:blipFill>
        <p:spPr>
          <a:xfrm>
            <a:off x="3984932" y="2579171"/>
            <a:ext cx="567090" cy="1121041"/>
          </a:xfrm>
          <a:prstGeom prst="rect">
            <a:avLst/>
          </a:prstGeom>
        </p:spPr>
      </p:pic>
      <p:cxnSp>
        <p:nvCxnSpPr>
          <p:cNvPr id="9" name="Přímá spojnice 8">
            <a:extLst>
              <a:ext uri="{FF2B5EF4-FFF2-40B4-BE49-F238E27FC236}">
                <a16:creationId xmlns:a16="http://schemas.microsoft.com/office/drawing/2014/main" id="{AC870077-5E06-4FD2-94B9-39FAE0188269}"/>
              </a:ext>
            </a:extLst>
          </p:cNvPr>
          <p:cNvCxnSpPr/>
          <p:nvPr/>
        </p:nvCxnSpPr>
        <p:spPr>
          <a:xfrm flipH="1" flipV="1">
            <a:off x="4438541" y="3203983"/>
            <a:ext cx="243342" cy="225017"/>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Přímá spojnice 10">
            <a:extLst>
              <a:ext uri="{FF2B5EF4-FFF2-40B4-BE49-F238E27FC236}">
                <a16:creationId xmlns:a16="http://schemas.microsoft.com/office/drawing/2014/main" id="{96143835-9975-4545-808C-52DC4B05693C}"/>
              </a:ext>
            </a:extLst>
          </p:cNvPr>
          <p:cNvCxnSpPr/>
          <p:nvPr/>
        </p:nvCxnSpPr>
        <p:spPr>
          <a:xfrm flipH="1">
            <a:off x="4114793" y="4404539"/>
            <a:ext cx="46202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Přímá spojnice 12">
            <a:extLst>
              <a:ext uri="{FF2B5EF4-FFF2-40B4-BE49-F238E27FC236}">
                <a16:creationId xmlns:a16="http://schemas.microsoft.com/office/drawing/2014/main" id="{7C28247D-40AA-46DE-9E61-6E6338F155A1}"/>
              </a:ext>
            </a:extLst>
          </p:cNvPr>
          <p:cNvCxnSpPr/>
          <p:nvPr/>
        </p:nvCxnSpPr>
        <p:spPr>
          <a:xfrm flipH="1">
            <a:off x="4681883" y="4996356"/>
            <a:ext cx="210263" cy="304852"/>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wipe dir="u"/>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5084763" y="6477000"/>
            <a:ext cx="4059237" cy="254000"/>
          </a:xfrm>
          <a:prstGeom prst="rect">
            <a:avLst/>
          </a:prstGeom>
        </p:spPr>
        <p:txBody>
          <a:bodyPr wrap="none">
            <a:spAutoFit/>
          </a:bodyPr>
          <a:lstStyle/>
          <a:p>
            <a:pPr eaLnBrk="1" hangingPunct="1">
              <a:defRPr/>
            </a:pPr>
            <a:r>
              <a:rPr lang="en-US" sz="1050" dirty="0"/>
              <a:t>Adapted from </a:t>
            </a:r>
            <a:r>
              <a:rPr lang="en-US" sz="1050" dirty="0" err="1"/>
              <a:t>Zeng</a:t>
            </a:r>
            <a:r>
              <a:rPr lang="en-US" sz="1050" dirty="0"/>
              <a:t> and </a:t>
            </a:r>
            <a:r>
              <a:rPr lang="en-US" sz="1050" dirty="0" err="1"/>
              <a:t>Mortazavi</a:t>
            </a:r>
            <a:r>
              <a:rPr lang="en-US" sz="1050" dirty="0"/>
              <a:t>, </a:t>
            </a:r>
            <a:r>
              <a:rPr lang="en-US" sz="1050" i="1" dirty="0"/>
              <a:t>Nature Immunology </a:t>
            </a:r>
            <a:r>
              <a:rPr lang="en-US" sz="1050" b="1" dirty="0"/>
              <a:t>13</a:t>
            </a:r>
            <a:r>
              <a:rPr lang="en-US" sz="1050" dirty="0"/>
              <a:t> (2012)</a:t>
            </a:r>
          </a:p>
        </p:txBody>
      </p:sp>
      <p:sp>
        <p:nvSpPr>
          <p:cNvPr id="62467" name="TextBox 8"/>
          <p:cNvSpPr txBox="1">
            <a:spLocks noChangeArrowheads="1"/>
          </p:cNvSpPr>
          <p:nvPr/>
        </p:nvSpPr>
        <p:spPr bwMode="auto">
          <a:xfrm>
            <a:off x="882650" y="381000"/>
            <a:ext cx="73787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cs-CZ" sz="2400" b="1">
                <a:latin typeface="Comic Sans MS" panose="030F0702030302020204" pitchFamily="66" charset="0"/>
              </a:rPr>
              <a:t>RNA-Seq workflow for gene expression analysis</a:t>
            </a:r>
          </a:p>
        </p:txBody>
      </p:sp>
      <p:grpSp>
        <p:nvGrpSpPr>
          <p:cNvPr id="62468" name="Group 13"/>
          <p:cNvGrpSpPr>
            <a:grpSpLocks/>
          </p:cNvGrpSpPr>
          <p:nvPr/>
        </p:nvGrpSpPr>
        <p:grpSpPr bwMode="auto">
          <a:xfrm>
            <a:off x="2425700" y="971550"/>
            <a:ext cx="4343400" cy="5172075"/>
            <a:chOff x="2425700" y="970909"/>
            <a:chExt cx="4343400" cy="5173579"/>
          </a:xfrm>
        </p:grpSpPr>
        <p:grpSp>
          <p:nvGrpSpPr>
            <p:cNvPr id="62470" name="Group 7"/>
            <p:cNvGrpSpPr>
              <a:grpSpLocks/>
            </p:cNvGrpSpPr>
            <p:nvPr/>
          </p:nvGrpSpPr>
          <p:grpSpPr bwMode="auto">
            <a:xfrm>
              <a:off x="2425700" y="1546954"/>
              <a:ext cx="4343400" cy="4079146"/>
              <a:chOff x="2425700" y="1966054"/>
              <a:chExt cx="4343400" cy="4079146"/>
            </a:xfrm>
          </p:grpSpPr>
          <p:pic>
            <p:nvPicPr>
              <p:cNvPr id="62475" name="Picture 4" descr="Screen Shot 2013-10-06 at 2.55.22 P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425700" y="1966054"/>
                <a:ext cx="4213236" cy="4079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ounded Rectangle 6"/>
              <p:cNvSpPr/>
              <p:nvPr/>
            </p:nvSpPr>
            <p:spPr>
              <a:xfrm>
                <a:off x="6273800" y="1966439"/>
                <a:ext cx="495300" cy="1030587"/>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grpSp>
        <p:sp>
          <p:nvSpPr>
            <p:cNvPr id="62471" name="TextBox 9"/>
            <p:cNvSpPr txBox="1">
              <a:spLocks noChangeArrowheads="1"/>
            </p:cNvSpPr>
            <p:nvPr/>
          </p:nvSpPr>
          <p:spPr bwMode="auto">
            <a:xfrm>
              <a:off x="3275856" y="970909"/>
              <a:ext cx="2218877" cy="3694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cs-CZ" sz="1800">
                  <a:latin typeface="Comic Sans MS" panose="030F0702030302020204" pitchFamily="66" charset="0"/>
                </a:rPr>
                <a:t>Fragmented mRNA</a:t>
              </a:r>
            </a:p>
          </p:txBody>
        </p:sp>
        <p:pic>
          <p:nvPicPr>
            <p:cNvPr id="62472" name="Picture 10" descr="Screen Shot 2013-10-06 at 3.00.36 P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259696" y="1308618"/>
              <a:ext cx="181631" cy="285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73" name="Picture 11" descr="Screen Shot 2013-10-06 at 3.00.36 P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374154" y="5626100"/>
              <a:ext cx="181631" cy="285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74" name="TextBox 12"/>
            <p:cNvSpPr txBox="1">
              <a:spLocks noChangeArrowheads="1"/>
            </p:cNvSpPr>
            <p:nvPr/>
          </p:nvSpPr>
          <p:spPr bwMode="auto">
            <a:xfrm>
              <a:off x="2657274" y="5805856"/>
              <a:ext cx="3829895" cy="338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cs-CZ" sz="1600">
                  <a:latin typeface="Comic Sans MS" panose="030F0702030302020204" pitchFamily="66" charset="0"/>
                </a:rPr>
                <a:t>List of differentially expressed genes</a:t>
              </a:r>
            </a:p>
          </p:txBody>
        </p:sp>
      </p:grpSp>
      <p:sp>
        <p:nvSpPr>
          <p:cNvPr id="15" name="Rectangle 14"/>
          <p:cNvSpPr/>
          <p:nvPr/>
        </p:nvSpPr>
        <p:spPr>
          <a:xfrm>
            <a:off x="2209800" y="908050"/>
            <a:ext cx="4665663" cy="53721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spTree>
  </p:cSld>
  <p:clrMapOvr>
    <a:masterClrMapping/>
  </p:clrMapOvr>
  <p:transition spd="slow">
    <p:wipe dir="u"/>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3"/>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220788"/>
            <a:ext cx="91440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1" name="Picture 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2701925"/>
            <a:ext cx="9144000" cy="248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Obdélník 6"/>
          <p:cNvSpPr/>
          <p:nvPr/>
        </p:nvSpPr>
        <p:spPr>
          <a:xfrm>
            <a:off x="4140200" y="1125538"/>
            <a:ext cx="1295400" cy="431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p>
        </p:txBody>
      </p:sp>
      <p:sp>
        <p:nvSpPr>
          <p:cNvPr id="63493" name="TextBox 8"/>
          <p:cNvSpPr txBox="1">
            <a:spLocks noChangeArrowheads="1"/>
          </p:cNvSpPr>
          <p:nvPr/>
        </p:nvSpPr>
        <p:spPr bwMode="auto">
          <a:xfrm>
            <a:off x="1013178" y="381000"/>
            <a:ext cx="711765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cs-CZ" sz="2400" b="1">
                <a:latin typeface="Comic Sans MS" panose="030F0702030302020204" pitchFamily="66" charset="0"/>
              </a:rPr>
              <a:t>RNA-Seq </a:t>
            </a:r>
            <a:r>
              <a:rPr lang="cs-CZ" altLang="cs-CZ" sz="2400" b="1">
                <a:latin typeface="Comic Sans MS" panose="030F0702030302020204" pitchFamily="66" charset="0"/>
              </a:rPr>
              <a:t>quantification (short reads Illumina)</a:t>
            </a:r>
            <a:endParaRPr lang="en-US" altLang="cs-CZ" sz="2400" b="1">
              <a:latin typeface="Comic Sans MS" panose="030F0702030302020204" pitchFamily="66" charset="0"/>
            </a:endParaRPr>
          </a:p>
        </p:txBody>
      </p:sp>
      <p:sp>
        <p:nvSpPr>
          <p:cNvPr id="63494" name="TextovéPole 8"/>
          <p:cNvSpPr txBox="1">
            <a:spLocks noChangeArrowheads="1"/>
          </p:cNvSpPr>
          <p:nvPr/>
        </p:nvSpPr>
        <p:spPr bwMode="auto">
          <a:xfrm>
            <a:off x="1403350" y="6165850"/>
            <a:ext cx="67691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cs-CZ" altLang="cs-CZ" sz="2400">
                <a:latin typeface="Comic Sans MS" panose="030F0702030302020204" pitchFamily="66" charset="0"/>
              </a:rPr>
              <a:t>The reference transcriptome is required </a:t>
            </a:r>
          </a:p>
        </p:txBody>
      </p:sp>
      <p:sp>
        <p:nvSpPr>
          <p:cNvPr id="63495" name="Obdélník 9"/>
          <p:cNvSpPr>
            <a:spLocks noChangeArrowheads="1"/>
          </p:cNvSpPr>
          <p:nvPr/>
        </p:nvSpPr>
        <p:spPr bwMode="auto">
          <a:xfrm>
            <a:off x="1778000" y="842963"/>
            <a:ext cx="5588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cs-CZ" altLang="cs-CZ" sz="2000">
                <a:latin typeface="Comic Sans MS" panose="030F0702030302020204" pitchFamily="66" charset="0"/>
              </a:rPr>
              <a:t>(RPKM = </a:t>
            </a:r>
            <a:r>
              <a:rPr lang="en-US" altLang="cs-CZ" sz="2000">
                <a:latin typeface="Comic Sans MS" panose="030F0702030302020204" pitchFamily="66" charset="0"/>
              </a:rPr>
              <a:t>reads per kilobase per million reads</a:t>
            </a:r>
            <a:r>
              <a:rPr lang="cs-CZ" altLang="cs-CZ" sz="2000">
                <a:latin typeface="Comic Sans MS" panose="030F0702030302020204" pitchFamily="66" charset="0"/>
              </a:rPr>
              <a:t>)</a:t>
            </a:r>
          </a:p>
        </p:txBody>
      </p:sp>
    </p:spTree>
  </p:cSld>
  <p:clrMapOvr>
    <a:masterClrMapping/>
  </p:clrMapOvr>
  <p:transition spd="slow">
    <p:wipe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Nadpis 1"/>
          <p:cNvSpPr>
            <a:spLocks noGrp="1"/>
          </p:cNvSpPr>
          <p:nvPr>
            <p:ph type="title"/>
          </p:nvPr>
        </p:nvSpPr>
        <p:spPr>
          <a:xfrm>
            <a:off x="142875" y="0"/>
            <a:ext cx="8677275" cy="1143000"/>
          </a:xfrm>
        </p:spPr>
        <p:txBody>
          <a:bodyPr/>
          <a:lstStyle/>
          <a:p>
            <a:r>
              <a:rPr lang="cs-CZ" altLang="cs-CZ" sz="3200" i="1">
                <a:latin typeface="Bookman Old Style" panose="02050604050505020204" pitchFamily="18" charset="0"/>
              </a:rPr>
              <a:t>Funkční vs. neutrální genetická variabilita</a:t>
            </a:r>
          </a:p>
        </p:txBody>
      </p:sp>
      <p:graphicFrame>
        <p:nvGraphicFramePr>
          <p:cNvPr id="9219" name="Zástupný symbol pro obsah 3"/>
          <p:cNvGraphicFramePr>
            <a:graphicFrameLocks noGrp="1"/>
          </p:cNvGraphicFramePr>
          <p:nvPr>
            <p:ph idx="1"/>
          </p:nvPr>
        </p:nvGraphicFramePr>
        <p:xfrm>
          <a:off x="-550863" y="1430338"/>
          <a:ext cx="8331201" cy="4627562"/>
        </p:xfrm>
        <a:graphic>
          <a:graphicData uri="http://schemas.openxmlformats.org/presentationml/2006/ole">
            <mc:AlternateContent xmlns:mc="http://schemas.openxmlformats.org/markup-compatibility/2006">
              <mc:Choice xmlns:v="urn:schemas-microsoft-com:vml" Requires="v">
                <p:oleObj r:id="rId2" imgW="8327858" imgH="4627265" progId="Excel.Chart.8">
                  <p:embed/>
                </p:oleObj>
              </mc:Choice>
              <mc:Fallback>
                <p:oleObj r:id="rId2" imgW="8327858" imgH="4627265" progId="Excel.Chart.8">
                  <p:embed/>
                  <p:pic>
                    <p:nvPicPr>
                      <p:cNvPr id="0" name="Zástupný symbol pro obsah 3"/>
                      <p:cNvPicPr>
                        <a:picLocks noGrp="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0863" y="1430338"/>
                        <a:ext cx="8331201" cy="4627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9220" name="TextovéPole 4"/>
          <p:cNvSpPr txBox="1">
            <a:spLocks noChangeArrowheads="1"/>
          </p:cNvSpPr>
          <p:nvPr/>
        </p:nvSpPr>
        <p:spPr bwMode="auto">
          <a:xfrm>
            <a:off x="250825" y="6216650"/>
            <a:ext cx="46275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cs-CZ" altLang="cs-CZ" sz="2400">
                <a:latin typeface="Comic Sans MS" panose="030F0702030302020204" pitchFamily="66" charset="0"/>
              </a:rPr>
              <a:t>97% lidské DNA nic nekóduje!!!</a:t>
            </a:r>
          </a:p>
        </p:txBody>
      </p:sp>
      <p:sp>
        <p:nvSpPr>
          <p:cNvPr id="9221" name="TextovéPole 5"/>
          <p:cNvSpPr txBox="1">
            <a:spLocks noChangeArrowheads="1"/>
          </p:cNvSpPr>
          <p:nvPr/>
        </p:nvSpPr>
        <p:spPr bwMode="auto">
          <a:xfrm>
            <a:off x="4551363" y="1438275"/>
            <a:ext cx="425926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cs-CZ" altLang="cs-CZ" sz="2400">
                <a:latin typeface="Comic Sans MS" panose="030F0702030302020204" pitchFamily="66" charset="0"/>
              </a:rPr>
              <a:t>kódující DNA = funkční geny</a:t>
            </a:r>
          </a:p>
        </p:txBody>
      </p:sp>
      <p:cxnSp>
        <p:nvCxnSpPr>
          <p:cNvPr id="8" name="Přímá spojovací čára 7"/>
          <p:cNvCxnSpPr/>
          <p:nvPr/>
        </p:nvCxnSpPr>
        <p:spPr>
          <a:xfrm flipH="1">
            <a:off x="3543300" y="1725613"/>
            <a:ext cx="1079500" cy="6477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9223" name="TextovéPole 10"/>
          <p:cNvSpPr txBox="1">
            <a:spLocks noChangeArrowheads="1"/>
          </p:cNvSpPr>
          <p:nvPr/>
        </p:nvSpPr>
        <p:spPr bwMode="auto">
          <a:xfrm>
            <a:off x="1814513" y="3886200"/>
            <a:ext cx="3529012"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cs-CZ" altLang="cs-CZ" sz="2400">
                <a:latin typeface="Comic Sans MS" panose="030F0702030302020204" pitchFamily="66" charset="0"/>
              </a:rPr>
              <a:t>nekódující DNA (repetice, pseudogeny, introny atd.)</a:t>
            </a:r>
          </a:p>
        </p:txBody>
      </p:sp>
      <p:cxnSp>
        <p:nvCxnSpPr>
          <p:cNvPr id="14" name="Přímá spojovací šipka 13"/>
          <p:cNvCxnSpPr/>
          <p:nvPr/>
        </p:nvCxnSpPr>
        <p:spPr>
          <a:xfrm>
            <a:off x="6854825" y="1870075"/>
            <a:ext cx="0" cy="86360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9225" name="TextovéPole 14"/>
          <p:cNvSpPr txBox="1">
            <a:spLocks noChangeArrowheads="1"/>
          </p:cNvSpPr>
          <p:nvPr/>
        </p:nvSpPr>
        <p:spPr bwMode="auto">
          <a:xfrm>
            <a:off x="6367463" y="2878138"/>
            <a:ext cx="130333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cs-CZ" altLang="cs-CZ" sz="2400">
                <a:latin typeface="Comic Sans MS" panose="030F0702030302020204" pitchFamily="66" charset="0"/>
              </a:rPr>
              <a:t>fenotyp</a:t>
            </a:r>
          </a:p>
        </p:txBody>
      </p:sp>
      <p:sp>
        <p:nvSpPr>
          <p:cNvPr id="9226" name="TextovéPole 15"/>
          <p:cNvSpPr txBox="1">
            <a:spLocks noChangeArrowheads="1"/>
          </p:cNvSpPr>
          <p:nvPr/>
        </p:nvSpPr>
        <p:spPr bwMode="auto">
          <a:xfrm>
            <a:off x="5702300" y="4533900"/>
            <a:ext cx="2484438"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cs-CZ" altLang="cs-CZ" sz="2400">
                <a:latin typeface="Comic Sans MS" panose="030F0702030302020204" pitchFamily="66" charset="0"/>
              </a:rPr>
              <a:t>adaptace ke specifickému prostředí</a:t>
            </a:r>
          </a:p>
        </p:txBody>
      </p:sp>
      <p:sp>
        <p:nvSpPr>
          <p:cNvPr id="9227" name="TextovéPole 11"/>
          <p:cNvSpPr txBox="1">
            <a:spLocks noChangeArrowheads="1"/>
          </p:cNvSpPr>
          <p:nvPr/>
        </p:nvSpPr>
        <p:spPr bwMode="auto">
          <a:xfrm>
            <a:off x="6875463" y="3573463"/>
            <a:ext cx="22225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cs-CZ" altLang="cs-CZ" sz="2400">
                <a:latin typeface="Comic Sans MS" panose="030F0702030302020204" pitchFamily="66" charset="0"/>
              </a:rPr>
              <a:t>přírodní výběr</a:t>
            </a:r>
          </a:p>
        </p:txBody>
      </p:sp>
    </p:spTree>
  </p:cSld>
  <p:clrMapOvr>
    <a:masterClrMapping/>
  </p:clrMapOvr>
  <p:transition spd="slow">
    <p:wipe dir="u"/>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a:noFill/>
        </p:spPr>
        <p:txBody>
          <a:bodyPr/>
          <a:lstStyle/>
          <a:p>
            <a:pPr eaLnBrk="1" hangingPunct="1"/>
            <a:br>
              <a:rPr lang="cs-CZ" altLang="cs-CZ" sz="4000">
                <a:latin typeface="Comic Sans MS" panose="030F0702030302020204" pitchFamily="66" charset="0"/>
              </a:rPr>
            </a:br>
            <a:r>
              <a:rPr lang="cs-CZ" altLang="cs-CZ" sz="4000">
                <a:latin typeface="Comic Sans MS" panose="030F0702030302020204" pitchFamily="66" charset="0"/>
              </a:rPr>
              <a:t>Gene ontology </a:t>
            </a:r>
            <a:r>
              <a:rPr lang="cs-CZ" altLang="cs-CZ" sz="2000">
                <a:latin typeface="Comic Sans MS" panose="030F0702030302020204" pitchFamily="66" charset="0"/>
              </a:rPr>
              <a:t>(http://geneontology.org/)</a:t>
            </a:r>
            <a:br>
              <a:rPr lang="cs-CZ" altLang="cs-CZ" sz="2000">
                <a:latin typeface="Comic Sans MS" panose="030F0702030302020204" pitchFamily="66" charset="0"/>
              </a:rPr>
            </a:br>
            <a:br>
              <a:rPr lang="cs-CZ" altLang="cs-CZ" sz="2000">
                <a:latin typeface="Comic Sans MS" panose="030F0702030302020204" pitchFamily="66" charset="0"/>
              </a:rPr>
            </a:br>
            <a:r>
              <a:rPr lang="cs-CZ" altLang="cs-CZ" sz="3200">
                <a:latin typeface="Comic Sans MS" panose="030F0702030302020204" pitchFamily="66" charset="0"/>
              </a:rPr>
              <a:t>= functional annotation analysis</a:t>
            </a:r>
            <a:br>
              <a:rPr lang="cs-CZ" altLang="cs-CZ" sz="3200">
                <a:latin typeface="Comic Sans MS" panose="030F0702030302020204" pitchFamily="66" charset="0"/>
              </a:rPr>
            </a:br>
            <a:endParaRPr lang="cs-CZ" altLang="cs-CZ" sz="1400">
              <a:latin typeface="Comic Sans MS" panose="030F0702030302020204" pitchFamily="66" charset="0"/>
            </a:endParaRPr>
          </a:p>
        </p:txBody>
      </p:sp>
      <p:sp>
        <p:nvSpPr>
          <p:cNvPr id="64515" name="Zástupný symbol pro obsah 5"/>
          <p:cNvSpPr>
            <a:spLocks noGrp="1"/>
          </p:cNvSpPr>
          <p:nvPr>
            <p:ph idx="1"/>
          </p:nvPr>
        </p:nvSpPr>
        <p:spPr>
          <a:xfrm>
            <a:off x="685800" y="2565400"/>
            <a:ext cx="7772400" cy="3530600"/>
          </a:xfrm>
        </p:spPr>
        <p:txBody>
          <a:bodyPr/>
          <a:lstStyle/>
          <a:p>
            <a:pPr>
              <a:spcAft>
                <a:spcPts val="1200"/>
              </a:spcAft>
            </a:pPr>
            <a:r>
              <a:rPr lang="cs-CZ" altLang="cs-CZ" sz="2000">
                <a:latin typeface="Arial" panose="020B0604020202020204" pitchFamily="34" charset="0"/>
                <a:cs typeface="Arial" panose="020B0604020202020204" pitchFamily="34" charset="0"/>
              </a:rPr>
              <a:t>založena na databázích dostupných anotovaných genů u modelových organismů</a:t>
            </a:r>
          </a:p>
          <a:p>
            <a:pPr>
              <a:spcAft>
                <a:spcPts val="1200"/>
              </a:spcAft>
            </a:pPr>
            <a:r>
              <a:rPr lang="en-US" altLang="cs-CZ" sz="2000" b="1">
                <a:latin typeface="Arial" panose="020B0604020202020204" pitchFamily="34" charset="0"/>
                <a:cs typeface="Arial" panose="020B0604020202020204" pitchFamily="34" charset="0"/>
              </a:rPr>
              <a:t>Cellular Component</a:t>
            </a:r>
            <a:r>
              <a:rPr lang="cs-CZ" altLang="cs-CZ" sz="2000" b="1">
                <a:latin typeface="Arial" panose="020B0604020202020204" pitchFamily="34" charset="0"/>
                <a:cs typeface="Arial" panose="020B0604020202020204" pitchFamily="34" charset="0"/>
              </a:rPr>
              <a:t> </a:t>
            </a:r>
            <a:r>
              <a:rPr lang="cs-CZ" altLang="cs-CZ" sz="2000">
                <a:latin typeface="Arial" panose="020B0604020202020204" pitchFamily="34" charset="0"/>
                <a:cs typeface="Arial" panose="020B0604020202020204" pitchFamily="34" charset="0"/>
              </a:rPr>
              <a:t>- </a:t>
            </a:r>
            <a:r>
              <a:rPr lang="en-US" altLang="cs-CZ" sz="2000">
                <a:latin typeface="Arial" panose="020B0604020202020204" pitchFamily="34" charset="0"/>
                <a:cs typeface="Arial" panose="020B0604020202020204" pitchFamily="34" charset="0"/>
              </a:rPr>
              <a:t>the parts of a cell or its extracellular environment</a:t>
            </a:r>
            <a:endParaRPr lang="cs-CZ" altLang="cs-CZ" sz="2000">
              <a:latin typeface="Arial" panose="020B0604020202020204" pitchFamily="34" charset="0"/>
              <a:cs typeface="Arial" panose="020B0604020202020204" pitchFamily="34" charset="0"/>
            </a:endParaRPr>
          </a:p>
          <a:p>
            <a:pPr>
              <a:spcAft>
                <a:spcPts val="1200"/>
              </a:spcAft>
            </a:pPr>
            <a:r>
              <a:rPr lang="en-US" altLang="cs-CZ" sz="2000" b="1">
                <a:latin typeface="Arial" panose="020B0604020202020204" pitchFamily="34" charset="0"/>
                <a:cs typeface="Arial" panose="020B0604020202020204" pitchFamily="34" charset="0"/>
              </a:rPr>
              <a:t>Molecular Function</a:t>
            </a:r>
            <a:r>
              <a:rPr lang="cs-CZ" altLang="cs-CZ" sz="2000" b="1">
                <a:latin typeface="Arial" panose="020B0604020202020204" pitchFamily="34" charset="0"/>
                <a:cs typeface="Arial" panose="020B0604020202020204" pitchFamily="34" charset="0"/>
              </a:rPr>
              <a:t> </a:t>
            </a:r>
            <a:r>
              <a:rPr lang="cs-CZ" altLang="cs-CZ" sz="2000">
                <a:latin typeface="Arial" panose="020B0604020202020204" pitchFamily="34" charset="0"/>
                <a:cs typeface="Arial" panose="020B0604020202020204" pitchFamily="34" charset="0"/>
              </a:rPr>
              <a:t>-</a:t>
            </a:r>
            <a:r>
              <a:rPr lang="en-US" altLang="cs-CZ" sz="2000">
                <a:latin typeface="Arial" panose="020B0604020202020204" pitchFamily="34" charset="0"/>
                <a:cs typeface="Arial" panose="020B0604020202020204" pitchFamily="34" charset="0"/>
              </a:rPr>
              <a:t> the elemental activities of a gene product at the molecular level, such as binding or catalysis</a:t>
            </a:r>
            <a:endParaRPr lang="cs-CZ" altLang="cs-CZ" sz="2000">
              <a:latin typeface="Arial" panose="020B0604020202020204" pitchFamily="34" charset="0"/>
              <a:cs typeface="Arial" panose="020B0604020202020204" pitchFamily="34" charset="0"/>
            </a:endParaRPr>
          </a:p>
          <a:p>
            <a:pPr>
              <a:spcAft>
                <a:spcPts val="1200"/>
              </a:spcAft>
            </a:pPr>
            <a:r>
              <a:rPr lang="en-US" altLang="cs-CZ" sz="2000" b="1">
                <a:latin typeface="Arial" panose="020B0604020202020204" pitchFamily="34" charset="0"/>
                <a:cs typeface="Arial" panose="020B0604020202020204" pitchFamily="34" charset="0"/>
              </a:rPr>
              <a:t>Biological Process</a:t>
            </a:r>
            <a:r>
              <a:rPr lang="cs-CZ" altLang="cs-CZ" sz="2000" b="1">
                <a:latin typeface="Arial" panose="020B0604020202020204" pitchFamily="34" charset="0"/>
                <a:cs typeface="Arial" panose="020B0604020202020204" pitchFamily="34" charset="0"/>
              </a:rPr>
              <a:t> </a:t>
            </a:r>
            <a:r>
              <a:rPr lang="cs-CZ" altLang="cs-CZ" sz="2000">
                <a:latin typeface="Arial" panose="020B0604020202020204" pitchFamily="34" charset="0"/>
                <a:cs typeface="Arial" panose="020B0604020202020204" pitchFamily="34" charset="0"/>
              </a:rPr>
              <a:t>- </a:t>
            </a:r>
            <a:r>
              <a:rPr lang="en-US" altLang="cs-CZ" sz="2000">
                <a:latin typeface="Arial" panose="020B0604020202020204" pitchFamily="34" charset="0"/>
                <a:cs typeface="Arial" panose="020B0604020202020204" pitchFamily="34" charset="0"/>
              </a:rPr>
              <a:t>operations or sets of molecular events with a defined beginning and end, pertinent to the functioning of integrated living units: cells, tissues, organs, and organisms.</a:t>
            </a:r>
            <a:endParaRPr lang="cs-CZ" altLang="cs-CZ" sz="2000">
              <a:latin typeface="Arial" panose="020B0604020202020204" pitchFamily="34" charset="0"/>
              <a:cs typeface="Arial" panose="020B0604020202020204" pitchFamily="34" charset="0"/>
            </a:endParaRPr>
          </a:p>
        </p:txBody>
      </p:sp>
    </p:spTree>
  </p:cSld>
  <p:clrMapOvr>
    <a:masterClrMapping/>
  </p:clrMapOvr>
  <p:transition spd="slow">
    <p:wipe dir="u"/>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Nadpis 1"/>
          <p:cNvSpPr>
            <a:spLocks noGrp="1"/>
          </p:cNvSpPr>
          <p:nvPr>
            <p:ph type="title"/>
          </p:nvPr>
        </p:nvSpPr>
        <p:spPr/>
        <p:txBody>
          <a:bodyPr/>
          <a:lstStyle/>
          <a:p>
            <a:endParaRPr lang="cs-CZ" altLang="en-US"/>
          </a:p>
        </p:txBody>
      </p:sp>
      <p:pic>
        <p:nvPicPr>
          <p:cNvPr id="65539" name="Zástupný symbol pro obsah 3"/>
          <p:cNvPicPr>
            <a:picLocks noGrp="1" noChangeAspect="1"/>
          </p:cNvPicPr>
          <p:nvPr>
            <p:ph idx="1"/>
          </p:nvPr>
        </p:nvPicPr>
        <p:blipFill>
          <a:blip r:embed="rId2">
            <a:extLst>
              <a:ext uri="{28A0092B-C50C-407E-A947-70E740481C1C}">
                <a14:useLocalDpi xmlns:a14="http://schemas.microsoft.com/office/drawing/2010/main" val="0"/>
              </a:ext>
            </a:extLst>
          </a:blip>
          <a:srcRect t="3151" b="9053"/>
          <a:stretch>
            <a:fillRect/>
          </a:stretch>
        </p:blipFill>
        <p:spPr>
          <a:xfrm>
            <a:off x="250825" y="115888"/>
            <a:ext cx="8748713" cy="4321175"/>
          </a:xfrm>
        </p:spPr>
      </p:pic>
      <p:sp>
        <p:nvSpPr>
          <p:cNvPr id="5" name="Zástupný symbol pro obsah 2"/>
          <p:cNvSpPr txBox="1">
            <a:spLocks/>
          </p:cNvSpPr>
          <p:nvPr/>
        </p:nvSpPr>
        <p:spPr bwMode="auto">
          <a:xfrm>
            <a:off x="1252538" y="5384800"/>
            <a:ext cx="7772400" cy="165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spcBef>
                <a:spcPts val="1200"/>
              </a:spcBef>
              <a:defRPr/>
            </a:pPr>
            <a:r>
              <a:rPr lang="en-US" sz="2000" i="1" kern="0" dirty="0">
                <a:latin typeface="Arial" panose="020B0604020202020204" pitchFamily="34" charset="0"/>
                <a:cs typeface="Arial" panose="020B0604020202020204" pitchFamily="34" charset="0"/>
              </a:rPr>
              <a:t>molecular function</a:t>
            </a:r>
            <a:r>
              <a:rPr lang="cs-CZ" sz="2000" kern="0" dirty="0">
                <a:latin typeface="Arial" panose="020B0604020202020204" pitchFamily="34" charset="0"/>
                <a:cs typeface="Arial" panose="020B0604020202020204" pitchFamily="34" charset="0"/>
              </a:rPr>
              <a:t>:</a:t>
            </a:r>
            <a:r>
              <a:rPr lang="en-US" sz="2000" kern="0" dirty="0">
                <a:latin typeface="Arial" panose="020B0604020202020204" pitchFamily="34" charset="0"/>
                <a:cs typeface="Arial" panose="020B0604020202020204" pitchFamily="34" charset="0"/>
              </a:rPr>
              <a:t> oxidoreductase activity</a:t>
            </a:r>
            <a:endParaRPr lang="cs-CZ" sz="2000" kern="0" dirty="0">
              <a:latin typeface="Arial" panose="020B0604020202020204" pitchFamily="34" charset="0"/>
              <a:cs typeface="Arial" panose="020B0604020202020204" pitchFamily="34" charset="0"/>
            </a:endParaRPr>
          </a:p>
          <a:p>
            <a:pPr>
              <a:spcBef>
                <a:spcPts val="1200"/>
              </a:spcBef>
              <a:defRPr/>
            </a:pPr>
            <a:r>
              <a:rPr lang="en-US" sz="2000" i="1" kern="0" dirty="0">
                <a:latin typeface="Arial" panose="020B0604020202020204" pitchFamily="34" charset="0"/>
                <a:cs typeface="Arial" panose="020B0604020202020204" pitchFamily="34" charset="0"/>
              </a:rPr>
              <a:t>biological </a:t>
            </a:r>
            <a:r>
              <a:rPr lang="en-US" sz="2000" i="1" kern="0" dirty="0" err="1">
                <a:latin typeface="Arial" panose="020B0604020202020204" pitchFamily="34" charset="0"/>
                <a:cs typeface="Arial" panose="020B0604020202020204" pitchFamily="34" charset="0"/>
              </a:rPr>
              <a:t>proces</a:t>
            </a:r>
            <a:r>
              <a:rPr lang="cs-CZ" sz="2000" kern="0" dirty="0">
                <a:latin typeface="Arial" panose="020B0604020202020204" pitchFamily="34" charset="0"/>
                <a:cs typeface="Arial" panose="020B0604020202020204" pitchFamily="34" charset="0"/>
              </a:rPr>
              <a:t>: </a:t>
            </a:r>
            <a:r>
              <a:rPr lang="en-US" sz="2000" kern="0" dirty="0">
                <a:latin typeface="Arial" panose="020B0604020202020204" pitchFamily="34" charset="0"/>
                <a:cs typeface="Arial" panose="020B0604020202020204" pitchFamily="34" charset="0"/>
              </a:rPr>
              <a:t>oxidative phosphorylation</a:t>
            </a:r>
            <a:endParaRPr lang="cs-CZ" sz="2000" kern="0" dirty="0">
              <a:latin typeface="Arial" panose="020B0604020202020204" pitchFamily="34" charset="0"/>
              <a:cs typeface="Arial" panose="020B0604020202020204" pitchFamily="34" charset="0"/>
            </a:endParaRPr>
          </a:p>
          <a:p>
            <a:pPr>
              <a:spcBef>
                <a:spcPts val="1200"/>
              </a:spcBef>
              <a:defRPr/>
            </a:pPr>
            <a:r>
              <a:rPr lang="en-US" sz="2000" i="1" kern="0" dirty="0">
                <a:latin typeface="Arial" panose="020B0604020202020204" pitchFamily="34" charset="0"/>
                <a:cs typeface="Arial" panose="020B0604020202020204" pitchFamily="34" charset="0"/>
              </a:rPr>
              <a:t>cellular component</a:t>
            </a:r>
            <a:r>
              <a:rPr lang="cs-CZ" sz="2000" kern="0" dirty="0">
                <a:latin typeface="Arial" panose="020B0604020202020204" pitchFamily="34" charset="0"/>
                <a:cs typeface="Arial" panose="020B0604020202020204" pitchFamily="34" charset="0"/>
              </a:rPr>
              <a:t>:</a:t>
            </a:r>
            <a:r>
              <a:rPr lang="en-US" sz="2000" kern="0" dirty="0">
                <a:latin typeface="Arial" panose="020B0604020202020204" pitchFamily="34" charset="0"/>
                <a:cs typeface="Arial" panose="020B0604020202020204" pitchFamily="34" charset="0"/>
              </a:rPr>
              <a:t> mitochondrial matrix</a:t>
            </a:r>
            <a:endParaRPr lang="cs-CZ" sz="2000" kern="0" dirty="0">
              <a:latin typeface="Arial" panose="020B0604020202020204" pitchFamily="34" charset="0"/>
              <a:cs typeface="Arial" panose="020B0604020202020204" pitchFamily="34" charset="0"/>
            </a:endParaRPr>
          </a:p>
        </p:txBody>
      </p:sp>
      <p:sp>
        <p:nvSpPr>
          <p:cNvPr id="6" name="Nadpis 1"/>
          <p:cNvSpPr txBox="1">
            <a:spLocks/>
          </p:cNvSpPr>
          <p:nvPr/>
        </p:nvSpPr>
        <p:spPr bwMode="auto">
          <a:xfrm>
            <a:off x="231775" y="4437063"/>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a:defRPr/>
            </a:pPr>
            <a:r>
              <a:rPr lang="cs-CZ" sz="2400" kern="0" dirty="0" err="1">
                <a:latin typeface="Comic Sans MS" panose="030F0702030302020204" pitchFamily="66" charset="0"/>
              </a:rPr>
              <a:t>Example</a:t>
            </a:r>
            <a:r>
              <a:rPr lang="cs-CZ" sz="2400" kern="0" dirty="0">
                <a:latin typeface="Comic Sans MS" panose="030F0702030302020204" pitchFamily="66" charset="0"/>
              </a:rPr>
              <a:t> </a:t>
            </a:r>
            <a:r>
              <a:rPr lang="cs-CZ" sz="2400" kern="0" dirty="0" err="1">
                <a:latin typeface="Comic Sans MS" panose="030F0702030302020204" pitchFamily="66" charset="0"/>
              </a:rPr>
              <a:t>of</a:t>
            </a:r>
            <a:r>
              <a:rPr lang="cs-CZ" sz="2400" kern="0" dirty="0">
                <a:latin typeface="Comic Sans MS" panose="030F0702030302020204" pitchFamily="66" charset="0"/>
              </a:rPr>
              <a:t> GO </a:t>
            </a:r>
            <a:r>
              <a:rPr lang="cs-CZ" sz="2400" kern="0" dirty="0" err="1">
                <a:latin typeface="Comic Sans MS" panose="030F0702030302020204" pitchFamily="66" charset="0"/>
              </a:rPr>
              <a:t>annotation</a:t>
            </a:r>
            <a:r>
              <a:rPr lang="cs-CZ" sz="2400" kern="0" dirty="0">
                <a:latin typeface="Comic Sans MS" panose="030F0702030302020204" pitchFamily="66" charset="0"/>
              </a:rPr>
              <a:t>: </a:t>
            </a:r>
            <a:r>
              <a:rPr lang="cs-CZ" sz="2400" b="1" kern="0" dirty="0">
                <a:latin typeface="Comic Sans MS" panose="030F0702030302020204" pitchFamily="66" charset="0"/>
              </a:rPr>
              <a:t>cytochrome c</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Nadpis 3"/>
          <p:cNvSpPr>
            <a:spLocks noGrp="1"/>
          </p:cNvSpPr>
          <p:nvPr>
            <p:ph type="ctrTitle"/>
          </p:nvPr>
        </p:nvSpPr>
        <p:spPr/>
        <p:txBody>
          <a:bodyPr/>
          <a:lstStyle/>
          <a:p>
            <a:r>
              <a:rPr lang="cs-CZ" altLang="cs-CZ">
                <a:latin typeface="Comic Sans MS" panose="030F0702030302020204" pitchFamily="66" charset="0"/>
              </a:rPr>
              <a:t>Examples</a:t>
            </a:r>
          </a:p>
        </p:txBody>
      </p:sp>
    </p:spTree>
  </p:cSld>
  <p:clrMapOvr>
    <a:masterClrMapping/>
  </p:clrMapOvr>
  <p:transition spd="slow">
    <p:wipe dir="u"/>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4"/>
          <p:cNvSpPr>
            <a:spLocks noGrp="1" noChangeArrowheads="1"/>
          </p:cNvSpPr>
          <p:nvPr>
            <p:ph type="title"/>
          </p:nvPr>
        </p:nvSpPr>
        <p:spPr>
          <a:xfrm>
            <a:off x="684213" y="0"/>
            <a:ext cx="7772400" cy="1143000"/>
          </a:xfrm>
        </p:spPr>
        <p:txBody>
          <a:bodyPr/>
          <a:lstStyle/>
          <a:p>
            <a:pPr eaLnBrk="1" hangingPunct="1"/>
            <a:r>
              <a:rPr lang="cs-CZ" altLang="cs-CZ" sz="2800">
                <a:latin typeface="Comic Sans MS" panose="030F0702030302020204" pitchFamily="66" charset="0"/>
              </a:rPr>
              <a:t>Jaká je úroveň exprese v různých tkáních?</a:t>
            </a:r>
          </a:p>
        </p:txBody>
      </p:sp>
      <p:pic>
        <p:nvPicPr>
          <p:cNvPr id="20070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738" y="836613"/>
            <a:ext cx="3495675"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071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63938" y="836613"/>
            <a:ext cx="3230562" cy="560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0715"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35713" y="1125538"/>
            <a:ext cx="2808287" cy="206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0716" name="Text Box 12"/>
          <p:cNvSpPr txBox="1">
            <a:spLocks noChangeArrowheads="1"/>
          </p:cNvSpPr>
          <p:nvPr/>
        </p:nvSpPr>
        <p:spPr bwMode="auto">
          <a:xfrm>
            <a:off x="6567488" y="785813"/>
            <a:ext cx="26352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cs-CZ" altLang="cs-CZ" sz="1800"/>
              <a:t>quantitative real-time PCR</a:t>
            </a:r>
          </a:p>
        </p:txBody>
      </p:sp>
      <p:sp>
        <p:nvSpPr>
          <p:cNvPr id="67591" name="Text Box 13"/>
          <p:cNvSpPr txBox="1">
            <a:spLocks noChangeArrowheads="1"/>
          </p:cNvSpPr>
          <p:nvPr/>
        </p:nvSpPr>
        <p:spPr bwMode="auto">
          <a:xfrm>
            <a:off x="6804025" y="5826125"/>
            <a:ext cx="233997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cs-CZ" altLang="cs-CZ" sz="2000"/>
              <a:t>vliv aklimatizace k chladu (20° vs 15°C)</a:t>
            </a:r>
          </a:p>
        </p:txBody>
      </p:sp>
      <p:pic>
        <p:nvPicPr>
          <p:cNvPr id="67592" name="Picture 1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64388" y="3284538"/>
            <a:ext cx="1627187" cy="244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0719" name="Text Box 15"/>
          <p:cNvSpPr txBox="1">
            <a:spLocks noChangeArrowheads="1"/>
          </p:cNvSpPr>
          <p:nvPr/>
        </p:nvSpPr>
        <p:spPr bwMode="auto">
          <a:xfrm>
            <a:off x="611188" y="1412875"/>
            <a:ext cx="8208962" cy="1016000"/>
          </a:xfrm>
          <a:prstGeom prst="rect">
            <a:avLst/>
          </a:prstGeom>
          <a:solidFill>
            <a:srgbClr val="FFCC00">
              <a:alpha val="9215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cs-CZ" altLang="cs-CZ" sz="2000">
                <a:latin typeface="Comic Sans MS" panose="030F0702030302020204" pitchFamily="66" charset="0"/>
              </a:rPr>
              <a:t>- srdeční, červená a bílá svalovina</a:t>
            </a:r>
          </a:p>
          <a:p>
            <a:pPr eaLnBrk="1" hangingPunct="1">
              <a:spcBef>
                <a:spcPct val="0"/>
              </a:spcBef>
              <a:buFontTx/>
              <a:buNone/>
            </a:pPr>
            <a:r>
              <a:rPr lang="cs-CZ" altLang="cs-CZ" sz="2000">
                <a:latin typeface="Comic Sans MS" panose="030F0702030302020204" pitchFamily="66" charset="0"/>
              </a:rPr>
              <a:t>- rozdíly v expresi 113, 81 a 196 genů</a:t>
            </a:r>
          </a:p>
          <a:p>
            <a:pPr eaLnBrk="1" hangingPunct="1">
              <a:spcBef>
                <a:spcPct val="0"/>
              </a:spcBef>
              <a:buFontTx/>
              <a:buNone/>
            </a:pPr>
            <a:r>
              <a:rPr lang="cs-CZ" altLang="cs-CZ" sz="2000">
                <a:latin typeface="Comic Sans MS" panose="030F0702030302020204" pitchFamily="66" charset="0"/>
              </a:rPr>
              <a:t>- rozdíly jsou způsobeny tkáňově specifickým stupněm endotermie</a:t>
            </a:r>
          </a:p>
        </p:txBody>
      </p:sp>
    </p:spTree>
  </p:cSld>
  <p:clrMapOvr>
    <a:masterClrMapping/>
  </p:clrMapOvr>
  <p:transition spd="slow">
    <p:wipe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200709"/>
                                        </p:tgtEl>
                                        <p:attrNameLst>
                                          <p:attrName>style.visibility</p:attrName>
                                        </p:attrNameLst>
                                      </p:cBhvr>
                                      <p:to>
                                        <p:strVal val="visible"/>
                                      </p:to>
                                    </p:set>
                                    <p:animEffect transition="in" filter="box(in)">
                                      <p:cBhvr>
                                        <p:cTn id="7" dur="500"/>
                                        <p:tgtEl>
                                          <p:spTgt spid="200709"/>
                                        </p:tgtEl>
                                      </p:cBhvr>
                                    </p:animEffect>
                                  </p:childTnLst>
                                </p:cTn>
                              </p:par>
                              <p:par>
                                <p:cTn id="8" presetID="4" presetClass="entr" presetSubtype="16" fill="hold" nodeType="withEffect">
                                  <p:stCondLst>
                                    <p:cond delay="0"/>
                                  </p:stCondLst>
                                  <p:childTnLst>
                                    <p:set>
                                      <p:cBhvr>
                                        <p:cTn id="9" dur="1" fill="hold">
                                          <p:stCondLst>
                                            <p:cond delay="0"/>
                                          </p:stCondLst>
                                        </p:cTn>
                                        <p:tgtEl>
                                          <p:spTgt spid="200710"/>
                                        </p:tgtEl>
                                        <p:attrNameLst>
                                          <p:attrName>style.visibility</p:attrName>
                                        </p:attrNameLst>
                                      </p:cBhvr>
                                      <p:to>
                                        <p:strVal val="visible"/>
                                      </p:to>
                                    </p:set>
                                    <p:animEffect transition="in" filter="box(in)">
                                      <p:cBhvr>
                                        <p:cTn id="10" dur="500"/>
                                        <p:tgtEl>
                                          <p:spTgt spid="200710"/>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3" presetClass="entr" presetSubtype="10" fill="hold" nodeType="clickEffect">
                                  <p:stCondLst>
                                    <p:cond delay="0"/>
                                  </p:stCondLst>
                                  <p:childTnLst>
                                    <p:set>
                                      <p:cBhvr>
                                        <p:cTn id="14" dur="1" fill="hold">
                                          <p:stCondLst>
                                            <p:cond delay="0"/>
                                          </p:stCondLst>
                                        </p:cTn>
                                        <p:tgtEl>
                                          <p:spTgt spid="200715"/>
                                        </p:tgtEl>
                                        <p:attrNameLst>
                                          <p:attrName>style.visibility</p:attrName>
                                        </p:attrNameLst>
                                      </p:cBhvr>
                                      <p:to>
                                        <p:strVal val="visible"/>
                                      </p:to>
                                    </p:set>
                                    <p:animEffect transition="in" filter="blinds(horizontal)">
                                      <p:cBhvr>
                                        <p:cTn id="15" dur="500"/>
                                        <p:tgtEl>
                                          <p:spTgt spid="200715"/>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200716"/>
                                        </p:tgtEl>
                                        <p:attrNameLst>
                                          <p:attrName>style.visibility</p:attrName>
                                        </p:attrNameLst>
                                      </p:cBhvr>
                                      <p:to>
                                        <p:strVal val="visible"/>
                                      </p:to>
                                    </p:set>
                                    <p:animEffect transition="in" filter="blinds(horizontal)">
                                      <p:cBhvr>
                                        <p:cTn id="18" dur="500"/>
                                        <p:tgtEl>
                                          <p:spTgt spid="200716"/>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4" presetClass="entr" presetSubtype="16" fill="hold" grpId="0" nodeType="clickEffect">
                                  <p:stCondLst>
                                    <p:cond delay="0"/>
                                  </p:stCondLst>
                                  <p:childTnLst>
                                    <p:set>
                                      <p:cBhvr>
                                        <p:cTn id="22" dur="1" fill="hold">
                                          <p:stCondLst>
                                            <p:cond delay="0"/>
                                          </p:stCondLst>
                                        </p:cTn>
                                        <p:tgtEl>
                                          <p:spTgt spid="200719"/>
                                        </p:tgtEl>
                                        <p:attrNameLst>
                                          <p:attrName>style.visibility</p:attrName>
                                        </p:attrNameLst>
                                      </p:cBhvr>
                                      <p:to>
                                        <p:strVal val="visible"/>
                                      </p:to>
                                    </p:set>
                                    <p:animEffect transition="in" filter="box(in)">
                                      <p:cBhvr>
                                        <p:cTn id="23" dur="500"/>
                                        <p:tgtEl>
                                          <p:spTgt spid="2007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0716" grpId="0"/>
      <p:bldP spid="200719"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Figure 1">
            <a:extLst>
              <a:ext uri="{FF2B5EF4-FFF2-40B4-BE49-F238E27FC236}">
                <a16:creationId xmlns:a16="http://schemas.microsoft.com/office/drawing/2014/main" id="{AB54958D-186D-4B7D-8D39-6CC17006D88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r="40410"/>
          <a:stretch>
            <a:fillRect/>
          </a:stretch>
        </p:blipFill>
        <p:spPr>
          <a:xfrm>
            <a:off x="355600" y="346075"/>
            <a:ext cx="3582988" cy="2474913"/>
          </a:xfrm>
          <a:noFill/>
        </p:spPr>
      </p:pic>
      <p:pic>
        <p:nvPicPr>
          <p:cNvPr id="30723" name="Picture 4" descr="Figure 2">
            <a:extLst>
              <a:ext uri="{FF2B5EF4-FFF2-40B4-BE49-F238E27FC236}">
                <a16:creationId xmlns:a16="http://schemas.microsoft.com/office/drawing/2014/main" id="{702310CA-0E33-4771-9805-869BACF7DD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3350" y="2925763"/>
            <a:ext cx="3960813" cy="337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4" name="Picture 6" descr="Figure 3">
            <a:extLst>
              <a:ext uri="{FF2B5EF4-FFF2-40B4-BE49-F238E27FC236}">
                <a16:creationId xmlns:a16="http://schemas.microsoft.com/office/drawing/2014/main" id="{62150DDA-92DC-4902-856B-5241B38A6D7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75463" y="15875"/>
            <a:ext cx="1582737" cy="670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5" name="Obdélník 3">
            <a:extLst>
              <a:ext uri="{FF2B5EF4-FFF2-40B4-BE49-F238E27FC236}">
                <a16:creationId xmlns:a16="http://schemas.microsoft.com/office/drawing/2014/main" id="{256EC2E8-5684-472B-BA25-3F0791E65E31}"/>
              </a:ext>
            </a:extLst>
          </p:cNvPr>
          <p:cNvSpPr>
            <a:spLocks noChangeArrowheads="1"/>
          </p:cNvSpPr>
          <p:nvPr/>
        </p:nvSpPr>
        <p:spPr bwMode="auto">
          <a:xfrm>
            <a:off x="6732588" y="0"/>
            <a:ext cx="2087562" cy="2735263"/>
          </a:xfrm>
          <a:prstGeom prst="rect">
            <a:avLst/>
          </a:prstGeom>
          <a:noFill/>
          <a:ln w="5715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cs-CZ" altLang="cs-CZ" sz="2400"/>
          </a:p>
        </p:txBody>
      </p:sp>
      <p:sp>
        <p:nvSpPr>
          <p:cNvPr id="30726" name="TextovéPole 4">
            <a:extLst>
              <a:ext uri="{FF2B5EF4-FFF2-40B4-BE49-F238E27FC236}">
                <a16:creationId xmlns:a16="http://schemas.microsoft.com/office/drawing/2014/main" id="{7C08E76B-981F-4991-B520-A080C11B3DB0}"/>
              </a:ext>
            </a:extLst>
          </p:cNvPr>
          <p:cNvSpPr txBox="1">
            <a:spLocks noChangeArrowheads="1"/>
          </p:cNvSpPr>
          <p:nvPr/>
        </p:nvSpPr>
        <p:spPr bwMode="auto">
          <a:xfrm>
            <a:off x="355600" y="6297613"/>
            <a:ext cx="5595938"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cs-CZ" altLang="cs-CZ" sz="1600">
                <a:latin typeface="Arial" panose="020B0604020202020204" pitchFamily="34" charset="0"/>
                <a:cs typeface="Arial" panose="020B0604020202020204" pitchFamily="34" charset="0"/>
              </a:rPr>
              <a:t>20721 SNPs (ddRAD) – no genetic difference at neutral loci</a:t>
            </a:r>
          </a:p>
        </p:txBody>
      </p:sp>
      <p:sp>
        <p:nvSpPr>
          <p:cNvPr id="30727" name="TextovéPole 5">
            <a:extLst>
              <a:ext uri="{FF2B5EF4-FFF2-40B4-BE49-F238E27FC236}">
                <a16:creationId xmlns:a16="http://schemas.microsoft.com/office/drawing/2014/main" id="{FA53BB3E-E674-448B-AE8E-FE1C5A1B71A2}"/>
              </a:ext>
            </a:extLst>
          </p:cNvPr>
          <p:cNvSpPr txBox="1">
            <a:spLocks noChangeArrowheads="1"/>
          </p:cNvSpPr>
          <p:nvPr/>
        </p:nvSpPr>
        <p:spPr bwMode="auto">
          <a:xfrm>
            <a:off x="4362450" y="490538"/>
            <a:ext cx="2303463" cy="175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cs-CZ" altLang="cs-CZ" sz="1800">
                <a:latin typeface="Arial" panose="020B0604020202020204" pitchFamily="34" charset="0"/>
                <a:cs typeface="Arial" panose="020B0604020202020204" pitchFamily="34" charset="0"/>
              </a:rPr>
              <a:t>Only differentially expressed genes are responsible for morphological changes (zobák, zbarvení)</a:t>
            </a:r>
          </a:p>
        </p:txBody>
      </p:sp>
      <p:sp>
        <p:nvSpPr>
          <p:cNvPr id="30728" name="TextovéPole 9">
            <a:extLst>
              <a:ext uri="{FF2B5EF4-FFF2-40B4-BE49-F238E27FC236}">
                <a16:creationId xmlns:a16="http://schemas.microsoft.com/office/drawing/2014/main" id="{123C9826-B0F9-4210-8EDF-1624F942E461}"/>
              </a:ext>
            </a:extLst>
          </p:cNvPr>
          <p:cNvSpPr txBox="1">
            <a:spLocks noChangeArrowheads="1"/>
          </p:cNvSpPr>
          <p:nvPr/>
        </p:nvSpPr>
        <p:spPr bwMode="auto">
          <a:xfrm rot="-5400000">
            <a:off x="5534819" y="3682207"/>
            <a:ext cx="22621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cs-CZ" altLang="cs-CZ" sz="1800"/>
              <a:t>20721 SNPs (ddRAD)</a:t>
            </a:r>
          </a:p>
        </p:txBody>
      </p:sp>
      <p:sp>
        <p:nvSpPr>
          <p:cNvPr id="30729" name="TextovéPole 10">
            <a:extLst>
              <a:ext uri="{FF2B5EF4-FFF2-40B4-BE49-F238E27FC236}">
                <a16:creationId xmlns:a16="http://schemas.microsoft.com/office/drawing/2014/main" id="{137E39F3-7029-4183-B8F4-1E8EA7167614}"/>
              </a:ext>
            </a:extLst>
          </p:cNvPr>
          <p:cNvSpPr txBox="1">
            <a:spLocks noChangeArrowheads="1"/>
          </p:cNvSpPr>
          <p:nvPr/>
        </p:nvSpPr>
        <p:spPr bwMode="auto">
          <a:xfrm rot="-5400000">
            <a:off x="5826126" y="5840412"/>
            <a:ext cx="1693862"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cs-CZ" altLang="cs-CZ" sz="1200"/>
              <a:t>215825 SNPs (RNAseq)</a:t>
            </a:r>
          </a:p>
        </p:txBody>
      </p:sp>
      <p:sp>
        <p:nvSpPr>
          <p:cNvPr id="30730" name="TextovéPole 6">
            <a:extLst>
              <a:ext uri="{FF2B5EF4-FFF2-40B4-BE49-F238E27FC236}">
                <a16:creationId xmlns:a16="http://schemas.microsoft.com/office/drawing/2014/main" id="{DBEFCAA3-5635-46AA-BBB0-E170FBA903FA}"/>
              </a:ext>
            </a:extLst>
          </p:cNvPr>
          <p:cNvSpPr txBox="1">
            <a:spLocks noChangeArrowheads="1"/>
          </p:cNvSpPr>
          <p:nvPr/>
        </p:nvSpPr>
        <p:spPr bwMode="auto">
          <a:xfrm>
            <a:off x="0" y="-46038"/>
            <a:ext cx="2135188"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cs-CZ" altLang="cs-CZ" sz="1600"/>
              <a:t>Mason and Taylor 2015</a:t>
            </a:r>
          </a:p>
        </p:txBody>
      </p:sp>
    </p:spTree>
  </p:cSld>
  <p:clrMapOvr>
    <a:masterClrMapping/>
  </p:clrMapOvr>
  <p:transition spd="med">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Zástupný symbol pro obsah 3">
            <a:extLst>
              <a:ext uri="{FF2B5EF4-FFF2-40B4-BE49-F238E27FC236}">
                <a16:creationId xmlns:a16="http://schemas.microsoft.com/office/drawing/2014/main" id="{89B1D68E-6C32-42AA-A87F-323DC5FE43D1}"/>
              </a:ext>
            </a:extLst>
          </p:cNvPr>
          <p:cNvPicPr>
            <a:picLocks noGrp="1" noChangeAspect="1"/>
          </p:cNvPicPr>
          <p:nvPr>
            <p:ph idx="1"/>
          </p:nvPr>
        </p:nvPicPr>
        <p:blipFill>
          <a:blip r:embed="rId2"/>
          <a:stretch>
            <a:fillRect/>
          </a:stretch>
        </p:blipFill>
        <p:spPr>
          <a:xfrm>
            <a:off x="251520" y="213490"/>
            <a:ext cx="1724235" cy="1454823"/>
          </a:xfrm>
          <a:prstGeom prst="rect">
            <a:avLst/>
          </a:prstGeom>
        </p:spPr>
      </p:pic>
      <p:pic>
        <p:nvPicPr>
          <p:cNvPr id="5" name="Obrázek 4">
            <a:extLst>
              <a:ext uri="{FF2B5EF4-FFF2-40B4-BE49-F238E27FC236}">
                <a16:creationId xmlns:a16="http://schemas.microsoft.com/office/drawing/2014/main" id="{625375BD-F631-4DE1-B0BF-CB3245BF33A6}"/>
              </a:ext>
            </a:extLst>
          </p:cNvPr>
          <p:cNvPicPr>
            <a:picLocks noChangeAspect="1"/>
          </p:cNvPicPr>
          <p:nvPr/>
        </p:nvPicPr>
        <p:blipFill rotWithShape="1">
          <a:blip r:embed="rId3"/>
          <a:srcRect l="36612" t="43000" r="24801" b="26201"/>
          <a:stretch/>
        </p:blipFill>
        <p:spPr>
          <a:xfrm>
            <a:off x="1403648" y="1961321"/>
            <a:ext cx="6336704" cy="2845050"/>
          </a:xfrm>
          <a:prstGeom prst="rect">
            <a:avLst/>
          </a:prstGeom>
        </p:spPr>
      </p:pic>
      <p:pic>
        <p:nvPicPr>
          <p:cNvPr id="6" name="Obrázek 5">
            <a:extLst>
              <a:ext uri="{FF2B5EF4-FFF2-40B4-BE49-F238E27FC236}">
                <a16:creationId xmlns:a16="http://schemas.microsoft.com/office/drawing/2014/main" id="{8861D8A8-169C-47DC-A6FB-8754B8EA2385}"/>
              </a:ext>
            </a:extLst>
          </p:cNvPr>
          <p:cNvPicPr>
            <a:picLocks noChangeAspect="1"/>
          </p:cNvPicPr>
          <p:nvPr/>
        </p:nvPicPr>
        <p:blipFill rotWithShape="1">
          <a:blip r:embed="rId4"/>
          <a:srcRect l="25987" t="21000" r="14952" b="27201"/>
          <a:stretch/>
        </p:blipFill>
        <p:spPr>
          <a:xfrm>
            <a:off x="5364088" y="101967"/>
            <a:ext cx="3456383" cy="1705149"/>
          </a:xfrm>
          <a:prstGeom prst="rect">
            <a:avLst/>
          </a:prstGeom>
          <a:ln>
            <a:solidFill>
              <a:schemeClr val="tx1"/>
            </a:solidFill>
          </a:ln>
        </p:spPr>
      </p:pic>
      <p:sp>
        <p:nvSpPr>
          <p:cNvPr id="7" name="Zástupný symbol pro obsah 2">
            <a:extLst>
              <a:ext uri="{FF2B5EF4-FFF2-40B4-BE49-F238E27FC236}">
                <a16:creationId xmlns:a16="http://schemas.microsoft.com/office/drawing/2014/main" id="{8EE39E13-7209-49D7-AADF-137BD8F64D51}"/>
              </a:ext>
            </a:extLst>
          </p:cNvPr>
          <p:cNvSpPr txBox="1">
            <a:spLocks/>
          </p:cNvSpPr>
          <p:nvPr/>
        </p:nvSpPr>
        <p:spPr bwMode="auto">
          <a:xfrm>
            <a:off x="467544" y="5301207"/>
            <a:ext cx="7920038" cy="1197795"/>
          </a:xfrm>
          <a:prstGeom prst="rect">
            <a:avLst/>
          </a:prstGeom>
          <a:noFill/>
          <a:ln w="9525">
            <a:noFill/>
            <a:miter lim="800000"/>
            <a:headEnd/>
            <a:tailEnd/>
          </a:ln>
        </p:spPr>
        <p:txBody>
          <a:bodyPr/>
          <a:lstStyle/>
          <a:p>
            <a:pPr marL="342900" indent="-342900">
              <a:spcBef>
                <a:spcPct val="20000"/>
              </a:spcBef>
              <a:buFontTx/>
              <a:buChar char="•"/>
              <a:defRPr/>
            </a:pPr>
            <a:r>
              <a:rPr lang="cs-CZ" sz="1600" kern="0" dirty="0">
                <a:latin typeface="Comic Sans MS" pitchFamily="66" charset="0"/>
              </a:rPr>
              <a:t>~55-</a:t>
            </a:r>
            <a:r>
              <a:rPr lang="cs-CZ" sz="1600" kern="0" dirty="0" err="1">
                <a:latin typeface="Comic Sans MS" pitchFamily="66" charset="0"/>
              </a:rPr>
              <a:t>Mb</a:t>
            </a:r>
            <a:r>
              <a:rPr lang="cs-CZ" sz="1600" kern="0" dirty="0">
                <a:latin typeface="Comic Sans MS" pitchFamily="66" charset="0"/>
              </a:rPr>
              <a:t> </a:t>
            </a:r>
            <a:r>
              <a:rPr lang="cs-CZ" sz="1600" kern="0" dirty="0" err="1">
                <a:latin typeface="Comic Sans MS" pitchFamily="66" charset="0"/>
              </a:rPr>
              <a:t>inversion</a:t>
            </a:r>
            <a:r>
              <a:rPr lang="cs-CZ" sz="1600" kern="0" dirty="0">
                <a:latin typeface="Comic Sans MS" pitchFamily="66" charset="0"/>
              </a:rPr>
              <a:t> </a:t>
            </a:r>
            <a:r>
              <a:rPr lang="cs-CZ" sz="1600" kern="0" dirty="0" err="1">
                <a:latin typeface="Comic Sans MS" pitchFamily="66" charset="0"/>
              </a:rPr>
              <a:t>of</a:t>
            </a:r>
            <a:r>
              <a:rPr lang="cs-CZ" sz="1600" kern="0" dirty="0">
                <a:latin typeface="Comic Sans MS" pitchFamily="66" charset="0"/>
              </a:rPr>
              <a:t> chromosome 1 („</a:t>
            </a:r>
            <a:r>
              <a:rPr lang="cs-CZ" sz="1600" kern="0" dirty="0" err="1">
                <a:latin typeface="Comic Sans MS" pitchFamily="66" charset="0"/>
              </a:rPr>
              <a:t>supergene</a:t>
            </a:r>
            <a:r>
              <a:rPr lang="cs-CZ" sz="1600" kern="0" dirty="0">
                <a:latin typeface="Comic Sans MS" pitchFamily="66" charset="0"/>
              </a:rPr>
              <a:t>“)</a:t>
            </a:r>
          </a:p>
          <a:p>
            <a:pPr marL="342900" indent="-342900">
              <a:spcBef>
                <a:spcPct val="20000"/>
              </a:spcBef>
              <a:buFontTx/>
              <a:buChar char="•"/>
              <a:defRPr/>
            </a:pPr>
            <a:r>
              <a:rPr lang="en-US" sz="1600" kern="0" dirty="0">
                <a:latin typeface="Comic Sans MS" pitchFamily="66" charset="0"/>
              </a:rPr>
              <a:t>multiple candidate genes related to melanogenesis, carotenoid coloration, and bill shape</a:t>
            </a:r>
            <a:endParaRPr lang="cs-CZ" sz="1600" kern="0" dirty="0">
              <a:latin typeface="Comic Sans MS" pitchFamily="66" charset="0"/>
            </a:endParaRPr>
          </a:p>
          <a:p>
            <a:pPr marL="342900" indent="-342900">
              <a:spcBef>
                <a:spcPct val="20000"/>
              </a:spcBef>
              <a:buFontTx/>
              <a:buChar char="•"/>
              <a:defRPr/>
            </a:pPr>
            <a:r>
              <a:rPr lang="cs-CZ" sz="1600" kern="0" dirty="0" err="1">
                <a:latin typeface="Comic Sans MS" pitchFamily="66" charset="0"/>
              </a:rPr>
              <a:t>latitudinal</a:t>
            </a:r>
            <a:r>
              <a:rPr lang="cs-CZ" sz="1600" kern="0" dirty="0">
                <a:latin typeface="Comic Sans MS" pitchFamily="66" charset="0"/>
              </a:rPr>
              <a:t> gradient in </a:t>
            </a:r>
            <a:r>
              <a:rPr lang="cs-CZ" sz="1600" kern="0" dirty="0" err="1">
                <a:latin typeface="Comic Sans MS" pitchFamily="66" charset="0"/>
              </a:rPr>
              <a:t>ecotype</a:t>
            </a:r>
            <a:r>
              <a:rPr lang="cs-CZ" sz="1600" kern="0" dirty="0">
                <a:latin typeface="Comic Sans MS" pitchFamily="66" charset="0"/>
              </a:rPr>
              <a:t> </a:t>
            </a:r>
            <a:r>
              <a:rPr lang="cs-CZ" sz="1600" kern="0" dirty="0" err="1">
                <a:latin typeface="Comic Sans MS" pitchFamily="66" charset="0"/>
              </a:rPr>
              <a:t>distribution</a:t>
            </a:r>
            <a:r>
              <a:rPr lang="cs-CZ" sz="1600" kern="0" dirty="0">
                <a:latin typeface="Comic Sans MS" pitchFamily="66" charset="0"/>
              </a:rPr>
              <a:t> – </a:t>
            </a:r>
            <a:r>
              <a:rPr lang="cs-CZ" sz="1600" kern="0" dirty="0" err="1">
                <a:latin typeface="Comic Sans MS" pitchFamily="66" charset="0"/>
              </a:rPr>
              <a:t>balanced</a:t>
            </a:r>
            <a:r>
              <a:rPr lang="cs-CZ" sz="1600" kern="0" dirty="0">
                <a:latin typeface="Comic Sans MS" pitchFamily="66" charset="0"/>
              </a:rPr>
              <a:t> </a:t>
            </a:r>
            <a:r>
              <a:rPr lang="cs-CZ" sz="1600" kern="0" dirty="0" err="1">
                <a:latin typeface="Comic Sans MS" pitchFamily="66" charset="0"/>
              </a:rPr>
              <a:t>polymorphism</a:t>
            </a:r>
            <a:r>
              <a:rPr lang="cs-CZ" sz="1600" kern="0" dirty="0">
                <a:latin typeface="Comic Sans MS" pitchFamily="66" charset="0"/>
              </a:rPr>
              <a:t> </a:t>
            </a:r>
            <a:r>
              <a:rPr lang="cs-CZ" sz="1600" kern="0" dirty="0" err="1">
                <a:latin typeface="Comic Sans MS" pitchFamily="66" charset="0"/>
              </a:rPr>
              <a:t>of</a:t>
            </a:r>
            <a:r>
              <a:rPr lang="cs-CZ" sz="1600" kern="0" dirty="0">
                <a:latin typeface="Comic Sans MS" pitchFamily="66" charset="0"/>
              </a:rPr>
              <a:t> </a:t>
            </a:r>
            <a:r>
              <a:rPr lang="cs-CZ" sz="1600" kern="0" dirty="0" err="1">
                <a:latin typeface="Comic Sans MS" pitchFamily="66" charset="0"/>
              </a:rPr>
              <a:t>supergene</a:t>
            </a:r>
            <a:r>
              <a:rPr lang="cs-CZ" sz="1600" kern="0" dirty="0">
                <a:latin typeface="Comic Sans MS" pitchFamily="66" charset="0"/>
              </a:rPr>
              <a:t> </a:t>
            </a:r>
            <a:r>
              <a:rPr lang="cs-CZ" sz="1600" kern="0" dirty="0" err="1">
                <a:latin typeface="Comic Sans MS" pitchFamily="66" charset="0"/>
              </a:rPr>
              <a:t>haplotypes</a:t>
            </a:r>
            <a:endParaRPr lang="cs-CZ" sz="1600" kern="0" dirty="0">
              <a:latin typeface="Comic Sans MS" pitchFamily="66" charset="0"/>
            </a:endParaRPr>
          </a:p>
        </p:txBody>
      </p:sp>
      <p:sp>
        <p:nvSpPr>
          <p:cNvPr id="8" name="TextovéPole 7">
            <a:extLst>
              <a:ext uri="{FF2B5EF4-FFF2-40B4-BE49-F238E27FC236}">
                <a16:creationId xmlns:a16="http://schemas.microsoft.com/office/drawing/2014/main" id="{50ADC497-905B-45F4-AA6A-1937B358FE72}"/>
              </a:ext>
            </a:extLst>
          </p:cNvPr>
          <p:cNvSpPr txBox="1"/>
          <p:nvPr/>
        </p:nvSpPr>
        <p:spPr>
          <a:xfrm>
            <a:off x="2193757" y="377506"/>
            <a:ext cx="2952328" cy="1200329"/>
          </a:xfrm>
          <a:prstGeom prst="rect">
            <a:avLst/>
          </a:prstGeom>
          <a:noFill/>
        </p:spPr>
        <p:txBody>
          <a:bodyPr wrap="square" rtlCol="0">
            <a:spAutoFit/>
          </a:bodyPr>
          <a:lstStyle/>
          <a:p>
            <a:r>
              <a:rPr lang="cs-CZ" dirty="0" err="1">
                <a:latin typeface="Comic Sans MS" panose="030F0702030302020204" pitchFamily="66" charset="0"/>
              </a:rPr>
              <a:t>Sequencing</a:t>
            </a:r>
            <a:r>
              <a:rPr lang="cs-CZ" dirty="0">
                <a:latin typeface="Comic Sans MS" panose="030F0702030302020204" pitchFamily="66" charset="0"/>
              </a:rPr>
              <a:t> </a:t>
            </a:r>
            <a:r>
              <a:rPr lang="cs-CZ" dirty="0" err="1">
                <a:latin typeface="Comic Sans MS" panose="030F0702030302020204" pitchFamily="66" charset="0"/>
              </a:rPr>
              <a:t>of</a:t>
            </a:r>
            <a:r>
              <a:rPr lang="cs-CZ" dirty="0">
                <a:latin typeface="Comic Sans MS" panose="030F0702030302020204" pitchFamily="66" charset="0"/>
              </a:rPr>
              <a:t> 73 </a:t>
            </a:r>
            <a:r>
              <a:rPr lang="cs-CZ" dirty="0" err="1">
                <a:latin typeface="Comic Sans MS" panose="030F0702030302020204" pitchFamily="66" charset="0"/>
              </a:rPr>
              <a:t>genomes</a:t>
            </a:r>
            <a:r>
              <a:rPr lang="cs-CZ" dirty="0">
                <a:latin typeface="Comic Sans MS" panose="030F0702030302020204" pitchFamily="66" charset="0"/>
              </a:rPr>
              <a:t> </a:t>
            </a:r>
            <a:r>
              <a:rPr lang="cs-CZ" dirty="0" err="1">
                <a:latin typeface="Comic Sans MS" panose="030F0702030302020204" pitchFamily="66" charset="0"/>
              </a:rPr>
              <a:t>of</a:t>
            </a:r>
            <a:r>
              <a:rPr lang="cs-CZ" dirty="0">
                <a:latin typeface="Comic Sans MS" panose="030F0702030302020204" pitchFamily="66" charset="0"/>
              </a:rPr>
              <a:t> </a:t>
            </a:r>
            <a:r>
              <a:rPr lang="cs-CZ" dirty="0" err="1">
                <a:latin typeface="Comic Sans MS" panose="030F0702030302020204" pitchFamily="66" charset="0"/>
              </a:rPr>
              <a:t>all</a:t>
            </a:r>
            <a:r>
              <a:rPr lang="cs-CZ" dirty="0">
                <a:latin typeface="Comic Sans MS" panose="030F0702030302020204" pitchFamily="66" charset="0"/>
              </a:rPr>
              <a:t> </a:t>
            </a:r>
            <a:r>
              <a:rPr lang="cs-CZ" dirty="0" err="1">
                <a:latin typeface="Comic Sans MS" panose="030F0702030302020204" pitchFamily="66" charset="0"/>
              </a:rPr>
              <a:t>three</a:t>
            </a:r>
            <a:r>
              <a:rPr lang="cs-CZ" dirty="0">
                <a:latin typeface="Comic Sans MS" panose="030F0702030302020204" pitchFamily="66" charset="0"/>
              </a:rPr>
              <a:t> „species“</a:t>
            </a:r>
          </a:p>
        </p:txBody>
      </p:sp>
      <p:sp>
        <p:nvSpPr>
          <p:cNvPr id="9" name="TextovéPole 8">
            <a:extLst>
              <a:ext uri="{FF2B5EF4-FFF2-40B4-BE49-F238E27FC236}">
                <a16:creationId xmlns:a16="http://schemas.microsoft.com/office/drawing/2014/main" id="{601F9AB8-0BEA-4BC6-815E-C77AB4339E1E}"/>
              </a:ext>
            </a:extLst>
          </p:cNvPr>
          <p:cNvSpPr txBox="1"/>
          <p:nvPr/>
        </p:nvSpPr>
        <p:spPr>
          <a:xfrm>
            <a:off x="2339752" y="4530606"/>
            <a:ext cx="1632178" cy="338554"/>
          </a:xfrm>
          <a:prstGeom prst="rect">
            <a:avLst/>
          </a:prstGeom>
          <a:solidFill>
            <a:schemeClr val="bg1"/>
          </a:solidFill>
        </p:spPr>
        <p:txBody>
          <a:bodyPr wrap="none" rtlCol="0">
            <a:spAutoFit/>
          </a:bodyPr>
          <a:lstStyle/>
          <a:p>
            <a:r>
              <a:rPr lang="cs-CZ" sz="1600" dirty="0" err="1">
                <a:latin typeface="Arial" panose="020B0604020202020204" pitchFamily="34" charset="0"/>
                <a:cs typeface="Arial" panose="020B0604020202020204" pitchFamily="34" charset="0"/>
              </a:rPr>
              <a:t>expression</a:t>
            </a:r>
            <a:r>
              <a:rPr lang="cs-CZ" sz="1600" dirty="0">
                <a:latin typeface="Arial" panose="020B0604020202020204" pitchFamily="34" charset="0"/>
                <a:cs typeface="Arial" panose="020B0604020202020204" pitchFamily="34" charset="0"/>
              </a:rPr>
              <a:t> data</a:t>
            </a:r>
          </a:p>
        </p:txBody>
      </p:sp>
      <p:sp>
        <p:nvSpPr>
          <p:cNvPr id="2" name="TextovéPole 1">
            <a:extLst>
              <a:ext uri="{FF2B5EF4-FFF2-40B4-BE49-F238E27FC236}">
                <a16:creationId xmlns:a16="http://schemas.microsoft.com/office/drawing/2014/main" id="{A3C470B6-8019-46A4-BEFF-19AED7B5745B}"/>
              </a:ext>
            </a:extLst>
          </p:cNvPr>
          <p:cNvSpPr txBox="1"/>
          <p:nvPr/>
        </p:nvSpPr>
        <p:spPr>
          <a:xfrm>
            <a:off x="7135394" y="1771047"/>
            <a:ext cx="1685077" cy="369332"/>
          </a:xfrm>
          <a:prstGeom prst="rect">
            <a:avLst/>
          </a:prstGeom>
          <a:noFill/>
        </p:spPr>
        <p:txBody>
          <a:bodyPr wrap="none" rtlCol="0">
            <a:spAutoFit/>
          </a:bodyPr>
          <a:lstStyle/>
          <a:p>
            <a:r>
              <a:rPr lang="cs-CZ" sz="1800" i="1"/>
              <a:t>Funk et al. 2021</a:t>
            </a:r>
          </a:p>
        </p:txBody>
      </p:sp>
    </p:spTree>
    <p:extLst>
      <p:ext uri="{BB962C8B-B14F-4D97-AF65-F5344CB8AC3E}">
        <p14:creationId xmlns:p14="http://schemas.microsoft.com/office/powerpoint/2010/main" val="262228442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p:txBody>
          <a:bodyPr/>
          <a:lstStyle/>
          <a:p>
            <a:pPr eaLnBrk="1" hangingPunct="1"/>
            <a:r>
              <a:rPr lang="cs-CZ" altLang="cs-CZ">
                <a:latin typeface="Comic Sans MS" panose="030F0702030302020204" pitchFamily="66" charset="0"/>
              </a:rPr>
              <a:t>Závěr</a:t>
            </a:r>
          </a:p>
        </p:txBody>
      </p:sp>
      <p:sp>
        <p:nvSpPr>
          <p:cNvPr id="71683" name="Rectangle 3"/>
          <p:cNvSpPr>
            <a:spLocks noGrp="1" noChangeArrowheads="1"/>
          </p:cNvSpPr>
          <p:nvPr>
            <p:ph type="body" idx="1"/>
          </p:nvPr>
        </p:nvSpPr>
        <p:spPr>
          <a:xfrm>
            <a:off x="685800" y="2205038"/>
            <a:ext cx="7772400" cy="3890962"/>
          </a:xfrm>
        </p:spPr>
        <p:txBody>
          <a:bodyPr/>
          <a:lstStyle/>
          <a:p>
            <a:pPr eaLnBrk="1" hangingPunct="1">
              <a:lnSpc>
                <a:spcPct val="90000"/>
              </a:lnSpc>
            </a:pPr>
            <a:r>
              <a:rPr lang="cs-CZ" altLang="cs-CZ" sz="2800">
                <a:latin typeface="Comic Sans MS" panose="030F0702030302020204" pitchFamily="66" charset="0"/>
              </a:rPr>
              <a:t>Molekulární ekologie se rychle vyvíjí</a:t>
            </a:r>
          </a:p>
          <a:p>
            <a:pPr eaLnBrk="1" hangingPunct="1">
              <a:lnSpc>
                <a:spcPct val="90000"/>
              </a:lnSpc>
            </a:pPr>
            <a:endParaRPr lang="cs-CZ" altLang="cs-CZ" sz="2800">
              <a:latin typeface="Comic Sans MS" panose="030F0702030302020204" pitchFamily="66" charset="0"/>
            </a:endParaRPr>
          </a:p>
          <a:p>
            <a:pPr eaLnBrk="1" hangingPunct="1">
              <a:lnSpc>
                <a:spcPct val="90000"/>
              </a:lnSpc>
            </a:pPr>
            <a:r>
              <a:rPr lang="cs-CZ" altLang="cs-CZ" sz="2800">
                <a:latin typeface="Comic Sans MS" panose="030F0702030302020204" pitchFamily="66" charset="0"/>
              </a:rPr>
              <a:t>Metody se zásadně vylepšují a mění</a:t>
            </a:r>
          </a:p>
          <a:p>
            <a:pPr eaLnBrk="1" hangingPunct="1">
              <a:lnSpc>
                <a:spcPct val="90000"/>
              </a:lnSpc>
            </a:pPr>
            <a:endParaRPr lang="cs-CZ" altLang="cs-CZ" sz="2800">
              <a:latin typeface="Comic Sans MS" panose="030F0702030302020204" pitchFamily="66" charset="0"/>
            </a:endParaRPr>
          </a:p>
          <a:p>
            <a:pPr eaLnBrk="1" hangingPunct="1">
              <a:lnSpc>
                <a:spcPct val="90000"/>
              </a:lnSpc>
            </a:pPr>
            <a:r>
              <a:rPr lang="cs-CZ" altLang="cs-CZ" sz="2800">
                <a:latin typeface="Comic Sans MS" panose="030F0702030302020204" pitchFamily="66" charset="0"/>
              </a:rPr>
              <a:t>Co platilo dnes, nemusí platit zítra – těšme se tedy na zítřek</a:t>
            </a:r>
          </a:p>
          <a:p>
            <a:pPr eaLnBrk="1" hangingPunct="1">
              <a:lnSpc>
                <a:spcPct val="90000"/>
              </a:lnSpc>
            </a:pPr>
            <a:endParaRPr lang="cs-CZ" altLang="cs-CZ" sz="2800">
              <a:latin typeface="Comic Sans MS" panose="030F0702030302020204" pitchFamily="66" charset="0"/>
            </a:endParaRPr>
          </a:p>
          <a:p>
            <a:pPr eaLnBrk="1" hangingPunct="1">
              <a:lnSpc>
                <a:spcPct val="90000"/>
              </a:lnSpc>
              <a:buFontTx/>
              <a:buNone/>
            </a:pPr>
            <a:endParaRPr lang="cs-CZ" altLang="cs-CZ" sz="2800">
              <a:latin typeface="Comic Sans MS" panose="030F0702030302020204" pitchFamily="66" charset="0"/>
            </a:endParaRPr>
          </a:p>
        </p:txBody>
      </p:sp>
    </p:spTree>
  </p:cSld>
  <p:clrMapOvr>
    <a:masterClrMapping/>
  </p:clrMapOvr>
  <p:transition spd="slow">
    <p:wipe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Nadpis 1"/>
          <p:cNvSpPr>
            <a:spLocks noGrp="1"/>
          </p:cNvSpPr>
          <p:nvPr>
            <p:ph type="title"/>
          </p:nvPr>
        </p:nvSpPr>
        <p:spPr>
          <a:xfrm>
            <a:off x="428625" y="71438"/>
            <a:ext cx="8229600" cy="1143000"/>
          </a:xfrm>
        </p:spPr>
        <p:txBody>
          <a:bodyPr/>
          <a:lstStyle/>
          <a:p>
            <a:r>
              <a:rPr lang="cs-CZ" altLang="cs-CZ" sz="3200" i="1">
                <a:latin typeface="Bookman Old Style" panose="02050604050505020204" pitchFamily="18" charset="0"/>
              </a:rPr>
              <a:t>Jak relevantní je informace získaná z genetických dat</a:t>
            </a:r>
          </a:p>
        </p:txBody>
      </p:sp>
      <p:graphicFrame>
        <p:nvGraphicFramePr>
          <p:cNvPr id="10243" name="Zástupný symbol pro obsah 3"/>
          <p:cNvGraphicFramePr>
            <a:graphicFrameLocks noGrp="1"/>
          </p:cNvGraphicFramePr>
          <p:nvPr>
            <p:ph idx="1"/>
          </p:nvPr>
        </p:nvGraphicFramePr>
        <p:xfrm>
          <a:off x="406400" y="1549400"/>
          <a:ext cx="8331200" cy="4627563"/>
        </p:xfrm>
        <a:graphic>
          <a:graphicData uri="http://schemas.openxmlformats.org/presentationml/2006/ole">
            <mc:AlternateContent xmlns:mc="http://schemas.openxmlformats.org/markup-compatibility/2006">
              <mc:Choice xmlns:v="urn:schemas-microsoft-com:vml" Requires="v">
                <p:oleObj r:id="rId2" imgW="8327858" imgH="4627265" progId="Excel.Chart.8">
                  <p:embed/>
                </p:oleObj>
              </mc:Choice>
              <mc:Fallback>
                <p:oleObj r:id="rId2" imgW="8327858" imgH="4627265" progId="Excel.Chart.8">
                  <p:embed/>
                  <p:pic>
                    <p:nvPicPr>
                      <p:cNvPr id="0" name="Zástupný symbol pro obsah 3"/>
                      <p:cNvPicPr>
                        <a:picLocks noGrp="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400" y="1549400"/>
                        <a:ext cx="8331200" cy="462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0244" name="TextovéPole 11"/>
          <p:cNvSpPr txBox="1">
            <a:spLocks noChangeArrowheads="1"/>
          </p:cNvSpPr>
          <p:nvPr/>
        </p:nvSpPr>
        <p:spPr bwMode="auto">
          <a:xfrm>
            <a:off x="179388" y="1484313"/>
            <a:ext cx="8713787"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cs-CZ" altLang="cs-CZ" sz="2400">
                <a:latin typeface="Comic Sans MS" panose="030F0702030302020204" pitchFamily="66" charset="0"/>
              </a:rPr>
              <a:t>Příklad: 10 microsatelitů                                                         = „neutrální znaky“</a:t>
            </a:r>
          </a:p>
        </p:txBody>
      </p:sp>
      <p:sp>
        <p:nvSpPr>
          <p:cNvPr id="13" name="Pěticípá hvězda 12"/>
          <p:cNvSpPr/>
          <p:nvPr/>
        </p:nvSpPr>
        <p:spPr>
          <a:xfrm>
            <a:off x="2843213" y="3716338"/>
            <a:ext cx="288925" cy="217487"/>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p>
        </p:txBody>
      </p:sp>
      <p:sp>
        <p:nvSpPr>
          <p:cNvPr id="17" name="Pěticípá hvězda 16"/>
          <p:cNvSpPr/>
          <p:nvPr/>
        </p:nvSpPr>
        <p:spPr>
          <a:xfrm>
            <a:off x="5003800" y="2276475"/>
            <a:ext cx="288925" cy="215900"/>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p>
        </p:txBody>
      </p:sp>
      <p:sp>
        <p:nvSpPr>
          <p:cNvPr id="18" name="Pěticípá hvězda 17"/>
          <p:cNvSpPr/>
          <p:nvPr/>
        </p:nvSpPr>
        <p:spPr>
          <a:xfrm>
            <a:off x="5219700" y="3068638"/>
            <a:ext cx="288925" cy="215900"/>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p>
        </p:txBody>
      </p:sp>
      <p:sp>
        <p:nvSpPr>
          <p:cNvPr id="19" name="Pěticípá hvězda 18"/>
          <p:cNvSpPr/>
          <p:nvPr/>
        </p:nvSpPr>
        <p:spPr>
          <a:xfrm>
            <a:off x="3851275" y="3429000"/>
            <a:ext cx="288925" cy="215900"/>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p>
        </p:txBody>
      </p:sp>
      <p:sp>
        <p:nvSpPr>
          <p:cNvPr id="20" name="Pěticípá hvězda 19"/>
          <p:cNvSpPr/>
          <p:nvPr/>
        </p:nvSpPr>
        <p:spPr>
          <a:xfrm>
            <a:off x="5867400" y="3933825"/>
            <a:ext cx="288925" cy="215900"/>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p>
        </p:txBody>
      </p:sp>
      <p:sp>
        <p:nvSpPr>
          <p:cNvPr id="21" name="Pěticípá hvězda 20"/>
          <p:cNvSpPr/>
          <p:nvPr/>
        </p:nvSpPr>
        <p:spPr>
          <a:xfrm>
            <a:off x="3419475" y="4724400"/>
            <a:ext cx="288925" cy="217488"/>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p>
        </p:txBody>
      </p:sp>
      <p:sp>
        <p:nvSpPr>
          <p:cNvPr id="22" name="Pěticípá hvězda 21"/>
          <p:cNvSpPr/>
          <p:nvPr/>
        </p:nvSpPr>
        <p:spPr>
          <a:xfrm>
            <a:off x="4859338" y="4221163"/>
            <a:ext cx="288925" cy="215900"/>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p>
        </p:txBody>
      </p:sp>
      <p:sp>
        <p:nvSpPr>
          <p:cNvPr id="23" name="Pěticípá hvězda 22"/>
          <p:cNvSpPr/>
          <p:nvPr/>
        </p:nvSpPr>
        <p:spPr>
          <a:xfrm>
            <a:off x="4140200" y="5229225"/>
            <a:ext cx="287338" cy="215900"/>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p>
        </p:txBody>
      </p:sp>
      <p:sp>
        <p:nvSpPr>
          <p:cNvPr id="24" name="Pěticípá hvězda 23"/>
          <p:cNvSpPr/>
          <p:nvPr/>
        </p:nvSpPr>
        <p:spPr>
          <a:xfrm>
            <a:off x="5364163" y="4941888"/>
            <a:ext cx="287337" cy="215900"/>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p>
        </p:txBody>
      </p:sp>
      <p:sp>
        <p:nvSpPr>
          <p:cNvPr id="26" name="Zástupný symbol pro obsah 2"/>
          <p:cNvSpPr txBox="1">
            <a:spLocks/>
          </p:cNvSpPr>
          <p:nvPr/>
        </p:nvSpPr>
        <p:spPr bwMode="auto">
          <a:xfrm>
            <a:off x="179388" y="2708275"/>
            <a:ext cx="3384550" cy="2881313"/>
          </a:xfrm>
          <a:prstGeom prst="rect">
            <a:avLst/>
          </a:prstGeom>
          <a:noFill/>
          <a:ln w="9525">
            <a:noFill/>
            <a:miter lim="800000"/>
            <a:headEnd/>
            <a:tailEnd/>
          </a:ln>
        </p:spPr>
        <p:txBody>
          <a:bodyPr/>
          <a:lstStyle/>
          <a:p>
            <a:pPr marL="342900" indent="-342900">
              <a:spcBef>
                <a:spcPct val="20000"/>
              </a:spcBef>
              <a:spcAft>
                <a:spcPts val="600"/>
              </a:spcAft>
              <a:buClr>
                <a:srgbClr val="00B050"/>
              </a:buClr>
              <a:buFont typeface="Wingdings" pitchFamily="2" charset="2"/>
              <a:buChar char="ü"/>
              <a:defRPr/>
            </a:pPr>
            <a:r>
              <a:rPr lang="en-US" kern="0" dirty="0" err="1">
                <a:latin typeface="Comic Sans MS" pitchFamily="66" charset="0"/>
              </a:rPr>
              <a:t>popula</a:t>
            </a:r>
            <a:r>
              <a:rPr lang="cs-CZ" kern="0" dirty="0">
                <a:latin typeface="Comic Sans MS" pitchFamily="66" charset="0"/>
              </a:rPr>
              <a:t>čně-genetická struktura</a:t>
            </a:r>
            <a:endParaRPr lang="en-US" kern="0" dirty="0">
              <a:latin typeface="Comic Sans MS" pitchFamily="66" charset="0"/>
            </a:endParaRPr>
          </a:p>
          <a:p>
            <a:pPr marL="342900" indent="-342900">
              <a:spcBef>
                <a:spcPct val="20000"/>
              </a:spcBef>
              <a:spcAft>
                <a:spcPts val="600"/>
              </a:spcAft>
              <a:buClr>
                <a:srgbClr val="00B050"/>
              </a:buClr>
              <a:buFont typeface="Wingdings" pitchFamily="2" charset="2"/>
              <a:buChar char="ü"/>
              <a:defRPr/>
            </a:pPr>
            <a:r>
              <a:rPr lang="en-US" kern="0" dirty="0">
                <a:latin typeface="Comic Sans MS" pitchFamily="66" charset="0"/>
              </a:rPr>
              <a:t>inbreeding</a:t>
            </a:r>
          </a:p>
          <a:p>
            <a:pPr marL="342900" indent="-342900">
              <a:spcBef>
                <a:spcPct val="20000"/>
              </a:spcBef>
              <a:spcAft>
                <a:spcPts val="600"/>
              </a:spcAft>
              <a:buClr>
                <a:srgbClr val="00B050"/>
              </a:buClr>
              <a:buFont typeface="Wingdings" pitchFamily="2" charset="2"/>
              <a:buChar char="ü"/>
              <a:defRPr/>
            </a:pPr>
            <a:r>
              <a:rPr lang="en-US" kern="0" dirty="0">
                <a:latin typeface="Comic Sans MS" pitchFamily="66" charset="0"/>
              </a:rPr>
              <a:t>bottleneck</a:t>
            </a:r>
          </a:p>
          <a:p>
            <a:pPr marL="342900" indent="-342900">
              <a:spcBef>
                <a:spcPct val="20000"/>
              </a:spcBef>
              <a:spcAft>
                <a:spcPts val="600"/>
              </a:spcAft>
              <a:buFontTx/>
              <a:buChar char="•"/>
              <a:defRPr/>
            </a:pPr>
            <a:endParaRPr lang="en-US" kern="0" dirty="0">
              <a:latin typeface="Comic Sans MS" pitchFamily="66" charset="0"/>
            </a:endParaRPr>
          </a:p>
          <a:p>
            <a:pPr marL="342900" indent="-342900">
              <a:spcBef>
                <a:spcPct val="20000"/>
              </a:spcBef>
              <a:spcAft>
                <a:spcPts val="600"/>
              </a:spcAft>
              <a:buClr>
                <a:srgbClr val="FF0000"/>
              </a:buClr>
              <a:buFont typeface="Arial" pitchFamily="34" charset="0"/>
              <a:buChar char="X"/>
              <a:defRPr/>
            </a:pPr>
            <a:r>
              <a:rPr lang="cs-CZ" kern="0" dirty="0">
                <a:latin typeface="Comic Sans MS" pitchFamily="66" charset="0"/>
              </a:rPr>
              <a:t>adaptace</a:t>
            </a:r>
          </a:p>
          <a:p>
            <a:pPr marL="342900" indent="-342900">
              <a:spcBef>
                <a:spcPct val="20000"/>
              </a:spcBef>
              <a:spcAft>
                <a:spcPts val="600"/>
              </a:spcAft>
              <a:buClr>
                <a:srgbClr val="FF0000"/>
              </a:buClr>
              <a:buFont typeface="Arial" pitchFamily="34" charset="0"/>
              <a:buChar char="X"/>
              <a:defRPr/>
            </a:pPr>
            <a:r>
              <a:rPr lang="cs-CZ" kern="0" dirty="0" err="1">
                <a:latin typeface="Comic Sans MS" pitchFamily="66" charset="0"/>
              </a:rPr>
              <a:t>proximátní</a:t>
            </a:r>
            <a:r>
              <a:rPr lang="cs-CZ" kern="0" dirty="0">
                <a:latin typeface="Comic Sans MS" pitchFamily="66" charset="0"/>
              </a:rPr>
              <a:t> evoluční mechanismy</a:t>
            </a:r>
            <a:endParaRPr lang="en-US" kern="0" dirty="0">
              <a:latin typeface="Comic Sans MS" pitchFamily="66" charset="0"/>
            </a:endParaRPr>
          </a:p>
          <a:p>
            <a:pPr marL="342900" indent="-342900">
              <a:spcBef>
                <a:spcPct val="20000"/>
              </a:spcBef>
              <a:buFontTx/>
              <a:buChar char="•"/>
              <a:defRPr/>
            </a:pPr>
            <a:endParaRPr lang="en-US" kern="0" dirty="0">
              <a:latin typeface="Comic Sans MS" pitchFamily="66" charset="0"/>
            </a:endParaRPr>
          </a:p>
        </p:txBody>
      </p:sp>
      <p:sp>
        <p:nvSpPr>
          <p:cNvPr id="10255" name="TextovéPole 28"/>
          <p:cNvSpPr txBox="1">
            <a:spLocks noChangeArrowheads="1"/>
          </p:cNvSpPr>
          <p:nvPr/>
        </p:nvSpPr>
        <p:spPr bwMode="auto">
          <a:xfrm>
            <a:off x="6804025" y="3068638"/>
            <a:ext cx="2195513" cy="193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cs-CZ" altLang="cs-CZ" sz="2400" i="1">
                <a:latin typeface="Comic Sans MS" panose="030F0702030302020204" pitchFamily="66" charset="0"/>
              </a:rPr>
              <a:t>a priori </a:t>
            </a:r>
            <a:r>
              <a:rPr lang="cs-CZ" altLang="cs-CZ" sz="2400">
                <a:latin typeface="Comic Sans MS" panose="030F0702030302020204" pitchFamily="66" charset="0"/>
              </a:rPr>
              <a:t>neutrální k působení přírodního výběru</a:t>
            </a:r>
          </a:p>
        </p:txBody>
      </p:sp>
      <p:sp>
        <p:nvSpPr>
          <p:cNvPr id="25" name="Pěticípá hvězda 24"/>
          <p:cNvSpPr/>
          <p:nvPr/>
        </p:nvSpPr>
        <p:spPr>
          <a:xfrm>
            <a:off x="3492500" y="2708275"/>
            <a:ext cx="288925" cy="215900"/>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p>
        </p:txBody>
      </p:sp>
    </p:spTree>
  </p:cSld>
  <p:clrMapOvr>
    <a:masterClrMapping/>
  </p:clrMapOvr>
  <p:transition spd="slow">
    <p:wipe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linds(horizontal)">
                                      <p:cBhvr>
                                        <p:cTn id="7" dur="500"/>
                                        <p:tgtEl>
                                          <p:spTgt spid="13"/>
                                        </p:tgtEl>
                                      </p:cBhvr>
                                    </p:animEffect>
                                  </p:childTnLst>
                                </p:cTn>
                              </p:par>
                              <p:par>
                                <p:cTn id="8" presetID="3" presetClass="entr" presetSubtype="1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linds(horizontal)">
                                      <p:cBhvr>
                                        <p:cTn id="10" dur="500"/>
                                        <p:tgtEl>
                                          <p:spTgt spid="17"/>
                                        </p:tgtEl>
                                      </p:cBhvr>
                                    </p:animEffect>
                                  </p:childTnLst>
                                </p:cTn>
                              </p:par>
                              <p:par>
                                <p:cTn id="11" presetID="3" presetClass="entr" presetSubtype="1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blinds(horizontal)">
                                      <p:cBhvr>
                                        <p:cTn id="13" dur="500"/>
                                        <p:tgtEl>
                                          <p:spTgt spid="18"/>
                                        </p:tgtEl>
                                      </p:cBhvr>
                                    </p:animEffect>
                                  </p:childTnLst>
                                </p:cTn>
                              </p:par>
                              <p:par>
                                <p:cTn id="14" presetID="3" presetClass="entr" presetSubtype="10"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blinds(horizontal)">
                                      <p:cBhvr>
                                        <p:cTn id="16" dur="500"/>
                                        <p:tgtEl>
                                          <p:spTgt spid="19"/>
                                        </p:tgtEl>
                                      </p:cBhvr>
                                    </p:animEffect>
                                  </p:childTnLst>
                                </p:cTn>
                              </p:par>
                              <p:par>
                                <p:cTn id="17" presetID="3" presetClass="entr" presetSubtype="10"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blinds(horizontal)">
                                      <p:cBhvr>
                                        <p:cTn id="19" dur="500"/>
                                        <p:tgtEl>
                                          <p:spTgt spid="20"/>
                                        </p:tgtEl>
                                      </p:cBhvr>
                                    </p:animEffect>
                                  </p:childTnLst>
                                </p:cTn>
                              </p:par>
                              <p:par>
                                <p:cTn id="20" presetID="3" presetClass="entr" presetSubtype="10" fill="hold" nodeType="with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blinds(horizontal)">
                                      <p:cBhvr>
                                        <p:cTn id="22" dur="500"/>
                                        <p:tgtEl>
                                          <p:spTgt spid="21"/>
                                        </p:tgtEl>
                                      </p:cBhvr>
                                    </p:animEffect>
                                  </p:childTnLst>
                                </p:cTn>
                              </p:par>
                              <p:par>
                                <p:cTn id="23" presetID="3" presetClass="entr" presetSubtype="10" fill="hold" nodeType="with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blinds(horizontal)">
                                      <p:cBhvr>
                                        <p:cTn id="25" dur="500"/>
                                        <p:tgtEl>
                                          <p:spTgt spid="22"/>
                                        </p:tgtEl>
                                      </p:cBhvr>
                                    </p:animEffect>
                                  </p:childTnLst>
                                </p:cTn>
                              </p:par>
                              <p:par>
                                <p:cTn id="26" presetID="3" presetClass="entr" presetSubtype="10" fill="hold" nodeType="with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blinds(horizontal)">
                                      <p:cBhvr>
                                        <p:cTn id="28" dur="500"/>
                                        <p:tgtEl>
                                          <p:spTgt spid="23"/>
                                        </p:tgtEl>
                                      </p:cBhvr>
                                    </p:animEffect>
                                  </p:childTnLst>
                                </p:cTn>
                              </p:par>
                              <p:par>
                                <p:cTn id="29" presetID="3" presetClass="entr" presetSubtype="10"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blinds(horizontal)">
                                      <p:cBhvr>
                                        <p:cTn id="31" dur="500"/>
                                        <p:tgtEl>
                                          <p:spTgt spid="24"/>
                                        </p:tgtEl>
                                      </p:cBhvr>
                                    </p:animEffect>
                                  </p:childTnLst>
                                </p:cTn>
                              </p:par>
                              <p:par>
                                <p:cTn id="32" presetID="3" presetClass="entr" presetSubtype="10" fill="hold" nodeType="with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blinds(horizontal)">
                                      <p:cBhvr>
                                        <p:cTn id="34" dur="500"/>
                                        <p:tgtEl>
                                          <p:spTgt spid="25"/>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2" presetClass="entr" presetSubtype="4" fill="hold" nodeType="clickEffect">
                                  <p:stCondLst>
                                    <p:cond delay="0"/>
                                  </p:stCondLst>
                                  <p:childTnLst>
                                    <p:set>
                                      <p:cBhvr>
                                        <p:cTn id="38" dur="1" fill="hold">
                                          <p:stCondLst>
                                            <p:cond delay="0"/>
                                          </p:stCondLst>
                                        </p:cTn>
                                        <p:tgtEl>
                                          <p:spTgt spid="26">
                                            <p:txEl>
                                              <p:pRg st="0" end="0"/>
                                            </p:txEl>
                                          </p:spTgt>
                                        </p:tgtEl>
                                        <p:attrNameLst>
                                          <p:attrName>style.visibility</p:attrName>
                                        </p:attrNameLst>
                                      </p:cBhvr>
                                      <p:to>
                                        <p:strVal val="visible"/>
                                      </p:to>
                                    </p:set>
                                    <p:anim calcmode="lin" valueType="num">
                                      <p:cBhvr additive="base">
                                        <p:cTn id="39" dur="500" fill="hold"/>
                                        <p:tgtEl>
                                          <p:spTgt spid="26">
                                            <p:txEl>
                                              <p:pRg st="0" end="0"/>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2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1" fill="hold" nodeType="clickPar">
                      <p:stCondLst>
                        <p:cond delay="indefinite"/>
                      </p:stCondLst>
                      <p:childTnLst>
                        <p:par>
                          <p:cTn id="42" fill="hold" nodeType="withGroup">
                            <p:stCondLst>
                              <p:cond delay="0"/>
                            </p:stCondLst>
                            <p:childTnLst>
                              <p:par>
                                <p:cTn id="43" presetID="2" presetClass="entr" presetSubtype="4" fill="hold" nodeType="clickEffect">
                                  <p:stCondLst>
                                    <p:cond delay="0"/>
                                  </p:stCondLst>
                                  <p:childTnLst>
                                    <p:set>
                                      <p:cBhvr>
                                        <p:cTn id="44" dur="1" fill="hold">
                                          <p:stCondLst>
                                            <p:cond delay="0"/>
                                          </p:stCondLst>
                                        </p:cTn>
                                        <p:tgtEl>
                                          <p:spTgt spid="26">
                                            <p:txEl>
                                              <p:pRg st="1" end="1"/>
                                            </p:txEl>
                                          </p:spTgt>
                                        </p:tgtEl>
                                        <p:attrNameLst>
                                          <p:attrName>style.visibility</p:attrName>
                                        </p:attrNameLst>
                                      </p:cBhvr>
                                      <p:to>
                                        <p:strVal val="visible"/>
                                      </p:to>
                                    </p:set>
                                    <p:anim calcmode="lin" valueType="num">
                                      <p:cBhvr additive="base">
                                        <p:cTn id="45" dur="500" fill="hold"/>
                                        <p:tgtEl>
                                          <p:spTgt spid="26">
                                            <p:txEl>
                                              <p:pRg st="1" end="1"/>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2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47" fill="hold" nodeType="clickPar">
                      <p:stCondLst>
                        <p:cond delay="indefinite"/>
                      </p:stCondLst>
                      <p:childTnLst>
                        <p:par>
                          <p:cTn id="48" fill="hold" nodeType="withGroup">
                            <p:stCondLst>
                              <p:cond delay="0"/>
                            </p:stCondLst>
                            <p:childTnLst>
                              <p:par>
                                <p:cTn id="49" presetID="2" presetClass="entr" presetSubtype="4" fill="hold" nodeType="clickEffect">
                                  <p:stCondLst>
                                    <p:cond delay="0"/>
                                  </p:stCondLst>
                                  <p:childTnLst>
                                    <p:set>
                                      <p:cBhvr>
                                        <p:cTn id="50" dur="1" fill="hold">
                                          <p:stCondLst>
                                            <p:cond delay="0"/>
                                          </p:stCondLst>
                                        </p:cTn>
                                        <p:tgtEl>
                                          <p:spTgt spid="26">
                                            <p:txEl>
                                              <p:pRg st="2" end="2"/>
                                            </p:txEl>
                                          </p:spTgt>
                                        </p:tgtEl>
                                        <p:attrNameLst>
                                          <p:attrName>style.visibility</p:attrName>
                                        </p:attrNameLst>
                                      </p:cBhvr>
                                      <p:to>
                                        <p:strVal val="visible"/>
                                      </p:to>
                                    </p:set>
                                    <p:anim calcmode="lin" valueType="num">
                                      <p:cBhvr additive="base">
                                        <p:cTn id="51" dur="500" fill="hold"/>
                                        <p:tgtEl>
                                          <p:spTgt spid="26">
                                            <p:txEl>
                                              <p:pRg st="2" end="2"/>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2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53" fill="hold" nodeType="clickPar">
                      <p:stCondLst>
                        <p:cond delay="indefinite"/>
                      </p:stCondLst>
                      <p:childTnLst>
                        <p:par>
                          <p:cTn id="54" fill="hold" nodeType="withGroup">
                            <p:stCondLst>
                              <p:cond delay="0"/>
                            </p:stCondLst>
                            <p:childTnLst>
                              <p:par>
                                <p:cTn id="55" presetID="2" presetClass="entr" presetSubtype="4" fill="hold" nodeType="clickEffect">
                                  <p:stCondLst>
                                    <p:cond delay="0"/>
                                  </p:stCondLst>
                                  <p:childTnLst>
                                    <p:set>
                                      <p:cBhvr>
                                        <p:cTn id="56" dur="1" fill="hold">
                                          <p:stCondLst>
                                            <p:cond delay="0"/>
                                          </p:stCondLst>
                                        </p:cTn>
                                        <p:tgtEl>
                                          <p:spTgt spid="26">
                                            <p:txEl>
                                              <p:pRg st="4" end="4"/>
                                            </p:txEl>
                                          </p:spTgt>
                                        </p:tgtEl>
                                        <p:attrNameLst>
                                          <p:attrName>style.visibility</p:attrName>
                                        </p:attrNameLst>
                                      </p:cBhvr>
                                      <p:to>
                                        <p:strVal val="visible"/>
                                      </p:to>
                                    </p:set>
                                    <p:anim calcmode="lin" valueType="num">
                                      <p:cBhvr additive="base">
                                        <p:cTn id="57" dur="500" fill="hold"/>
                                        <p:tgtEl>
                                          <p:spTgt spid="26">
                                            <p:txEl>
                                              <p:pRg st="4" end="4"/>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26">
                                            <p:txEl>
                                              <p:pRg st="4" end="4"/>
                                            </p:txEl>
                                          </p:spTgt>
                                        </p:tgtEl>
                                        <p:attrNameLst>
                                          <p:attrName>ppt_y</p:attrName>
                                        </p:attrNameLst>
                                      </p:cBhvr>
                                      <p:tavLst>
                                        <p:tav tm="0">
                                          <p:val>
                                            <p:strVal val="1+#ppt_h/2"/>
                                          </p:val>
                                        </p:tav>
                                        <p:tav tm="100000">
                                          <p:val>
                                            <p:strVal val="#ppt_y"/>
                                          </p:val>
                                        </p:tav>
                                      </p:tavLst>
                                    </p:anim>
                                  </p:childTnLst>
                                </p:cTn>
                              </p:par>
                              <p:par>
                                <p:cTn id="59" presetID="2" presetClass="entr" presetSubtype="4" fill="hold" nodeType="withEffect">
                                  <p:stCondLst>
                                    <p:cond delay="0"/>
                                  </p:stCondLst>
                                  <p:childTnLst>
                                    <p:set>
                                      <p:cBhvr>
                                        <p:cTn id="60" dur="1" fill="hold">
                                          <p:stCondLst>
                                            <p:cond delay="0"/>
                                          </p:stCondLst>
                                        </p:cTn>
                                        <p:tgtEl>
                                          <p:spTgt spid="26">
                                            <p:txEl>
                                              <p:pRg st="5" end="5"/>
                                            </p:txEl>
                                          </p:spTgt>
                                        </p:tgtEl>
                                        <p:attrNameLst>
                                          <p:attrName>style.visibility</p:attrName>
                                        </p:attrNameLst>
                                      </p:cBhvr>
                                      <p:to>
                                        <p:strVal val="visible"/>
                                      </p:to>
                                    </p:set>
                                    <p:anim calcmode="lin" valueType="num">
                                      <p:cBhvr additive="base">
                                        <p:cTn id="61" dur="500" fill="hold"/>
                                        <p:tgtEl>
                                          <p:spTgt spid="26">
                                            <p:txEl>
                                              <p:pRg st="5" end="5"/>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26">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8386" name="Rectangle 2"/>
          <p:cNvSpPr>
            <a:spLocks noGrp="1" noChangeArrowheads="1"/>
          </p:cNvSpPr>
          <p:nvPr>
            <p:ph type="body" sz="half" idx="1"/>
          </p:nvPr>
        </p:nvSpPr>
        <p:spPr>
          <a:xfrm>
            <a:off x="395288" y="1125538"/>
            <a:ext cx="8532812" cy="2303462"/>
          </a:xfrm>
        </p:spPr>
        <p:txBody>
          <a:bodyPr/>
          <a:lstStyle/>
          <a:p>
            <a:pPr marL="0" indent="0" eaLnBrk="1" hangingPunct="1">
              <a:defRPr/>
            </a:pPr>
            <a:endParaRPr lang="de-CH" sz="600">
              <a:latin typeface="Comic Sans MS" pitchFamily="66" charset="0"/>
            </a:endParaRPr>
          </a:p>
          <a:p>
            <a:pPr marL="0" indent="0" eaLnBrk="1" hangingPunct="1">
              <a:defRPr/>
            </a:pPr>
            <a:endParaRPr lang="de-CH" sz="2800">
              <a:solidFill>
                <a:schemeClr val="accent2"/>
              </a:solidFill>
              <a:effectLst>
                <a:outerShdw blurRad="38100" dist="38100" dir="2700000" algn="tl">
                  <a:srgbClr val="C0C0C0"/>
                </a:outerShdw>
              </a:effectLst>
              <a:latin typeface="Comic Sans MS" pitchFamily="66" charset="0"/>
            </a:endParaRPr>
          </a:p>
          <a:p>
            <a:pPr marL="0" indent="0" eaLnBrk="1" hangingPunct="1">
              <a:defRPr/>
            </a:pPr>
            <a:r>
              <a:rPr lang="de-CH" sz="2400">
                <a:latin typeface="Comic Sans MS" pitchFamily="66" charset="0"/>
              </a:rPr>
              <a:t>Exons	</a:t>
            </a:r>
            <a:r>
              <a:rPr lang="cs-CZ" sz="2400">
                <a:latin typeface="Comic Sans MS" pitchFamily="66" charset="0"/>
              </a:rPr>
              <a:t>	 </a:t>
            </a:r>
            <a:r>
              <a:rPr lang="de-CH" sz="2400">
                <a:latin typeface="Comic Sans MS" pitchFamily="66" charset="0"/>
                <a:sym typeface="Wingdings" pitchFamily="2" charset="2"/>
              </a:rPr>
              <a:t> protein coding, under selection</a:t>
            </a:r>
            <a:endParaRPr lang="de-CH" sz="2400">
              <a:latin typeface="Comic Sans MS" pitchFamily="66" charset="0"/>
            </a:endParaRPr>
          </a:p>
          <a:p>
            <a:pPr marL="0" indent="0" eaLnBrk="1" hangingPunct="1">
              <a:defRPr/>
            </a:pPr>
            <a:r>
              <a:rPr lang="de-CH" sz="2400">
                <a:latin typeface="Comic Sans MS" pitchFamily="66" charset="0"/>
              </a:rPr>
              <a:t>Introns		</a:t>
            </a:r>
            <a:r>
              <a:rPr lang="cs-CZ" sz="2400">
                <a:latin typeface="Comic Sans MS" pitchFamily="66" charset="0"/>
              </a:rPr>
              <a:t> </a:t>
            </a:r>
            <a:r>
              <a:rPr lang="de-CH" sz="2400">
                <a:latin typeface="Comic Sans MS" pitchFamily="66" charset="0"/>
                <a:sym typeface="Wingdings" pitchFamily="2" charset="2"/>
              </a:rPr>
              <a:t> non-coding, neutral</a:t>
            </a:r>
            <a:endParaRPr lang="de-CH" sz="2400">
              <a:latin typeface="Comic Sans MS" pitchFamily="66" charset="0"/>
            </a:endParaRPr>
          </a:p>
          <a:p>
            <a:pPr marL="0" indent="0" eaLnBrk="1" hangingPunct="1">
              <a:defRPr/>
            </a:pPr>
            <a:r>
              <a:rPr lang="de-CH" sz="2400">
                <a:latin typeface="Comic Sans MS" pitchFamily="66" charset="0"/>
              </a:rPr>
              <a:t>Intergenic regions</a:t>
            </a:r>
            <a:r>
              <a:rPr lang="cs-CZ" sz="2400">
                <a:latin typeface="Comic Sans MS" pitchFamily="66" charset="0"/>
              </a:rPr>
              <a:t> </a:t>
            </a:r>
            <a:r>
              <a:rPr lang="de-CH" sz="2400">
                <a:latin typeface="Comic Sans MS" pitchFamily="66" charset="0"/>
                <a:sym typeface="Wingdings" pitchFamily="2" charset="2"/>
              </a:rPr>
              <a:t> non-coding, neutral</a:t>
            </a:r>
            <a:endParaRPr lang="de-CH" sz="2400">
              <a:latin typeface="Comic Sans MS" pitchFamily="66" charset="0"/>
            </a:endParaRPr>
          </a:p>
          <a:p>
            <a:pPr marL="0" indent="0" eaLnBrk="1" hangingPunct="1">
              <a:defRPr/>
            </a:pPr>
            <a:endParaRPr lang="de-CH" sz="2400">
              <a:solidFill>
                <a:schemeClr val="accent2"/>
              </a:solidFill>
              <a:latin typeface="Comic Sans MS" pitchFamily="66" charset="0"/>
            </a:endParaRPr>
          </a:p>
          <a:p>
            <a:pPr marL="0" indent="0" eaLnBrk="1" hangingPunct="1">
              <a:defRPr/>
            </a:pPr>
            <a:endParaRPr lang="de-CH" sz="2400">
              <a:solidFill>
                <a:schemeClr val="accent2"/>
              </a:solidFill>
              <a:latin typeface="Comic Sans MS" pitchFamily="66" charset="0"/>
            </a:endParaRPr>
          </a:p>
          <a:p>
            <a:pPr marL="0" indent="0" eaLnBrk="1" hangingPunct="1">
              <a:defRPr/>
            </a:pPr>
            <a:endParaRPr lang="de-CH" sz="2400">
              <a:solidFill>
                <a:schemeClr val="accent2"/>
              </a:solidFill>
              <a:latin typeface="Comic Sans MS" pitchFamily="66" charset="0"/>
            </a:endParaRPr>
          </a:p>
          <a:p>
            <a:pPr marL="0" indent="0" eaLnBrk="1" hangingPunct="1">
              <a:buFontTx/>
              <a:buNone/>
              <a:defRPr/>
            </a:pPr>
            <a:r>
              <a:rPr lang="de-CH" sz="2400">
                <a:solidFill>
                  <a:schemeClr val="accent2"/>
                </a:solidFill>
                <a:latin typeface="Comic Sans MS" pitchFamily="66" charset="0"/>
              </a:rPr>
              <a:t>       </a:t>
            </a:r>
          </a:p>
          <a:p>
            <a:pPr marL="0" indent="0" eaLnBrk="1" hangingPunct="1">
              <a:defRPr/>
            </a:pPr>
            <a:endParaRPr lang="de-CH" sz="2400">
              <a:solidFill>
                <a:schemeClr val="accent2"/>
              </a:solidFill>
              <a:latin typeface="Comic Sans MS" pitchFamily="66" charset="0"/>
            </a:endParaRPr>
          </a:p>
          <a:p>
            <a:pPr marL="0" indent="0" eaLnBrk="1" hangingPunct="1">
              <a:defRPr/>
            </a:pPr>
            <a:endParaRPr lang="en-US" sz="2400">
              <a:solidFill>
                <a:schemeClr val="accent2"/>
              </a:solidFill>
              <a:latin typeface="Comic Sans MS" pitchFamily="66" charset="0"/>
            </a:endParaRPr>
          </a:p>
        </p:txBody>
      </p:sp>
      <p:pic>
        <p:nvPicPr>
          <p:cNvPr id="11267"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98550" y="3789363"/>
            <a:ext cx="7218363" cy="2090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2"/>
          <p:cNvSpPr txBox="1">
            <a:spLocks noChangeArrowheads="1"/>
          </p:cNvSpPr>
          <p:nvPr/>
        </p:nvSpPr>
        <p:spPr bwMode="auto">
          <a:xfrm>
            <a:off x="250825" y="188913"/>
            <a:ext cx="8642350" cy="1143000"/>
          </a:xfrm>
          <a:prstGeom prst="rect">
            <a:avLst/>
          </a:prstGeom>
          <a:noFill/>
          <a:ln w="9525">
            <a:noFill/>
            <a:miter lim="800000"/>
            <a:headEnd/>
            <a:tailEnd/>
          </a:ln>
        </p:spPr>
        <p:txBody>
          <a:bodyPr anchor="ctr"/>
          <a:lstStyle/>
          <a:p>
            <a:pPr algn="ctr" eaLnBrk="1" hangingPunct="1">
              <a:defRPr/>
            </a:pPr>
            <a:r>
              <a:rPr lang="cs-CZ" sz="4000" b="1" kern="0">
                <a:solidFill>
                  <a:schemeClr val="tx2"/>
                </a:solidFill>
                <a:latin typeface="Comic Sans MS" pitchFamily="66" charset="0"/>
                <a:ea typeface="+mj-ea"/>
                <a:cs typeface="+mj-cs"/>
              </a:rPr>
              <a:t>Struktura genů</a:t>
            </a:r>
            <a:endParaRPr lang="en-GB" sz="4000" b="1" kern="0">
              <a:solidFill>
                <a:schemeClr val="tx2"/>
              </a:solidFill>
              <a:latin typeface="Comic Sans MS" pitchFamily="66" charset="0"/>
              <a:ea typeface="+mj-ea"/>
              <a:cs typeface="+mj-cs"/>
            </a:endParaRPr>
          </a:p>
        </p:txBody>
      </p:sp>
    </p:spTree>
  </p:cSld>
  <p:clrMapOvr>
    <a:masterClrMapping/>
  </p:clrMapOvr>
  <p:transition spd="slow">
    <p:wipe dir="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528386">
                                            <p:txEl>
                                              <p:pRg st="8" end="8"/>
                                            </p:txEl>
                                          </p:spTgt>
                                        </p:tgtEl>
                                        <p:attrNameLst>
                                          <p:attrName>style.visibility</p:attrName>
                                        </p:attrNameLst>
                                      </p:cBhvr>
                                      <p:to>
                                        <p:strVal val="visible"/>
                                      </p:to>
                                    </p:set>
                                    <p:animEffect transition="in" filter="fade">
                                      <p:cBhvr>
                                        <p:cTn id="7" dur="250"/>
                                        <p:tgtEl>
                                          <p:spTgt spid="528386">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a:spLocks noChangeArrowheads="1"/>
          </p:cNvSpPr>
          <p:nvPr/>
        </p:nvSpPr>
        <p:spPr bwMode="auto">
          <a:xfrm>
            <a:off x="1835150" y="5594350"/>
            <a:ext cx="5949950" cy="1246188"/>
          </a:xfrm>
          <a:prstGeom prst="rect">
            <a:avLst/>
          </a:prstGeom>
          <a:noFill/>
          <a:ln>
            <a:noFill/>
          </a:ln>
        </p:spPr>
        <p:txBody>
          <a:bodyPr wrap="none">
            <a:spAutoFit/>
          </a:bodyPr>
          <a:lstStyle/>
          <a:p>
            <a:pPr marL="342900" indent="-342900" eaLnBrk="1" hangingPunct="1">
              <a:buFont typeface="Wingdings" pitchFamily="2" charset="2"/>
              <a:buChar char="à"/>
              <a:defRPr/>
            </a:pPr>
            <a:r>
              <a:rPr lang="de-CH" sz="2500" dirty="0">
                <a:solidFill>
                  <a:srgbClr val="111111"/>
                </a:solidFill>
                <a:latin typeface="Comic Sans MS" pitchFamily="66" charset="0"/>
              </a:rPr>
              <a:t>3rd position evolves neutrally</a:t>
            </a:r>
          </a:p>
          <a:p>
            <a:pPr eaLnBrk="1" hangingPunct="1">
              <a:defRPr/>
            </a:pPr>
            <a:r>
              <a:rPr lang="de-CH" sz="2500" dirty="0">
                <a:solidFill>
                  <a:srgbClr val="111111"/>
                </a:solidFill>
                <a:latin typeface="Comic Sans MS" pitchFamily="66" charset="0"/>
                <a:sym typeface="Wingdings" pitchFamily="2" charset="2"/>
              </a:rPr>
              <a:t> </a:t>
            </a:r>
            <a:r>
              <a:rPr lang="de-CH" sz="2500" dirty="0">
                <a:solidFill>
                  <a:srgbClr val="111111"/>
                </a:solidFill>
                <a:latin typeface="Comic Sans MS" pitchFamily="66" charset="0"/>
              </a:rPr>
              <a:t>1st and 2nd position under selection</a:t>
            </a:r>
          </a:p>
          <a:p>
            <a:pPr marL="342900" indent="-342900" eaLnBrk="1" hangingPunct="1">
              <a:buFont typeface="Wingdings" pitchFamily="2" charset="2"/>
              <a:buChar char="à"/>
              <a:defRPr/>
            </a:pPr>
            <a:endParaRPr lang="en-US" sz="2500" dirty="0">
              <a:solidFill>
                <a:srgbClr val="111111"/>
              </a:solidFill>
              <a:latin typeface="Comic Sans MS" pitchFamily="66" charset="0"/>
            </a:endParaRPr>
          </a:p>
        </p:txBody>
      </p:sp>
      <p:sp>
        <p:nvSpPr>
          <p:cNvPr id="16" name="Rectangle 2"/>
          <p:cNvSpPr txBox="1">
            <a:spLocks noChangeArrowheads="1"/>
          </p:cNvSpPr>
          <p:nvPr/>
        </p:nvSpPr>
        <p:spPr bwMode="auto">
          <a:xfrm>
            <a:off x="250825" y="188913"/>
            <a:ext cx="8642350" cy="1143000"/>
          </a:xfrm>
          <a:prstGeom prst="rect">
            <a:avLst/>
          </a:prstGeom>
          <a:noFill/>
          <a:ln w="9525">
            <a:noFill/>
            <a:miter lim="800000"/>
            <a:headEnd/>
            <a:tailEnd/>
          </a:ln>
        </p:spPr>
        <p:txBody>
          <a:bodyPr anchor="ctr"/>
          <a:lstStyle/>
          <a:p>
            <a:pPr algn="ctr" eaLnBrk="1" hangingPunct="1">
              <a:defRPr/>
            </a:pPr>
            <a:r>
              <a:rPr lang="cs-CZ" sz="4000" kern="0">
                <a:solidFill>
                  <a:schemeClr val="tx2"/>
                </a:solidFill>
                <a:latin typeface="Comic Sans MS" pitchFamily="66" charset="0"/>
                <a:ea typeface="+mj-ea"/>
                <a:cs typeface="+mj-cs"/>
              </a:rPr>
              <a:t>Degenerovaný genetický kód</a:t>
            </a:r>
            <a:endParaRPr lang="en-GB" sz="4000" kern="0">
              <a:solidFill>
                <a:schemeClr val="tx2"/>
              </a:solidFill>
              <a:latin typeface="Comic Sans MS" pitchFamily="66" charset="0"/>
              <a:ea typeface="+mj-ea"/>
              <a:cs typeface="+mj-cs"/>
            </a:endParaRPr>
          </a:p>
        </p:txBody>
      </p:sp>
      <p:pic>
        <p:nvPicPr>
          <p:cNvPr id="1331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l="13907" t="29935" r="54291" b="21065"/>
          <a:stretch>
            <a:fillRect/>
          </a:stretch>
        </p:blipFill>
        <p:spPr>
          <a:xfrm>
            <a:off x="2339975" y="1412875"/>
            <a:ext cx="3887788" cy="3744913"/>
          </a:xfrm>
          <a:noFill/>
        </p:spPr>
      </p:pic>
    </p:spTree>
  </p:cSld>
  <p:clrMapOvr>
    <a:masterClrMapping/>
  </p:clrMapOvr>
  <p:transition spd="slow">
    <p:wipe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8386" name="Rectangle 2"/>
          <p:cNvSpPr>
            <a:spLocks noGrp="1" noChangeArrowheads="1"/>
          </p:cNvSpPr>
          <p:nvPr>
            <p:ph type="body" sz="half" idx="1"/>
          </p:nvPr>
        </p:nvSpPr>
        <p:spPr>
          <a:xfrm>
            <a:off x="323850" y="1989138"/>
            <a:ext cx="8820150" cy="4137025"/>
          </a:xfrm>
        </p:spPr>
        <p:txBody>
          <a:bodyPr/>
          <a:lstStyle/>
          <a:p>
            <a:pPr marL="0" indent="0" eaLnBrk="1" hangingPunct="1">
              <a:defRPr/>
            </a:pPr>
            <a:endParaRPr lang="de-CH" sz="500" dirty="0"/>
          </a:p>
          <a:p>
            <a:pPr marL="0" indent="0" eaLnBrk="1" hangingPunct="1">
              <a:defRPr/>
            </a:pPr>
            <a:r>
              <a:rPr lang="cs-CZ" sz="2500" dirty="0">
                <a:solidFill>
                  <a:schemeClr val="accent2"/>
                </a:solidFill>
                <a:latin typeface="Comic Sans MS" pitchFamily="66" charset="0"/>
              </a:rPr>
              <a:t> </a:t>
            </a:r>
            <a:r>
              <a:rPr lang="cs-CZ" sz="2500" b="1" dirty="0">
                <a:solidFill>
                  <a:schemeClr val="accent2"/>
                </a:solidFill>
                <a:latin typeface="Comic Sans MS" pitchFamily="66" charset="0"/>
              </a:rPr>
              <a:t>Fylogenetická analýza </a:t>
            </a:r>
            <a:r>
              <a:rPr lang="cs-CZ" sz="2500" dirty="0">
                <a:solidFill>
                  <a:schemeClr val="accent2"/>
                </a:solidFill>
                <a:latin typeface="Comic Sans MS" pitchFamily="66" charset="0"/>
              </a:rPr>
              <a:t>(detekce na úrovni sekvencí)</a:t>
            </a:r>
          </a:p>
          <a:p>
            <a:pPr marL="0" indent="0" eaLnBrk="1" hangingPunct="1">
              <a:defRPr/>
            </a:pPr>
            <a:endParaRPr lang="cs-CZ" sz="2500" dirty="0">
              <a:solidFill>
                <a:schemeClr val="accent2"/>
              </a:solidFill>
              <a:effectLst>
                <a:outerShdw blurRad="38100" dist="38100" dir="2700000" algn="tl">
                  <a:srgbClr val="C0C0C0"/>
                </a:outerShdw>
              </a:effectLst>
              <a:latin typeface="Comic Sans MS" pitchFamily="66" charset="0"/>
            </a:endParaRPr>
          </a:p>
          <a:p>
            <a:pPr marL="0" indent="0" eaLnBrk="1" hangingPunct="1">
              <a:defRPr/>
            </a:pPr>
            <a:r>
              <a:rPr lang="cs-CZ" sz="2500" dirty="0">
                <a:solidFill>
                  <a:schemeClr val="accent2"/>
                </a:solidFill>
                <a:latin typeface="Comic Sans MS" pitchFamily="66" charset="0"/>
              </a:rPr>
              <a:t> </a:t>
            </a:r>
            <a:r>
              <a:rPr lang="cs-CZ" sz="2500" b="1" dirty="0">
                <a:solidFill>
                  <a:schemeClr val="accent2"/>
                </a:solidFill>
                <a:latin typeface="Comic Sans MS" pitchFamily="66" charset="0"/>
              </a:rPr>
              <a:t>Populačně-genetická analýza </a:t>
            </a:r>
            <a:r>
              <a:rPr lang="cs-CZ" sz="2500" dirty="0">
                <a:solidFill>
                  <a:schemeClr val="accent2"/>
                </a:solidFill>
                <a:latin typeface="Comic Sans MS" pitchFamily="66" charset="0"/>
              </a:rPr>
              <a:t>(detekce na úrovni 	frekvence alel)</a:t>
            </a:r>
            <a:endParaRPr lang="de-CH" sz="2500" dirty="0">
              <a:solidFill>
                <a:schemeClr val="accent2"/>
              </a:solidFill>
              <a:latin typeface="Comic Sans MS" pitchFamily="66" charset="0"/>
            </a:endParaRPr>
          </a:p>
          <a:p>
            <a:pPr marL="0" indent="0" eaLnBrk="1" hangingPunct="1">
              <a:defRPr/>
            </a:pPr>
            <a:endParaRPr lang="de-CH" sz="2000" dirty="0">
              <a:solidFill>
                <a:schemeClr val="accent2"/>
              </a:solidFill>
            </a:endParaRPr>
          </a:p>
          <a:p>
            <a:pPr marL="0" indent="0" eaLnBrk="1" hangingPunct="1">
              <a:defRPr/>
            </a:pPr>
            <a:endParaRPr lang="de-CH" sz="2000" dirty="0">
              <a:solidFill>
                <a:schemeClr val="accent2"/>
              </a:solidFill>
            </a:endParaRPr>
          </a:p>
          <a:p>
            <a:pPr marL="0" indent="0" eaLnBrk="1" hangingPunct="1">
              <a:defRPr/>
            </a:pPr>
            <a:endParaRPr lang="de-CH" sz="2000" dirty="0">
              <a:solidFill>
                <a:schemeClr val="accent2"/>
              </a:solidFill>
            </a:endParaRPr>
          </a:p>
          <a:p>
            <a:pPr marL="0" indent="0" eaLnBrk="1" hangingPunct="1">
              <a:defRPr/>
            </a:pPr>
            <a:endParaRPr lang="de-CH" sz="2000" dirty="0">
              <a:solidFill>
                <a:schemeClr val="accent2"/>
              </a:solidFill>
            </a:endParaRPr>
          </a:p>
          <a:p>
            <a:pPr marL="0" indent="0" eaLnBrk="1" hangingPunct="1">
              <a:defRPr/>
            </a:pPr>
            <a:endParaRPr lang="de-CH" sz="2000" dirty="0">
              <a:solidFill>
                <a:schemeClr val="accent2"/>
              </a:solidFill>
            </a:endParaRPr>
          </a:p>
          <a:p>
            <a:pPr marL="0" indent="0" eaLnBrk="1" hangingPunct="1">
              <a:defRPr/>
            </a:pPr>
            <a:endParaRPr lang="de-CH" sz="2000" dirty="0">
              <a:solidFill>
                <a:schemeClr val="accent2"/>
              </a:solidFill>
            </a:endParaRPr>
          </a:p>
          <a:p>
            <a:pPr marL="0" indent="0" eaLnBrk="1" hangingPunct="1">
              <a:defRPr/>
            </a:pPr>
            <a:endParaRPr lang="de-CH" sz="1200" dirty="0">
              <a:solidFill>
                <a:schemeClr val="accent2"/>
              </a:solidFill>
            </a:endParaRPr>
          </a:p>
          <a:p>
            <a:pPr marL="0" indent="0" eaLnBrk="1" hangingPunct="1">
              <a:buFontTx/>
              <a:buNone/>
              <a:defRPr/>
            </a:pPr>
            <a:endParaRPr lang="de-CH" sz="2000" dirty="0">
              <a:solidFill>
                <a:schemeClr val="accent2"/>
              </a:solidFill>
            </a:endParaRPr>
          </a:p>
          <a:p>
            <a:pPr marL="0" indent="0" eaLnBrk="1" hangingPunct="1">
              <a:defRPr/>
            </a:pPr>
            <a:endParaRPr lang="de-CH" sz="2000" dirty="0">
              <a:solidFill>
                <a:schemeClr val="accent2"/>
              </a:solidFill>
            </a:endParaRPr>
          </a:p>
          <a:p>
            <a:pPr marL="0" indent="0" eaLnBrk="1" hangingPunct="1">
              <a:defRPr/>
            </a:pPr>
            <a:endParaRPr lang="en-US" sz="2000" dirty="0">
              <a:solidFill>
                <a:schemeClr val="accent2"/>
              </a:solidFill>
            </a:endParaRPr>
          </a:p>
        </p:txBody>
      </p:sp>
      <p:sp>
        <p:nvSpPr>
          <p:cNvPr id="15363" name="TextovéPole 31"/>
          <p:cNvSpPr txBox="1">
            <a:spLocks noChangeArrowheads="1"/>
          </p:cNvSpPr>
          <p:nvPr/>
        </p:nvSpPr>
        <p:spPr bwMode="auto">
          <a:xfrm>
            <a:off x="250825" y="692150"/>
            <a:ext cx="83534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cs-CZ" altLang="cs-CZ">
                <a:latin typeface="Comic Sans MS" panose="030F0702030302020204" pitchFamily="66" charset="0"/>
              </a:rPr>
              <a:t>Jak poznat, že na daný gen působí selekce?</a:t>
            </a:r>
          </a:p>
        </p:txBody>
      </p:sp>
    </p:spTree>
  </p:cSld>
  <p:clrMapOvr>
    <a:masterClrMapping/>
  </p:clrMapOvr>
  <p:transition spd="slow">
    <p:wipe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8386" name="Rectangle 2"/>
          <p:cNvSpPr>
            <a:spLocks noGrp="1" noChangeArrowheads="1"/>
          </p:cNvSpPr>
          <p:nvPr>
            <p:ph type="body" sz="half" idx="1"/>
          </p:nvPr>
        </p:nvSpPr>
        <p:spPr>
          <a:xfrm>
            <a:off x="611188" y="908050"/>
            <a:ext cx="8532812" cy="5218113"/>
          </a:xfrm>
        </p:spPr>
        <p:txBody>
          <a:bodyPr/>
          <a:lstStyle/>
          <a:p>
            <a:pPr marL="0" indent="0" eaLnBrk="1" hangingPunct="1">
              <a:defRPr/>
            </a:pPr>
            <a:endParaRPr lang="de-CH" sz="500"/>
          </a:p>
          <a:p>
            <a:pPr marL="0" indent="0" eaLnBrk="1" hangingPunct="1">
              <a:defRPr/>
            </a:pPr>
            <a:r>
              <a:rPr lang="cs-CZ" sz="2500">
                <a:solidFill>
                  <a:schemeClr val="accent2"/>
                </a:solidFill>
                <a:latin typeface="Comic Sans MS" pitchFamily="66" charset="0"/>
              </a:rPr>
              <a:t> </a:t>
            </a:r>
            <a:r>
              <a:rPr lang="de-CH" sz="2500">
                <a:solidFill>
                  <a:schemeClr val="accent2"/>
                </a:solidFill>
                <a:latin typeface="Comic Sans MS" pitchFamily="66" charset="0"/>
              </a:rPr>
              <a:t>Gene-tree versus species tree</a:t>
            </a:r>
          </a:p>
          <a:p>
            <a:pPr marL="0" indent="0" eaLnBrk="1" hangingPunct="1">
              <a:defRPr/>
            </a:pPr>
            <a:endParaRPr lang="de-CH" sz="2500">
              <a:solidFill>
                <a:schemeClr val="accent2"/>
              </a:solidFill>
              <a:effectLst>
                <a:outerShdw blurRad="38100" dist="38100" dir="2700000" algn="tl">
                  <a:srgbClr val="C0C0C0"/>
                </a:outerShdw>
              </a:effectLst>
            </a:endParaRPr>
          </a:p>
          <a:p>
            <a:pPr marL="0" indent="0" eaLnBrk="1" hangingPunct="1">
              <a:defRPr/>
            </a:pPr>
            <a:endParaRPr lang="de-CH" sz="2000">
              <a:solidFill>
                <a:schemeClr val="accent2"/>
              </a:solidFill>
            </a:endParaRPr>
          </a:p>
          <a:p>
            <a:pPr marL="0" indent="0" eaLnBrk="1" hangingPunct="1">
              <a:defRPr/>
            </a:pPr>
            <a:endParaRPr lang="de-CH" sz="2000">
              <a:solidFill>
                <a:schemeClr val="accent2"/>
              </a:solidFill>
            </a:endParaRPr>
          </a:p>
          <a:p>
            <a:pPr marL="0" indent="0" eaLnBrk="1" hangingPunct="1">
              <a:defRPr/>
            </a:pPr>
            <a:endParaRPr lang="de-CH" sz="2000">
              <a:solidFill>
                <a:schemeClr val="accent2"/>
              </a:solidFill>
            </a:endParaRPr>
          </a:p>
          <a:p>
            <a:pPr marL="0" indent="0" eaLnBrk="1" hangingPunct="1">
              <a:defRPr/>
            </a:pPr>
            <a:endParaRPr lang="de-CH" sz="2000">
              <a:solidFill>
                <a:schemeClr val="accent2"/>
              </a:solidFill>
            </a:endParaRPr>
          </a:p>
          <a:p>
            <a:pPr marL="0" indent="0" eaLnBrk="1" hangingPunct="1">
              <a:defRPr/>
            </a:pPr>
            <a:endParaRPr lang="de-CH" sz="2000">
              <a:solidFill>
                <a:schemeClr val="accent2"/>
              </a:solidFill>
            </a:endParaRPr>
          </a:p>
          <a:p>
            <a:pPr marL="0" indent="0" eaLnBrk="1" hangingPunct="1">
              <a:defRPr/>
            </a:pPr>
            <a:endParaRPr lang="de-CH" sz="2000">
              <a:solidFill>
                <a:schemeClr val="accent2"/>
              </a:solidFill>
            </a:endParaRPr>
          </a:p>
          <a:p>
            <a:pPr marL="0" indent="0" eaLnBrk="1" hangingPunct="1">
              <a:defRPr/>
            </a:pPr>
            <a:endParaRPr lang="de-CH" sz="1200">
              <a:solidFill>
                <a:schemeClr val="accent2"/>
              </a:solidFill>
            </a:endParaRPr>
          </a:p>
          <a:p>
            <a:pPr marL="0" indent="0" eaLnBrk="1" hangingPunct="1">
              <a:defRPr/>
            </a:pPr>
            <a:r>
              <a:rPr lang="de-CH" sz="2000">
                <a:solidFill>
                  <a:schemeClr val="accent2"/>
                </a:solidFill>
              </a:rPr>
              <a:t>       </a:t>
            </a:r>
          </a:p>
          <a:p>
            <a:pPr marL="0" indent="0" eaLnBrk="1" hangingPunct="1">
              <a:defRPr/>
            </a:pPr>
            <a:endParaRPr lang="de-CH" sz="2000">
              <a:solidFill>
                <a:schemeClr val="accent2"/>
              </a:solidFill>
            </a:endParaRPr>
          </a:p>
          <a:p>
            <a:pPr marL="0" indent="0" eaLnBrk="1" hangingPunct="1">
              <a:defRPr/>
            </a:pPr>
            <a:endParaRPr lang="en-US" sz="2000">
              <a:solidFill>
                <a:schemeClr val="accent2"/>
              </a:solidFill>
            </a:endParaRPr>
          </a:p>
        </p:txBody>
      </p:sp>
      <p:grpSp>
        <p:nvGrpSpPr>
          <p:cNvPr id="17411" name="Group 74"/>
          <p:cNvGrpSpPr>
            <a:grpSpLocks/>
          </p:cNvGrpSpPr>
          <p:nvPr/>
        </p:nvGrpSpPr>
        <p:grpSpPr bwMode="auto">
          <a:xfrm>
            <a:off x="1692275" y="2276475"/>
            <a:ext cx="4319588" cy="3673475"/>
            <a:chOff x="1691680" y="2276872"/>
            <a:chExt cx="4320480" cy="3673078"/>
          </a:xfrm>
        </p:grpSpPr>
        <p:cxnSp>
          <p:nvCxnSpPr>
            <p:cNvPr id="17435" name="Straight Connector 8"/>
            <p:cNvCxnSpPr>
              <a:cxnSpLocks noChangeShapeType="1"/>
            </p:cNvCxnSpPr>
            <p:nvPr/>
          </p:nvCxnSpPr>
          <p:spPr bwMode="auto">
            <a:xfrm>
              <a:off x="3275856" y="2276872"/>
              <a:ext cx="0" cy="1584176"/>
            </a:xfrm>
            <a:prstGeom prst="line">
              <a:avLst/>
            </a:prstGeom>
            <a:noFill/>
            <a:ln w="57150" algn="ctr">
              <a:solidFill>
                <a:schemeClr val="tx1"/>
              </a:solidFill>
              <a:round/>
              <a:headEnd/>
              <a:tailEnd/>
            </a:ln>
            <a:extLst>
              <a:ext uri="{909E8E84-426E-40DD-AFC4-6F175D3DCCD1}">
                <a14:hiddenFill xmlns:a14="http://schemas.microsoft.com/office/drawing/2010/main">
                  <a:noFill/>
                </a14:hiddenFill>
              </a:ext>
            </a:extLst>
          </p:spPr>
        </p:cxnSp>
        <p:cxnSp>
          <p:nvCxnSpPr>
            <p:cNvPr id="17436" name="Straight Connector 10"/>
            <p:cNvCxnSpPr>
              <a:cxnSpLocks noChangeShapeType="1"/>
            </p:cNvCxnSpPr>
            <p:nvPr/>
          </p:nvCxnSpPr>
          <p:spPr bwMode="auto">
            <a:xfrm>
              <a:off x="4428728" y="2276872"/>
              <a:ext cx="0" cy="1584176"/>
            </a:xfrm>
            <a:prstGeom prst="line">
              <a:avLst/>
            </a:prstGeom>
            <a:noFill/>
            <a:ln w="57150" algn="ctr">
              <a:solidFill>
                <a:schemeClr val="tx1"/>
              </a:solidFill>
              <a:round/>
              <a:headEnd/>
              <a:tailEnd/>
            </a:ln>
            <a:extLst>
              <a:ext uri="{909E8E84-426E-40DD-AFC4-6F175D3DCCD1}">
                <a14:hiddenFill xmlns:a14="http://schemas.microsoft.com/office/drawing/2010/main">
                  <a:noFill/>
                </a14:hiddenFill>
              </a:ext>
            </a:extLst>
          </p:spPr>
        </p:cxnSp>
        <p:cxnSp>
          <p:nvCxnSpPr>
            <p:cNvPr id="17437" name="Straight Connector 11"/>
            <p:cNvCxnSpPr>
              <a:cxnSpLocks noChangeShapeType="1"/>
            </p:cNvCxnSpPr>
            <p:nvPr/>
          </p:nvCxnSpPr>
          <p:spPr bwMode="auto">
            <a:xfrm flipH="1">
              <a:off x="1691680" y="3861048"/>
              <a:ext cx="1584176" cy="2088232"/>
            </a:xfrm>
            <a:prstGeom prst="line">
              <a:avLst/>
            </a:prstGeom>
            <a:noFill/>
            <a:ln w="57150" algn="ctr">
              <a:solidFill>
                <a:schemeClr val="tx1"/>
              </a:solidFill>
              <a:round/>
              <a:headEnd/>
              <a:tailEnd/>
            </a:ln>
            <a:extLst>
              <a:ext uri="{909E8E84-426E-40DD-AFC4-6F175D3DCCD1}">
                <a14:hiddenFill xmlns:a14="http://schemas.microsoft.com/office/drawing/2010/main">
                  <a:noFill/>
                </a14:hiddenFill>
              </a:ext>
            </a:extLst>
          </p:spPr>
        </p:cxnSp>
        <p:cxnSp>
          <p:nvCxnSpPr>
            <p:cNvPr id="17438" name="Straight Connector 13"/>
            <p:cNvCxnSpPr>
              <a:cxnSpLocks noChangeShapeType="1"/>
            </p:cNvCxnSpPr>
            <p:nvPr/>
          </p:nvCxnSpPr>
          <p:spPr bwMode="auto">
            <a:xfrm flipH="1">
              <a:off x="2843808" y="4653136"/>
              <a:ext cx="1008112" cy="1296144"/>
            </a:xfrm>
            <a:prstGeom prst="line">
              <a:avLst/>
            </a:prstGeom>
            <a:noFill/>
            <a:ln w="57150" algn="ctr">
              <a:solidFill>
                <a:schemeClr val="tx1"/>
              </a:solidFill>
              <a:round/>
              <a:headEnd/>
              <a:tailEnd/>
            </a:ln>
            <a:extLst>
              <a:ext uri="{909E8E84-426E-40DD-AFC4-6F175D3DCCD1}">
                <a14:hiddenFill xmlns:a14="http://schemas.microsoft.com/office/drawing/2010/main">
                  <a:noFill/>
                </a14:hiddenFill>
              </a:ext>
            </a:extLst>
          </p:spPr>
        </p:cxnSp>
        <p:cxnSp>
          <p:nvCxnSpPr>
            <p:cNvPr id="17439" name="Straight Connector 14"/>
            <p:cNvCxnSpPr>
              <a:cxnSpLocks noChangeShapeType="1"/>
            </p:cNvCxnSpPr>
            <p:nvPr/>
          </p:nvCxnSpPr>
          <p:spPr bwMode="auto">
            <a:xfrm>
              <a:off x="4428728" y="3861048"/>
              <a:ext cx="1583432" cy="2088902"/>
            </a:xfrm>
            <a:prstGeom prst="line">
              <a:avLst/>
            </a:prstGeom>
            <a:noFill/>
            <a:ln w="57150" algn="ctr">
              <a:solidFill>
                <a:schemeClr val="tx1"/>
              </a:solidFill>
              <a:round/>
              <a:headEnd/>
              <a:tailEnd/>
            </a:ln>
            <a:extLst>
              <a:ext uri="{909E8E84-426E-40DD-AFC4-6F175D3DCCD1}">
                <a14:hiddenFill xmlns:a14="http://schemas.microsoft.com/office/drawing/2010/main">
                  <a:noFill/>
                </a14:hiddenFill>
              </a:ext>
            </a:extLst>
          </p:spPr>
        </p:cxnSp>
        <p:cxnSp>
          <p:nvCxnSpPr>
            <p:cNvPr id="17440" name="Straight Connector 16"/>
            <p:cNvCxnSpPr>
              <a:cxnSpLocks noChangeShapeType="1"/>
            </p:cNvCxnSpPr>
            <p:nvPr/>
          </p:nvCxnSpPr>
          <p:spPr bwMode="auto">
            <a:xfrm>
              <a:off x="3851920" y="4653136"/>
              <a:ext cx="1007368" cy="1296814"/>
            </a:xfrm>
            <a:prstGeom prst="line">
              <a:avLst/>
            </a:prstGeom>
            <a:noFill/>
            <a:ln w="57150" algn="ctr">
              <a:solidFill>
                <a:schemeClr val="tx1"/>
              </a:solidFill>
              <a:round/>
              <a:headEnd/>
              <a:tailEnd/>
            </a:ln>
            <a:extLst>
              <a:ext uri="{909E8E84-426E-40DD-AFC4-6F175D3DCCD1}">
                <a14:hiddenFill xmlns:a14="http://schemas.microsoft.com/office/drawing/2010/main">
                  <a:noFill/>
                </a14:hiddenFill>
              </a:ext>
            </a:extLst>
          </p:spPr>
        </p:cxnSp>
      </p:grpSp>
      <p:cxnSp>
        <p:nvCxnSpPr>
          <p:cNvPr id="17412" name="Straight Connector 50"/>
          <p:cNvCxnSpPr>
            <a:cxnSpLocks noChangeShapeType="1"/>
          </p:cNvCxnSpPr>
          <p:nvPr/>
        </p:nvCxnSpPr>
        <p:spPr bwMode="auto">
          <a:xfrm>
            <a:off x="3276600" y="3860800"/>
            <a:ext cx="2590800" cy="0"/>
          </a:xfrm>
          <a:prstGeom prst="line">
            <a:avLst/>
          </a:prstGeom>
          <a:noFill/>
          <a:ln w="28575" algn="ctr">
            <a:solidFill>
              <a:schemeClr val="tx1"/>
            </a:solidFill>
            <a:prstDash val="sysDot"/>
            <a:round/>
            <a:headEnd/>
            <a:tailEnd/>
          </a:ln>
          <a:extLst>
            <a:ext uri="{909E8E84-426E-40DD-AFC4-6F175D3DCCD1}">
              <a14:hiddenFill xmlns:a14="http://schemas.microsoft.com/office/drawing/2010/main">
                <a:noFill/>
              </a14:hiddenFill>
            </a:ext>
          </a:extLst>
        </p:spPr>
      </p:cxnSp>
      <p:cxnSp>
        <p:nvCxnSpPr>
          <p:cNvPr id="17413" name="Straight Connector 53"/>
          <p:cNvCxnSpPr>
            <a:cxnSpLocks noChangeShapeType="1"/>
          </p:cNvCxnSpPr>
          <p:nvPr/>
        </p:nvCxnSpPr>
        <p:spPr bwMode="auto">
          <a:xfrm flipV="1">
            <a:off x="3851275" y="4627563"/>
            <a:ext cx="2016125" cy="25400"/>
          </a:xfrm>
          <a:prstGeom prst="line">
            <a:avLst/>
          </a:prstGeom>
          <a:noFill/>
          <a:ln w="28575" algn="ctr">
            <a:solidFill>
              <a:schemeClr val="tx1"/>
            </a:solidFill>
            <a:prstDash val="sysDot"/>
            <a:round/>
            <a:headEnd/>
            <a:tailEnd/>
          </a:ln>
          <a:extLst>
            <a:ext uri="{909E8E84-426E-40DD-AFC4-6F175D3DCCD1}">
              <a14:hiddenFill xmlns:a14="http://schemas.microsoft.com/office/drawing/2010/main">
                <a:noFill/>
              </a14:hiddenFill>
            </a:ext>
          </a:extLst>
        </p:spPr>
      </p:cxnSp>
      <p:grpSp>
        <p:nvGrpSpPr>
          <p:cNvPr id="3" name="Group 86"/>
          <p:cNvGrpSpPr>
            <a:grpSpLocks/>
          </p:cNvGrpSpPr>
          <p:nvPr/>
        </p:nvGrpSpPr>
        <p:grpSpPr bwMode="auto">
          <a:xfrm>
            <a:off x="1908175" y="2276475"/>
            <a:ext cx="3816350" cy="3673475"/>
            <a:chOff x="1907704" y="2276872"/>
            <a:chExt cx="3816424" cy="3673078"/>
          </a:xfrm>
        </p:grpSpPr>
        <p:cxnSp>
          <p:nvCxnSpPr>
            <p:cNvPr id="17423" name="Straight Connector 43"/>
            <p:cNvCxnSpPr>
              <a:cxnSpLocks noChangeShapeType="1"/>
            </p:cNvCxnSpPr>
            <p:nvPr/>
          </p:nvCxnSpPr>
          <p:spPr bwMode="auto">
            <a:xfrm flipV="1">
              <a:off x="1907704" y="4941168"/>
              <a:ext cx="936104" cy="1008782"/>
            </a:xfrm>
            <a:prstGeom prst="line">
              <a:avLst/>
            </a:prstGeom>
            <a:noFill/>
            <a:ln w="28575" algn="ctr">
              <a:solidFill>
                <a:srgbClr val="FF0000"/>
              </a:solidFill>
              <a:round/>
              <a:headEnd/>
              <a:tailEnd/>
            </a:ln>
            <a:extLst>
              <a:ext uri="{909E8E84-426E-40DD-AFC4-6F175D3DCCD1}">
                <a14:hiddenFill xmlns:a14="http://schemas.microsoft.com/office/drawing/2010/main">
                  <a:noFill/>
                </a14:hiddenFill>
              </a:ext>
            </a:extLst>
          </p:spPr>
        </p:cxnSp>
        <p:grpSp>
          <p:nvGrpSpPr>
            <p:cNvPr id="17424" name="Group 76"/>
            <p:cNvGrpSpPr>
              <a:grpSpLocks/>
            </p:cNvGrpSpPr>
            <p:nvPr/>
          </p:nvGrpSpPr>
          <p:grpSpPr bwMode="auto">
            <a:xfrm>
              <a:off x="2195736" y="2276872"/>
              <a:ext cx="3528392" cy="3673078"/>
              <a:chOff x="2195736" y="2276872"/>
              <a:chExt cx="3528392" cy="3673078"/>
            </a:xfrm>
          </p:grpSpPr>
          <p:cxnSp>
            <p:nvCxnSpPr>
              <p:cNvPr id="17425" name="Straight Connector 19"/>
              <p:cNvCxnSpPr>
                <a:cxnSpLocks noChangeShapeType="1"/>
              </p:cNvCxnSpPr>
              <p:nvPr/>
            </p:nvCxnSpPr>
            <p:spPr bwMode="auto">
              <a:xfrm>
                <a:off x="3851920" y="2276872"/>
                <a:ext cx="0" cy="2016224"/>
              </a:xfrm>
              <a:prstGeom prst="line">
                <a:avLst/>
              </a:prstGeom>
              <a:noFill/>
              <a:ln w="28575" algn="ctr">
                <a:solidFill>
                  <a:srgbClr val="FF0000"/>
                </a:solidFill>
                <a:round/>
                <a:headEnd/>
                <a:tailEnd/>
              </a:ln>
              <a:extLst>
                <a:ext uri="{909E8E84-426E-40DD-AFC4-6F175D3DCCD1}">
                  <a14:hiddenFill xmlns:a14="http://schemas.microsoft.com/office/drawing/2010/main">
                    <a:noFill/>
                  </a14:hiddenFill>
                </a:ext>
              </a:extLst>
            </p:spPr>
          </p:cxnSp>
          <p:cxnSp>
            <p:nvCxnSpPr>
              <p:cNvPr id="17426" name="Straight Connector 21"/>
              <p:cNvCxnSpPr>
                <a:cxnSpLocks noChangeShapeType="1"/>
              </p:cNvCxnSpPr>
              <p:nvPr/>
            </p:nvCxnSpPr>
            <p:spPr bwMode="auto">
              <a:xfrm flipH="1">
                <a:off x="2843808" y="4293096"/>
                <a:ext cx="1008112" cy="648072"/>
              </a:xfrm>
              <a:prstGeom prst="line">
                <a:avLst/>
              </a:prstGeom>
              <a:noFill/>
              <a:ln w="28575" algn="ctr">
                <a:solidFill>
                  <a:srgbClr val="FF0000"/>
                </a:solidFill>
                <a:round/>
                <a:headEnd/>
                <a:tailEnd/>
              </a:ln>
              <a:extLst>
                <a:ext uri="{909E8E84-426E-40DD-AFC4-6F175D3DCCD1}">
                  <a14:hiddenFill xmlns:a14="http://schemas.microsoft.com/office/drawing/2010/main">
                    <a:noFill/>
                  </a14:hiddenFill>
                </a:ext>
              </a:extLst>
            </p:spPr>
          </p:cxnSp>
          <p:cxnSp>
            <p:nvCxnSpPr>
              <p:cNvPr id="17427" name="Straight Connector 28"/>
              <p:cNvCxnSpPr>
                <a:cxnSpLocks noChangeShapeType="1"/>
              </p:cNvCxnSpPr>
              <p:nvPr/>
            </p:nvCxnSpPr>
            <p:spPr bwMode="auto">
              <a:xfrm>
                <a:off x="3851920" y="4293096"/>
                <a:ext cx="1007368" cy="936104"/>
              </a:xfrm>
              <a:prstGeom prst="line">
                <a:avLst/>
              </a:prstGeom>
              <a:noFill/>
              <a:ln w="28575" algn="ctr">
                <a:solidFill>
                  <a:srgbClr val="FF0000"/>
                </a:solidFill>
                <a:round/>
                <a:headEnd/>
                <a:tailEnd/>
              </a:ln>
              <a:extLst>
                <a:ext uri="{909E8E84-426E-40DD-AFC4-6F175D3DCCD1}">
                  <a14:hiddenFill xmlns:a14="http://schemas.microsoft.com/office/drawing/2010/main">
                    <a:noFill/>
                  </a14:hiddenFill>
                </a:ext>
              </a:extLst>
            </p:spPr>
          </p:cxnSp>
          <p:cxnSp>
            <p:nvCxnSpPr>
              <p:cNvPr id="17428" name="Straight Connector 31"/>
              <p:cNvCxnSpPr>
                <a:cxnSpLocks noChangeShapeType="1"/>
              </p:cNvCxnSpPr>
              <p:nvPr/>
            </p:nvCxnSpPr>
            <p:spPr bwMode="auto">
              <a:xfrm flipH="1" flipV="1">
                <a:off x="4499992" y="4905164"/>
                <a:ext cx="435496" cy="1044786"/>
              </a:xfrm>
              <a:prstGeom prst="line">
                <a:avLst/>
              </a:prstGeom>
              <a:noFill/>
              <a:ln w="28575" algn="ctr">
                <a:solidFill>
                  <a:srgbClr val="FF0000"/>
                </a:solidFill>
                <a:round/>
                <a:headEnd/>
                <a:tailEnd/>
              </a:ln>
              <a:extLst>
                <a:ext uri="{909E8E84-426E-40DD-AFC4-6F175D3DCCD1}">
                  <a14:hiddenFill xmlns:a14="http://schemas.microsoft.com/office/drawing/2010/main">
                    <a:noFill/>
                  </a14:hiddenFill>
                </a:ext>
              </a:extLst>
            </p:spPr>
          </p:cxnSp>
          <p:cxnSp>
            <p:nvCxnSpPr>
              <p:cNvPr id="17429" name="Straight Connector 34"/>
              <p:cNvCxnSpPr>
                <a:cxnSpLocks noChangeShapeType="1"/>
              </p:cNvCxnSpPr>
              <p:nvPr/>
            </p:nvCxnSpPr>
            <p:spPr bwMode="auto">
              <a:xfrm flipH="1" flipV="1">
                <a:off x="4859288" y="5229200"/>
                <a:ext cx="864840" cy="720080"/>
              </a:xfrm>
              <a:prstGeom prst="line">
                <a:avLst/>
              </a:prstGeom>
              <a:noFill/>
              <a:ln w="28575" algn="ctr">
                <a:solidFill>
                  <a:srgbClr val="FF0000"/>
                </a:solidFill>
                <a:round/>
                <a:headEnd/>
                <a:tailEnd/>
              </a:ln>
              <a:extLst>
                <a:ext uri="{909E8E84-426E-40DD-AFC4-6F175D3DCCD1}">
                  <a14:hiddenFill xmlns:a14="http://schemas.microsoft.com/office/drawing/2010/main">
                    <a:noFill/>
                  </a14:hiddenFill>
                </a:ext>
              </a:extLst>
            </p:spPr>
          </p:cxnSp>
          <p:cxnSp>
            <p:nvCxnSpPr>
              <p:cNvPr id="17430" name="Straight Connector 37"/>
              <p:cNvCxnSpPr>
                <a:cxnSpLocks noChangeShapeType="1"/>
              </p:cNvCxnSpPr>
              <p:nvPr/>
            </p:nvCxnSpPr>
            <p:spPr bwMode="auto">
              <a:xfrm flipH="1" flipV="1">
                <a:off x="5148064" y="5445559"/>
                <a:ext cx="143644" cy="503723"/>
              </a:xfrm>
              <a:prstGeom prst="line">
                <a:avLst/>
              </a:prstGeom>
              <a:noFill/>
              <a:ln w="28575" algn="ctr">
                <a:solidFill>
                  <a:srgbClr val="FF0000"/>
                </a:solidFill>
                <a:round/>
                <a:headEnd/>
                <a:tailEnd/>
              </a:ln>
              <a:extLst>
                <a:ext uri="{909E8E84-426E-40DD-AFC4-6F175D3DCCD1}">
                  <a14:hiddenFill xmlns:a14="http://schemas.microsoft.com/office/drawing/2010/main">
                    <a:noFill/>
                  </a14:hiddenFill>
                </a:ext>
              </a:extLst>
            </p:spPr>
          </p:cxnSp>
          <p:cxnSp>
            <p:nvCxnSpPr>
              <p:cNvPr id="17431" name="Straight Connector 40"/>
              <p:cNvCxnSpPr>
                <a:cxnSpLocks noChangeShapeType="1"/>
              </p:cNvCxnSpPr>
              <p:nvPr/>
            </p:nvCxnSpPr>
            <p:spPr bwMode="auto">
              <a:xfrm flipV="1">
                <a:off x="2555776" y="5589240"/>
                <a:ext cx="252028" cy="360040"/>
              </a:xfrm>
              <a:prstGeom prst="line">
                <a:avLst/>
              </a:prstGeom>
              <a:noFill/>
              <a:ln w="28575" algn="ctr">
                <a:solidFill>
                  <a:srgbClr val="FF0000"/>
                </a:solidFill>
                <a:round/>
                <a:headEnd/>
                <a:tailEnd/>
              </a:ln>
              <a:extLst>
                <a:ext uri="{909E8E84-426E-40DD-AFC4-6F175D3DCCD1}">
                  <a14:hiddenFill xmlns:a14="http://schemas.microsoft.com/office/drawing/2010/main">
                    <a:noFill/>
                  </a14:hiddenFill>
                </a:ext>
              </a:extLst>
            </p:spPr>
          </p:cxnSp>
          <p:cxnSp>
            <p:nvCxnSpPr>
              <p:cNvPr id="17432" name="Straight Connector 46"/>
              <p:cNvCxnSpPr>
                <a:cxnSpLocks noChangeShapeType="1"/>
              </p:cNvCxnSpPr>
              <p:nvPr/>
            </p:nvCxnSpPr>
            <p:spPr bwMode="auto">
              <a:xfrm flipH="1" flipV="1">
                <a:off x="2195736" y="5661248"/>
                <a:ext cx="288032" cy="288032"/>
              </a:xfrm>
              <a:prstGeom prst="line">
                <a:avLst/>
              </a:prstGeom>
              <a:noFill/>
              <a:ln w="28575" algn="ctr">
                <a:solidFill>
                  <a:srgbClr val="FF0000"/>
                </a:solidFill>
                <a:round/>
                <a:headEnd/>
                <a:tailEnd/>
              </a:ln>
              <a:extLst>
                <a:ext uri="{909E8E84-426E-40DD-AFC4-6F175D3DCCD1}">
                  <a14:hiddenFill xmlns:a14="http://schemas.microsoft.com/office/drawing/2010/main">
                    <a:noFill/>
                  </a14:hiddenFill>
                </a:ext>
              </a:extLst>
            </p:spPr>
          </p:cxnSp>
          <p:cxnSp>
            <p:nvCxnSpPr>
              <p:cNvPr id="17433" name="Straight Connector 48"/>
              <p:cNvCxnSpPr>
                <a:cxnSpLocks noChangeShapeType="1"/>
              </p:cNvCxnSpPr>
              <p:nvPr/>
            </p:nvCxnSpPr>
            <p:spPr bwMode="auto">
              <a:xfrm flipH="1" flipV="1">
                <a:off x="4717740" y="5427557"/>
                <a:ext cx="430324" cy="521723"/>
              </a:xfrm>
              <a:prstGeom prst="line">
                <a:avLst/>
              </a:prstGeom>
              <a:noFill/>
              <a:ln w="28575" algn="ctr">
                <a:solidFill>
                  <a:srgbClr val="FF0000"/>
                </a:solidFill>
                <a:round/>
                <a:headEnd/>
                <a:tailEnd/>
              </a:ln>
              <a:extLst>
                <a:ext uri="{909E8E84-426E-40DD-AFC4-6F175D3DCCD1}">
                  <a14:hiddenFill xmlns:a14="http://schemas.microsoft.com/office/drawing/2010/main">
                    <a:noFill/>
                  </a14:hiddenFill>
                </a:ext>
              </a:extLst>
            </p:spPr>
          </p:cxnSp>
          <p:cxnSp>
            <p:nvCxnSpPr>
              <p:cNvPr id="17434" name="Straight Connector 65"/>
              <p:cNvCxnSpPr>
                <a:cxnSpLocks noChangeShapeType="1"/>
              </p:cNvCxnSpPr>
              <p:nvPr/>
            </p:nvCxnSpPr>
            <p:spPr bwMode="auto">
              <a:xfrm flipV="1">
                <a:off x="2771800" y="4941168"/>
                <a:ext cx="72008" cy="1008112"/>
              </a:xfrm>
              <a:prstGeom prst="line">
                <a:avLst/>
              </a:prstGeom>
              <a:noFill/>
              <a:ln w="28575" algn="ctr">
                <a:solidFill>
                  <a:srgbClr val="FF0000"/>
                </a:solidFill>
                <a:round/>
                <a:headEnd/>
                <a:tailEnd/>
              </a:ln>
              <a:extLst>
                <a:ext uri="{909E8E84-426E-40DD-AFC4-6F175D3DCCD1}">
                  <a14:hiddenFill xmlns:a14="http://schemas.microsoft.com/office/drawing/2010/main">
                    <a:noFill/>
                  </a14:hiddenFill>
                </a:ext>
              </a:extLst>
            </p:spPr>
          </p:cxnSp>
        </p:grpSp>
      </p:grpSp>
      <p:sp>
        <p:nvSpPr>
          <p:cNvPr id="17415" name="Rectangle 72"/>
          <p:cNvSpPr>
            <a:spLocks noChangeArrowheads="1"/>
          </p:cNvSpPr>
          <p:nvPr/>
        </p:nvSpPr>
        <p:spPr bwMode="auto">
          <a:xfrm>
            <a:off x="5949950" y="3667125"/>
            <a:ext cx="1550988"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de-CH" altLang="cs-CZ" sz="1600"/>
              <a:t>population split</a:t>
            </a:r>
          </a:p>
        </p:txBody>
      </p:sp>
      <p:sp>
        <p:nvSpPr>
          <p:cNvPr id="17416" name="Rectangle 75"/>
          <p:cNvSpPr>
            <a:spLocks noChangeArrowheads="1"/>
          </p:cNvSpPr>
          <p:nvPr/>
        </p:nvSpPr>
        <p:spPr bwMode="auto">
          <a:xfrm>
            <a:off x="5940425" y="4459288"/>
            <a:ext cx="1995488"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de-CH" altLang="cs-CZ" sz="1600"/>
              <a:t>speciation complete</a:t>
            </a:r>
          </a:p>
        </p:txBody>
      </p:sp>
      <p:sp>
        <p:nvSpPr>
          <p:cNvPr id="17417" name="Rectangle 78"/>
          <p:cNvSpPr>
            <a:spLocks noChangeArrowheads="1"/>
          </p:cNvSpPr>
          <p:nvPr/>
        </p:nvSpPr>
        <p:spPr bwMode="auto">
          <a:xfrm>
            <a:off x="2093913" y="5876925"/>
            <a:ext cx="415925"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de-CH" altLang="cs-CZ" sz="2500"/>
              <a:t>A</a:t>
            </a:r>
          </a:p>
        </p:txBody>
      </p:sp>
      <p:sp>
        <p:nvSpPr>
          <p:cNvPr id="17418" name="Rectangle 81"/>
          <p:cNvSpPr>
            <a:spLocks noChangeArrowheads="1"/>
          </p:cNvSpPr>
          <p:nvPr/>
        </p:nvSpPr>
        <p:spPr bwMode="auto">
          <a:xfrm>
            <a:off x="5219700" y="5876925"/>
            <a:ext cx="415925"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de-CH" altLang="cs-CZ" sz="2500"/>
              <a:t>B</a:t>
            </a:r>
          </a:p>
        </p:txBody>
      </p:sp>
      <p:sp>
        <p:nvSpPr>
          <p:cNvPr id="17419" name="Rectangle 82"/>
          <p:cNvSpPr>
            <a:spLocks noChangeArrowheads="1"/>
          </p:cNvSpPr>
          <p:nvPr/>
        </p:nvSpPr>
        <p:spPr bwMode="auto">
          <a:xfrm>
            <a:off x="4500563" y="2420938"/>
            <a:ext cx="1392237"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de-CH" altLang="cs-CZ" sz="1600"/>
              <a:t>Species tree</a:t>
            </a:r>
          </a:p>
        </p:txBody>
      </p:sp>
      <p:sp>
        <p:nvSpPr>
          <p:cNvPr id="84" name="Rectangle 83"/>
          <p:cNvSpPr>
            <a:spLocks noChangeArrowheads="1"/>
          </p:cNvSpPr>
          <p:nvPr/>
        </p:nvSpPr>
        <p:spPr bwMode="auto">
          <a:xfrm>
            <a:off x="3257550" y="1916113"/>
            <a:ext cx="10985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de-CH" altLang="cs-CZ" sz="1600">
                <a:solidFill>
                  <a:srgbClr val="FF0000"/>
                </a:solidFill>
              </a:rPr>
              <a:t>Gene tree</a:t>
            </a:r>
          </a:p>
        </p:txBody>
      </p:sp>
      <p:sp>
        <p:nvSpPr>
          <p:cNvPr id="33" name="Rectangle 2"/>
          <p:cNvSpPr txBox="1">
            <a:spLocks noChangeArrowheads="1"/>
          </p:cNvSpPr>
          <p:nvPr/>
        </p:nvSpPr>
        <p:spPr bwMode="auto">
          <a:xfrm>
            <a:off x="250825" y="6308725"/>
            <a:ext cx="8642350" cy="549275"/>
          </a:xfrm>
          <a:prstGeom prst="rect">
            <a:avLst/>
          </a:prstGeom>
          <a:noFill/>
          <a:ln w="9525">
            <a:noFill/>
            <a:miter lim="800000"/>
            <a:headEnd/>
            <a:tailEnd/>
          </a:ln>
        </p:spPr>
        <p:txBody>
          <a:bodyPr anchor="ctr"/>
          <a:lstStyle/>
          <a:p>
            <a:pPr algn="ctr" eaLnBrk="1" hangingPunct="1">
              <a:defRPr/>
            </a:pPr>
            <a:r>
              <a:rPr lang="cs-CZ" sz="2000" kern="0">
                <a:solidFill>
                  <a:schemeClr val="tx2"/>
                </a:solidFill>
                <a:latin typeface="Comic Sans MS" pitchFamily="66" charset="0"/>
                <a:ea typeface="+mj-ea"/>
                <a:cs typeface="+mj-cs"/>
              </a:rPr>
              <a:t>Studium selekce – fylogenetická analýza</a:t>
            </a:r>
            <a:endParaRPr lang="en-GB" sz="2000" kern="0">
              <a:solidFill>
                <a:schemeClr val="tx2"/>
              </a:solidFill>
              <a:latin typeface="Comic Sans MS" pitchFamily="66" charset="0"/>
              <a:ea typeface="+mj-ea"/>
              <a:cs typeface="+mj-cs"/>
            </a:endParaRPr>
          </a:p>
        </p:txBody>
      </p:sp>
      <p:sp>
        <p:nvSpPr>
          <p:cNvPr id="17422" name="TextovéPole 31"/>
          <p:cNvSpPr txBox="1">
            <a:spLocks noChangeArrowheads="1"/>
          </p:cNvSpPr>
          <p:nvPr/>
        </p:nvSpPr>
        <p:spPr bwMode="auto">
          <a:xfrm>
            <a:off x="250825" y="188913"/>
            <a:ext cx="83534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cs-CZ" altLang="cs-CZ">
                <a:latin typeface="Comic Sans MS" panose="030F0702030302020204" pitchFamily="66" charset="0"/>
              </a:rPr>
              <a:t>Jak poznat, že na daný gen působí selekce?</a:t>
            </a:r>
          </a:p>
        </p:txBody>
      </p:sp>
    </p:spTree>
  </p:cSld>
  <p:clrMapOvr>
    <a:masterClrMapping/>
  </p:clrMapOvr>
  <p:transition spd="slow">
    <p:wipe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84"/>
                                        </p:tgtEl>
                                        <p:attrNameLst>
                                          <p:attrName>style.visibility</p:attrName>
                                        </p:attrNameLst>
                                      </p:cBhvr>
                                      <p:to>
                                        <p:strVal val="visible"/>
                                      </p:to>
                                    </p:set>
                                    <p:animEffect transition="in" filter="wipe(up)">
                                      <p:cBhvr>
                                        <p:cTn id="7" dur="500"/>
                                        <p:tgtEl>
                                          <p:spTgt spid="84"/>
                                        </p:tgtEl>
                                      </p:cBhvr>
                                    </p:animEffect>
                                  </p:childTnLst>
                                </p:cTn>
                              </p:par>
                              <p:par>
                                <p:cTn id="8" presetID="22" presetClass="entr" presetSubtype="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up)">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p:bldLst>
  </p:timing>
</p:sld>
</file>

<file path=ppt/theme/theme1.xml><?xml version="1.0" encoding="utf-8"?>
<a:theme xmlns:a="http://schemas.openxmlformats.org/drawingml/2006/main" name="Modèle par défaut">
  <a:themeElements>
    <a:clrScheme name="Modèle par défaut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Modèle par défaut">
      <a:majorFont>
        <a:latin typeface="Times New Roman"/>
        <a:ea typeface=""/>
        <a:cs typeface=""/>
      </a:majorFont>
      <a:minorFont>
        <a:latin typeface="Times New Roman"/>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Modèle par défaut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Modèle par défaut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Modèle par défaut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Modèle par défaut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dèle par défau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Modèle par défau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Modèle par défau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Motiv sady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otiv sady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1508</TotalTime>
  <Words>2939</Words>
  <Application>Microsoft Office PowerPoint</Application>
  <PresentationFormat>Předvádění na obrazovce (4:3)</PresentationFormat>
  <Paragraphs>412</Paragraphs>
  <Slides>46</Slides>
  <Notes>16</Notes>
  <HiddenSlides>0</HiddenSlides>
  <MMClips>0</MMClips>
  <ScaleCrop>false</ScaleCrop>
  <HeadingPairs>
    <vt:vector size="8" baseType="variant">
      <vt:variant>
        <vt:lpstr>Použitá písma</vt:lpstr>
      </vt:variant>
      <vt:variant>
        <vt:i4>7</vt:i4>
      </vt:variant>
      <vt:variant>
        <vt:lpstr>Motiv</vt:lpstr>
      </vt:variant>
      <vt:variant>
        <vt:i4>2</vt:i4>
      </vt:variant>
      <vt:variant>
        <vt:lpstr>Vložené servery OLE</vt:lpstr>
      </vt:variant>
      <vt:variant>
        <vt:i4>4</vt:i4>
      </vt:variant>
      <vt:variant>
        <vt:lpstr>Nadpisy snímků</vt:lpstr>
      </vt:variant>
      <vt:variant>
        <vt:i4>46</vt:i4>
      </vt:variant>
    </vt:vector>
  </HeadingPairs>
  <TitlesOfParts>
    <vt:vector size="59" baseType="lpstr">
      <vt:lpstr>Arial</vt:lpstr>
      <vt:lpstr>Arial Black</vt:lpstr>
      <vt:lpstr>Bookman Old Style</vt:lpstr>
      <vt:lpstr>Calibri</vt:lpstr>
      <vt:lpstr>Comic Sans MS</vt:lpstr>
      <vt:lpstr>Times New Roman</vt:lpstr>
      <vt:lpstr>Wingdings</vt:lpstr>
      <vt:lpstr>Modèle par défaut</vt:lpstr>
      <vt:lpstr>Motiv sady Office</vt:lpstr>
      <vt:lpstr>Microsoft Excel Chart</vt:lpstr>
      <vt:lpstr>CorelPhotoPaint.Image.8</vt:lpstr>
      <vt:lpstr>Graf</vt:lpstr>
      <vt:lpstr>Bitmap Image</vt:lpstr>
      <vt:lpstr>Exprimované geny a  přírodní selekce</vt:lpstr>
      <vt:lpstr>Geny a adaptace</vt:lpstr>
      <vt:lpstr>Proč geny v molekulární ekologii?</vt:lpstr>
      <vt:lpstr>Funkční vs. neutrální genetická variabilita</vt:lpstr>
      <vt:lpstr>Jak relevantní je informace získaná z genetických dat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Major histocompatibility complex (MHC)</vt:lpstr>
      <vt:lpstr>Prezentace aplikace PowerPoint</vt:lpstr>
      <vt:lpstr>Studované lokality – 7 populací ve stejné fázi populačního cyklu</vt:lpstr>
      <vt:lpstr>Prezentace aplikace PowerPoint</vt:lpstr>
      <vt:lpstr>Diferenciace populací v průběhu růstu denzity</vt:lpstr>
      <vt:lpstr>Závěr: Typ selekce na MHC závisí na početnosti populace</vt:lpstr>
      <vt:lpstr>Metody studia funkční variability</vt:lpstr>
      <vt:lpstr>pytlouš Chaetodipus intermedius  Hoekstra, Nachman et al. </vt:lpstr>
      <vt:lpstr>Prezentace aplikace PowerPoint</vt:lpstr>
      <vt:lpstr>MC1R u člověka, mamuta a dalších</vt:lpstr>
      <vt:lpstr>Measuring of expression - qPCR</vt:lpstr>
      <vt:lpstr>Sledování mnoha genů najednou</vt:lpstr>
      <vt:lpstr>Prezentace aplikace PowerPoint</vt:lpstr>
      <vt:lpstr>Exome-Seq</vt:lpstr>
      <vt:lpstr>Transcriptomics – analysis of mRNAs  1. microarrays  2. RNA seq (NGS)  </vt:lpstr>
      <vt:lpstr> 1. Analysis of gene expression by microarrays    Ranz JM, Machado CA:  Uncovering evoutionary patterns of gene expression using microarrays. TREE, 21(1): 29-37</vt:lpstr>
      <vt:lpstr>Microarray analysis of transcriptome (~ specific DNA hybridization)</vt:lpstr>
      <vt:lpstr>Sledování exprese genů microarrays</vt:lpstr>
      <vt:lpstr>Vyhodnocení chipu – analýza obrazu (srovnání úrovně exprese mezi kontrolou a experimentem)</vt:lpstr>
      <vt:lpstr>Populus  trichocarpa x deltoides  a Malacosoma disstria bourovec Ralph et al. 2006</vt:lpstr>
      <vt:lpstr> 2. RNAseq („high-throughput sequencing of cDNAs“)  </vt:lpstr>
      <vt:lpstr>Prezentace aplikace PowerPoint</vt:lpstr>
      <vt:lpstr>Prezentace aplikace PowerPoint</vt:lpstr>
      <vt:lpstr> Gene ontology (http://geneontology.org/)  = functional annotation analysis </vt:lpstr>
      <vt:lpstr>Prezentace aplikace PowerPoint</vt:lpstr>
      <vt:lpstr>Examples</vt:lpstr>
      <vt:lpstr>Jaká je úroveň exprese v různých tkáních?</vt:lpstr>
      <vt:lpstr>Prezentace aplikace PowerPoint</vt:lpstr>
      <vt:lpstr>Prezentace aplikace PowerPoint</vt:lpstr>
      <vt:lpstr>Závěr</vt:lpstr>
    </vt:vector>
  </TitlesOfParts>
  <Company>INRA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Josef</dc:creator>
  <cp:lastModifiedBy>Josef Bryja</cp:lastModifiedBy>
  <cp:revision>127</cp:revision>
  <dcterms:created xsi:type="dcterms:W3CDTF">2004-09-09T10:56:27Z</dcterms:created>
  <dcterms:modified xsi:type="dcterms:W3CDTF">2024-12-19T06:50:40Z</dcterms:modified>
</cp:coreProperties>
</file>