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8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24" r:id="rId10"/>
    <p:sldId id="315" r:id="rId11"/>
    <p:sldId id="323" r:id="rId12"/>
    <p:sldId id="317" r:id="rId13"/>
    <p:sldId id="273" r:id="rId14"/>
    <p:sldId id="274" r:id="rId15"/>
    <p:sldId id="325" r:id="rId16"/>
    <p:sldId id="304" r:id="rId17"/>
    <p:sldId id="282" r:id="rId18"/>
    <p:sldId id="305" r:id="rId19"/>
    <p:sldId id="292" r:id="rId20"/>
    <p:sldId id="293" r:id="rId21"/>
    <p:sldId id="275" r:id="rId22"/>
    <p:sldId id="300" r:id="rId23"/>
    <p:sldId id="276" r:id="rId24"/>
    <p:sldId id="277" r:id="rId25"/>
    <p:sldId id="321" r:id="rId26"/>
    <p:sldId id="326" r:id="rId27"/>
    <p:sldId id="327" r:id="rId28"/>
    <p:sldId id="279" r:id="rId29"/>
    <p:sldId id="301" r:id="rId30"/>
    <p:sldId id="281" r:id="rId31"/>
    <p:sldId id="280" r:id="rId32"/>
    <p:sldId id="302" r:id="rId33"/>
    <p:sldId id="288" r:id="rId34"/>
    <p:sldId id="322" r:id="rId35"/>
    <p:sldId id="296" r:id="rId36"/>
    <p:sldId id="297" r:id="rId37"/>
    <p:sldId id="298" r:id="rId38"/>
    <p:sldId id="329" r:id="rId39"/>
    <p:sldId id="328" r:id="rId40"/>
    <p:sldId id="290" r:id="rId41"/>
    <p:sldId id="291" r:id="rId42"/>
    <p:sldId id="266" r:id="rId43"/>
    <p:sldId id="294" r:id="rId44"/>
    <p:sldId id="289" r:id="rId45"/>
    <p:sldId id="263" r:id="rId4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">
          <p15:clr>
            <a:srgbClr val="A4A3A4"/>
          </p15:clr>
        </p15:guide>
        <p15:guide id="2" pos="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66CCFF"/>
    <a:srgbClr val="F00000"/>
    <a:srgbClr val="E60000"/>
    <a:srgbClr val="003399"/>
    <a:srgbClr val="FFFF66"/>
    <a:srgbClr val="FF0000"/>
    <a:srgbClr val="00CC00"/>
    <a:srgbClr val="FFF2D1"/>
    <a:srgbClr val="FDE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8" autoAdjust="0"/>
  </p:normalViewPr>
  <p:slideViewPr>
    <p:cSldViewPr snapToGrid="0" showGuides="1">
      <p:cViewPr varScale="1">
        <p:scale>
          <a:sx n="105" d="100"/>
          <a:sy n="105" d="100"/>
        </p:scale>
        <p:origin x="1158" y="102"/>
      </p:cViewPr>
      <p:guideLst>
        <p:guide orient="horz" pos="168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List1!$A$2:$A$102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1.0000000000000007E-2</c:v>
                </c:pt>
                <c:pt idx="2">
                  <c:v>2.0000000000000014E-2</c:v>
                </c:pt>
                <c:pt idx="3">
                  <c:v>3.000000000000002E-2</c:v>
                </c:pt>
                <c:pt idx="4">
                  <c:v>4.0000000000000029E-2</c:v>
                </c:pt>
                <c:pt idx="5">
                  <c:v>5.0000000000000031E-2</c:v>
                </c:pt>
                <c:pt idx="6">
                  <c:v>6.0000000000000039E-2</c:v>
                </c:pt>
                <c:pt idx="7">
                  <c:v>7.0000000000000034E-2</c:v>
                </c:pt>
                <c:pt idx="8">
                  <c:v>8.0000000000000057E-2</c:v>
                </c:pt>
                <c:pt idx="9">
                  <c:v>9.0000000000000066E-2</c:v>
                </c:pt>
                <c:pt idx="10">
                  <c:v>0.10000000000000003</c:v>
                </c:pt>
                <c:pt idx="11">
                  <c:v>0.10999999999999999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0.15000000000000013</c:v>
                </c:pt>
                <c:pt idx="16">
                  <c:v>0.16000000000000009</c:v>
                </c:pt>
                <c:pt idx="17">
                  <c:v>0.17</c:v>
                </c:pt>
                <c:pt idx="18">
                  <c:v>0.18000000000000016</c:v>
                </c:pt>
                <c:pt idx="19">
                  <c:v>0.19000000000000011</c:v>
                </c:pt>
                <c:pt idx="20">
                  <c:v>0.20000000000000004</c:v>
                </c:pt>
                <c:pt idx="21">
                  <c:v>0.21000000000000019</c:v>
                </c:pt>
                <c:pt idx="22">
                  <c:v>0.22000000000000014</c:v>
                </c:pt>
                <c:pt idx="23">
                  <c:v>0.23000000000000009</c:v>
                </c:pt>
                <c:pt idx="24">
                  <c:v>0.24000000000000021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0.31000000000000039</c:v>
                </c:pt>
                <c:pt idx="32">
                  <c:v>0.32000000000000045</c:v>
                </c:pt>
                <c:pt idx="33">
                  <c:v>0.33000000000000052</c:v>
                </c:pt>
                <c:pt idx="34">
                  <c:v>0.34000000000000041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0.3800000000000005</c:v>
                </c:pt>
                <c:pt idx="39">
                  <c:v>0.39000000000000051</c:v>
                </c:pt>
                <c:pt idx="40">
                  <c:v>0.4000000000000003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0.44000000000000039</c:v>
                </c:pt>
                <c:pt idx="45">
                  <c:v>0.45000000000000034</c:v>
                </c:pt>
                <c:pt idx="46">
                  <c:v>0.4600000000000003</c:v>
                </c:pt>
                <c:pt idx="47">
                  <c:v>0.47000000000000031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0.5400000000000007</c:v>
                </c:pt>
                <c:pt idx="55">
                  <c:v>0.5500000000000006</c:v>
                </c:pt>
                <c:pt idx="56">
                  <c:v>0.56000000000000061</c:v>
                </c:pt>
                <c:pt idx="57">
                  <c:v>0.57000000000000062</c:v>
                </c:pt>
                <c:pt idx="58">
                  <c:v>0.58000000000000063</c:v>
                </c:pt>
                <c:pt idx="59">
                  <c:v>0.59000000000000064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0.62000000000000088</c:v>
                </c:pt>
                <c:pt idx="63">
                  <c:v>0.630000000000001</c:v>
                </c:pt>
                <c:pt idx="64">
                  <c:v>0.64000000000000101</c:v>
                </c:pt>
                <c:pt idx="65">
                  <c:v>0.65000000000000113</c:v>
                </c:pt>
                <c:pt idx="66">
                  <c:v>0.66000000000000114</c:v>
                </c:pt>
                <c:pt idx="67">
                  <c:v>0.67000000000000104</c:v>
                </c:pt>
                <c:pt idx="68">
                  <c:v>0.68000000000000083</c:v>
                </c:pt>
                <c:pt idx="69">
                  <c:v>0.69000000000000083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0.74000000000000099</c:v>
                </c:pt>
                <c:pt idx="75">
                  <c:v>0.75000000000000111</c:v>
                </c:pt>
                <c:pt idx="76">
                  <c:v>0.76000000000000112</c:v>
                </c:pt>
                <c:pt idx="77">
                  <c:v>0.77000000000000091</c:v>
                </c:pt>
                <c:pt idx="78">
                  <c:v>0.78000000000000069</c:v>
                </c:pt>
                <c:pt idx="79">
                  <c:v>0.7900000000000007</c:v>
                </c:pt>
                <c:pt idx="80">
                  <c:v>0.8000000000000006</c:v>
                </c:pt>
                <c:pt idx="81">
                  <c:v>0.81000000000000061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0.87000000000000111</c:v>
                </c:pt>
                <c:pt idx="88">
                  <c:v>0.880000000000001</c:v>
                </c:pt>
                <c:pt idx="89">
                  <c:v>0.89000000000000101</c:v>
                </c:pt>
                <c:pt idx="90">
                  <c:v>0.90000000000000069</c:v>
                </c:pt>
                <c:pt idx="91">
                  <c:v>0.9100000000000007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0.97000000000000053</c:v>
                </c:pt>
                <c:pt idx="98">
                  <c:v>0.98000000000000054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List1!$B$2:$B$102</c:f>
              <c:numCache>
                <c:formatCode>General</c:formatCode>
                <c:ptCount val="101"/>
                <c:pt idx="0">
                  <c:v>0</c:v>
                </c:pt>
                <c:pt idx="1">
                  <c:v>9.2274469442792464E-15</c:v>
                </c:pt>
                <c:pt idx="2">
                  <c:v>1.0889766689046882E-12</c:v>
                </c:pt>
                <c:pt idx="3">
                  <c:v>1.7140467270902471E-11</c:v>
                </c:pt>
                <c:pt idx="4">
                  <c:v>1.1819246862071143E-10</c:v>
                </c:pt>
                <c:pt idx="5">
                  <c:v>5.1829721194458162E-10</c:v>
                </c:pt>
                <c:pt idx="6">
                  <c:v>1.7064029037943682E-9</c:v>
                </c:pt>
                <c:pt idx="7">
                  <c:v>4.6083968227697707E-9</c:v>
                </c:pt>
                <c:pt idx="8">
                  <c:v>1.0762979862381873E-8</c:v>
                </c:pt>
                <c:pt idx="9">
                  <c:v>2.2492032617549256E-8</c:v>
                </c:pt>
                <c:pt idx="10">
                  <c:v>4.3046721000000108E-8</c:v>
                </c:pt>
                <c:pt idx="11">
                  <c:v>7.6712979213402404E-8</c:v>
                </c:pt>
                <c:pt idx="12">
                  <c:v>1.2886355243003005E-7</c:v>
                </c:pt>
                <c:pt idx="13">
                  <c:v>2.0594795651459063E-7</c:v>
                </c:pt>
                <c:pt idx="14">
                  <c:v>3.1541610155921824E-7</c:v>
                </c:pt>
                <c:pt idx="15">
                  <c:v>4.6557560801596156E-7</c:v>
                </c:pt>
                <c:pt idx="16">
                  <c:v>6.6538677861049467E-7</c:v>
                </c:pt>
                <c:pt idx="17">
                  <c:v>9.242026057441446E-7</c:v>
                </c:pt>
                <c:pt idx="18">
                  <c:v>1.2514639818982595E-6</c:v>
                </c:pt>
                <c:pt idx="19">
                  <c:v>1.6563623786111091E-6</c:v>
                </c:pt>
                <c:pt idx="20">
                  <c:v>2.1474836480000078E-6</c:v>
                </c:pt>
                <c:pt idx="21">
                  <c:v>2.7324472929728621E-6</c:v>
                </c:pt>
                <c:pt idx="22">
                  <c:v>3.4175555879756444E-6</c:v>
                </c:pt>
                <c:pt idx="23">
                  <c:v>4.2074663712429706E-6</c:v>
                </c:pt>
                <c:pt idx="24">
                  <c:v>5.1049022465801709E-6</c:v>
                </c:pt>
                <c:pt idx="25">
                  <c:v>6.1104074120521774E-6</c:v>
                </c:pt>
                <c:pt idx="26">
                  <c:v>7.2221614645743943E-6</c:v>
                </c:pt>
                <c:pt idx="27">
                  <c:v>8.4358574053359523E-6</c:v>
                </c:pt>
                <c:pt idx="28">
                  <c:v>9.7446487822844946E-6</c:v>
                </c:pt>
                <c:pt idx="29">
                  <c:v>1.1139168540089382E-5</c:v>
                </c:pt>
                <c:pt idx="30">
                  <c:v>1.2607619787000048E-5</c:v>
                </c:pt>
                <c:pt idx="31">
                  <c:v>1.4135936406514323E-5</c:v>
                </c:pt>
                <c:pt idx="32">
                  <c:v>1.5708009305957348E-5</c:v>
                </c:pt>
                <c:pt idx="33">
                  <c:v>1.7305972160750587E-5</c:v>
                </c:pt>
                <c:pt idx="34">
                  <c:v>1.891053882916135E-5</c:v>
                </c:pt>
                <c:pt idx="35">
                  <c:v>2.0501383214248805E-5</c:v>
                </c:pt>
                <c:pt idx="36">
                  <c:v>2.2057551263871691E-5</c:v>
                </c:pt>
                <c:pt idx="37">
                  <c:v>2.3557894042200127E-5</c:v>
                </c:pt>
                <c:pt idx="38">
                  <c:v>2.498151038369479E-5</c:v>
                </c:pt>
                <c:pt idx="39">
                  <c:v>2.6308187550343131E-5</c:v>
                </c:pt>
                <c:pt idx="40">
                  <c:v>2.7518828544000081E-5</c:v>
                </c:pt>
                <c:pt idx="41">
                  <c:v>2.8595855259259108E-5</c:v>
                </c:pt>
                <c:pt idx="42">
                  <c:v>2.9523577472955649E-5</c:v>
                </c:pt>
                <c:pt idx="43">
                  <c:v>3.0288518723007892E-5</c:v>
                </c:pt>
                <c:pt idx="44">
                  <c:v>3.0879691395942526E-5</c:v>
                </c:pt>
                <c:pt idx="45">
                  <c:v>3.1288814779592661E-5</c:v>
                </c:pt>
                <c:pt idx="46">
                  <c:v>3.1510471402944147E-5</c:v>
                </c:pt>
                <c:pt idx="47">
                  <c:v>3.1542198635264132E-5</c:v>
                </c:pt>
                <c:pt idx="48">
                  <c:v>3.1384514207273105E-5</c:v>
                </c:pt>
                <c:pt idx="49">
                  <c:v>3.1040876004520178E-5</c:v>
                </c:pt>
                <c:pt idx="50">
                  <c:v>3.0517578125000047E-5</c:v>
                </c:pt>
                <c:pt idx="51">
                  <c:v>2.9823586749440852E-5</c:v>
                </c:pt>
                <c:pt idx="52">
                  <c:v>2.8970320806713604E-5</c:v>
                </c:pt>
                <c:pt idx="53">
                  <c:v>2.797138369542285E-5</c:v>
                </c:pt>
                <c:pt idx="54">
                  <c:v>2.6842253417322766E-5</c:v>
                </c:pt>
                <c:pt idx="55">
                  <c:v>2.5599939365121201E-5</c:v>
                </c:pt>
                <c:pt idx="56">
                  <c:v>2.42626146682405E-5</c:v>
                </c:pt>
                <c:pt idx="57">
                  <c:v>2.2849233422619972E-5</c:v>
                </c:pt>
                <c:pt idx="58">
                  <c:v>2.1379142308002296E-5</c:v>
                </c:pt>
                <c:pt idx="59">
                  <c:v>1.9871696027620644E-5</c:v>
                </c:pt>
                <c:pt idx="60">
                  <c:v>1.8345885695999999E-5</c:v>
                </c:pt>
                <c:pt idx="61">
                  <c:v>1.6819988761694685E-5</c:v>
                </c:pt>
                <c:pt idx="62">
                  <c:v>1.5311248299683809E-5</c:v>
                </c:pt>
                <c:pt idx="63">
                  <c:v>1.3835588564466678E-5</c:v>
                </c:pt>
                <c:pt idx="64">
                  <c:v>1.2407372585927761E-5</c:v>
                </c:pt>
                <c:pt idx="65">
                  <c:v>1.1039206346133909E-5</c:v>
                </c:pt>
                <c:pt idx="66">
                  <c:v>9.7417927301739578E-6</c:v>
                </c:pt>
                <c:pt idx="67">
                  <c:v>8.5238370343994894E-6</c:v>
                </c:pt>
                <c:pt idx="68">
                  <c:v>7.3920043792739809E-6</c:v>
                </c:pt>
                <c:pt idx="69">
                  <c:v>6.3509279507527645E-6</c:v>
                </c:pt>
                <c:pt idx="70">
                  <c:v>5.4032656229999779E-6</c:v>
                </c:pt>
                <c:pt idx="71">
                  <c:v>4.5498012346843544E-6</c:v>
                </c:pt>
                <c:pt idx="72">
                  <c:v>3.7895856375550531E-6</c:v>
                </c:pt>
                <c:pt idx="73">
                  <c:v>3.1201116430694325E-6</c:v>
                </c:pt>
                <c:pt idx="74">
                  <c:v>2.5375161902558369E-6</c:v>
                </c:pt>
                <c:pt idx="75">
                  <c:v>2.0368024706840308E-6</c:v>
                </c:pt>
                <c:pt idx="76">
                  <c:v>1.6120743936568785E-6</c:v>
                </c:pt>
                <c:pt idx="77">
                  <c:v>1.256775669332299E-6</c:v>
                </c:pt>
                <c:pt idx="78">
                  <c:v>9.6392593507004068E-7</c:v>
                </c:pt>
                <c:pt idx="79">
                  <c:v>7.2634674876492782E-7</c:v>
                </c:pt>
                <c:pt idx="80">
                  <c:v>5.3687091199999295E-7</c:v>
                </c:pt>
                <c:pt idx="81">
                  <c:v>3.8852944683469803E-7</c:v>
                </c:pt>
                <c:pt idx="82">
                  <c:v>2.7471160578254034E-7</c:v>
                </c:pt>
                <c:pt idx="83">
                  <c:v>1.892945096102426E-7</c:v>
                </c:pt>
                <c:pt idx="84">
                  <c:v>1.2674033878294833E-7</c:v>
                </c:pt>
                <c:pt idx="85">
                  <c:v>8.2160401414579496E-8</c:v>
                </c:pt>
                <c:pt idx="86">
                  <c:v>5.1346807230569043E-8</c:v>
                </c:pt>
                <c:pt idx="87">
                  <c:v>3.0773832582639111E-8</c:v>
                </c:pt>
                <c:pt idx="88">
                  <c:v>1.7572302604094429E-8</c:v>
                </c:pt>
                <c:pt idx="89">
                  <c:v>9.4813794533415136E-9</c:v>
                </c:pt>
                <c:pt idx="90">
                  <c:v>4.7829689999998128E-9</c:v>
                </c:pt>
                <c:pt idx="91">
                  <c:v>2.2244867423948748E-9</c:v>
                </c:pt>
                <c:pt idx="92">
                  <c:v>9.3591129238098116E-10</c:v>
                </c:pt>
                <c:pt idx="93">
                  <c:v>3.4686857805791769E-10</c:v>
                </c:pt>
                <c:pt idx="94">
                  <c:v>1.0891933428473828E-10</c:v>
                </c:pt>
                <c:pt idx="95">
                  <c:v>2.727880062865966E-11</c:v>
                </c:pt>
                <c:pt idx="96">
                  <c:v>4.9246861925290549E-12</c:v>
                </c:pt>
                <c:pt idx="97">
                  <c:v>5.3011754446081367E-13</c:v>
                </c:pt>
                <c:pt idx="98">
                  <c:v>2.2224013651110464E-14</c:v>
                </c:pt>
                <c:pt idx="99">
                  <c:v>9.3206534790650957E-17</c:v>
                </c:pt>
                <c:pt idx="100">
                  <c:v>3.8769646535228542E-122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EAA-46B6-B6C5-B925CA1E1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418560"/>
        <c:axId val="86420096"/>
      </c:scatterChart>
      <c:valAx>
        <c:axId val="86418560"/>
        <c:scaling>
          <c:orientation val="minMax"/>
          <c:max val="1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6420096"/>
        <c:crosses val="autoZero"/>
        <c:crossBetween val="midCat"/>
        <c:majorUnit val="0.2"/>
      </c:valAx>
      <c:valAx>
        <c:axId val="86420096"/>
        <c:scaling>
          <c:orientation val="minMax"/>
          <c:max val="3.5000000000000092E-5"/>
          <c:min val="0"/>
        </c:scaling>
        <c:delete val="0"/>
        <c:axPos val="l"/>
        <c:majorGridlines>
          <c:spPr>
            <a:ln w="12700">
              <a:solidFill>
                <a:sysClr val="windowText" lastClr="000000"/>
              </a:solidFill>
              <a:prstDash val="sysDash"/>
            </a:ln>
          </c:spPr>
        </c:majorGridlines>
        <c:numFmt formatCode="0.00E+00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6418560"/>
        <c:crosses val="autoZero"/>
        <c:crossBetween val="midCat"/>
        <c:majorUnit val="1.0000000000000028E-5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079A9A9-133F-4E97-9EFB-B6094E31E6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804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22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60B93-723A-4990-9D7F-CABB817B759C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432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9D93A-B005-40D8-81AA-74F4AA0FF027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836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017C2-B4CD-477F-B2F5-A0E89CEE0C0E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323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017C2-B4CD-477F-B2F5-A0E89CEE0C0E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116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101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987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481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220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943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F47A6-DD3A-4BA1-A0E5-AF0616E61FE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74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98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F47A6-DD3A-4BA1-A0E5-AF0616E61FE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043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26503-B448-41C8-8A16-5A1877CB58A9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569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D8088-1493-475C-9DCF-A4E5D606A681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960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064D8-19AA-40B0-A222-CE7288909A0A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355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064D8-19AA-40B0-A222-CE7288909A0A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822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1D763-EDCD-45FC-91C2-28CA501A2E21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432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1D763-EDCD-45FC-91C2-28CA501A2E21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855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8751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8818-36D3-4223-9EFF-7E9F03532A0D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250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8818-36D3-4223-9EFF-7E9F03532A0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19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35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6032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9343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530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7686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73AC8-0C63-454A-AB1C-A0A5451472E2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4581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73AC8-0C63-454A-AB1C-A0A5451472E2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8351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5480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2615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0362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52A9D-038D-40B5-8878-DFA840683484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281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94282-D822-4231-8171-A01268A3F516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50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97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65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24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423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36BBD-BF50-4ABC-9E5F-E7CCF09236DE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17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B613F-7838-42C6-B21D-A64739B1FF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3BB68-B758-4793-B200-AB23CD01BB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E2CF-60CE-4CFA-837F-FBB8F5E420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865F-4715-4F06-B33D-DF703EF96D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D73E-FD7C-48C3-8F94-C766694E7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472D-9967-4630-BE0E-56F6731DC3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8A37B-8D06-495E-8F83-FD807B3207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25971-3CD6-44D2-9ECC-C09F537CBC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9765-6849-4AB3-B85D-72DD16AF61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D4CB-1049-49D9-A12F-E7A531C55C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62A2-5AA3-436F-AFD7-C8EADEEFBA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76BA180F-6DF4-4866-902B-C0A41050F5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morphbank.ebc.uu.se/mrbayes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tiff"/><Relationship Id="rId4" Type="http://schemas.openxmlformats.org/officeDocument/2006/relationships/image" Target="../media/image45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tif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volution.gs.washington.edu/phylip/software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74688" y="760413"/>
            <a:ext cx="8053387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1400" b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&gt;gi|5835135|ref|NC_001644.1| Pan paniscus mitochondrion, complete genome GTTTATGTAGCTTACCCCCTTAAAGCAATACACTGAAAATGTTTCGACGGGTTTATATCACCCCATAAAC AAACAGGTTTGGTCCTAGCCTTTCTATTAGCTCTTAGTAAGATTACACATGCAAGCATCCGTCCCGTGAG TCACCCTCTAAATCACCATGATCAAAAGGAACAAGTATCAAGCACACAGCAATGCAGCTCAAGACGCTTA GCCTAGCCACACCCCCACGGGAGACAGCAGTGATAAACCTTTAGCAATAAACGAAAGTTTAACTAAGCCA TACTAACCTCAGGGTTGGTCAATTTCGTGCTAGCCACCGCGGTCACACGATTAACCCAAGTCAATAGAAA CCGGCGTAAAGAGTGTTTTAGATCACCCCCCCCCCAATAAAGCTAAAATTCACCTGAGTTGTAAAAAACT CCAGCTGATACAAAATAAACTACGAAAGTGGCTTTAACACATCTGAACACACAATAGCTAAGACCCAAAC TGGGATTAGATACCCCACTATGCTTAGCCCTAAACTTCAACAGTTAAATTAACAAAACTGCTCGCCAGAA CACTACGAGCCACAGCTTAAAACTCAAAGGACCTGGCGGTGCTTCATATCCCTCTAGAGGAGCCTGTTCT GTAATCGATAAACCCCGATCAACCTCACCGCCTCTTGCTCAGCCTATATACCGCCATCTTCAGCAAACCC TGATGAAGGTTACAAAGTAAGCGCAAGTACCCACGTAAAGACGTTAGGTCAAGGTGTAGCCTATGAGGCG GCAAGAAATGGGCTACATTTTCTACCCCAGAAAATTACGATAACCCTTATGAAACCTAAGGGTCGAAGGT GGATTTAGCAGTAAACTAAGAGTAGAGTGCTTAGTTGAACAGGGCCCTGAAGCGCGTACACACCGCCCGT CACCCTCCTCAAGTATACTTCAAAGGATATTTAACTTAAACCCCTACGCATTTATATAGAGGAGATAAGT CGTAACATGGTAAGTGTACTGGAAAGTGCACTTGGACGAACCAGAGTGTAGCTTAACATAAAGCACCCAA CTTACACTTAGGAGATTTCAACTCAACTTGACCACTCTGAGCCAAACCTAGCCCCAAACCCCCTCCACCC TACTACCAAACAACCTTAACCAAACCATTTACCCAAATAAAGTATAGGCGATAGAAATTGTAAATCGGCG CAATAGATATAGTACCGCAAGGGAAAGATGAAAAATTACACCCAAGCATAATACAGCAAGGACTAACCCC TGTACCTTTTGCATAATGAATTAACTAGAAATAACTTTGCAAAGAGAACTAAAGCCAAGATCCCCGAAAC CAGACGAGCTACCTAAGAACAGCTAAAAGAGCACACCCGTCTATGTAGCAAAATAGTGGGAAGATTTATA GGTAGAGGCGACAAACCTACCGAGCCTGGTGATAGCTGGTTGTCCAAGATAGAATCTTAGTTCAACTTTA AATTTACCTACAGAACCCTCTAAATCCCCCTGTAAATTTAACTGTTAGTCCAAAGAGGAACAGCTCTTTA GACACTAGGAAAAAACCTTATGAAGAGAGTAAAAAATTTAATGCCCATAGTAGGCCTAAAAGCAGCCACC AATTAAGAAAGCGTTCAAGCTCAACACCCACAACCTCAAAAAATCCCAAGCATACAAGCGAACTCCTTAC GCTCAATTGGACCAATCTATTACCCCATAGAAGAGCTAATGTTAGTATAAGTAACATGAAAACATTCTCC TCCGCATAAGCCTACTACAGACCAAAATATTAAACTGACAATTAACAGCCCAATATCTACAATCAACCAA </a:t>
            </a:r>
            <a:endParaRPr lang="cs-CZ" sz="3200" b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0" y="468313"/>
            <a:ext cx="9144000" cy="1258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58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716088" y="257175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6600"/>
                </a:solidFill>
                <a:ea typeface="SimSun" pitchFamily="2" charset="-122"/>
              </a:rPr>
              <a:t>MODULARIZACE VÝUKY EVOLUČNÍ A EKOLOGICKÉ BIOLOGIE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0000"/>
                </a:solidFill>
                <a:ea typeface="SimSun" pitchFamily="2" charset="-122"/>
              </a:rPr>
              <a:t>CZ.1.07/2.2.00/15.0204</a:t>
            </a:r>
          </a:p>
        </p:txBody>
      </p:sp>
      <p:pic>
        <p:nvPicPr>
          <p:cNvPr id="7174" name="Picture 11" descr="PF_72_100_grey_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ubz_cz_black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1062792" y="1012299"/>
            <a:ext cx="6982690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PHYLOGENETIC ANALYSIS 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</a:t>
            </a:r>
            <a:r>
              <a:rPr lang="cs-CZ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I.</a:t>
            </a:r>
          </a:p>
        </p:txBody>
      </p:sp>
      <p:pic>
        <p:nvPicPr>
          <p:cNvPr id="717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7850" y="1717675"/>
            <a:ext cx="208756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0"/>
          <p:cNvPicPr>
            <a:picLocks noChangeAspect="1" noChangeArrowheads="1"/>
          </p:cNvPicPr>
          <p:nvPr/>
        </p:nvPicPr>
        <p:blipFill>
          <a:blip r:embed="rId6" cstate="print"/>
          <a:srcRect b="12657"/>
          <a:stretch>
            <a:fillRect/>
          </a:stretch>
        </p:blipFill>
        <p:spPr bwMode="auto">
          <a:xfrm>
            <a:off x="247650" y="1722438"/>
            <a:ext cx="270668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8" y="3409950"/>
            <a:ext cx="318611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3263" y="1836738"/>
            <a:ext cx="32035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6688" y="3582988"/>
            <a:ext cx="266858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05808" y="325270"/>
            <a:ext cx="608692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0" dirty="0"/>
              <a:t>Search for m</a:t>
            </a:r>
            <a:r>
              <a:rPr lang="cs-CZ" sz="2400" b="0" dirty="0" err="1"/>
              <a:t>axim</a:t>
            </a:r>
            <a:r>
              <a:rPr lang="en-GB" sz="2400" b="0" dirty="0"/>
              <a:t>um likelihood of the tree</a:t>
            </a:r>
            <a:r>
              <a:rPr lang="cs-CZ" sz="2400" b="0" dirty="0"/>
              <a:t> </a:t>
            </a:r>
          </a:p>
          <a:p>
            <a:pPr>
              <a:spcAft>
                <a:spcPts val="1200"/>
              </a:spcAft>
            </a:pPr>
            <a:r>
              <a:rPr lang="cs-CZ" sz="2400" b="0" dirty="0">
                <a:sym typeface="Symbol"/>
              </a:rPr>
              <a:t> </a:t>
            </a:r>
            <a:r>
              <a:rPr lang="en-GB" sz="2400" b="0" dirty="0" err="1">
                <a:sym typeface="Symbol"/>
              </a:rPr>
              <a:t>eg</a:t>
            </a:r>
            <a:r>
              <a:rPr lang="cs-CZ" sz="2400" b="0" dirty="0">
                <a:sym typeface="Symbol"/>
              </a:rPr>
              <a:t>. Newton (Newton-</a:t>
            </a:r>
            <a:r>
              <a:rPr lang="cs-CZ" sz="2400" b="0" dirty="0" err="1">
                <a:sym typeface="Symbol"/>
              </a:rPr>
              <a:t>Raphson</a:t>
            </a:r>
            <a:r>
              <a:rPr lang="cs-CZ" sz="2400" b="0" dirty="0">
                <a:sym typeface="Symbol"/>
              </a:rPr>
              <a:t>) met</a:t>
            </a:r>
            <a:r>
              <a:rPr lang="en-GB" sz="2400" b="0" dirty="0">
                <a:sym typeface="Symbol"/>
              </a:rPr>
              <a:t>h</a:t>
            </a:r>
            <a:r>
              <a:rPr lang="cs-CZ" sz="2400" b="0" dirty="0">
                <a:sym typeface="Symbol"/>
              </a:rPr>
              <a:t>od</a:t>
            </a:r>
            <a:endParaRPr lang="cs-CZ" sz="2400" b="0" dirty="0"/>
          </a:p>
        </p:txBody>
      </p:sp>
      <p:sp>
        <p:nvSpPr>
          <p:cNvPr id="7" name="Obdélník 6"/>
          <p:cNvSpPr/>
          <p:nvPr/>
        </p:nvSpPr>
        <p:spPr>
          <a:xfrm>
            <a:off x="1450097" y="4465396"/>
            <a:ext cx="6381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0" dirty="0"/>
              <a:t>https://upload.wikimedia.org/wikipedia/commons/e/e0/NewtonIteration_Ani.gif</a:t>
            </a:r>
          </a:p>
        </p:txBody>
      </p:sp>
      <p:pic>
        <p:nvPicPr>
          <p:cNvPr id="175109" name="Picture 5" descr="https://upload.wikimedia.org/wikipedia/commons/e/e0/NewtonIteration_A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119" y="1431018"/>
            <a:ext cx="4144282" cy="2955803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68325" y="5529427"/>
            <a:ext cx="6930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0" dirty="0"/>
              <a:t>Maximum likelihood tree search</a:t>
            </a:r>
            <a:r>
              <a:rPr lang="cs-CZ" sz="2400" b="0" dirty="0"/>
              <a:t>: </a:t>
            </a:r>
            <a:r>
              <a:rPr lang="cs-CZ" sz="2400" b="0" dirty="0" err="1"/>
              <a:t>heuristic</a:t>
            </a:r>
            <a:r>
              <a:rPr lang="en-GB" sz="2400" b="0" dirty="0"/>
              <a:t> search</a:t>
            </a:r>
            <a:endParaRPr lang="cs-CZ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/>
        </p:nvGrpSpPr>
        <p:grpSpPr>
          <a:xfrm>
            <a:off x="894670" y="1436914"/>
            <a:ext cx="7488776" cy="2628446"/>
            <a:chOff x="894670" y="1436914"/>
            <a:chExt cx="7488776" cy="2628446"/>
          </a:xfrm>
        </p:grpSpPr>
        <p:pic>
          <p:nvPicPr>
            <p:cNvPr id="18435" name="Picture 3" descr="Bayes1"/>
            <p:cNvPicPr>
              <a:picLocks noChangeAspect="1" noChangeArrowheads="1"/>
            </p:cNvPicPr>
            <p:nvPr/>
          </p:nvPicPr>
          <p:blipFill>
            <a:blip r:embed="rId3" cstate="print"/>
            <a:srcRect t="59854"/>
            <a:stretch>
              <a:fillRect/>
            </a:stretch>
          </p:blipFill>
          <p:spPr bwMode="auto">
            <a:xfrm>
              <a:off x="894670" y="1436914"/>
              <a:ext cx="7488776" cy="2628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bdélník 6"/>
            <p:cNvSpPr/>
            <p:nvPr/>
          </p:nvSpPr>
          <p:spPr bwMode="auto">
            <a:xfrm>
              <a:off x="1142399" y="1596738"/>
              <a:ext cx="495456" cy="5274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436" name="Freeform 4"/>
          <p:cNvSpPr>
            <a:spLocks/>
          </p:cNvSpPr>
          <p:nvPr/>
        </p:nvSpPr>
        <p:spPr bwMode="auto">
          <a:xfrm>
            <a:off x="2887482" y="1706617"/>
            <a:ext cx="2999705" cy="1461396"/>
          </a:xfrm>
          <a:custGeom>
            <a:avLst/>
            <a:gdLst>
              <a:gd name="T0" fmla="*/ 0 w 1167"/>
              <a:gd name="T1" fmla="*/ 2147483647 h 570"/>
              <a:gd name="T2" fmla="*/ 2147483647 w 1167"/>
              <a:gd name="T3" fmla="*/ 2147483647 h 570"/>
              <a:gd name="T4" fmla="*/ 2147483647 w 1167"/>
              <a:gd name="T5" fmla="*/ 2147483647 h 570"/>
              <a:gd name="T6" fmla="*/ 2147483647 w 1167"/>
              <a:gd name="T7" fmla="*/ 2147483647 h 570"/>
              <a:gd name="T8" fmla="*/ 2147483647 w 1167"/>
              <a:gd name="T9" fmla="*/ 2147483647 h 570"/>
              <a:gd name="T10" fmla="*/ 2147483647 w 1167"/>
              <a:gd name="T11" fmla="*/ 2147483647 h 570"/>
              <a:gd name="T12" fmla="*/ 2147483647 w 1167"/>
              <a:gd name="T13" fmla="*/ 2147483647 h 570"/>
              <a:gd name="T14" fmla="*/ 2147483647 w 1167"/>
              <a:gd name="T15" fmla="*/ 2147483647 h 570"/>
              <a:gd name="T16" fmla="*/ 2147483647 w 1167"/>
              <a:gd name="T17" fmla="*/ 2147483647 h 570"/>
              <a:gd name="T18" fmla="*/ 2147483647 w 1167"/>
              <a:gd name="T19" fmla="*/ 2147483647 h 570"/>
              <a:gd name="T20" fmla="*/ 2147483647 w 1167"/>
              <a:gd name="T21" fmla="*/ 2147483647 h 570"/>
              <a:gd name="T22" fmla="*/ 2147483647 w 1167"/>
              <a:gd name="T23" fmla="*/ 2147483647 h 570"/>
              <a:gd name="T24" fmla="*/ 2147483647 w 1167"/>
              <a:gd name="T25" fmla="*/ 2147483647 h 570"/>
              <a:gd name="T26" fmla="*/ 2147483647 w 1167"/>
              <a:gd name="T27" fmla="*/ 2147483647 h 570"/>
              <a:gd name="T28" fmla="*/ 2147483647 w 1167"/>
              <a:gd name="T29" fmla="*/ 2147483647 h 570"/>
              <a:gd name="T30" fmla="*/ 2147483647 w 1167"/>
              <a:gd name="T31" fmla="*/ 2147483647 h 570"/>
              <a:gd name="T32" fmla="*/ 2147483647 w 1167"/>
              <a:gd name="T33" fmla="*/ 2147483647 h 570"/>
              <a:gd name="T34" fmla="*/ 2147483647 w 1167"/>
              <a:gd name="T35" fmla="*/ 2147483647 h 570"/>
              <a:gd name="T36" fmla="*/ 2147483647 w 1167"/>
              <a:gd name="T37" fmla="*/ 2147483647 h 570"/>
              <a:gd name="T38" fmla="*/ 2147483647 w 1167"/>
              <a:gd name="T39" fmla="*/ 2147483647 h 570"/>
              <a:gd name="T40" fmla="*/ 2147483647 w 1167"/>
              <a:gd name="T41" fmla="*/ 2147483647 h 570"/>
              <a:gd name="T42" fmla="*/ 2147483647 w 1167"/>
              <a:gd name="T43" fmla="*/ 2147483647 h 570"/>
              <a:gd name="T44" fmla="*/ 2147483647 w 1167"/>
              <a:gd name="T45" fmla="*/ 2147483647 h 570"/>
              <a:gd name="T46" fmla="*/ 2147483647 w 1167"/>
              <a:gd name="T47" fmla="*/ 0 h 570"/>
              <a:gd name="T48" fmla="*/ 2147483647 w 1167"/>
              <a:gd name="T49" fmla="*/ 2147483647 h 5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7"/>
              <a:gd name="T76" fmla="*/ 0 h 570"/>
              <a:gd name="T77" fmla="*/ 1167 w 1167"/>
              <a:gd name="T78" fmla="*/ 570 h 5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7" h="570">
                <a:moveTo>
                  <a:pt x="0" y="570"/>
                </a:moveTo>
                <a:lnTo>
                  <a:pt x="105" y="558"/>
                </a:lnTo>
                <a:lnTo>
                  <a:pt x="201" y="540"/>
                </a:lnTo>
                <a:lnTo>
                  <a:pt x="267" y="552"/>
                </a:lnTo>
                <a:lnTo>
                  <a:pt x="330" y="564"/>
                </a:lnTo>
                <a:lnTo>
                  <a:pt x="381" y="513"/>
                </a:lnTo>
                <a:lnTo>
                  <a:pt x="456" y="522"/>
                </a:lnTo>
                <a:lnTo>
                  <a:pt x="516" y="528"/>
                </a:lnTo>
                <a:lnTo>
                  <a:pt x="612" y="474"/>
                </a:lnTo>
                <a:lnTo>
                  <a:pt x="690" y="480"/>
                </a:lnTo>
                <a:lnTo>
                  <a:pt x="762" y="492"/>
                </a:lnTo>
                <a:lnTo>
                  <a:pt x="798" y="408"/>
                </a:lnTo>
                <a:lnTo>
                  <a:pt x="861" y="414"/>
                </a:lnTo>
                <a:lnTo>
                  <a:pt x="897" y="309"/>
                </a:lnTo>
                <a:lnTo>
                  <a:pt x="822" y="300"/>
                </a:lnTo>
                <a:lnTo>
                  <a:pt x="984" y="240"/>
                </a:lnTo>
                <a:lnTo>
                  <a:pt x="1083" y="186"/>
                </a:lnTo>
                <a:lnTo>
                  <a:pt x="1167" y="141"/>
                </a:lnTo>
                <a:lnTo>
                  <a:pt x="1092" y="120"/>
                </a:lnTo>
                <a:lnTo>
                  <a:pt x="1020" y="102"/>
                </a:lnTo>
                <a:lnTo>
                  <a:pt x="1035" y="57"/>
                </a:lnTo>
                <a:lnTo>
                  <a:pt x="945" y="48"/>
                </a:lnTo>
                <a:lnTo>
                  <a:pt x="891" y="30"/>
                </a:lnTo>
                <a:lnTo>
                  <a:pt x="867" y="0"/>
                </a:lnTo>
                <a:lnTo>
                  <a:pt x="789" y="3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57213" y="4620986"/>
            <a:ext cx="82638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dirty="0"/>
              <a:t>stepwise addition</a:t>
            </a:r>
            <a:r>
              <a:rPr lang="cs-CZ" sz="2400" b="0" dirty="0"/>
              <a:t> ... </a:t>
            </a:r>
            <a:r>
              <a:rPr lang="en-GB" sz="2400" b="0" dirty="0" err="1"/>
              <a:t>eg</a:t>
            </a:r>
            <a:r>
              <a:rPr lang="cs-CZ" sz="2400" b="0" dirty="0"/>
              <a:t>. PHYLIP</a:t>
            </a:r>
          </a:p>
          <a:p>
            <a:pPr marL="342900" indent="-342900"/>
            <a:r>
              <a:rPr lang="en-US" sz="2400" b="0" dirty="0"/>
              <a:t>star deco</a:t>
            </a:r>
            <a:r>
              <a:rPr lang="cs-CZ" sz="2400" b="0" dirty="0"/>
              <a:t>m</a:t>
            </a:r>
            <a:r>
              <a:rPr lang="en-US" sz="2400" b="0" dirty="0"/>
              <a:t>position</a:t>
            </a:r>
            <a:r>
              <a:rPr lang="cs-CZ" sz="2400" b="0" dirty="0"/>
              <a:t> ... </a:t>
            </a:r>
            <a:r>
              <a:rPr lang="en-GB" sz="2400" b="0" dirty="0" err="1"/>
              <a:t>eg</a:t>
            </a:r>
            <a:r>
              <a:rPr lang="cs-CZ" sz="2400" b="0" dirty="0"/>
              <a:t>. MOLPHY; </a:t>
            </a:r>
            <a:r>
              <a:rPr lang="cs-CZ" sz="2400" b="0" dirty="0" err="1"/>
              <a:t>neighbor</a:t>
            </a:r>
            <a:r>
              <a:rPr lang="cs-CZ" sz="2400" b="0" dirty="0"/>
              <a:t>-</a:t>
            </a:r>
            <a:r>
              <a:rPr lang="cs-CZ" sz="2400" b="0" dirty="0" err="1"/>
              <a:t>joining</a:t>
            </a:r>
            <a:r>
              <a:rPr lang="cs-CZ" sz="2400" b="0" dirty="0"/>
              <a:t> </a:t>
            </a:r>
            <a:r>
              <a:rPr lang="cs-CZ" sz="2400" b="0" dirty="0" err="1"/>
              <a:t>tree</a:t>
            </a:r>
            <a:endParaRPr lang="cs-CZ" sz="2400" b="0" dirty="0"/>
          </a:p>
          <a:p>
            <a:pPr marL="342900" indent="-342900"/>
            <a:r>
              <a:rPr lang="en-US" sz="2400" b="0" dirty="0"/>
              <a:t>branch swapping</a:t>
            </a:r>
            <a:endParaRPr lang="cs-CZ" sz="2400" b="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90532" y="266700"/>
            <a:ext cx="23936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dirty="0">
                <a:solidFill>
                  <a:srgbClr val="E60000"/>
                </a:solidFill>
              </a:rPr>
              <a:t>Heuristic search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019468" y="266700"/>
            <a:ext cx="5235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E60000"/>
                </a:solidFill>
              </a:rPr>
              <a:t>Likelihood</a:t>
            </a:r>
            <a:r>
              <a:rPr lang="cs-CZ" sz="2400" b="0" dirty="0">
                <a:solidFill>
                  <a:srgbClr val="E60000"/>
                </a:solidFill>
              </a:rPr>
              <a:t> (ML) </a:t>
            </a:r>
            <a:r>
              <a:rPr lang="en-US" sz="2400" b="0" dirty="0">
                <a:solidFill>
                  <a:srgbClr val="E60000"/>
                </a:solidFill>
              </a:rPr>
              <a:t>and parsimony</a:t>
            </a:r>
            <a:r>
              <a:rPr lang="cs-CZ" sz="2400" b="0" dirty="0">
                <a:solidFill>
                  <a:srgbClr val="E60000"/>
                </a:solidFill>
              </a:rPr>
              <a:t> (MP)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484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484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2575" y="212725"/>
            <a:ext cx="982663" cy="957263"/>
            <a:chOff x="178" y="134"/>
            <a:chExt cx="619" cy="603"/>
          </a:xfrm>
          <a:effectLst/>
        </p:grpSpPr>
        <p:sp>
          <p:nvSpPr>
            <p:cNvPr id="220169" name="Rectangle 9"/>
            <p:cNvSpPr>
              <a:spLocks noChangeAspect="1" noChangeArrowheads="1"/>
            </p:cNvSpPr>
            <p:nvPr/>
          </p:nvSpPr>
          <p:spPr bwMode="auto">
            <a:xfrm>
              <a:off x="178" y="134"/>
              <a:ext cx="619" cy="6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cs-CZ" b="0">
                <a:solidFill>
                  <a:schemeClr val="bg1"/>
                </a:solidFill>
              </a:endParaRPr>
            </a:p>
          </p:txBody>
        </p:sp>
        <p:sp>
          <p:nvSpPr>
            <p:cNvPr id="3093" name="Freeform 10"/>
            <p:cNvSpPr>
              <a:spLocks noChangeAspect="1"/>
            </p:cNvSpPr>
            <p:nvPr/>
          </p:nvSpPr>
          <p:spPr bwMode="auto">
            <a:xfrm>
              <a:off x="272" y="318"/>
              <a:ext cx="434" cy="323"/>
            </a:xfrm>
            <a:custGeom>
              <a:avLst/>
              <a:gdLst>
                <a:gd name="T0" fmla="*/ 0 w 2168"/>
                <a:gd name="T1" fmla="*/ 0 h 1770"/>
                <a:gd name="T2" fmla="*/ 9 w 2168"/>
                <a:gd name="T3" fmla="*/ 11 h 1770"/>
                <a:gd name="T4" fmla="*/ 17 w 2168"/>
                <a:gd name="T5" fmla="*/ 0 h 1770"/>
                <a:gd name="T6" fmla="*/ 0 60000 65536"/>
                <a:gd name="T7" fmla="*/ 0 60000 65536"/>
                <a:gd name="T8" fmla="*/ 0 60000 65536"/>
                <a:gd name="T9" fmla="*/ 0 w 2168"/>
                <a:gd name="T10" fmla="*/ 0 h 1770"/>
                <a:gd name="T11" fmla="*/ 2168 w 2168"/>
                <a:gd name="T12" fmla="*/ 1770 h 1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" h="1770">
                  <a:moveTo>
                    <a:pt x="0" y="0"/>
                  </a:moveTo>
                  <a:lnTo>
                    <a:pt x="1080" y="1770"/>
                  </a:lnTo>
                  <a:lnTo>
                    <a:pt x="2168" y="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4" name="Text Box 11"/>
            <p:cNvSpPr txBox="1">
              <a:spLocks noChangeAspect="1" noChangeArrowheads="1"/>
            </p:cNvSpPr>
            <p:nvPr/>
          </p:nvSpPr>
          <p:spPr bwMode="auto">
            <a:xfrm>
              <a:off x="179" y="13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  <a:endParaRPr lang="cs-CZ" sz="1200"/>
            </a:p>
          </p:txBody>
        </p:sp>
        <p:sp>
          <p:nvSpPr>
            <p:cNvPr id="3095" name="Text Box 12"/>
            <p:cNvSpPr txBox="1">
              <a:spLocks noChangeAspect="1" noChangeArrowheads="1"/>
            </p:cNvSpPr>
            <p:nvPr/>
          </p:nvSpPr>
          <p:spPr bwMode="auto">
            <a:xfrm>
              <a:off x="610" y="13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A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024813" y="5641975"/>
            <a:ext cx="989012" cy="957263"/>
            <a:chOff x="5055" y="3554"/>
            <a:chExt cx="623" cy="603"/>
          </a:xfrm>
        </p:grpSpPr>
        <p:sp>
          <p:nvSpPr>
            <p:cNvPr id="220174" name="Rectangle 14"/>
            <p:cNvSpPr>
              <a:spLocks noChangeAspect="1" noChangeArrowheads="1"/>
            </p:cNvSpPr>
            <p:nvPr/>
          </p:nvSpPr>
          <p:spPr bwMode="auto">
            <a:xfrm>
              <a:off x="5055" y="3554"/>
              <a:ext cx="619" cy="6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cs-CZ" b="0">
                <a:solidFill>
                  <a:schemeClr val="bg1"/>
                </a:solidFill>
              </a:endParaRPr>
            </a:p>
          </p:txBody>
        </p:sp>
        <p:sp>
          <p:nvSpPr>
            <p:cNvPr id="3089" name="Freeform 15"/>
            <p:cNvSpPr>
              <a:spLocks noChangeAspect="1"/>
            </p:cNvSpPr>
            <p:nvPr/>
          </p:nvSpPr>
          <p:spPr bwMode="auto">
            <a:xfrm>
              <a:off x="5149" y="3738"/>
              <a:ext cx="434" cy="323"/>
            </a:xfrm>
            <a:custGeom>
              <a:avLst/>
              <a:gdLst>
                <a:gd name="T0" fmla="*/ 0 w 2168"/>
                <a:gd name="T1" fmla="*/ 0 h 1770"/>
                <a:gd name="T2" fmla="*/ 9 w 2168"/>
                <a:gd name="T3" fmla="*/ 11 h 1770"/>
                <a:gd name="T4" fmla="*/ 17 w 2168"/>
                <a:gd name="T5" fmla="*/ 0 h 1770"/>
                <a:gd name="T6" fmla="*/ 0 60000 65536"/>
                <a:gd name="T7" fmla="*/ 0 60000 65536"/>
                <a:gd name="T8" fmla="*/ 0 60000 65536"/>
                <a:gd name="T9" fmla="*/ 0 w 2168"/>
                <a:gd name="T10" fmla="*/ 0 h 1770"/>
                <a:gd name="T11" fmla="*/ 2168 w 2168"/>
                <a:gd name="T12" fmla="*/ 1770 h 1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" h="1770">
                  <a:moveTo>
                    <a:pt x="0" y="0"/>
                  </a:moveTo>
                  <a:lnTo>
                    <a:pt x="1080" y="1770"/>
                  </a:lnTo>
                  <a:lnTo>
                    <a:pt x="2168" y="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0" name="Text Box 16"/>
            <p:cNvSpPr txBox="1">
              <a:spLocks noChangeAspect="1" noChangeArrowheads="1"/>
            </p:cNvSpPr>
            <p:nvPr/>
          </p:nvSpPr>
          <p:spPr bwMode="auto">
            <a:xfrm>
              <a:off x="5056" y="355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  <a:endParaRPr lang="cs-CZ" sz="1200"/>
            </a:p>
          </p:txBody>
        </p:sp>
        <p:sp>
          <p:nvSpPr>
            <p:cNvPr id="3091" name="Text Box 17"/>
            <p:cNvSpPr txBox="1">
              <a:spLocks noChangeAspect="1" noChangeArrowheads="1"/>
            </p:cNvSpPr>
            <p:nvPr/>
          </p:nvSpPr>
          <p:spPr bwMode="auto">
            <a:xfrm>
              <a:off x="5487" y="3554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G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32013" y="2168525"/>
            <a:ext cx="5603875" cy="236538"/>
            <a:chOff x="1343" y="1366"/>
            <a:chExt cx="3530" cy="149"/>
          </a:xfrm>
        </p:grpSpPr>
        <p:sp>
          <p:nvSpPr>
            <p:cNvPr id="3086" name="Rectangle 19"/>
            <p:cNvSpPr>
              <a:spLocks noChangeArrowheads="1"/>
            </p:cNvSpPr>
            <p:nvPr/>
          </p:nvSpPr>
          <p:spPr bwMode="auto">
            <a:xfrm>
              <a:off x="1343" y="1366"/>
              <a:ext cx="394" cy="149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7" name="Rectangle 20"/>
            <p:cNvSpPr>
              <a:spLocks noChangeArrowheads="1"/>
            </p:cNvSpPr>
            <p:nvPr/>
          </p:nvSpPr>
          <p:spPr bwMode="auto">
            <a:xfrm>
              <a:off x="2100" y="1366"/>
              <a:ext cx="2773" cy="14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128838" y="4751388"/>
            <a:ext cx="5607050" cy="236537"/>
            <a:chOff x="1341" y="2993"/>
            <a:chExt cx="3532" cy="149"/>
          </a:xfrm>
        </p:grpSpPr>
        <p:sp>
          <p:nvSpPr>
            <p:cNvPr id="3084" name="Rectangle 22"/>
            <p:cNvSpPr>
              <a:spLocks noChangeArrowheads="1"/>
            </p:cNvSpPr>
            <p:nvPr/>
          </p:nvSpPr>
          <p:spPr bwMode="auto">
            <a:xfrm>
              <a:off x="1341" y="2993"/>
              <a:ext cx="394" cy="149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5" name="Rectangle 23"/>
            <p:cNvSpPr>
              <a:spLocks noChangeArrowheads="1"/>
            </p:cNvSpPr>
            <p:nvPr/>
          </p:nvSpPr>
          <p:spPr bwMode="auto">
            <a:xfrm>
              <a:off x="2100" y="2993"/>
              <a:ext cx="2773" cy="14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D0AB7AD0-C8D7-4BD6-8D23-BB19034E18C6}"/>
              </a:ext>
            </a:extLst>
          </p:cNvPr>
          <p:cNvGrpSpPr/>
          <p:nvPr/>
        </p:nvGrpSpPr>
        <p:grpSpPr>
          <a:xfrm>
            <a:off x="528638" y="1387475"/>
            <a:ext cx="7943850" cy="4902200"/>
            <a:chOff x="528638" y="1387475"/>
            <a:chExt cx="7943850" cy="4902200"/>
          </a:xfrm>
        </p:grpSpPr>
        <p:graphicFrame>
          <p:nvGraphicFramePr>
            <p:cNvPr id="3074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4072263"/>
                </p:ext>
              </p:extLst>
            </p:nvPr>
          </p:nvGraphicFramePr>
          <p:xfrm>
            <a:off x="528638" y="1387475"/>
            <a:ext cx="7943850" cy="4902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kument" r:id="rId3" imgW="5865840" imgH="3619672" progId="">
                    <p:embed/>
                  </p:oleObj>
                </mc:Choice>
                <mc:Fallback>
                  <p:oleObj name="Dokument" r:id="rId3" imgW="5865840" imgH="3619672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638" y="1387475"/>
                          <a:ext cx="7943850" cy="4902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AE680D7-5A63-411D-BAE0-40DDD93EA151}"/>
                </a:ext>
              </a:extLst>
            </p:cNvPr>
            <p:cNvSpPr txBox="1"/>
            <p:nvPr/>
          </p:nvSpPr>
          <p:spPr>
            <a:xfrm>
              <a:off x="577851" y="1784728"/>
              <a:ext cx="241925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600" b="0" dirty="0"/>
                <a:t>No. </a:t>
              </a:r>
              <a:r>
                <a:rPr lang="cs-CZ" sz="1600" b="0" dirty="0" err="1"/>
                <a:t>changes</a:t>
              </a:r>
              <a:r>
                <a:rPr lang="cs-CZ" sz="1600" b="0" dirty="0"/>
                <a:t>  </a:t>
              </a:r>
              <a:r>
                <a:rPr lang="cs-CZ" sz="1600" b="0" dirty="0" err="1"/>
                <a:t>Parsimony</a:t>
              </a:r>
              <a:endParaRPr lang="cs-CZ" sz="1600" b="0" dirty="0"/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8CF7A585-46B4-42AB-B51E-EF33212C3841}"/>
                </a:ext>
              </a:extLst>
            </p:cNvPr>
            <p:cNvSpPr txBox="1"/>
            <p:nvPr/>
          </p:nvSpPr>
          <p:spPr>
            <a:xfrm>
              <a:off x="577851" y="4083279"/>
              <a:ext cx="241925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600" b="0" dirty="0"/>
                <a:t>No. </a:t>
              </a:r>
              <a:r>
                <a:rPr lang="cs-CZ" sz="1600" b="0" dirty="0" err="1"/>
                <a:t>changes</a:t>
              </a:r>
              <a:r>
                <a:rPr lang="cs-CZ" sz="1600" b="0" dirty="0"/>
                <a:t>  </a:t>
              </a:r>
              <a:r>
                <a:rPr lang="cs-CZ" sz="1600" b="0" dirty="0" err="1"/>
                <a:t>Parsimony</a:t>
              </a:r>
              <a:endParaRPr lang="cs-CZ" sz="16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Simulation"/>
          <p:cNvPicPr>
            <a:picLocks noChangeAspect="1" noChangeArrowheads="1"/>
          </p:cNvPicPr>
          <p:nvPr/>
        </p:nvPicPr>
        <p:blipFill>
          <a:blip r:embed="rId3" cstate="print"/>
          <a:srcRect l="70119"/>
          <a:stretch>
            <a:fillRect/>
          </a:stretch>
        </p:blipFill>
        <p:spPr bwMode="auto">
          <a:xfrm>
            <a:off x="1746250" y="1004888"/>
            <a:ext cx="5489575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556853" y="266700"/>
            <a:ext cx="3868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E60000"/>
                </a:solidFill>
              </a:rPr>
              <a:t>Likelihood and consistency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Konzistence_t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547" y="1198336"/>
            <a:ext cx="406241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spect="1" noChangeArrowheads="1"/>
          </p:cNvSpPr>
          <p:nvPr/>
        </p:nvSpPr>
        <p:spPr bwMode="auto">
          <a:xfrm>
            <a:off x="6203006" y="1252281"/>
            <a:ext cx="1053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accent2"/>
                </a:solidFill>
              </a:rPr>
              <a:t>“</a:t>
            </a:r>
            <a:r>
              <a:rPr lang="en-GB" sz="2000" b="0" dirty="0">
                <a:solidFill>
                  <a:schemeClr val="accent2"/>
                </a:solidFill>
              </a:rPr>
              <a:t>wrong</a:t>
            </a:r>
            <a:r>
              <a:rPr lang="en-US" sz="2000" b="0" dirty="0">
                <a:solidFill>
                  <a:schemeClr val="accent2"/>
                </a:solidFill>
              </a:rPr>
              <a:t>”</a:t>
            </a:r>
            <a:endParaRPr lang="cs-CZ" sz="2000" b="0" dirty="0">
              <a:solidFill>
                <a:schemeClr val="accent2"/>
              </a:solidFill>
            </a:endParaRPr>
          </a:p>
        </p:txBody>
      </p:sp>
      <p:pic>
        <p:nvPicPr>
          <p:cNvPr id="10245" name="Picture 8" descr="Konzistence_ta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661" y="984250"/>
            <a:ext cx="33464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9"/>
          <p:cNvSpPr txBox="1">
            <a:spLocks noChangeAspect="1" noChangeArrowheads="1"/>
          </p:cNvSpPr>
          <p:nvPr/>
        </p:nvSpPr>
        <p:spPr bwMode="auto">
          <a:xfrm>
            <a:off x="1824530" y="1052226"/>
            <a:ext cx="7954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E60000"/>
                </a:solidFill>
              </a:rPr>
              <a:t>“</a:t>
            </a:r>
            <a:r>
              <a:rPr lang="en-GB" sz="2000" b="0" dirty="0">
                <a:solidFill>
                  <a:srgbClr val="E60000"/>
                </a:solidFill>
              </a:rPr>
              <a:t>true</a:t>
            </a:r>
            <a:r>
              <a:rPr lang="en-US" sz="2000" b="0" dirty="0">
                <a:solidFill>
                  <a:srgbClr val="E60000"/>
                </a:solidFill>
              </a:rPr>
              <a:t>”</a:t>
            </a:r>
            <a:endParaRPr lang="cs-CZ" sz="2000" b="0" dirty="0">
              <a:solidFill>
                <a:srgbClr val="E60000"/>
              </a:solidFill>
            </a:endParaRPr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4005718" y="2514600"/>
            <a:ext cx="620712" cy="503238"/>
          </a:xfrm>
          <a:prstGeom prst="rightArrow">
            <a:avLst>
              <a:gd name="adj1" fmla="val 50000"/>
              <a:gd name="adj2" fmla="val 2960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5091511" y="4722132"/>
            <a:ext cx="3355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“long-branch repulsion”</a:t>
            </a:r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751319" y="4390572"/>
            <a:ext cx="29418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Farris</a:t>
            </a:r>
          </a:p>
          <a:p>
            <a:pPr algn="ctr"/>
            <a:r>
              <a:rPr lang="en-US" sz="2400" b="0" dirty="0">
                <a:solidFill>
                  <a:srgbClr val="E60000"/>
                </a:solidFill>
              </a:rPr>
              <a:t>(anti-</a:t>
            </a:r>
            <a:r>
              <a:rPr lang="en-US" sz="2400" b="0" dirty="0" err="1">
                <a:solidFill>
                  <a:srgbClr val="E60000"/>
                </a:solidFill>
              </a:rPr>
              <a:t>Felsenstein</a:t>
            </a:r>
            <a:r>
              <a:rPr lang="en-US" sz="2400" b="0" dirty="0">
                <a:solidFill>
                  <a:srgbClr val="E60000"/>
                </a:solidFill>
              </a:rPr>
              <a:t>,</a:t>
            </a:r>
          </a:p>
          <a:p>
            <a:pPr algn="ctr"/>
            <a:r>
              <a:rPr lang="en-US" sz="2400" b="0" dirty="0">
                <a:solidFill>
                  <a:srgbClr val="E60000"/>
                </a:solidFill>
              </a:rPr>
              <a:t>inverse </a:t>
            </a:r>
            <a:r>
              <a:rPr lang="en-US" sz="2400" b="0" dirty="0" err="1">
                <a:solidFill>
                  <a:srgbClr val="E60000"/>
                </a:solidFill>
              </a:rPr>
              <a:t>Felsenstein</a:t>
            </a:r>
            <a:r>
              <a:rPr lang="en-US" sz="2400" b="0" dirty="0">
                <a:solidFill>
                  <a:srgbClr val="E60000"/>
                </a:solidFill>
              </a:rPr>
              <a:t>)</a:t>
            </a:r>
            <a:endParaRPr lang="cs-CZ" sz="2400" b="0" dirty="0">
              <a:solidFill>
                <a:srgbClr val="E60000"/>
              </a:solidFill>
            </a:endParaRPr>
          </a:p>
          <a:p>
            <a:pPr algn="ctr"/>
            <a:r>
              <a:rPr lang="en-US" sz="2400" b="0" dirty="0">
                <a:solidFill>
                  <a:srgbClr val="E60000"/>
                </a:solidFill>
              </a:rPr>
              <a:t>z</a:t>
            </a:r>
            <a:r>
              <a:rPr lang="en-GB" sz="2400" b="0" dirty="0">
                <a:solidFill>
                  <a:srgbClr val="E60000"/>
                </a:solidFill>
              </a:rPr>
              <a:t>o</a:t>
            </a:r>
            <a:r>
              <a:rPr lang="cs-CZ" sz="2400" b="0" dirty="0">
                <a:solidFill>
                  <a:srgbClr val="E60000"/>
                </a:solidFill>
              </a:rPr>
              <a:t>n</a:t>
            </a:r>
            <a:r>
              <a:rPr lang="en-GB" sz="2400" b="0" dirty="0">
                <a:solidFill>
                  <a:srgbClr val="E60000"/>
                </a:solidFill>
              </a:rPr>
              <a:t>e</a:t>
            </a:r>
            <a:endParaRPr lang="en-US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7" grpId="0"/>
      <p:bldP spid="2242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8" descr="Konzistence_ta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61" y="984250"/>
            <a:ext cx="33464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4005718" y="2514600"/>
            <a:ext cx="620712" cy="503238"/>
          </a:xfrm>
          <a:prstGeom prst="rightArrow">
            <a:avLst>
              <a:gd name="adj1" fmla="val 50000"/>
              <a:gd name="adj2" fmla="val 2960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7C143D55-D212-4E25-BD06-980226E5AF18}"/>
              </a:ext>
            </a:extLst>
          </p:cNvPr>
          <p:cNvGrpSpPr/>
          <p:nvPr/>
        </p:nvGrpSpPr>
        <p:grpSpPr>
          <a:xfrm>
            <a:off x="4715913" y="1356283"/>
            <a:ext cx="3330668" cy="2542676"/>
            <a:chOff x="4715913" y="1356283"/>
            <a:chExt cx="3330668" cy="2542676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B70F4161-E0F9-4875-B517-4506A9A99C4A}"/>
                </a:ext>
              </a:extLst>
            </p:cNvPr>
            <p:cNvGrpSpPr/>
            <p:nvPr/>
          </p:nvGrpSpPr>
          <p:grpSpPr>
            <a:xfrm>
              <a:off x="5123397" y="1718521"/>
              <a:ext cx="2578548" cy="1834161"/>
              <a:chOff x="1010894" y="1387682"/>
              <a:chExt cx="2578548" cy="1834161"/>
            </a:xfrm>
          </p:grpSpPr>
          <p:cxnSp>
            <p:nvCxnSpPr>
              <p:cNvPr id="3" name="Přímá spojnice 2">
                <a:extLst>
                  <a:ext uri="{FF2B5EF4-FFF2-40B4-BE49-F238E27FC236}">
                    <a16:creationId xmlns:a16="http://schemas.microsoft.com/office/drawing/2014/main" id="{4228EB6D-E23C-404D-A6A6-C3569FDDED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010894" y="1387682"/>
                <a:ext cx="1805826" cy="180123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53D9418E-F343-4E62-8231-B7DEFF2219D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83616" y="1420612"/>
                <a:ext cx="1805826" cy="180123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F4A267F8-A4C7-45DC-A27F-CB0A00D49574}"/>
                </a:ext>
              </a:extLst>
            </p:cNvPr>
            <p:cNvSpPr txBox="1"/>
            <p:nvPr/>
          </p:nvSpPr>
          <p:spPr>
            <a:xfrm>
              <a:off x="4715913" y="1356283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A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07470508-A017-4CAA-B04B-D6A25E707294}"/>
                </a:ext>
              </a:extLst>
            </p:cNvPr>
            <p:cNvSpPr txBox="1"/>
            <p:nvPr/>
          </p:nvSpPr>
          <p:spPr>
            <a:xfrm>
              <a:off x="7639097" y="1356283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C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266812DA-465A-4022-9450-E487C5261DC5}"/>
                </a:ext>
              </a:extLst>
            </p:cNvPr>
            <p:cNvSpPr txBox="1"/>
            <p:nvPr/>
          </p:nvSpPr>
          <p:spPr>
            <a:xfrm>
              <a:off x="5533486" y="343729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B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698A4B4E-33C1-426C-AEA5-763FC2685E58}"/>
                </a:ext>
              </a:extLst>
            </p:cNvPr>
            <p:cNvSpPr txBox="1"/>
            <p:nvPr/>
          </p:nvSpPr>
          <p:spPr>
            <a:xfrm>
              <a:off x="6885539" y="343729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44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556964" y="1095174"/>
            <a:ext cx="44903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/>
              <a:t>without re</a:t>
            </a:r>
            <a:r>
              <a:rPr lang="cs-CZ" sz="2400" b="0" dirty="0" err="1"/>
              <a:t>placement</a:t>
            </a:r>
            <a:r>
              <a:rPr lang="cs-CZ" sz="2400" b="0" dirty="0">
                <a:solidFill>
                  <a:srgbClr val="FF0000"/>
                </a:solidFill>
              </a:rPr>
              <a:t> </a:t>
            </a:r>
            <a:r>
              <a:rPr lang="cs-CZ" sz="2400" b="0" dirty="0"/>
              <a:t>=</a:t>
            </a:r>
            <a:r>
              <a:rPr lang="cs-CZ" sz="2400" b="0" dirty="0">
                <a:solidFill>
                  <a:srgbClr val="F0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jackknife</a:t>
            </a:r>
            <a:endParaRPr lang="cs-CZ" sz="2400" b="0" dirty="0">
              <a:solidFill>
                <a:srgbClr val="E60000"/>
              </a:solidFill>
            </a:endParaRPr>
          </a:p>
          <a:p>
            <a:r>
              <a:rPr lang="en-GB" sz="2400" b="0" dirty="0"/>
              <a:t>with re</a:t>
            </a:r>
            <a:r>
              <a:rPr lang="cs-CZ" sz="2400" b="0" dirty="0" err="1"/>
              <a:t>placement</a:t>
            </a:r>
            <a:r>
              <a:rPr lang="en-GB" sz="2400" b="0" dirty="0"/>
              <a:t> </a:t>
            </a:r>
            <a:r>
              <a:rPr lang="cs-CZ" sz="2400" b="0" dirty="0"/>
              <a:t>=</a:t>
            </a:r>
            <a:r>
              <a:rPr lang="cs-CZ" sz="2400" b="0" dirty="0">
                <a:solidFill>
                  <a:srgbClr val="F00000"/>
                </a:solidFill>
              </a:rPr>
              <a:t> </a:t>
            </a:r>
            <a:r>
              <a:rPr lang="cs-CZ" sz="2400" b="0" dirty="0">
                <a:solidFill>
                  <a:srgbClr val="E60000"/>
                </a:solidFill>
              </a:rPr>
              <a:t>bootstrap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58788" y="1137227"/>
            <a:ext cx="3079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/>
              <a:t>Resampling methods</a:t>
            </a:r>
            <a:endParaRPr lang="cs-CZ" sz="2400" b="0" dirty="0"/>
          </a:p>
        </p:txBody>
      </p:sp>
      <p:pic>
        <p:nvPicPr>
          <p:cNvPr id="58370" name="Picture 2" descr="http://saunapraha.cz/wp-content/uploads/IMG_6173-300x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174" y="2157535"/>
            <a:ext cx="3291530" cy="24576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0114" name="Picture 2" descr="http://www.taxjusticeblog.org/lott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774" y="4070927"/>
            <a:ext cx="3265714" cy="24492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0116" name="Picture 4" descr="http://www.kvalitninoze.cz/images/sklady/1131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431" y="2203573"/>
            <a:ext cx="3810000" cy="1562100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61181" y="300327"/>
            <a:ext cx="4621637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r>
              <a:rPr lang="en-GB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easuring</a:t>
            </a:r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tree reliability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7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oot"/>
          <p:cNvPicPr>
            <a:picLocks noChangeAspect="1" noChangeArrowheads="1"/>
          </p:cNvPicPr>
          <p:nvPr/>
        </p:nvPicPr>
        <p:blipFill>
          <a:blip r:embed="rId3" cstate="print"/>
          <a:srcRect l="2206" t="3629" r="1595" b="60874"/>
          <a:stretch>
            <a:fillRect/>
          </a:stretch>
        </p:blipFill>
        <p:spPr bwMode="auto">
          <a:xfrm>
            <a:off x="500723" y="1034143"/>
            <a:ext cx="8227770" cy="201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  <p:extLst>
      <p:ext uri="{BB962C8B-B14F-4D97-AF65-F5344CB8AC3E}">
        <p14:creationId xmlns:p14="http://schemas.microsoft.com/office/powerpoint/2010/main" val="2085320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oot"/>
          <p:cNvPicPr>
            <a:picLocks noChangeAspect="1" noChangeArrowheads="1"/>
          </p:cNvPicPr>
          <p:nvPr/>
        </p:nvPicPr>
        <p:blipFill>
          <a:blip r:embed="rId3" cstate="print"/>
          <a:srcRect l="2206" t="3629" r="1595" b="1485"/>
          <a:stretch>
            <a:fillRect/>
          </a:stretch>
        </p:blipFill>
        <p:spPr bwMode="auto">
          <a:xfrm>
            <a:off x="500723" y="1034143"/>
            <a:ext cx="8227770" cy="537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  <p:extLst>
      <p:ext uri="{BB962C8B-B14F-4D97-AF65-F5344CB8AC3E}">
        <p14:creationId xmlns:p14="http://schemas.microsoft.com/office/powerpoint/2010/main" val="1188396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66" y="1021010"/>
            <a:ext cx="5805577" cy="5318833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  <p:extLst>
      <p:ext uri="{BB962C8B-B14F-4D97-AF65-F5344CB8AC3E}">
        <p14:creationId xmlns:p14="http://schemas.microsoft.com/office/powerpoint/2010/main" val="35015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568325" y="1581270"/>
            <a:ext cx="4662020" cy="132856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dirty="0"/>
              <a:t>1</a:t>
            </a:r>
            <a:r>
              <a:rPr lang="en-US" sz="2400" b="0" dirty="0"/>
              <a:t>5</a:t>
            </a:r>
            <a:r>
              <a:rPr lang="en-US" sz="2400" b="0" dirty="0">
                <a:sym typeface="Symbol" pitchFamily="18" charset="2"/>
              </a:rPr>
              <a:t> </a:t>
            </a:r>
            <a:r>
              <a:rPr lang="cs-CZ" sz="2400" b="0" dirty="0" err="1">
                <a:sym typeface="Symbol" pitchFamily="18" charset="2"/>
              </a:rPr>
              <a:t>coin</a:t>
            </a:r>
            <a:r>
              <a:rPr lang="cs-CZ" sz="2400" b="0" dirty="0">
                <a:sym typeface="Symbol" pitchFamily="18" charset="2"/>
              </a:rPr>
              <a:t> </a:t>
            </a:r>
            <a:r>
              <a:rPr lang="cs-CZ" sz="2400" b="0" dirty="0" err="1">
                <a:sym typeface="Symbol" pitchFamily="18" charset="2"/>
              </a:rPr>
              <a:t>tosses</a:t>
            </a:r>
            <a:r>
              <a:rPr lang="cs-CZ" sz="2400" b="0" dirty="0"/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400" b="0" dirty="0">
                <a:sym typeface="Symbol"/>
              </a:rPr>
              <a:t></a:t>
            </a:r>
            <a:r>
              <a:rPr lang="en-US" sz="2400" b="0" dirty="0">
                <a:sym typeface="Symbol" pitchFamily="18" charset="2"/>
              </a:rPr>
              <a:t> </a:t>
            </a:r>
            <a:r>
              <a:rPr lang="cs-CZ" sz="2400" b="0" dirty="0" err="1">
                <a:sym typeface="Symbol" pitchFamily="18" charset="2"/>
              </a:rPr>
              <a:t>score</a:t>
            </a:r>
            <a:r>
              <a:rPr lang="cs-CZ" sz="2400" b="0" dirty="0">
                <a:sym typeface="Symbol" pitchFamily="18" charset="2"/>
              </a:rPr>
              <a:t> TT</a:t>
            </a:r>
            <a:r>
              <a:rPr lang="en-US" sz="2400" b="0" dirty="0">
                <a:sym typeface="Symbol" pitchFamily="18" charset="2"/>
              </a:rPr>
              <a:t>HHH</a:t>
            </a:r>
            <a:r>
              <a:rPr lang="cs-CZ" sz="2400" b="0" dirty="0">
                <a:sym typeface="Symbol" pitchFamily="18" charset="2"/>
              </a:rPr>
              <a:t>T</a:t>
            </a:r>
            <a:r>
              <a:rPr lang="en-US" sz="2400" b="0" dirty="0">
                <a:sym typeface="Symbol" pitchFamily="18" charset="2"/>
              </a:rPr>
              <a:t>H</a:t>
            </a:r>
            <a:r>
              <a:rPr lang="cs-CZ" sz="2400" b="0" dirty="0">
                <a:sym typeface="Symbol" pitchFamily="18" charset="2"/>
              </a:rPr>
              <a:t>TTT</a:t>
            </a:r>
            <a:r>
              <a:rPr lang="en-US" sz="2400" b="0" dirty="0">
                <a:sym typeface="Symbol" pitchFamily="18" charset="2"/>
              </a:rPr>
              <a:t>H</a:t>
            </a:r>
            <a:r>
              <a:rPr lang="cs-CZ" sz="2400" b="0" dirty="0">
                <a:sym typeface="Symbol" pitchFamily="18" charset="2"/>
              </a:rPr>
              <a:t>T</a:t>
            </a:r>
            <a:r>
              <a:rPr lang="en-US" sz="2400" b="0" dirty="0">
                <a:sym typeface="Symbol" pitchFamily="18" charset="2"/>
              </a:rPr>
              <a:t>HH</a:t>
            </a:r>
            <a:r>
              <a:rPr lang="cs-CZ" sz="2400" b="0" dirty="0">
                <a:sym typeface="Symbol" pitchFamily="18" charset="2"/>
              </a:rPr>
              <a:t>T</a:t>
            </a:r>
            <a:br>
              <a:rPr lang="cs-CZ" sz="2400" b="0" dirty="0">
                <a:sym typeface="Symbol" pitchFamily="18" charset="2"/>
              </a:rPr>
            </a:br>
            <a:r>
              <a:rPr lang="cs-CZ" sz="2400" b="0" dirty="0">
                <a:sym typeface="Symbol" pitchFamily="18" charset="2"/>
              </a:rPr>
              <a:t>tj. 7</a:t>
            </a:r>
            <a:r>
              <a:rPr lang="en-US" sz="2400" b="0" dirty="0">
                <a:sym typeface="Symbol" pitchFamily="18" charset="2"/>
              </a:rPr>
              <a:t></a:t>
            </a:r>
            <a:r>
              <a:rPr lang="cs-CZ" sz="2400" b="0" dirty="0">
                <a:sym typeface="Symbol" pitchFamily="18" charset="2"/>
              </a:rPr>
              <a:t> </a:t>
            </a:r>
            <a:r>
              <a:rPr lang="cs-CZ" sz="2400" b="0" dirty="0" err="1">
                <a:sym typeface="Symbol" pitchFamily="18" charset="2"/>
              </a:rPr>
              <a:t>head</a:t>
            </a:r>
            <a:r>
              <a:rPr lang="cs-CZ" sz="2400" b="0" dirty="0">
                <a:sym typeface="Symbol" pitchFamily="18" charset="2"/>
              </a:rPr>
              <a:t> (H)</a:t>
            </a:r>
            <a:r>
              <a:rPr lang="en-US" sz="2400" b="0" dirty="0">
                <a:sym typeface="Symbol" pitchFamily="18" charset="2"/>
              </a:rPr>
              <a:t>,</a:t>
            </a:r>
            <a:r>
              <a:rPr lang="cs-CZ" sz="2400" b="0" dirty="0">
                <a:sym typeface="Symbol" pitchFamily="18" charset="2"/>
              </a:rPr>
              <a:t> 8</a:t>
            </a:r>
            <a:r>
              <a:rPr lang="en-US" sz="2400" b="0" dirty="0">
                <a:sym typeface="Symbol" pitchFamily="18" charset="2"/>
              </a:rPr>
              <a:t></a:t>
            </a:r>
            <a:r>
              <a:rPr lang="cs-CZ" sz="2400" b="0" dirty="0">
                <a:sym typeface="Symbol" pitchFamily="18" charset="2"/>
              </a:rPr>
              <a:t> </a:t>
            </a:r>
            <a:r>
              <a:rPr lang="cs-CZ" sz="2400" b="0" dirty="0" err="1">
                <a:sym typeface="Symbol" pitchFamily="18" charset="2"/>
              </a:rPr>
              <a:t>tail</a:t>
            </a:r>
            <a:r>
              <a:rPr lang="cs-CZ" sz="2400" b="0" dirty="0">
                <a:sym typeface="Symbol" pitchFamily="18" charset="2"/>
              </a:rPr>
              <a:t> (T)</a:t>
            </a:r>
          </a:p>
        </p:txBody>
      </p:sp>
      <p:grpSp>
        <p:nvGrpSpPr>
          <p:cNvPr id="2" name="Skupina 28"/>
          <p:cNvGrpSpPr>
            <a:grpSpLocks noChangeAspect="1"/>
          </p:cNvGrpSpPr>
          <p:nvPr/>
        </p:nvGrpSpPr>
        <p:grpSpPr>
          <a:xfrm>
            <a:off x="2430604" y="3314908"/>
            <a:ext cx="4526303" cy="2698551"/>
            <a:chOff x="450850" y="2373313"/>
            <a:chExt cx="5027611" cy="2997427"/>
          </a:xfrm>
        </p:grpSpPr>
        <p:pic>
          <p:nvPicPr>
            <p:cNvPr id="1036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0275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038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850" y="237331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16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1100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7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1925" y="237331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18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9450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9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9863" y="34006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0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850" y="43912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1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850" y="3389767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2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3800" y="337888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3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76625" y="340065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4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8975" y="340065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5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0565" y="439125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6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8975" y="439125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7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63800" y="43912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8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6625" y="4391253"/>
              <a:ext cx="979487" cy="979487"/>
            </a:xfrm>
            <a:prstGeom prst="rect">
              <a:avLst/>
            </a:prstGeom>
            <a:noFill/>
          </p:spPr>
        </p:pic>
      </p:grpSp>
      <p:grpSp>
        <p:nvGrpSpPr>
          <p:cNvPr id="3" name="Skupina 45"/>
          <p:cNvGrpSpPr/>
          <p:nvPr/>
        </p:nvGrpSpPr>
        <p:grpSpPr>
          <a:xfrm>
            <a:off x="6277994" y="1730947"/>
            <a:ext cx="1845988" cy="881822"/>
            <a:chOff x="5931488" y="320675"/>
            <a:chExt cx="1845988" cy="881822"/>
          </a:xfrm>
        </p:grpSpPr>
        <p:pic>
          <p:nvPicPr>
            <p:cNvPr id="32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5656" y="320675"/>
              <a:ext cx="881820" cy="881821"/>
            </a:xfrm>
            <a:prstGeom prst="rect">
              <a:avLst/>
            </a:prstGeom>
            <a:noFill/>
          </p:spPr>
        </p:pic>
        <p:pic>
          <p:nvPicPr>
            <p:cNvPr id="33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1488" y="320675"/>
              <a:ext cx="881821" cy="881822"/>
            </a:xfrm>
            <a:prstGeom prst="rect">
              <a:avLst/>
            </a:prstGeom>
            <a:noFill/>
          </p:spPr>
        </p:pic>
      </p:grpSp>
      <p:sp>
        <p:nvSpPr>
          <p:cNvPr id="29" name="Text Box 2">
            <a:extLst>
              <a:ext uri="{FF2B5EF4-FFF2-40B4-BE49-F238E27FC236}">
                <a16:creationId xmlns:a16="http://schemas.microsoft.com/office/drawing/2014/main" id="{01143775-ADAD-409D-9E3A-43E258986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755" y="248705"/>
            <a:ext cx="4972836" cy="95410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MAXIMUM LIKELIHOOD, mL</a:t>
            </a:r>
          </a:p>
          <a:p>
            <a:r>
              <a:rPr lang="en-GB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</a:t>
            </a:r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ximální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věrohodnost</a:t>
            </a:r>
            <a:r>
              <a:rPr lang="cs-CZ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77795" y="5648278"/>
            <a:ext cx="4947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0" dirty="0"/>
              <a:t>B</a:t>
            </a:r>
            <a:r>
              <a:rPr lang="en-US" sz="2000" b="0" dirty="0" err="1"/>
              <a:t>ayesian</a:t>
            </a:r>
            <a:r>
              <a:rPr lang="cs-CZ" sz="2000" b="0" dirty="0"/>
              <a:t> </a:t>
            </a:r>
            <a:r>
              <a:rPr lang="cs-CZ" sz="2000" b="0" dirty="0" err="1"/>
              <a:t>anal</a:t>
            </a:r>
            <a:r>
              <a:rPr lang="en-GB" sz="2000" b="0" dirty="0" err="1"/>
              <a:t>ysis</a:t>
            </a:r>
            <a:r>
              <a:rPr lang="cs-CZ" sz="2000" b="0" dirty="0"/>
              <a:t>: </a:t>
            </a:r>
            <a:r>
              <a:rPr lang="cs-CZ" sz="2000" b="0" dirty="0" err="1"/>
              <a:t>posterior</a:t>
            </a:r>
            <a:r>
              <a:rPr lang="cs-CZ" sz="2000" b="0" dirty="0"/>
              <a:t> </a:t>
            </a:r>
            <a:r>
              <a:rPr lang="cs-CZ" sz="2000" b="0" dirty="0" err="1"/>
              <a:t>pr</a:t>
            </a:r>
            <a:r>
              <a:rPr lang="en-GB" sz="2000" b="0" dirty="0" err="1"/>
              <a:t>obabilities</a:t>
            </a:r>
            <a:endParaRPr lang="cs-CZ" sz="2000" b="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36" y="1110343"/>
            <a:ext cx="7232064" cy="3794874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28913" y="266700"/>
            <a:ext cx="5766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rgbClr val="E60000"/>
                </a:solidFill>
              </a:rPr>
              <a:t>parametric</a:t>
            </a:r>
            <a:r>
              <a:rPr lang="cs-CZ" sz="2400" b="0" dirty="0">
                <a:solidFill>
                  <a:srgbClr val="E60000"/>
                </a:solidFill>
              </a:rPr>
              <a:t> bootstrap: </a:t>
            </a:r>
            <a:r>
              <a:rPr lang="cs-CZ" sz="2400" b="0" dirty="0" err="1"/>
              <a:t>evolu</a:t>
            </a:r>
            <a:r>
              <a:rPr lang="en-GB" sz="2400" b="0" dirty="0" err="1"/>
              <a:t>tionary</a:t>
            </a:r>
            <a:r>
              <a:rPr lang="en-GB" sz="2400" b="0" dirty="0"/>
              <a:t> model</a:t>
            </a:r>
            <a:endParaRPr lang="cs-CZ" sz="2400" b="0" dirty="0"/>
          </a:p>
        </p:txBody>
      </p:sp>
    </p:spTree>
    <p:extLst>
      <p:ext uri="{BB962C8B-B14F-4D97-AF65-F5344CB8AC3E}">
        <p14:creationId xmlns:p14="http://schemas.microsoft.com/office/powerpoint/2010/main" val="423502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kupina 55"/>
          <p:cNvGrpSpPr/>
          <p:nvPr/>
        </p:nvGrpSpPr>
        <p:grpSpPr>
          <a:xfrm>
            <a:off x="458788" y="5015599"/>
            <a:ext cx="4515845" cy="400110"/>
            <a:chOff x="460375" y="3631747"/>
            <a:chExt cx="4515845" cy="400110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460375" y="3631747"/>
              <a:ext cx="42938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0000">
                <a:spcBef>
                  <a:spcPct val="25000"/>
                </a:spcBef>
                <a:spcAft>
                  <a:spcPts val="1000"/>
                </a:spcAft>
              </a:pPr>
              <a:r>
                <a:rPr lang="cs-CZ" sz="2000" b="0" dirty="0">
                  <a:cs typeface="Arial" charset="0"/>
                </a:rPr>
                <a:t>2 </a:t>
              </a:r>
              <a:r>
                <a:rPr lang="en-GB" sz="2000" b="0" dirty="0" err="1">
                  <a:cs typeface="Arial" charset="0"/>
                </a:rPr>
                <a:t>thr</a:t>
              </a:r>
              <a:r>
                <a:rPr lang="cs-CZ" sz="2000" b="0" dirty="0">
                  <a:cs typeface="Arial" charset="0"/>
                </a:rPr>
                <a:t>o</a:t>
              </a:r>
              <a:r>
                <a:rPr lang="en-GB" sz="2000" b="0" dirty="0" err="1">
                  <a:cs typeface="Arial" charset="0"/>
                </a:rPr>
                <a:t>ws</a:t>
              </a:r>
              <a:r>
                <a:rPr lang="cs-CZ" sz="2000" b="0" dirty="0">
                  <a:cs typeface="Arial" charset="0"/>
                </a:rPr>
                <a:t>:</a:t>
              </a:r>
              <a:r>
                <a:rPr lang="cs-CZ" sz="2000" b="0" dirty="0">
                  <a:cs typeface="Arial" charset="0"/>
                  <a:sym typeface="Symbol" pitchFamily="18" charset="2"/>
                </a:rPr>
                <a:t> 1. </a:t>
              </a:r>
              <a:r>
                <a:rPr lang="en-GB" sz="2000" b="0" dirty="0">
                  <a:cs typeface="Arial" charset="0"/>
                  <a:sym typeface="Symbol" pitchFamily="18" charset="2"/>
                </a:rPr>
                <a:t>throw</a:t>
              </a:r>
              <a:r>
                <a:rPr lang="cs-CZ" sz="2000" b="0" dirty="0">
                  <a:cs typeface="Arial" charset="0"/>
                  <a:sym typeface="Symbol" pitchFamily="18" charset="2"/>
                </a:rPr>
                <a:t> = 		2. </a:t>
              </a:r>
              <a:r>
                <a:rPr lang="en-GB" sz="2000" b="0" dirty="0">
                  <a:cs typeface="Arial" charset="0"/>
                  <a:sym typeface="Symbol" pitchFamily="18" charset="2"/>
                </a:rPr>
                <a:t>throw</a:t>
              </a:r>
              <a:r>
                <a:rPr lang="cs-CZ" sz="2000" b="0" dirty="0">
                  <a:cs typeface="Arial" charset="0"/>
                  <a:sym typeface="Symbol" pitchFamily="18" charset="2"/>
                </a:rPr>
                <a:t> = </a:t>
              </a:r>
              <a:endParaRPr lang="cs-CZ" b="0" dirty="0">
                <a:cs typeface="Arial" charset="0"/>
                <a:sym typeface="Symbol" pitchFamily="18" charset="2"/>
              </a:endParaRPr>
            </a:p>
          </p:txBody>
        </p:sp>
        <p:grpSp>
          <p:nvGrpSpPr>
            <p:cNvPr id="11297" name="Group 80"/>
            <p:cNvGrpSpPr>
              <a:grpSpLocks noChangeAspect="1"/>
            </p:cNvGrpSpPr>
            <p:nvPr/>
          </p:nvGrpSpPr>
          <p:grpSpPr bwMode="auto">
            <a:xfrm>
              <a:off x="2861530" y="3639045"/>
              <a:ext cx="323850" cy="323851"/>
              <a:chOff x="1194" y="2834"/>
              <a:chExt cx="407" cy="407"/>
            </a:xfrm>
          </p:grpSpPr>
          <p:sp>
            <p:nvSpPr>
              <p:cNvPr id="11307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1194" y="2834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8" name="Oval 82"/>
              <p:cNvSpPr>
                <a:spLocks noChangeAspect="1" noChangeArrowheads="1"/>
              </p:cNvSpPr>
              <p:nvPr/>
            </p:nvSpPr>
            <p:spPr bwMode="auto">
              <a:xfrm>
                <a:off x="1278" y="292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9" name="Oval 83"/>
              <p:cNvSpPr>
                <a:spLocks noChangeAspect="1" noChangeArrowheads="1"/>
              </p:cNvSpPr>
              <p:nvPr/>
            </p:nvSpPr>
            <p:spPr bwMode="auto">
              <a:xfrm>
                <a:off x="1435" y="30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1298" name="Group 84"/>
            <p:cNvGrpSpPr>
              <a:grpSpLocks noChangeAspect="1"/>
            </p:cNvGrpSpPr>
            <p:nvPr/>
          </p:nvGrpSpPr>
          <p:grpSpPr bwMode="auto">
            <a:xfrm>
              <a:off x="4652370" y="3639045"/>
              <a:ext cx="323850" cy="323851"/>
              <a:chOff x="1383" y="2276"/>
              <a:chExt cx="407" cy="407"/>
            </a:xfrm>
          </p:grpSpPr>
          <p:sp>
            <p:nvSpPr>
              <p:cNvPr id="11300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1383" y="227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1" name="Oval 86"/>
              <p:cNvSpPr>
                <a:spLocks noChangeAspect="1" noChangeArrowheads="1"/>
              </p:cNvSpPr>
              <p:nvPr/>
            </p:nvSpPr>
            <p:spPr bwMode="auto">
              <a:xfrm>
                <a:off x="1450" y="231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2" name="Oval 87"/>
              <p:cNvSpPr>
                <a:spLocks noChangeAspect="1" noChangeArrowheads="1"/>
              </p:cNvSpPr>
              <p:nvPr/>
            </p:nvSpPr>
            <p:spPr bwMode="auto">
              <a:xfrm>
                <a:off x="1452" y="243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3" name="Oval 88"/>
              <p:cNvSpPr>
                <a:spLocks noChangeAspect="1" noChangeArrowheads="1"/>
              </p:cNvSpPr>
              <p:nvPr/>
            </p:nvSpPr>
            <p:spPr bwMode="auto">
              <a:xfrm>
                <a:off x="1453" y="2554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4" name="Oval 89"/>
              <p:cNvSpPr>
                <a:spLocks noChangeAspect="1" noChangeArrowheads="1"/>
              </p:cNvSpPr>
              <p:nvPr/>
            </p:nvSpPr>
            <p:spPr bwMode="auto">
              <a:xfrm>
                <a:off x="1617" y="2316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5" name="Oval 90"/>
              <p:cNvSpPr>
                <a:spLocks noChangeAspect="1" noChangeArrowheads="1"/>
              </p:cNvSpPr>
              <p:nvPr/>
            </p:nvSpPr>
            <p:spPr bwMode="auto">
              <a:xfrm>
                <a:off x="1619" y="243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6" name="Oval 91"/>
              <p:cNvSpPr>
                <a:spLocks noChangeAspect="1" noChangeArrowheads="1"/>
              </p:cNvSpPr>
              <p:nvPr/>
            </p:nvSpPr>
            <p:spPr bwMode="auto">
              <a:xfrm>
                <a:off x="1623" y="255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642447" y="258316"/>
            <a:ext cx="3906839" cy="95410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Bayes</a:t>
            </a:r>
            <a:r>
              <a:rPr lang="en-GB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IAN</a:t>
            </a:r>
            <a:r>
              <a:rPr lang="en-US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analysis</a:t>
            </a:r>
            <a:endParaRPr lang="cs-CZ" sz="2800" cap="all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Bayesovská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analýza)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8788" y="1373195"/>
            <a:ext cx="5908669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0" dirty="0"/>
              <a:t>ML: </a:t>
            </a:r>
            <a:r>
              <a:rPr lang="cs-CZ" sz="2000" b="0" dirty="0"/>
              <a:t>Probability </a:t>
            </a:r>
            <a:r>
              <a:rPr lang="cs-CZ" sz="2000" b="0" dirty="0" err="1"/>
              <a:t>of</a:t>
            </a:r>
            <a:r>
              <a:rPr lang="cs-CZ" sz="2000" b="0" dirty="0"/>
              <a:t> data </a:t>
            </a:r>
            <a:r>
              <a:rPr lang="cs-CZ" sz="2000" b="0" dirty="0" err="1"/>
              <a:t>given</a:t>
            </a:r>
            <a:r>
              <a:rPr lang="cs-CZ" sz="2000" b="0" dirty="0"/>
              <a:t> </a:t>
            </a:r>
            <a:r>
              <a:rPr lang="cs-CZ" sz="2000" b="0" dirty="0" err="1"/>
              <a:t>hypothesis</a:t>
            </a: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cs-CZ" sz="2000" b="0" dirty="0" err="1"/>
              <a:t>Bayesian</a:t>
            </a:r>
            <a:r>
              <a:rPr lang="cs-CZ" sz="2000" b="0" dirty="0"/>
              <a:t> </a:t>
            </a:r>
            <a:r>
              <a:rPr lang="cs-CZ" sz="2000" b="0" dirty="0" err="1"/>
              <a:t>approach</a:t>
            </a:r>
            <a:r>
              <a:rPr lang="cs-CZ" sz="2000" b="0" dirty="0"/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/>
              <a:t>	</a:t>
            </a:r>
            <a:r>
              <a:rPr lang="cs-CZ" sz="2000" b="0" dirty="0" err="1">
                <a:solidFill>
                  <a:srgbClr val="E60000"/>
                </a:solidFill>
              </a:rPr>
              <a:t>Conditional</a:t>
            </a:r>
            <a:r>
              <a:rPr lang="cs-CZ" sz="2000" b="0" dirty="0">
                <a:solidFill>
                  <a:srgbClr val="E60000"/>
                </a:solidFill>
              </a:rPr>
              <a:t> probability </a:t>
            </a:r>
            <a:r>
              <a:rPr lang="cs-CZ" sz="2000" b="0" dirty="0" err="1">
                <a:solidFill>
                  <a:srgbClr val="E60000"/>
                </a:solidFill>
              </a:rPr>
              <a:t>of</a:t>
            </a:r>
            <a:r>
              <a:rPr lang="cs-CZ" sz="2000" b="0" dirty="0">
                <a:solidFill>
                  <a:srgbClr val="E60000"/>
                </a:solidFill>
              </a:rPr>
              <a:t> </a:t>
            </a:r>
            <a:r>
              <a:rPr lang="cs-CZ" sz="2000" b="0" dirty="0" err="1">
                <a:solidFill>
                  <a:srgbClr val="E60000"/>
                </a:solidFill>
              </a:rPr>
              <a:t>hypothesis</a:t>
            </a:r>
            <a:r>
              <a:rPr lang="cs-CZ" sz="2000" b="0" dirty="0">
                <a:solidFill>
                  <a:srgbClr val="E60000"/>
                </a:solidFill>
              </a:rPr>
              <a:t> </a:t>
            </a:r>
            <a:r>
              <a:rPr lang="cs-CZ" sz="2000" b="0" dirty="0" err="1">
                <a:solidFill>
                  <a:srgbClr val="E60000"/>
                </a:solidFill>
              </a:rPr>
              <a:t>given</a:t>
            </a:r>
            <a:r>
              <a:rPr lang="cs-CZ" sz="2000" b="0" dirty="0">
                <a:solidFill>
                  <a:srgbClr val="E60000"/>
                </a:solidFill>
              </a:rPr>
              <a:t> data</a:t>
            </a:r>
          </a:p>
          <a:p>
            <a:pPr defTabSz="360000">
              <a:spcAft>
                <a:spcPts val="1000"/>
              </a:spcAft>
            </a:pPr>
            <a:r>
              <a:rPr lang="cs-CZ" sz="2400" b="0" i="1" dirty="0">
                <a:solidFill>
                  <a:srgbClr val="E60000"/>
                </a:solidFill>
              </a:rPr>
              <a:t>	P</a:t>
            </a:r>
            <a:r>
              <a:rPr lang="cs-CZ" sz="2400" b="0" dirty="0">
                <a:solidFill>
                  <a:srgbClr val="E60000"/>
                </a:solidFill>
              </a:rPr>
              <a:t>(H</a:t>
            </a:r>
            <a:r>
              <a:rPr lang="cs-CZ" sz="2400" b="0" dirty="0">
                <a:solidFill>
                  <a:srgbClr val="E60000"/>
                </a:solidFill>
                <a:sym typeface="Symbol"/>
              </a:rPr>
              <a:t>D)</a:t>
            </a:r>
            <a:endParaRPr lang="cs-CZ" sz="2400" b="0" i="1" dirty="0">
              <a:solidFill>
                <a:srgbClr val="E60000"/>
              </a:solidFill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458788" y="3393629"/>
            <a:ext cx="6747360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ct val="25000"/>
              </a:spcBef>
              <a:spcAft>
                <a:spcPts val="1000"/>
              </a:spcAft>
            </a:pPr>
            <a:r>
              <a:rPr lang="cs-CZ" sz="2000" b="0" dirty="0" err="1"/>
              <a:t>Example</a:t>
            </a:r>
            <a:r>
              <a:rPr lang="cs-CZ" sz="2000" b="0" dirty="0"/>
              <a:t>.</a:t>
            </a:r>
            <a:r>
              <a:rPr lang="en-US" sz="2000" b="0" dirty="0"/>
              <a:t>:</a:t>
            </a:r>
            <a:r>
              <a:rPr lang="cs-CZ" sz="2000" b="0" dirty="0"/>
              <a:t> </a:t>
            </a:r>
            <a:r>
              <a:rPr lang="cs-CZ" sz="2000" b="0" dirty="0">
                <a:cs typeface="Arial" charset="0"/>
              </a:rPr>
              <a:t>set </a:t>
            </a:r>
            <a:r>
              <a:rPr lang="cs-CZ" sz="2000" b="0" dirty="0" err="1">
                <a:cs typeface="Arial" charset="0"/>
              </a:rPr>
              <a:t>of</a:t>
            </a:r>
            <a:r>
              <a:rPr lang="cs-CZ" sz="2000" b="0" dirty="0">
                <a:cs typeface="Arial" charset="0"/>
              </a:rPr>
              <a:t> 100 </a:t>
            </a:r>
            <a:r>
              <a:rPr lang="cs-CZ" sz="2000" b="0" dirty="0" err="1">
                <a:cs typeface="Arial" charset="0"/>
              </a:rPr>
              <a:t>dice</a:t>
            </a:r>
            <a:r>
              <a:rPr lang="cs-CZ" sz="2000" b="0" dirty="0">
                <a:cs typeface="Arial" charset="0"/>
              </a:rPr>
              <a:t>, </a:t>
            </a:r>
            <a:r>
              <a:rPr lang="cs-CZ" sz="2000" b="0" dirty="0" err="1">
                <a:cs typeface="Arial" charset="0"/>
              </a:rPr>
              <a:t>from</a:t>
            </a:r>
            <a:r>
              <a:rPr lang="cs-CZ" sz="2000" b="0" dirty="0">
                <a:cs typeface="Arial" charset="0"/>
              </a:rPr>
              <a:t> </a:t>
            </a:r>
            <a:r>
              <a:rPr lang="cs-CZ" sz="2000" b="0" dirty="0" err="1">
                <a:cs typeface="Arial" charset="0"/>
              </a:rPr>
              <a:t>which</a:t>
            </a:r>
            <a:r>
              <a:rPr lang="cs-CZ" sz="2000" b="0" dirty="0">
                <a:cs typeface="Arial" charset="0"/>
              </a:rPr>
              <a:t> </a:t>
            </a:r>
            <a:r>
              <a:rPr lang="cs-CZ" sz="2000" b="0" dirty="0" err="1">
                <a:cs typeface="Arial" charset="0"/>
              </a:rPr>
              <a:t>we</a:t>
            </a:r>
            <a:r>
              <a:rPr lang="cs-CZ" sz="2000" b="0" dirty="0">
                <a:cs typeface="Arial" charset="0"/>
              </a:rPr>
              <a:t> </a:t>
            </a:r>
            <a:r>
              <a:rPr lang="en-GB" sz="2000" b="0" dirty="0">
                <a:cs typeface="Arial" charset="0"/>
              </a:rPr>
              <a:t>choose one</a:t>
            </a:r>
            <a:endParaRPr lang="cs-CZ" sz="2000" b="0" dirty="0">
              <a:cs typeface="Arial" charset="0"/>
            </a:endParaRPr>
          </a:p>
          <a:p>
            <a:pPr defTabSz="360000">
              <a:spcBef>
                <a:spcPct val="25000"/>
              </a:spcBef>
              <a:spcAft>
                <a:spcPts val="1000"/>
              </a:spcAft>
            </a:pPr>
            <a:r>
              <a:rPr lang="en-GB" sz="2000" b="0" dirty="0">
                <a:cs typeface="Arial" charset="0"/>
              </a:rPr>
              <a:t>we know that of</a:t>
            </a:r>
            <a:r>
              <a:rPr lang="cs-CZ" sz="2000" b="0" dirty="0">
                <a:cs typeface="Arial" charset="0"/>
              </a:rPr>
              <a:t> 100 </a:t>
            </a:r>
            <a:r>
              <a:rPr lang="en-GB" sz="2000" b="0" dirty="0">
                <a:cs typeface="Arial" charset="0"/>
              </a:rPr>
              <a:t>dice,</a:t>
            </a:r>
            <a:r>
              <a:rPr lang="cs-CZ" sz="2000" b="0" dirty="0">
                <a:cs typeface="Arial" charset="0"/>
              </a:rPr>
              <a:t> 80 </a:t>
            </a:r>
            <a:r>
              <a:rPr lang="en-GB" sz="2000" b="0" dirty="0">
                <a:cs typeface="Arial" charset="0"/>
              </a:rPr>
              <a:t>are ‘fair’ and</a:t>
            </a:r>
            <a:r>
              <a:rPr lang="cs-CZ" sz="2000" b="0" dirty="0">
                <a:cs typeface="Arial" charset="0"/>
              </a:rPr>
              <a:t> 20 </a:t>
            </a:r>
            <a:r>
              <a:rPr lang="en-GB" sz="2000" b="0" dirty="0">
                <a:cs typeface="Arial" charset="0"/>
              </a:rPr>
              <a:t>biased for 6</a:t>
            </a:r>
            <a:endParaRPr lang="cs-CZ" b="0" dirty="0">
              <a:cs typeface="Arial" charset="0"/>
              <a:sym typeface="Symbol" pitchFamily="18" charset="2"/>
            </a:endParaRPr>
          </a:p>
        </p:txBody>
      </p:sp>
      <p:sp>
        <p:nvSpPr>
          <p:cNvPr id="226382" name="Text Box 78"/>
          <p:cNvSpPr txBox="1">
            <a:spLocks noChangeArrowheads="1"/>
          </p:cNvSpPr>
          <p:nvPr/>
        </p:nvSpPr>
        <p:spPr bwMode="auto">
          <a:xfrm>
            <a:off x="458788" y="5925402"/>
            <a:ext cx="6040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2400" b="0" dirty="0">
                <a:solidFill>
                  <a:srgbClr val="E60000"/>
                </a:solidFill>
                <a:sym typeface="Symbol" pitchFamily="18" charset="2"/>
              </a:rPr>
              <a:t>What is the probability our dice is biased</a:t>
            </a:r>
            <a:r>
              <a:rPr lang="en-US" sz="2400" b="0" dirty="0">
                <a:solidFill>
                  <a:srgbClr val="E60000"/>
                </a:solidFill>
                <a:sym typeface="Symbol" pitchFamily="18" charset="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2263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60420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 err="1">
                <a:cs typeface="Arial" charset="0"/>
              </a:rPr>
              <a:t>pr</a:t>
            </a:r>
            <a:r>
              <a:rPr lang="en-GB" sz="2000" b="0" dirty="0" err="1">
                <a:cs typeface="Arial" charset="0"/>
              </a:rPr>
              <a:t>obability</a:t>
            </a:r>
            <a:r>
              <a:rPr lang="en-GB" sz="2000" b="0" dirty="0">
                <a:cs typeface="Arial" charset="0"/>
              </a:rPr>
              <a:t> of individual results</a:t>
            </a:r>
            <a:r>
              <a:rPr lang="cs-CZ" sz="2000" b="0" dirty="0">
                <a:cs typeface="Arial" charset="0"/>
              </a:rPr>
              <a:t>:</a:t>
            </a:r>
            <a:br>
              <a:rPr lang="cs-CZ" sz="2000" b="0" dirty="0">
                <a:cs typeface="Arial" charset="0"/>
              </a:rPr>
            </a:br>
            <a:r>
              <a:rPr lang="cs-CZ" sz="2000" b="0" dirty="0">
                <a:cs typeface="Arial" charset="0"/>
              </a:rPr>
              <a:t>	</a:t>
            </a:r>
            <a:br>
              <a:rPr lang="cs-CZ" sz="2000" b="0" dirty="0">
                <a:cs typeface="Arial" charset="0"/>
              </a:rPr>
            </a:br>
            <a:r>
              <a:rPr lang="en-GB" sz="2000" b="0" dirty="0">
                <a:cs typeface="Arial" charset="0"/>
              </a:rPr>
              <a:t>all the same in unbiased dice</a:t>
            </a:r>
            <a:r>
              <a:rPr lang="cs-CZ" sz="2000" b="0" dirty="0">
                <a:cs typeface="Arial" charset="0"/>
              </a:rPr>
              <a:t>, </a:t>
            </a:r>
            <a:r>
              <a:rPr lang="en-GB" sz="2000" b="0" dirty="0">
                <a:cs typeface="Arial" charset="0"/>
              </a:rPr>
              <a:t>varied in biased dice</a:t>
            </a:r>
            <a:r>
              <a:rPr lang="cs-CZ" sz="2000" b="0" dirty="0">
                <a:cs typeface="Arial" charset="0"/>
              </a:rPr>
              <a:t>:</a:t>
            </a:r>
            <a:endParaRPr lang="cs-CZ" b="0" dirty="0">
              <a:cs typeface="Arial" charset="0"/>
              <a:sym typeface="Symbol" pitchFamily="18" charset="2"/>
            </a:endParaRPr>
          </a:p>
        </p:txBody>
      </p:sp>
      <p:graphicFrame>
        <p:nvGraphicFramePr>
          <p:cNvPr id="22630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02086"/>
              </p:ext>
            </p:extLst>
          </p:nvPr>
        </p:nvGraphicFramePr>
        <p:xfrm>
          <a:off x="2597377" y="1692275"/>
          <a:ext cx="3181254" cy="3138489"/>
        </p:xfrm>
        <a:graphic>
          <a:graphicData uri="http://schemas.openxmlformats.org/drawingml/2006/table">
            <a:tbl>
              <a:tblPr/>
              <a:tblGrid>
                <a:gridCol w="86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unbiased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biased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808514" y="2222500"/>
            <a:ext cx="323850" cy="2574925"/>
            <a:chOff x="3805" y="2163"/>
            <a:chExt cx="204" cy="1622"/>
          </a:xfrm>
        </p:grpSpPr>
        <p:grpSp>
          <p:nvGrpSpPr>
            <p:cNvPr id="3" name="Group 45"/>
            <p:cNvGrpSpPr>
              <a:grpSpLocks noChangeAspect="1"/>
            </p:cNvGrpSpPr>
            <p:nvPr/>
          </p:nvGrpSpPr>
          <p:grpSpPr bwMode="auto">
            <a:xfrm>
              <a:off x="3805" y="3581"/>
              <a:ext cx="204" cy="204"/>
              <a:chOff x="698" y="2313"/>
              <a:chExt cx="407" cy="407"/>
            </a:xfrm>
          </p:grpSpPr>
          <p:sp>
            <p:nvSpPr>
              <p:cNvPr id="11336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7" name="Oval 47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8" name="Oval 48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9" name="Oval 49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0" name="Oval 50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1" name="Oval 51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2" name="Oval 52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4" name="Group 53"/>
            <p:cNvGrpSpPr>
              <a:grpSpLocks noChangeAspect="1"/>
            </p:cNvGrpSpPr>
            <p:nvPr/>
          </p:nvGrpSpPr>
          <p:grpSpPr bwMode="auto">
            <a:xfrm>
              <a:off x="3805" y="2733"/>
              <a:ext cx="204" cy="204"/>
              <a:chOff x="1560" y="2329"/>
              <a:chExt cx="407" cy="407"/>
            </a:xfrm>
          </p:grpSpPr>
          <p:sp>
            <p:nvSpPr>
              <p:cNvPr id="1133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560" y="2329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3" name="Oval 55"/>
              <p:cNvSpPr>
                <a:spLocks noChangeAspect="1" noChangeArrowheads="1"/>
              </p:cNvSpPr>
              <p:nvPr/>
            </p:nvSpPr>
            <p:spPr bwMode="auto">
              <a:xfrm>
                <a:off x="1609" y="237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4" name="Oval 56"/>
              <p:cNvSpPr>
                <a:spLocks noChangeAspect="1" noChangeArrowheads="1"/>
              </p:cNvSpPr>
              <p:nvPr/>
            </p:nvSpPr>
            <p:spPr bwMode="auto">
              <a:xfrm>
                <a:off x="1722" y="2486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5" name="Oval 57"/>
              <p:cNvSpPr>
                <a:spLocks noChangeAspect="1" noChangeArrowheads="1"/>
              </p:cNvSpPr>
              <p:nvPr/>
            </p:nvSpPr>
            <p:spPr bwMode="auto">
              <a:xfrm>
                <a:off x="1835" y="259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" name="Group 58"/>
            <p:cNvGrpSpPr>
              <a:grpSpLocks noChangeAspect="1"/>
            </p:cNvGrpSpPr>
            <p:nvPr/>
          </p:nvGrpSpPr>
          <p:grpSpPr bwMode="auto">
            <a:xfrm>
              <a:off x="3805" y="3302"/>
              <a:ext cx="204" cy="204"/>
              <a:chOff x="1969" y="2773"/>
              <a:chExt cx="407" cy="407"/>
            </a:xfrm>
          </p:grpSpPr>
          <p:sp>
            <p:nvSpPr>
              <p:cNvPr id="11326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1969" y="277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7" name="Oval 60"/>
              <p:cNvSpPr>
                <a:spLocks noChangeAspect="1" noChangeArrowheads="1"/>
              </p:cNvSpPr>
              <p:nvPr/>
            </p:nvSpPr>
            <p:spPr bwMode="auto">
              <a:xfrm>
                <a:off x="2012" y="2814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8" name="Oval 61"/>
              <p:cNvSpPr>
                <a:spLocks noChangeAspect="1" noChangeArrowheads="1"/>
              </p:cNvSpPr>
              <p:nvPr/>
            </p:nvSpPr>
            <p:spPr bwMode="auto">
              <a:xfrm>
                <a:off x="2125" y="2927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9" name="Oval 62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237" y="281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0" name="Oval 63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11" y="303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1" name="Oval 64"/>
              <p:cNvSpPr>
                <a:spLocks noChangeAspect="1" noChangeArrowheads="1"/>
              </p:cNvSpPr>
              <p:nvPr/>
            </p:nvSpPr>
            <p:spPr bwMode="auto">
              <a:xfrm>
                <a:off x="2238" y="3040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65"/>
            <p:cNvGrpSpPr>
              <a:grpSpLocks noChangeAspect="1"/>
            </p:cNvGrpSpPr>
            <p:nvPr/>
          </p:nvGrpSpPr>
          <p:grpSpPr bwMode="auto">
            <a:xfrm>
              <a:off x="3805" y="2163"/>
              <a:ext cx="204" cy="204"/>
              <a:chOff x="183" y="3386"/>
              <a:chExt cx="407" cy="407"/>
            </a:xfrm>
          </p:grpSpPr>
          <p:sp>
            <p:nvSpPr>
              <p:cNvPr id="11324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183" y="338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5" name="Oval 67"/>
              <p:cNvSpPr>
                <a:spLocks noChangeAspect="1" noChangeArrowheads="1"/>
              </p:cNvSpPr>
              <p:nvPr/>
            </p:nvSpPr>
            <p:spPr bwMode="auto">
              <a:xfrm>
                <a:off x="342" y="354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7" name="Group 68"/>
            <p:cNvGrpSpPr>
              <a:grpSpLocks noChangeAspect="1"/>
            </p:cNvGrpSpPr>
            <p:nvPr/>
          </p:nvGrpSpPr>
          <p:grpSpPr bwMode="auto">
            <a:xfrm>
              <a:off x="3805" y="2450"/>
              <a:ext cx="204" cy="204"/>
              <a:chOff x="697" y="2871"/>
              <a:chExt cx="407" cy="407"/>
            </a:xfrm>
          </p:grpSpPr>
          <p:sp>
            <p:nvSpPr>
              <p:cNvPr id="11321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2" name="Oval 70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3" name="Oval 71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8" name="Group 72"/>
            <p:cNvGrpSpPr>
              <a:grpSpLocks noChangeAspect="1"/>
            </p:cNvGrpSpPr>
            <p:nvPr/>
          </p:nvGrpSpPr>
          <p:grpSpPr bwMode="auto">
            <a:xfrm>
              <a:off x="3805" y="3018"/>
              <a:ext cx="204" cy="204"/>
              <a:chOff x="1185" y="3796"/>
              <a:chExt cx="407" cy="407"/>
            </a:xfrm>
          </p:grpSpPr>
          <p:sp>
            <p:nvSpPr>
              <p:cNvPr id="11316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1185" y="379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7" name="Oval 74"/>
              <p:cNvSpPr>
                <a:spLocks noChangeAspect="1" noChangeArrowheads="1"/>
              </p:cNvSpPr>
              <p:nvPr/>
            </p:nvSpPr>
            <p:spPr bwMode="auto">
              <a:xfrm>
                <a:off x="1251" y="386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8" name="Oval 75"/>
              <p:cNvSpPr>
                <a:spLocks noChangeAspect="1" noChangeArrowheads="1"/>
              </p:cNvSpPr>
              <p:nvPr/>
            </p:nvSpPr>
            <p:spPr bwMode="auto">
              <a:xfrm>
                <a:off x="1253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9" name="Oval 76"/>
              <p:cNvSpPr>
                <a:spLocks noChangeAspect="1" noChangeArrowheads="1"/>
              </p:cNvSpPr>
              <p:nvPr/>
            </p:nvSpPr>
            <p:spPr bwMode="auto">
              <a:xfrm>
                <a:off x="1422" y="386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0" name="Oval 77"/>
              <p:cNvSpPr>
                <a:spLocks noChangeAspect="1" noChangeArrowheads="1"/>
              </p:cNvSpPr>
              <p:nvPr/>
            </p:nvSpPr>
            <p:spPr bwMode="auto">
              <a:xfrm>
                <a:off x="1428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/>
        </p:nvGrpSpPr>
        <p:grpSpPr>
          <a:xfrm>
            <a:off x="6579507" y="3513818"/>
            <a:ext cx="2087563" cy="2570514"/>
            <a:chOff x="6557735" y="3241675"/>
            <a:chExt cx="2087563" cy="2570514"/>
          </a:xfrm>
        </p:grpSpPr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7735" y="3241675"/>
              <a:ext cx="2087563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21" name="TextovéPole 20"/>
            <p:cNvSpPr txBox="1"/>
            <p:nvPr/>
          </p:nvSpPr>
          <p:spPr>
            <a:xfrm>
              <a:off x="6792686" y="5442857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0" dirty="0">
                  <a:solidFill>
                    <a:srgbClr val="003399"/>
                  </a:solidFill>
                </a:rPr>
                <a:t>Thomas </a:t>
              </a:r>
              <a:r>
                <a:rPr lang="cs-CZ" b="0" dirty="0" err="1">
                  <a:solidFill>
                    <a:srgbClr val="003399"/>
                  </a:solidFill>
                </a:rPr>
                <a:t>Bayes</a:t>
              </a:r>
              <a:endParaRPr lang="cs-CZ" b="0" dirty="0">
                <a:solidFill>
                  <a:srgbClr val="003399"/>
                </a:solidFill>
              </a:endParaRPr>
            </a:p>
          </p:txBody>
        </p:sp>
      </p:grpSp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460375" y="2375044"/>
            <a:ext cx="75119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E60000"/>
                </a:solidFill>
              </a:rPr>
              <a:t>P</a:t>
            </a:r>
            <a:r>
              <a:rPr lang="en-US" sz="2400" b="0" dirty="0" err="1">
                <a:solidFill>
                  <a:srgbClr val="E60000"/>
                </a:solidFill>
              </a:rPr>
              <a:t>osterior</a:t>
            </a:r>
            <a:r>
              <a:rPr lang="en-US" sz="2400" b="0" dirty="0">
                <a:solidFill>
                  <a:srgbClr val="E60000"/>
                </a:solidFill>
              </a:rPr>
              <a:t> probability that the coin is biased is given by</a:t>
            </a:r>
          </a:p>
          <a:p>
            <a:r>
              <a:rPr lang="en-US" sz="2400" b="0" dirty="0">
                <a:solidFill>
                  <a:srgbClr val="E60000"/>
                </a:solidFill>
              </a:rPr>
              <a:t>the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Bayes</a:t>
            </a:r>
            <a:r>
              <a:rPr lang="en-GB" sz="2400" b="0" dirty="0">
                <a:solidFill>
                  <a:srgbClr val="E60000"/>
                </a:solidFill>
              </a:rPr>
              <a:t> equation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  <a:endParaRPr lang="en-US" sz="2400" b="0" dirty="0">
              <a:solidFill>
                <a:srgbClr val="E60000"/>
              </a:solidFill>
              <a:cs typeface="Arial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8067914" cy="17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i="1" dirty="0"/>
              <a:t>P</a:t>
            </a:r>
            <a:r>
              <a:rPr lang="cs-CZ" sz="2000" b="0" dirty="0"/>
              <a:t>(H</a:t>
            </a:r>
            <a:r>
              <a:rPr lang="cs-CZ" sz="2000" b="0" dirty="0">
                <a:sym typeface="Symbol" pitchFamily="18" charset="2"/>
              </a:rPr>
              <a:t>D) </a:t>
            </a:r>
            <a:r>
              <a:rPr lang="en-GB" sz="2000" b="0" dirty="0">
                <a:sym typeface="Symbol" pitchFamily="18" charset="2"/>
              </a:rPr>
              <a:t>is called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en-GB" sz="2000" b="0" dirty="0">
                <a:solidFill>
                  <a:srgbClr val="E60000"/>
                </a:solidFill>
                <a:sym typeface="Symbol" pitchFamily="18" charset="2"/>
              </a:rPr>
              <a:t>po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sterior</a:t>
            </a:r>
            <a:r>
              <a:rPr lang="en-GB" sz="2000" b="0" dirty="0">
                <a:solidFill>
                  <a:srgbClr val="E60000"/>
                </a:solidFill>
                <a:sym typeface="Symbol" pitchFamily="18" charset="2"/>
              </a:rPr>
              <a:t> probability </a:t>
            </a:r>
            <a:r>
              <a:rPr lang="cs-CZ" sz="2000" b="0" dirty="0">
                <a:sym typeface="Symbol" pitchFamily="18" charset="2"/>
              </a:rPr>
              <a:t>(</a:t>
            </a:r>
            <a:r>
              <a:rPr lang="en-GB" sz="2000" b="0" dirty="0" err="1">
                <a:sym typeface="Symbol" pitchFamily="18" charset="2"/>
              </a:rPr>
              <a:t>aposteriorn</a:t>
            </a:r>
            <a:r>
              <a:rPr lang="cs-CZ" sz="2000" b="0" dirty="0">
                <a:sym typeface="Symbol" pitchFamily="18" charset="2"/>
              </a:rPr>
              <a:t>í</a:t>
            </a:r>
            <a:r>
              <a:rPr lang="en-GB" sz="2000" b="0" dirty="0">
                <a:sym typeface="Symbol" pitchFamily="18" charset="2"/>
              </a:rPr>
              <a:t> </a:t>
            </a:r>
            <a:r>
              <a:rPr lang="en-GB" sz="2000" b="0" dirty="0" err="1">
                <a:sym typeface="Symbol" pitchFamily="18" charset="2"/>
              </a:rPr>
              <a:t>pravd</a:t>
            </a:r>
            <a:r>
              <a:rPr lang="cs-CZ" sz="2000" b="0" dirty="0">
                <a:sym typeface="Symbol" pitchFamily="18" charset="2"/>
              </a:rPr>
              <a:t>ě</a:t>
            </a:r>
            <a:r>
              <a:rPr lang="en-GB" sz="2000" b="0" dirty="0" err="1">
                <a:sym typeface="Symbol" pitchFamily="18" charset="2"/>
              </a:rPr>
              <a:t>podobnost</a:t>
            </a:r>
            <a:r>
              <a:rPr lang="cs-CZ" sz="2000" b="0" dirty="0">
                <a:sym typeface="Symbol" pitchFamily="18" charset="2"/>
              </a:rPr>
              <a:t>)</a:t>
            </a:r>
            <a:br>
              <a:rPr lang="cs-CZ" sz="2000" b="0" dirty="0"/>
            </a:br>
            <a:br>
              <a:rPr lang="cs-CZ" sz="2000" b="0" dirty="0"/>
            </a:br>
            <a:r>
              <a:rPr lang="cs-CZ" sz="2000" b="0" dirty="0" err="1"/>
              <a:t>posterior</a:t>
            </a:r>
            <a:r>
              <a:rPr lang="cs-CZ" sz="2000" b="0" dirty="0"/>
              <a:t> </a:t>
            </a:r>
            <a:r>
              <a:rPr lang="cs-CZ" sz="2000" b="0" dirty="0" err="1"/>
              <a:t>pr</a:t>
            </a:r>
            <a:r>
              <a:rPr lang="en-GB" sz="2000" b="0" dirty="0" err="1"/>
              <a:t>obability</a:t>
            </a:r>
            <a:r>
              <a:rPr lang="en-GB" sz="2000" b="0" dirty="0"/>
              <a:t> is a function of likelihood</a:t>
            </a:r>
            <a:r>
              <a:rPr lang="cs-CZ" sz="2000" b="0" dirty="0"/>
              <a:t> </a:t>
            </a:r>
            <a:r>
              <a:rPr lang="cs-CZ" sz="2000" b="0" i="1" dirty="0"/>
              <a:t>L</a:t>
            </a:r>
            <a:r>
              <a:rPr lang="cs-CZ" sz="2000" b="0" dirty="0"/>
              <a:t> = </a:t>
            </a:r>
            <a:r>
              <a:rPr lang="cs-CZ" sz="2000" b="0" i="1" dirty="0"/>
              <a:t>P</a:t>
            </a:r>
            <a:r>
              <a:rPr lang="cs-CZ" sz="2000" b="0" dirty="0"/>
              <a:t>(D</a:t>
            </a:r>
            <a:r>
              <a:rPr lang="cs-CZ" sz="2000" b="0" dirty="0">
                <a:sym typeface="Symbol" pitchFamily="18" charset="2"/>
              </a:rPr>
              <a:t>H)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>
                <a:sym typeface="Symbol" pitchFamily="18" charset="2"/>
              </a:rPr>
              <a:t>	a</a:t>
            </a:r>
            <a:r>
              <a:rPr lang="en-GB" sz="2000" b="0" dirty="0" err="1">
                <a:sym typeface="Symbol" pitchFamily="18" charset="2"/>
              </a:rPr>
              <a:t>nd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prior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pr</a:t>
            </a:r>
            <a:r>
              <a:rPr lang="en-GB" sz="2000" b="0" dirty="0" err="1">
                <a:solidFill>
                  <a:srgbClr val="E60000"/>
                </a:solidFill>
                <a:sym typeface="Symbol" pitchFamily="18" charset="2"/>
              </a:rPr>
              <a:t>obability</a:t>
            </a:r>
            <a:r>
              <a:rPr lang="cs-CZ" sz="2000" b="0" dirty="0">
                <a:sym typeface="Symbol" pitchFamily="18" charset="2"/>
              </a:rPr>
              <a:t> (apriorní pravděpodobnost) </a:t>
            </a:r>
            <a:r>
              <a:rPr lang="cs-CZ" sz="2000" b="0" dirty="0" err="1">
                <a:sym typeface="Symbol" pitchFamily="18" charset="2"/>
              </a:rPr>
              <a:t>reflecting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 err="1">
                <a:sym typeface="Symbol" pitchFamily="18" charset="2"/>
              </a:rPr>
              <a:t>our</a:t>
            </a:r>
            <a:r>
              <a:rPr lang="cs-CZ" sz="2000" b="0" dirty="0">
                <a:sym typeface="Symbol" pitchFamily="18" charset="2"/>
              </a:rPr>
              <a:t> 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	a</a:t>
            </a:r>
            <a:r>
              <a:rPr lang="en-GB" sz="2000" b="0" dirty="0">
                <a:sym typeface="Symbol" pitchFamily="18" charset="2"/>
              </a:rPr>
              <a:t> </a:t>
            </a:r>
            <a:r>
              <a:rPr lang="cs-CZ" sz="2000" b="0" dirty="0">
                <a:sym typeface="Symbol" pitchFamily="18" charset="2"/>
              </a:rPr>
              <a:t>prior</a:t>
            </a:r>
            <a:r>
              <a:rPr lang="en-GB" sz="2000" b="0" dirty="0" err="1">
                <a:sym typeface="Symbol" pitchFamily="18" charset="2"/>
              </a:rPr>
              <a:t>i</a:t>
            </a:r>
            <a:r>
              <a:rPr lang="en-GB" sz="2000" b="0" dirty="0">
                <a:sym typeface="Symbol" pitchFamily="18" charset="2"/>
              </a:rPr>
              <a:t> expectation or knowledge</a:t>
            </a:r>
            <a:endParaRPr lang="cs-CZ" sz="2000" b="0" dirty="0">
              <a:sym typeface="Symbol" pitchFamily="18" charset="2"/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792389" y="4321175"/>
            <a:ext cx="4596039" cy="1938339"/>
            <a:chOff x="923018" y="4342947"/>
            <a:chExt cx="4596039" cy="1938339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923018" y="4342947"/>
              <a:ext cx="4596039" cy="1938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400" b="0" dirty="0"/>
                <a:t>                    P(D</a:t>
              </a:r>
              <a:r>
                <a:rPr lang="cs-CZ" sz="2400" b="0" dirty="0">
                  <a:sym typeface="Symbol" pitchFamily="18" charset="2"/>
                </a:rPr>
                <a:t>H)  P(H)</a:t>
              </a:r>
            </a:p>
            <a:p>
              <a:r>
                <a:rPr lang="cs-CZ" sz="2400" b="0" dirty="0">
                  <a:sym typeface="Symbol" pitchFamily="18" charset="2"/>
                </a:rPr>
                <a:t>P(HD) = </a:t>
              </a:r>
            </a:p>
            <a:p>
              <a:r>
                <a:rPr lang="cs-CZ" sz="2400" b="0" dirty="0">
                  <a:sym typeface="Symbol" pitchFamily="18" charset="2"/>
                </a:rPr>
                <a:t>                   </a:t>
              </a:r>
              <a:r>
                <a:rPr lang="en-US" sz="2400" b="0" dirty="0">
                  <a:sym typeface="Symbol" pitchFamily="18" charset="2"/>
                </a:rPr>
                <a:t>[P(DH</a:t>
              </a:r>
              <a:r>
                <a:rPr lang="cs-CZ" sz="2400" b="0" baseline="-25000" dirty="0">
                  <a:sym typeface="Symbol" pitchFamily="18" charset="2"/>
                </a:rPr>
                <a:t>i</a:t>
              </a:r>
              <a:r>
                <a:rPr lang="en-US" sz="2400" b="0" dirty="0">
                  <a:sym typeface="Symbol" pitchFamily="18" charset="2"/>
                </a:rPr>
                <a:t>)P(H</a:t>
              </a:r>
              <a:r>
                <a:rPr lang="cs-CZ" sz="2400" b="0" baseline="-25000" dirty="0">
                  <a:sym typeface="Symbol" pitchFamily="18" charset="2"/>
                </a:rPr>
                <a:t>i</a:t>
              </a:r>
              <a:r>
                <a:rPr lang="en-US" sz="2400" b="0" dirty="0">
                  <a:sym typeface="Symbol" pitchFamily="18" charset="2"/>
                </a:rPr>
                <a:t>)]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659921" y="4916942"/>
              <a:ext cx="23800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2400" b="0"/>
            </a:p>
          </p:txBody>
        </p:sp>
      </p:grpSp>
      <p:sp>
        <p:nvSpPr>
          <p:cNvPr id="14" name="Obdélníkový popisek 13"/>
          <p:cNvSpPr/>
          <p:nvPr/>
        </p:nvSpPr>
        <p:spPr bwMode="auto">
          <a:xfrm>
            <a:off x="1583702" y="3591831"/>
            <a:ext cx="1206441" cy="512763"/>
          </a:xfrm>
          <a:prstGeom prst="wedgeRectCallout">
            <a:avLst>
              <a:gd name="adj1" fmla="val 39456"/>
              <a:gd name="adj2" fmla="val 9440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b="0" dirty="0"/>
              <a:t>likelihood</a:t>
            </a:r>
            <a:endParaRPr lang="cs-CZ" b="0" dirty="0"/>
          </a:p>
        </p:txBody>
      </p:sp>
      <p:sp>
        <p:nvSpPr>
          <p:cNvPr id="15" name="Obdélníkový popisek 14"/>
          <p:cNvSpPr/>
          <p:nvPr/>
        </p:nvSpPr>
        <p:spPr bwMode="auto">
          <a:xfrm>
            <a:off x="3995058" y="3591831"/>
            <a:ext cx="1802427" cy="512763"/>
          </a:xfrm>
          <a:prstGeom prst="wedgeRectCallout">
            <a:avLst>
              <a:gd name="adj1" fmla="val -40752"/>
              <a:gd name="adj2" fmla="val 8207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prior </a:t>
            </a:r>
            <a:r>
              <a:rPr lang="cs-CZ" b="0" dirty="0" err="1"/>
              <a:t>pr</a:t>
            </a:r>
            <a:r>
              <a:rPr lang="en-GB" b="0" dirty="0" err="1"/>
              <a:t>obability</a:t>
            </a:r>
            <a:endParaRPr lang="cs-CZ" b="0" dirty="0"/>
          </a:p>
        </p:txBody>
      </p:sp>
      <p:sp>
        <p:nvSpPr>
          <p:cNvPr id="16" name="Obdélníkový popisek 15"/>
          <p:cNvSpPr/>
          <p:nvPr/>
        </p:nvSpPr>
        <p:spPr bwMode="auto">
          <a:xfrm>
            <a:off x="460375" y="5769882"/>
            <a:ext cx="3033712" cy="858838"/>
          </a:xfrm>
          <a:prstGeom prst="wedgeRectCallout">
            <a:avLst>
              <a:gd name="adj1" fmla="val 21864"/>
              <a:gd name="adj2" fmla="val -81596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sum</a:t>
            </a:r>
            <a:r>
              <a:rPr lang="en-GB" b="0" dirty="0"/>
              <a:t> of numerators across all alternative hypotheses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0375" y="942131"/>
            <a:ext cx="5489003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chemeClr val="accent2"/>
                </a:solidFill>
              </a:rPr>
              <a:t>prior </a:t>
            </a:r>
            <a:r>
              <a:rPr lang="cs-CZ" sz="2000" b="0" dirty="0" err="1">
                <a:solidFill>
                  <a:schemeClr val="accent2"/>
                </a:solidFill>
              </a:rPr>
              <a:t>pr</a:t>
            </a:r>
            <a:r>
              <a:rPr lang="en-GB" sz="2000" b="0" dirty="0" err="1">
                <a:solidFill>
                  <a:schemeClr val="accent2"/>
                </a:solidFill>
              </a:rPr>
              <a:t>obability</a:t>
            </a:r>
            <a:r>
              <a:rPr lang="en-US" sz="2000" b="0" dirty="0">
                <a:solidFill>
                  <a:schemeClr val="accent2"/>
                </a:solidFill>
              </a:rPr>
              <a:t> (</a:t>
            </a:r>
            <a:r>
              <a:rPr lang="en-GB" sz="2000" b="0" dirty="0">
                <a:solidFill>
                  <a:schemeClr val="accent2"/>
                </a:solidFill>
              </a:rPr>
              <a:t>biased</a:t>
            </a:r>
            <a:r>
              <a:rPr lang="en-US" sz="2000" b="0" dirty="0">
                <a:solidFill>
                  <a:schemeClr val="accent2"/>
                </a:solidFill>
              </a:rPr>
              <a:t>) = 0,2</a:t>
            </a:r>
            <a:br>
              <a:rPr lang="en-US" sz="2000" b="0" dirty="0"/>
            </a:br>
            <a:r>
              <a:rPr lang="en-US" sz="2000" b="0" dirty="0"/>
              <a:t>  (20/100 </a:t>
            </a:r>
            <a:r>
              <a:rPr lang="en-GB" sz="2000" b="0" dirty="0"/>
              <a:t>biased dice in the set</a:t>
            </a:r>
            <a:r>
              <a:rPr lang="en-US" sz="2000" b="0" dirty="0"/>
              <a:t>)</a:t>
            </a:r>
            <a:br>
              <a:rPr lang="en-US" sz="2000" b="0" dirty="0"/>
            </a:br>
            <a:endParaRPr lang="en-US" sz="2000" b="0" dirty="0"/>
          </a:p>
          <a:p>
            <a:pPr>
              <a:spcAft>
                <a:spcPts val="600"/>
              </a:spcAft>
            </a:pPr>
            <a:r>
              <a:rPr lang="en-US" sz="2000" b="0" dirty="0" err="1">
                <a:solidFill>
                  <a:schemeClr val="accent2"/>
                </a:solidFill>
              </a:rPr>
              <a:t>Pr</a:t>
            </a:r>
            <a:r>
              <a:rPr lang="cs-CZ" sz="2000" b="0" dirty="0">
                <a:solidFill>
                  <a:schemeClr val="accent2"/>
                </a:solidFill>
              </a:rPr>
              <a:t>.</a:t>
            </a:r>
            <a:r>
              <a:rPr lang="en-GB" sz="2000" b="0" dirty="0">
                <a:solidFill>
                  <a:schemeClr val="accent2"/>
                </a:solidFill>
              </a:rPr>
              <a:t>  of getting   	</a:t>
            </a:r>
            <a:r>
              <a:rPr lang="en-US" sz="2000" b="0" dirty="0">
                <a:solidFill>
                  <a:schemeClr val="accent2"/>
                </a:solidFill>
              </a:rPr>
              <a:t> 	     with unbiased dice</a:t>
            </a:r>
            <a:r>
              <a:rPr lang="cs-CZ" sz="2000" b="0" dirty="0">
                <a:solidFill>
                  <a:schemeClr val="accent2"/>
                </a:solidFill>
              </a:rPr>
              <a:t>:</a:t>
            </a:r>
            <a:endParaRPr lang="en-US" sz="2000" b="0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b="0" dirty="0"/>
              <a:t>  </a:t>
            </a:r>
            <a:r>
              <a:rPr lang="en-US" sz="2000" b="0" i="1" dirty="0"/>
              <a:t>P</a:t>
            </a:r>
            <a:r>
              <a:rPr lang="en-US" sz="2000" b="0" dirty="0"/>
              <a:t> = 1/6 </a:t>
            </a:r>
            <a:r>
              <a:rPr lang="en-US" sz="2000" b="0" dirty="0">
                <a:sym typeface="Symbol" pitchFamily="18" charset="2"/>
              </a:rPr>
              <a:t> 1/6 = 1/36</a:t>
            </a:r>
            <a:br>
              <a:rPr lang="en-US" sz="2000" b="0" dirty="0">
                <a:sym typeface="Symbol" pitchFamily="18" charset="2"/>
              </a:rPr>
            </a:br>
            <a:endParaRPr lang="en-US" sz="2000" b="0" dirty="0"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en-US" sz="2000" b="0" dirty="0" err="1">
                <a:solidFill>
                  <a:schemeClr val="accent2"/>
                </a:solidFill>
                <a:sym typeface="Symbol" pitchFamily="18" charset="2"/>
              </a:rPr>
              <a:t>Pr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. </a:t>
            </a:r>
            <a:r>
              <a:rPr lang="en-GB" sz="2000" b="0" dirty="0">
                <a:solidFill>
                  <a:schemeClr val="accent2"/>
                </a:solidFill>
                <a:sym typeface="Symbol" pitchFamily="18" charset="2"/>
              </a:rPr>
              <a:t> of getting	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	     with biased dice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: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 = 3/21  6/21 = 18/441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764848" y="1925349"/>
            <a:ext cx="628650" cy="254000"/>
            <a:chOff x="1686" y="701"/>
            <a:chExt cx="396" cy="160"/>
          </a:xfrm>
        </p:grpSpPr>
        <p:grpSp>
          <p:nvGrpSpPr>
            <p:cNvPr id="13451" name="Group 4"/>
            <p:cNvGrpSpPr>
              <a:grpSpLocks noChangeAspect="1"/>
            </p:cNvGrpSpPr>
            <p:nvPr/>
          </p:nvGrpSpPr>
          <p:grpSpPr bwMode="auto">
            <a:xfrm>
              <a:off x="1923" y="702"/>
              <a:ext cx="159" cy="159"/>
              <a:chOff x="698" y="2313"/>
              <a:chExt cx="407" cy="407"/>
            </a:xfrm>
          </p:grpSpPr>
          <p:sp>
            <p:nvSpPr>
              <p:cNvPr id="13456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7" name="Oval 6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8" name="Oval 7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9" name="Oval 8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0" name="Oval 9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1" name="Oval 10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2" name="Oval 11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452" name="Group 12"/>
            <p:cNvGrpSpPr>
              <a:grpSpLocks noChangeAspect="1"/>
            </p:cNvGrpSpPr>
            <p:nvPr/>
          </p:nvGrpSpPr>
          <p:grpSpPr bwMode="auto">
            <a:xfrm>
              <a:off x="1686" y="701"/>
              <a:ext cx="159" cy="159"/>
              <a:chOff x="697" y="2871"/>
              <a:chExt cx="407" cy="407"/>
            </a:xfrm>
          </p:grpSpPr>
          <p:sp>
            <p:nvSpPr>
              <p:cNvPr id="13453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4" name="Oval 14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5" name="Oval 15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3316" name="Group 16"/>
          <p:cNvGrpSpPr>
            <a:grpSpLocks/>
          </p:cNvGrpSpPr>
          <p:nvPr/>
        </p:nvGrpSpPr>
        <p:grpSpPr bwMode="auto">
          <a:xfrm>
            <a:off x="2759612" y="2960111"/>
            <a:ext cx="628650" cy="254000"/>
            <a:chOff x="1686" y="701"/>
            <a:chExt cx="396" cy="160"/>
          </a:xfrm>
        </p:grpSpPr>
        <p:grpSp>
          <p:nvGrpSpPr>
            <p:cNvPr id="13439" name="Group 17"/>
            <p:cNvGrpSpPr>
              <a:grpSpLocks noChangeAspect="1"/>
            </p:cNvGrpSpPr>
            <p:nvPr/>
          </p:nvGrpSpPr>
          <p:grpSpPr bwMode="auto">
            <a:xfrm>
              <a:off x="1923" y="702"/>
              <a:ext cx="159" cy="159"/>
              <a:chOff x="698" y="2313"/>
              <a:chExt cx="407" cy="407"/>
            </a:xfrm>
          </p:grpSpPr>
          <p:sp>
            <p:nvSpPr>
              <p:cNvPr id="1344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5" name="Oval 19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6" name="Oval 20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7" name="Oval 21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8" name="Oval 22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9" name="Oval 23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0" name="Oval 24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440" name="Group 25"/>
            <p:cNvGrpSpPr>
              <a:grpSpLocks noChangeAspect="1"/>
            </p:cNvGrpSpPr>
            <p:nvPr/>
          </p:nvGrpSpPr>
          <p:grpSpPr bwMode="auto">
            <a:xfrm>
              <a:off x="1686" y="701"/>
              <a:ext cx="159" cy="159"/>
              <a:chOff x="697" y="2871"/>
              <a:chExt cx="407" cy="407"/>
            </a:xfrm>
          </p:grpSpPr>
          <p:sp>
            <p:nvSpPr>
              <p:cNvPr id="13441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2" name="Oval 27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3" name="Oval 28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915988" y="4089399"/>
            <a:ext cx="7099300" cy="917575"/>
            <a:chOff x="670" y="2877"/>
            <a:chExt cx="4472" cy="578"/>
          </a:xfrm>
        </p:grpSpPr>
        <p:sp>
          <p:nvSpPr>
            <p:cNvPr id="13380" name="Text Box 30"/>
            <p:cNvSpPr txBox="1">
              <a:spLocks noChangeArrowheads="1"/>
            </p:cNvSpPr>
            <p:nvPr/>
          </p:nvSpPr>
          <p:spPr bwMode="auto">
            <a:xfrm>
              <a:off x="670" y="3058"/>
              <a:ext cx="11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/>
                <a:t>P(biased</a:t>
              </a:r>
              <a:r>
                <a:rPr lang="en-US" sz="1600" b="0">
                  <a:cs typeface="Arial" charset="0"/>
                </a:rPr>
                <a:t>|         ) =</a:t>
              </a:r>
            </a:p>
          </p:txBody>
        </p:sp>
        <p:grpSp>
          <p:nvGrpSpPr>
            <p:cNvPr id="13381" name="Group 31"/>
            <p:cNvGrpSpPr>
              <a:grpSpLocks/>
            </p:cNvGrpSpPr>
            <p:nvPr/>
          </p:nvGrpSpPr>
          <p:grpSpPr bwMode="auto">
            <a:xfrm>
              <a:off x="1330" y="3112"/>
              <a:ext cx="288" cy="130"/>
              <a:chOff x="1336" y="2944"/>
              <a:chExt cx="288" cy="130"/>
            </a:xfrm>
          </p:grpSpPr>
          <p:grpSp>
            <p:nvGrpSpPr>
              <p:cNvPr id="13427" name="Group 32"/>
              <p:cNvGrpSpPr>
                <a:grpSpLocks noChangeAspect="1"/>
              </p:cNvGrpSpPr>
              <p:nvPr/>
            </p:nvGrpSpPr>
            <p:grpSpPr bwMode="auto">
              <a:xfrm>
                <a:off x="1497" y="2947"/>
                <a:ext cx="127" cy="127"/>
                <a:chOff x="698" y="2313"/>
                <a:chExt cx="407" cy="407"/>
              </a:xfrm>
            </p:grpSpPr>
            <p:sp>
              <p:nvSpPr>
                <p:cNvPr id="13432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698" y="2313"/>
                  <a:ext cx="407" cy="407"/>
                </a:xfrm>
                <a:prstGeom prst="rect">
                  <a:avLst/>
                </a:prstGeom>
                <a:solidFill>
                  <a:srgbClr val="FDEE7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3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765" y="2355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4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767" y="246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5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2591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6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932" y="2353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7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934" y="2472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8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938" y="258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</p:grpSp>
          <p:grpSp>
            <p:nvGrpSpPr>
              <p:cNvPr id="13428" name="Group 40"/>
              <p:cNvGrpSpPr>
                <a:grpSpLocks noChangeAspect="1"/>
              </p:cNvGrpSpPr>
              <p:nvPr/>
            </p:nvGrpSpPr>
            <p:grpSpPr bwMode="auto">
              <a:xfrm>
                <a:off x="1336" y="2944"/>
                <a:ext cx="127" cy="127"/>
                <a:chOff x="697" y="2871"/>
                <a:chExt cx="407" cy="407"/>
              </a:xfrm>
            </p:grpSpPr>
            <p:sp>
              <p:nvSpPr>
                <p:cNvPr id="13429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697" y="2871"/>
                  <a:ext cx="407" cy="407"/>
                </a:xfrm>
                <a:prstGeom prst="rect">
                  <a:avLst/>
                </a:prstGeom>
                <a:solidFill>
                  <a:srgbClr val="FDEE7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0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781" y="2958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1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938" y="310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</p:grpSp>
        </p:grpSp>
        <p:grpSp>
          <p:nvGrpSpPr>
            <p:cNvPr id="13382" name="Group 44"/>
            <p:cNvGrpSpPr>
              <a:grpSpLocks/>
            </p:cNvGrpSpPr>
            <p:nvPr/>
          </p:nvGrpSpPr>
          <p:grpSpPr bwMode="auto">
            <a:xfrm>
              <a:off x="2769" y="2877"/>
              <a:ext cx="1838" cy="212"/>
              <a:chOff x="1863" y="2889"/>
              <a:chExt cx="1838" cy="212"/>
            </a:xfrm>
          </p:grpSpPr>
          <p:sp>
            <p:nvSpPr>
              <p:cNvPr id="13413" name="Text Box 45"/>
              <p:cNvSpPr txBox="1">
                <a:spLocks noChangeArrowheads="1"/>
              </p:cNvSpPr>
              <p:nvPr/>
            </p:nvSpPr>
            <p:spPr bwMode="auto">
              <a:xfrm>
                <a:off x="1863" y="2889"/>
                <a:ext cx="183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biased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P(biased)</a:t>
                </a:r>
              </a:p>
            </p:txBody>
          </p:sp>
          <p:grpSp>
            <p:nvGrpSpPr>
              <p:cNvPr id="13414" name="Group 46"/>
              <p:cNvGrpSpPr>
                <a:grpSpLocks/>
              </p:cNvGrpSpPr>
              <p:nvPr/>
            </p:nvGrpSpPr>
            <p:grpSpPr bwMode="auto">
              <a:xfrm>
                <a:off x="2049" y="2955"/>
                <a:ext cx="288" cy="130"/>
                <a:chOff x="1336" y="2944"/>
                <a:chExt cx="288" cy="130"/>
              </a:xfrm>
            </p:grpSpPr>
            <p:grpSp>
              <p:nvGrpSpPr>
                <p:cNvPr id="13415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420" name="Rectangle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1" name="Oval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2" name="Oval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4" name="Oval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5" name="Oval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6" name="Oval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416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417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8" name="Oval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9" name="Oval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</p:grpSp>
        <p:grpSp>
          <p:nvGrpSpPr>
            <p:cNvPr id="13383" name="Group 59"/>
            <p:cNvGrpSpPr>
              <a:grpSpLocks/>
            </p:cNvGrpSpPr>
            <p:nvPr/>
          </p:nvGrpSpPr>
          <p:grpSpPr bwMode="auto">
            <a:xfrm>
              <a:off x="1832" y="3243"/>
              <a:ext cx="3290" cy="212"/>
              <a:chOff x="1832" y="3243"/>
              <a:chExt cx="3290" cy="212"/>
            </a:xfrm>
          </p:grpSpPr>
          <p:sp>
            <p:nvSpPr>
              <p:cNvPr id="13385" name="Text Box 60"/>
              <p:cNvSpPr txBox="1">
                <a:spLocks noChangeArrowheads="1"/>
              </p:cNvSpPr>
              <p:nvPr/>
            </p:nvSpPr>
            <p:spPr bwMode="auto">
              <a:xfrm>
                <a:off x="1832" y="3243"/>
                <a:ext cx="204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biased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P(biased)  +</a:t>
                </a:r>
              </a:p>
            </p:txBody>
          </p:sp>
          <p:grpSp>
            <p:nvGrpSpPr>
              <p:cNvPr id="13386" name="Group 61"/>
              <p:cNvGrpSpPr>
                <a:grpSpLocks/>
              </p:cNvGrpSpPr>
              <p:nvPr/>
            </p:nvGrpSpPr>
            <p:grpSpPr bwMode="auto">
              <a:xfrm>
                <a:off x="2024" y="3309"/>
                <a:ext cx="288" cy="130"/>
                <a:chOff x="1336" y="2944"/>
                <a:chExt cx="288" cy="130"/>
              </a:xfrm>
            </p:grpSpPr>
            <p:grpSp>
              <p:nvGrpSpPr>
                <p:cNvPr id="13401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406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7" name="Oval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8" name="Oval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9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0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1" name="Oval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2" name="Oval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402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403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4" name="Oval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5" name="Oval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  <p:sp>
            <p:nvSpPr>
              <p:cNvPr id="13387" name="Text Box 74"/>
              <p:cNvSpPr txBox="1">
                <a:spLocks noChangeArrowheads="1"/>
              </p:cNvSpPr>
              <p:nvPr/>
            </p:nvSpPr>
            <p:spPr bwMode="auto">
              <a:xfrm>
                <a:off x="3746" y="3243"/>
                <a:ext cx="13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fair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P(fair)</a:t>
                </a:r>
              </a:p>
            </p:txBody>
          </p:sp>
          <p:grpSp>
            <p:nvGrpSpPr>
              <p:cNvPr id="13388" name="Group 75"/>
              <p:cNvGrpSpPr>
                <a:grpSpLocks/>
              </p:cNvGrpSpPr>
              <p:nvPr/>
            </p:nvGrpSpPr>
            <p:grpSpPr bwMode="auto">
              <a:xfrm>
                <a:off x="3944" y="3291"/>
                <a:ext cx="288" cy="130"/>
                <a:chOff x="1336" y="2944"/>
                <a:chExt cx="288" cy="130"/>
              </a:xfrm>
            </p:grpSpPr>
            <p:grpSp>
              <p:nvGrpSpPr>
                <p:cNvPr id="13389" name="Group 76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394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5" name="Oval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6" name="Oval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7" name="Oval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8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9" name="Oval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0" name="Oval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390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391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2" name="Oval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3" name="Oval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</p:grpSp>
        <p:sp>
          <p:nvSpPr>
            <p:cNvPr id="13384" name="Line 88"/>
            <p:cNvSpPr>
              <a:spLocks noChangeShapeType="1"/>
            </p:cNvSpPr>
            <p:nvPr/>
          </p:nvSpPr>
          <p:spPr bwMode="auto">
            <a:xfrm>
              <a:off x="1872" y="3171"/>
              <a:ext cx="3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Group 89"/>
          <p:cNvGrpSpPr>
            <a:grpSpLocks/>
          </p:cNvGrpSpPr>
          <p:nvPr/>
        </p:nvGrpSpPr>
        <p:grpSpPr bwMode="auto">
          <a:xfrm>
            <a:off x="3252788" y="5304517"/>
            <a:ext cx="3910012" cy="885825"/>
            <a:chOff x="692" y="3611"/>
            <a:chExt cx="2463" cy="558"/>
          </a:xfrm>
        </p:grpSpPr>
        <p:sp>
          <p:nvSpPr>
            <p:cNvPr id="13378" name="Text Box 90"/>
            <p:cNvSpPr txBox="1">
              <a:spLocks noChangeArrowheads="1"/>
            </p:cNvSpPr>
            <p:nvPr/>
          </p:nvSpPr>
          <p:spPr bwMode="auto">
            <a:xfrm>
              <a:off x="692" y="3611"/>
              <a:ext cx="2463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 dirty="0"/>
                <a:t>	18/441 </a:t>
              </a:r>
              <a:r>
                <a:rPr lang="en-US" sz="1600" b="0" dirty="0">
                  <a:sym typeface="Symbol" pitchFamily="18" charset="2"/>
                </a:rPr>
                <a:t> 2/10</a:t>
              </a:r>
            </a:p>
            <a:p>
              <a:r>
                <a:rPr lang="en-US" sz="1600" b="0" dirty="0"/>
                <a:t>=			  =  </a:t>
              </a:r>
              <a:r>
                <a:rPr lang="en-US" sz="2000" b="0" u="sng" dirty="0">
                  <a:solidFill>
                    <a:schemeClr val="accent2"/>
                  </a:solidFill>
                </a:rPr>
                <a:t>0,269</a:t>
              </a:r>
            </a:p>
            <a:p>
              <a:r>
                <a:rPr lang="en-US" sz="1600" b="0" dirty="0"/>
                <a:t>    18/441 </a:t>
              </a:r>
              <a:r>
                <a:rPr lang="en-US" sz="1600" b="0" dirty="0">
                  <a:sym typeface="Symbol" pitchFamily="18" charset="2"/>
                </a:rPr>
                <a:t> 2/10 + 1/36  8/10</a:t>
              </a:r>
              <a:endParaRPr lang="cs-CZ" sz="1600" b="0" dirty="0">
                <a:sym typeface="Symbol" pitchFamily="18" charset="2"/>
              </a:endParaRPr>
            </a:p>
          </p:txBody>
        </p:sp>
        <p:sp>
          <p:nvSpPr>
            <p:cNvPr id="13379" name="Line 91"/>
            <p:cNvSpPr>
              <a:spLocks noChangeShapeType="1"/>
            </p:cNvSpPr>
            <p:nvPr/>
          </p:nvSpPr>
          <p:spPr bwMode="auto">
            <a:xfrm>
              <a:off x="896" y="3895"/>
              <a:ext cx="15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aphicFrame>
        <p:nvGraphicFramePr>
          <p:cNvPr id="23049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34755"/>
              </p:ext>
            </p:extLst>
          </p:nvPr>
        </p:nvGraphicFramePr>
        <p:xfrm>
          <a:off x="6544810" y="266700"/>
          <a:ext cx="2370137" cy="2499360"/>
        </p:xfrm>
        <a:graphic>
          <a:graphicData uri="http://schemas.openxmlformats.org/drawingml/2006/table">
            <a:tbl>
              <a:tblPr/>
              <a:tblGrid>
                <a:gridCol w="69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unbiased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biased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3344" name="Group 132"/>
          <p:cNvGrpSpPr>
            <a:grpSpLocks/>
          </p:cNvGrpSpPr>
          <p:nvPr/>
        </p:nvGrpSpPr>
        <p:grpSpPr bwMode="auto">
          <a:xfrm>
            <a:off x="6859135" y="714375"/>
            <a:ext cx="252412" cy="2001837"/>
            <a:chOff x="3805" y="2163"/>
            <a:chExt cx="204" cy="1622"/>
          </a:xfrm>
        </p:grpSpPr>
        <p:grpSp>
          <p:nvGrpSpPr>
            <p:cNvPr id="13345" name="Group 133"/>
            <p:cNvGrpSpPr>
              <a:grpSpLocks noChangeAspect="1"/>
            </p:cNvGrpSpPr>
            <p:nvPr/>
          </p:nvGrpSpPr>
          <p:grpSpPr bwMode="auto">
            <a:xfrm>
              <a:off x="3805" y="3581"/>
              <a:ext cx="204" cy="204"/>
              <a:chOff x="698" y="2313"/>
              <a:chExt cx="407" cy="407"/>
            </a:xfrm>
          </p:grpSpPr>
          <p:sp>
            <p:nvSpPr>
              <p:cNvPr id="13371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2" name="Oval 135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3" name="Oval 136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4" name="Oval 137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5" name="Oval 138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6" name="Oval 139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7" name="Oval 140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6" name="Group 141"/>
            <p:cNvGrpSpPr>
              <a:grpSpLocks noChangeAspect="1"/>
            </p:cNvGrpSpPr>
            <p:nvPr/>
          </p:nvGrpSpPr>
          <p:grpSpPr bwMode="auto">
            <a:xfrm>
              <a:off x="3805" y="2733"/>
              <a:ext cx="204" cy="204"/>
              <a:chOff x="1560" y="2329"/>
              <a:chExt cx="407" cy="407"/>
            </a:xfrm>
          </p:grpSpPr>
          <p:sp>
            <p:nvSpPr>
              <p:cNvPr id="13367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1560" y="2329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8" name="Oval 143"/>
              <p:cNvSpPr>
                <a:spLocks noChangeAspect="1" noChangeArrowheads="1"/>
              </p:cNvSpPr>
              <p:nvPr/>
            </p:nvSpPr>
            <p:spPr bwMode="auto">
              <a:xfrm>
                <a:off x="1609" y="237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9" name="Oval 144"/>
              <p:cNvSpPr>
                <a:spLocks noChangeAspect="1" noChangeArrowheads="1"/>
              </p:cNvSpPr>
              <p:nvPr/>
            </p:nvSpPr>
            <p:spPr bwMode="auto">
              <a:xfrm>
                <a:off x="1722" y="2486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0" name="Oval 145"/>
              <p:cNvSpPr>
                <a:spLocks noChangeAspect="1" noChangeArrowheads="1"/>
              </p:cNvSpPr>
              <p:nvPr/>
            </p:nvSpPr>
            <p:spPr bwMode="auto">
              <a:xfrm>
                <a:off x="1835" y="259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7" name="Group 146"/>
            <p:cNvGrpSpPr>
              <a:grpSpLocks noChangeAspect="1"/>
            </p:cNvGrpSpPr>
            <p:nvPr/>
          </p:nvGrpSpPr>
          <p:grpSpPr bwMode="auto">
            <a:xfrm>
              <a:off x="3805" y="3302"/>
              <a:ext cx="204" cy="204"/>
              <a:chOff x="1969" y="2773"/>
              <a:chExt cx="407" cy="407"/>
            </a:xfrm>
          </p:grpSpPr>
          <p:sp>
            <p:nvSpPr>
              <p:cNvPr id="13361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1969" y="277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2" name="Oval 148"/>
              <p:cNvSpPr>
                <a:spLocks noChangeAspect="1" noChangeArrowheads="1"/>
              </p:cNvSpPr>
              <p:nvPr/>
            </p:nvSpPr>
            <p:spPr bwMode="auto">
              <a:xfrm>
                <a:off x="2012" y="2814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3" name="Oval 149"/>
              <p:cNvSpPr>
                <a:spLocks noChangeAspect="1" noChangeArrowheads="1"/>
              </p:cNvSpPr>
              <p:nvPr/>
            </p:nvSpPr>
            <p:spPr bwMode="auto">
              <a:xfrm>
                <a:off x="2125" y="2927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4" name="Oval 15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237" y="281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5" name="Oval 151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11" y="303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6" name="Oval 152"/>
              <p:cNvSpPr>
                <a:spLocks noChangeAspect="1" noChangeArrowheads="1"/>
              </p:cNvSpPr>
              <p:nvPr/>
            </p:nvSpPr>
            <p:spPr bwMode="auto">
              <a:xfrm>
                <a:off x="2238" y="3040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8" name="Group 153"/>
            <p:cNvGrpSpPr>
              <a:grpSpLocks noChangeAspect="1"/>
            </p:cNvGrpSpPr>
            <p:nvPr/>
          </p:nvGrpSpPr>
          <p:grpSpPr bwMode="auto">
            <a:xfrm>
              <a:off x="3805" y="2163"/>
              <a:ext cx="204" cy="204"/>
              <a:chOff x="183" y="3386"/>
              <a:chExt cx="407" cy="407"/>
            </a:xfrm>
          </p:grpSpPr>
          <p:sp>
            <p:nvSpPr>
              <p:cNvPr id="13359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183" y="338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0" name="Oval 155"/>
              <p:cNvSpPr>
                <a:spLocks noChangeAspect="1" noChangeArrowheads="1"/>
              </p:cNvSpPr>
              <p:nvPr/>
            </p:nvSpPr>
            <p:spPr bwMode="auto">
              <a:xfrm>
                <a:off x="342" y="354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9" name="Group 156"/>
            <p:cNvGrpSpPr>
              <a:grpSpLocks noChangeAspect="1"/>
            </p:cNvGrpSpPr>
            <p:nvPr/>
          </p:nvGrpSpPr>
          <p:grpSpPr bwMode="auto">
            <a:xfrm>
              <a:off x="3805" y="2450"/>
              <a:ext cx="204" cy="204"/>
              <a:chOff x="697" y="2871"/>
              <a:chExt cx="407" cy="407"/>
            </a:xfrm>
          </p:grpSpPr>
          <p:sp>
            <p:nvSpPr>
              <p:cNvPr id="13356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7" name="Oval 158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8" name="Oval 159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50" name="Group 160"/>
            <p:cNvGrpSpPr>
              <a:grpSpLocks noChangeAspect="1"/>
            </p:cNvGrpSpPr>
            <p:nvPr/>
          </p:nvGrpSpPr>
          <p:grpSpPr bwMode="auto">
            <a:xfrm>
              <a:off x="3805" y="3018"/>
              <a:ext cx="204" cy="204"/>
              <a:chOff x="1185" y="3796"/>
              <a:chExt cx="407" cy="407"/>
            </a:xfrm>
          </p:grpSpPr>
          <p:sp>
            <p:nvSpPr>
              <p:cNvPr id="13351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1185" y="379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2" name="Oval 162"/>
              <p:cNvSpPr>
                <a:spLocks noChangeAspect="1" noChangeArrowheads="1"/>
              </p:cNvSpPr>
              <p:nvPr/>
            </p:nvSpPr>
            <p:spPr bwMode="auto">
              <a:xfrm>
                <a:off x="1251" y="386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3" name="Oval 163"/>
              <p:cNvSpPr>
                <a:spLocks noChangeAspect="1" noChangeArrowheads="1"/>
              </p:cNvSpPr>
              <p:nvPr/>
            </p:nvSpPr>
            <p:spPr bwMode="auto">
              <a:xfrm>
                <a:off x="1253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4" name="Oval 164"/>
              <p:cNvSpPr>
                <a:spLocks noChangeAspect="1" noChangeArrowheads="1"/>
              </p:cNvSpPr>
              <p:nvPr/>
            </p:nvSpPr>
            <p:spPr bwMode="auto">
              <a:xfrm>
                <a:off x="1422" y="386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5" name="Oval 165"/>
              <p:cNvSpPr>
                <a:spLocks noChangeAspect="1" noChangeArrowheads="1"/>
              </p:cNvSpPr>
              <p:nvPr/>
            </p:nvSpPr>
            <p:spPr bwMode="auto">
              <a:xfrm>
                <a:off x="1428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27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39853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GB" sz="2000" b="0" dirty="0">
                <a:sym typeface="Symbol" pitchFamily="18" charset="2"/>
              </a:rPr>
              <a:t>For our example of</a:t>
            </a:r>
            <a:r>
              <a:rPr lang="cs-CZ" sz="2000" b="0" dirty="0">
                <a:sym typeface="Symbol" pitchFamily="18" charset="2"/>
              </a:rPr>
              <a:t> 2 </a:t>
            </a:r>
            <a:r>
              <a:rPr lang="en-GB" sz="2000" b="0" dirty="0">
                <a:sym typeface="Symbol" pitchFamily="18" charset="2"/>
              </a:rPr>
              <a:t>dice throws</a:t>
            </a:r>
            <a:r>
              <a:rPr lang="cs-CZ" sz="2000" b="0" dirty="0">
                <a:sym typeface="Symbol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2"/>
          <p:cNvSpPr>
            <a:spLocks noChangeArrowheads="1"/>
          </p:cNvSpPr>
          <p:nvPr/>
        </p:nvSpPr>
        <p:spPr bwMode="auto">
          <a:xfrm>
            <a:off x="333375" y="190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101" name="Rectangle 73"/>
          <p:cNvSpPr>
            <a:spLocks noChangeArrowheads="1"/>
          </p:cNvSpPr>
          <p:nvPr/>
        </p:nvSpPr>
        <p:spPr bwMode="auto">
          <a:xfrm>
            <a:off x="333375" y="519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102" name="Text Box 76"/>
          <p:cNvSpPr txBox="1">
            <a:spLocks noChangeArrowheads="1"/>
          </p:cNvSpPr>
          <p:nvPr/>
        </p:nvSpPr>
        <p:spPr bwMode="auto">
          <a:xfrm>
            <a:off x="1167040" y="320675"/>
            <a:ext cx="6162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</a:rPr>
              <a:t>Bayes</a:t>
            </a:r>
            <a:r>
              <a:rPr lang="en-GB" sz="2400" b="0" dirty="0" err="1">
                <a:solidFill>
                  <a:srgbClr val="E60000"/>
                </a:solidFill>
              </a:rPr>
              <a:t>ian</a:t>
            </a:r>
            <a:r>
              <a:rPr lang="en-GB" sz="2400" b="0" dirty="0">
                <a:solidFill>
                  <a:srgbClr val="E60000"/>
                </a:solidFill>
              </a:rPr>
              <a:t> method in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en-GB" sz="2400" b="0" dirty="0" err="1">
                <a:solidFill>
                  <a:srgbClr val="E60000"/>
                </a:solidFill>
              </a:rPr>
              <a:t>ph</a:t>
            </a:r>
            <a:r>
              <a:rPr lang="cs-CZ" sz="2400" b="0" dirty="0" err="1">
                <a:solidFill>
                  <a:srgbClr val="E60000"/>
                </a:solidFill>
              </a:rPr>
              <a:t>ylogenetic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anal</a:t>
            </a:r>
            <a:r>
              <a:rPr lang="en-GB" sz="2400" b="0" dirty="0" err="1">
                <a:solidFill>
                  <a:srgbClr val="E60000"/>
                </a:solidFill>
              </a:rPr>
              <a:t>ysis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</a:p>
        </p:txBody>
      </p:sp>
      <p:sp>
        <p:nvSpPr>
          <p:cNvPr id="78" name="Obdélníkový popisek 77"/>
          <p:cNvSpPr/>
          <p:nvPr/>
        </p:nvSpPr>
        <p:spPr bwMode="auto">
          <a:xfrm>
            <a:off x="3048454" y="1177819"/>
            <a:ext cx="1535113" cy="466378"/>
          </a:xfrm>
          <a:prstGeom prst="wedgeRectCallout">
            <a:avLst>
              <a:gd name="adj1" fmla="val 27396"/>
              <a:gd name="adj2" fmla="val 9234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b="0" dirty="0"/>
              <a:t>likelihood</a:t>
            </a:r>
            <a:endParaRPr lang="cs-CZ" b="0" dirty="0"/>
          </a:p>
        </p:txBody>
      </p:sp>
      <p:sp>
        <p:nvSpPr>
          <p:cNvPr id="79" name="Obdélníkový popisek 78"/>
          <p:cNvSpPr/>
          <p:nvPr/>
        </p:nvSpPr>
        <p:spPr bwMode="auto">
          <a:xfrm>
            <a:off x="6505575" y="1263386"/>
            <a:ext cx="1840372" cy="508831"/>
          </a:xfrm>
          <a:prstGeom prst="wedgeRectCallout">
            <a:avLst>
              <a:gd name="adj1" fmla="val -43439"/>
              <a:gd name="adj2" fmla="val 9119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prior </a:t>
            </a:r>
            <a:r>
              <a:rPr lang="cs-CZ" b="0" dirty="0" err="1"/>
              <a:t>pr</a:t>
            </a:r>
            <a:r>
              <a:rPr lang="en-GB" b="0" dirty="0" err="1"/>
              <a:t>obability</a:t>
            </a:r>
            <a:endParaRPr lang="cs-CZ" b="0" dirty="0"/>
          </a:p>
        </p:txBody>
      </p:sp>
      <p:sp>
        <p:nvSpPr>
          <p:cNvPr id="80" name="Obdélníkový popisek 79"/>
          <p:cNvSpPr/>
          <p:nvPr/>
        </p:nvSpPr>
        <p:spPr bwMode="auto">
          <a:xfrm>
            <a:off x="592753" y="2807843"/>
            <a:ext cx="2937830" cy="736590"/>
          </a:xfrm>
          <a:prstGeom prst="wedgeRectCallout">
            <a:avLst>
              <a:gd name="adj1" fmla="val 63287"/>
              <a:gd name="adj2" fmla="val -4616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sum</a:t>
            </a:r>
            <a:r>
              <a:rPr lang="en-GB" b="0" dirty="0"/>
              <a:t> across all </a:t>
            </a:r>
            <a:r>
              <a:rPr lang="cs-CZ" b="0" dirty="0" err="1"/>
              <a:t>hypothes</a:t>
            </a:r>
            <a:r>
              <a:rPr lang="en-GB" b="0" dirty="0"/>
              <a:t>es</a:t>
            </a:r>
            <a:endParaRPr lang="cs-CZ" b="0" dirty="0"/>
          </a:p>
          <a:p>
            <a:pPr algn="ctr">
              <a:defRPr/>
            </a:pPr>
            <a:r>
              <a:rPr lang="cs-CZ" b="0" dirty="0"/>
              <a:t>(= </a:t>
            </a:r>
            <a:r>
              <a:rPr lang="cs-CZ" b="0" dirty="0" err="1"/>
              <a:t>margin</a:t>
            </a:r>
            <a:r>
              <a:rPr lang="en-GB" b="0" dirty="0"/>
              <a:t>a</a:t>
            </a:r>
            <a:r>
              <a:rPr lang="cs-CZ" b="0" dirty="0"/>
              <a:t>l </a:t>
            </a:r>
            <a:r>
              <a:rPr lang="cs-CZ" b="0" dirty="0" err="1"/>
              <a:t>likelihood</a:t>
            </a:r>
            <a:r>
              <a:rPr lang="cs-CZ" b="0" dirty="0"/>
              <a:t>)</a:t>
            </a:r>
          </a:p>
        </p:txBody>
      </p:sp>
      <p:sp>
        <p:nvSpPr>
          <p:cNvPr id="81" name="Obdélníkový popisek 80"/>
          <p:cNvSpPr/>
          <p:nvPr/>
        </p:nvSpPr>
        <p:spPr bwMode="auto">
          <a:xfrm>
            <a:off x="905781" y="1089025"/>
            <a:ext cx="1412649" cy="728663"/>
          </a:xfrm>
          <a:prstGeom prst="wedgeRectCallout">
            <a:avLst>
              <a:gd name="adj1" fmla="val 46294"/>
              <a:gd name="adj2" fmla="val 9548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 err="1"/>
              <a:t>posterior</a:t>
            </a:r>
            <a:r>
              <a:rPr lang="cs-CZ" b="0" dirty="0"/>
              <a:t> </a:t>
            </a:r>
            <a:r>
              <a:rPr lang="cs-CZ" b="0" dirty="0" err="1"/>
              <a:t>pr</a:t>
            </a:r>
            <a:r>
              <a:rPr lang="en-GB" b="0" dirty="0" err="1"/>
              <a:t>obability</a:t>
            </a:r>
            <a:endParaRPr lang="cs-CZ" b="0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088016" y="1954439"/>
            <a:ext cx="4943475" cy="866775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2"/>
          <p:cNvSpPr>
            <a:spLocks noChangeArrowheads="1"/>
          </p:cNvSpPr>
          <p:nvPr/>
        </p:nvSpPr>
        <p:spPr bwMode="auto">
          <a:xfrm>
            <a:off x="369951" y="12784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576" y="-62179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6576" y="-62179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6576" y="-62179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32525" name="Text Box 77"/>
          <p:cNvSpPr txBox="1">
            <a:spLocks noChangeArrowheads="1"/>
          </p:cNvSpPr>
          <p:nvPr/>
        </p:nvSpPr>
        <p:spPr bwMode="auto">
          <a:xfrm>
            <a:off x="567276" y="416911"/>
            <a:ext cx="6364243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 err="1"/>
              <a:t>Paramet</a:t>
            </a:r>
            <a:r>
              <a:rPr lang="en-GB" sz="2000" b="0" dirty="0"/>
              <a:t>e</a:t>
            </a:r>
            <a:r>
              <a:rPr lang="cs-CZ" sz="2000" b="0" dirty="0"/>
              <a:t>r</a:t>
            </a:r>
            <a:r>
              <a:rPr lang="en-GB" sz="2000" b="0" dirty="0"/>
              <a:t>s</a:t>
            </a:r>
            <a:r>
              <a:rPr lang="cs-CZ" sz="2000" b="0" dirty="0"/>
              <a:t> </a:t>
            </a:r>
            <a:r>
              <a:rPr lang="en-GB" sz="2000" b="0" dirty="0"/>
              <a:t>of B</a:t>
            </a:r>
            <a:r>
              <a:rPr lang="cs-CZ" sz="2000" b="0" dirty="0" err="1"/>
              <a:t>ayes</a:t>
            </a:r>
            <a:r>
              <a:rPr lang="en-GB" sz="2000" b="0" dirty="0" err="1"/>
              <a:t>ian</a:t>
            </a:r>
            <a:r>
              <a:rPr lang="cs-CZ" sz="2000" b="0" dirty="0"/>
              <a:t> </a:t>
            </a:r>
            <a:r>
              <a:rPr lang="cs-CZ" sz="2000" b="0" dirty="0" err="1"/>
              <a:t>anal</a:t>
            </a:r>
            <a:r>
              <a:rPr lang="en-GB" sz="2000" b="0" dirty="0" err="1"/>
              <a:t>ysis</a:t>
            </a:r>
            <a:r>
              <a:rPr lang="en-GB" sz="2000" b="0" dirty="0"/>
              <a:t> mostly </a:t>
            </a:r>
            <a:r>
              <a:rPr lang="en-GB" sz="2000" b="0" u="sng" dirty="0"/>
              <a:t>continuous</a:t>
            </a:r>
            <a:r>
              <a:rPr lang="cs-CZ" sz="2000" b="0" dirty="0"/>
              <a:t> </a:t>
            </a:r>
            <a:r>
              <a:rPr lang="cs-CZ" sz="2000" b="0" dirty="0">
                <a:sym typeface="Symbol"/>
              </a:rPr>
              <a:t></a:t>
            </a:r>
            <a:br>
              <a:rPr lang="cs-CZ" sz="2000" b="0" dirty="0">
                <a:sym typeface="Symbol"/>
              </a:rPr>
            </a:br>
            <a:r>
              <a:rPr lang="cs-CZ" sz="2000" b="0" dirty="0">
                <a:sym typeface="Symbol"/>
              </a:rPr>
              <a:t>	</a:t>
            </a:r>
            <a:r>
              <a:rPr lang="cs-CZ" sz="2000" b="0" i="1" dirty="0">
                <a:sym typeface="Symbol"/>
              </a:rPr>
              <a:t>P</a:t>
            </a:r>
            <a:r>
              <a:rPr lang="cs-CZ" sz="2000" b="0" dirty="0">
                <a:sym typeface="Symbol"/>
              </a:rPr>
              <a:t>  </a:t>
            </a:r>
            <a:r>
              <a:rPr lang="cs-CZ" sz="2000" b="0" u="sng" dirty="0">
                <a:sym typeface="Symbol"/>
              </a:rPr>
              <a:t>probability </a:t>
            </a:r>
            <a:r>
              <a:rPr lang="cs-CZ" sz="2000" b="0" u="sng" dirty="0" err="1">
                <a:sym typeface="Symbol"/>
              </a:rPr>
              <a:t>density</a:t>
            </a:r>
            <a:r>
              <a:rPr lang="cs-CZ" sz="2000" b="0" u="sng" dirty="0">
                <a:sym typeface="Symbol"/>
              </a:rPr>
              <a:t> </a:t>
            </a:r>
            <a:r>
              <a:rPr lang="cs-CZ" sz="2000" b="0" u="sng" dirty="0" err="1">
                <a:sym typeface="Symbol"/>
              </a:rPr>
              <a:t>functions</a:t>
            </a:r>
            <a:r>
              <a:rPr lang="cs-CZ" sz="2000" b="0" dirty="0"/>
              <a:t> 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/>
              <a:t> 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>
                <a:sym typeface="Symbol" panose="05050102010706020507" pitchFamily="18" charset="2"/>
              </a:rPr>
              <a:t> </a:t>
            </a: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en-GB" sz="2000" b="0" dirty="0"/>
              <a:t>either </a:t>
            </a:r>
            <a:r>
              <a:rPr lang="cs-CZ" sz="2000" b="0" dirty="0"/>
              <a:t>ML </a:t>
            </a:r>
            <a:r>
              <a:rPr lang="en-GB" sz="2000" b="0" dirty="0"/>
              <a:t>estimates</a:t>
            </a:r>
            <a:r>
              <a:rPr lang="cs-CZ" sz="2000" b="0" dirty="0"/>
              <a:t> </a:t>
            </a:r>
            <a:r>
              <a:rPr lang="cs-CZ" sz="2000" b="0" dirty="0">
                <a:sym typeface="Symbol" pitchFamily="18" charset="2"/>
              </a:rPr>
              <a:t>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empiric</a:t>
            </a:r>
            <a:r>
              <a:rPr lang="en-GB" sz="2000" b="0" dirty="0">
                <a:solidFill>
                  <a:srgbClr val="E60000"/>
                </a:solidFill>
                <a:sym typeface="Symbol" pitchFamily="18" charset="2"/>
              </a:rPr>
              <a:t>al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BA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en-GB" sz="2000" b="0" dirty="0">
                <a:sym typeface="Symbol" pitchFamily="18" charset="2"/>
              </a:rPr>
              <a:t>or all combinations</a:t>
            </a:r>
            <a:r>
              <a:rPr lang="cs-CZ" sz="2000" b="0" dirty="0">
                <a:sym typeface="Symbol" pitchFamily="18" charset="2"/>
              </a:rPr>
              <a:t> 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hierarchic</a:t>
            </a:r>
            <a:r>
              <a:rPr lang="en-GB" sz="2000" b="0" dirty="0">
                <a:solidFill>
                  <a:srgbClr val="E60000"/>
                </a:solidFill>
                <a:sym typeface="Symbol" pitchFamily="18" charset="2"/>
              </a:rPr>
              <a:t>al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BA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044864" y="1278445"/>
            <a:ext cx="4034518" cy="641655"/>
          </a:xfrm>
          <a:prstGeom prst="rect">
            <a:avLst/>
          </a:prstGeom>
          <a:noFill/>
        </p:spPr>
      </p:pic>
      <p:sp>
        <p:nvSpPr>
          <p:cNvPr id="4101" name="Rectangle 73"/>
          <p:cNvSpPr>
            <a:spLocks noChangeArrowheads="1"/>
          </p:cNvSpPr>
          <p:nvPr/>
        </p:nvSpPr>
        <p:spPr bwMode="auto">
          <a:xfrm>
            <a:off x="-77840" y="4373119"/>
            <a:ext cx="82799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1032DF5-B222-447D-A30E-C19B9228D2A4}"/>
                  </a:ext>
                </a:extLst>
              </p:cNvPr>
              <p:cNvSpPr txBox="1"/>
              <p:nvPr/>
            </p:nvSpPr>
            <p:spPr>
              <a:xfrm>
                <a:off x="2448885" y="2677296"/>
                <a:ext cx="2803939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400" b="0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1032DF5-B222-447D-A30E-C19B9228D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885" y="2677296"/>
                <a:ext cx="2803939" cy="768993"/>
              </a:xfrm>
              <a:prstGeom prst="rect">
                <a:avLst/>
              </a:prstGeom>
              <a:blipFill>
                <a:blip r:embed="rId4"/>
                <a:stretch>
                  <a:fillRect l="-217" r="-6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ový popisek 78">
            <a:extLst>
              <a:ext uri="{FF2B5EF4-FFF2-40B4-BE49-F238E27FC236}">
                <a16:creationId xmlns:a16="http://schemas.microsoft.com/office/drawing/2014/main" id="{7D464868-C222-4AE4-A2AF-96EFD2BE05B0}"/>
              </a:ext>
            </a:extLst>
          </p:cNvPr>
          <p:cNvSpPr/>
          <p:nvPr/>
        </p:nvSpPr>
        <p:spPr bwMode="auto">
          <a:xfrm>
            <a:off x="5065776" y="1787276"/>
            <a:ext cx="1478513" cy="641655"/>
          </a:xfrm>
          <a:prstGeom prst="wedgeRectCallout">
            <a:avLst>
              <a:gd name="adj1" fmla="val -43439"/>
              <a:gd name="adj2" fmla="val 9119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prior </a:t>
            </a:r>
            <a:r>
              <a:rPr lang="cs-CZ" b="0" dirty="0" err="1"/>
              <a:t>distribution</a:t>
            </a:r>
            <a:endParaRPr lang="cs-CZ" b="0" dirty="0"/>
          </a:p>
        </p:txBody>
      </p:sp>
      <p:sp>
        <p:nvSpPr>
          <p:cNvPr id="15" name="Obdélníkový popisek 78">
            <a:extLst>
              <a:ext uri="{FF2B5EF4-FFF2-40B4-BE49-F238E27FC236}">
                <a16:creationId xmlns:a16="http://schemas.microsoft.com/office/drawing/2014/main" id="{8542D9FE-5ED7-4EED-906D-6197D48630DE}"/>
              </a:ext>
            </a:extLst>
          </p:cNvPr>
          <p:cNvSpPr/>
          <p:nvPr/>
        </p:nvSpPr>
        <p:spPr bwMode="auto">
          <a:xfrm>
            <a:off x="740601" y="2727675"/>
            <a:ext cx="1396396" cy="768993"/>
          </a:xfrm>
          <a:prstGeom prst="wedgeRectCallout">
            <a:avLst>
              <a:gd name="adj1" fmla="val 66850"/>
              <a:gd name="adj2" fmla="val 11386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 err="1"/>
              <a:t>posterior</a:t>
            </a:r>
            <a:r>
              <a:rPr lang="cs-CZ" b="0" dirty="0"/>
              <a:t> </a:t>
            </a:r>
            <a:r>
              <a:rPr lang="cs-CZ" b="0" dirty="0" err="1"/>
              <a:t>distribution</a:t>
            </a:r>
            <a:endParaRPr lang="cs-CZ" b="0" dirty="0"/>
          </a:p>
        </p:txBody>
      </p:sp>
      <p:sp>
        <p:nvSpPr>
          <p:cNvPr id="16" name="Obdélníkový popisek 78">
            <a:extLst>
              <a:ext uri="{FF2B5EF4-FFF2-40B4-BE49-F238E27FC236}">
                <a16:creationId xmlns:a16="http://schemas.microsoft.com/office/drawing/2014/main" id="{D8610E87-70BC-4B8A-9D91-C024375B7304}"/>
              </a:ext>
            </a:extLst>
          </p:cNvPr>
          <p:cNvSpPr/>
          <p:nvPr/>
        </p:nvSpPr>
        <p:spPr bwMode="auto">
          <a:xfrm>
            <a:off x="2654618" y="2024712"/>
            <a:ext cx="1221634" cy="508831"/>
          </a:xfrm>
          <a:prstGeom prst="wedgeRectCallout">
            <a:avLst>
              <a:gd name="adj1" fmla="val 32472"/>
              <a:gd name="adj2" fmla="val 76813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 err="1"/>
              <a:t>likelihood</a:t>
            </a:r>
            <a:endParaRPr lang="cs-CZ" b="0" dirty="0"/>
          </a:p>
        </p:txBody>
      </p:sp>
      <p:sp>
        <p:nvSpPr>
          <p:cNvPr id="17" name="Obdélníkový popisek 78">
            <a:extLst>
              <a:ext uri="{FF2B5EF4-FFF2-40B4-BE49-F238E27FC236}">
                <a16:creationId xmlns:a16="http://schemas.microsoft.com/office/drawing/2014/main" id="{11091F1C-30BA-4E15-BE9F-1A57C520613C}"/>
              </a:ext>
            </a:extLst>
          </p:cNvPr>
          <p:cNvSpPr/>
          <p:nvPr/>
        </p:nvSpPr>
        <p:spPr bwMode="auto">
          <a:xfrm>
            <a:off x="5150753" y="3267253"/>
            <a:ext cx="1254754" cy="701242"/>
          </a:xfrm>
          <a:prstGeom prst="wedgeRectCallout">
            <a:avLst>
              <a:gd name="adj1" fmla="val -71154"/>
              <a:gd name="adj2" fmla="val -33726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 err="1"/>
              <a:t>marginal</a:t>
            </a:r>
            <a:r>
              <a:rPr lang="cs-CZ" b="0" dirty="0"/>
              <a:t> </a:t>
            </a:r>
            <a:r>
              <a:rPr lang="cs-CZ" b="0" dirty="0" err="1"/>
              <a:t>likelihood</a:t>
            </a:r>
            <a:endParaRPr lang="cs-CZ" b="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902E15A-4CED-4A9B-BF57-EE82F0616698}"/>
              </a:ext>
            </a:extLst>
          </p:cNvPr>
          <p:cNvSpPr txBox="1"/>
          <p:nvPr/>
        </p:nvSpPr>
        <p:spPr>
          <a:xfrm>
            <a:off x="668732" y="4086625"/>
            <a:ext cx="8292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i="1" dirty="0">
                <a:sym typeface="Symbol" panose="05050102010706020507" pitchFamily="18" charset="2"/>
              </a:rPr>
              <a:t></a:t>
            </a:r>
            <a:r>
              <a:rPr lang="cs-CZ" sz="1800" b="0" dirty="0">
                <a:sym typeface="Symbol" panose="05050102010706020507" pitchFamily="18" charset="2"/>
              </a:rPr>
              <a:t> = </a:t>
            </a:r>
            <a:r>
              <a:rPr lang="en-GB" sz="1800" b="0" i="0" u="none" strike="noStrike" baseline="0" dirty="0">
                <a:latin typeface="+mn-lt"/>
              </a:rPr>
              <a:t>set of (continuous) parameters</a:t>
            </a:r>
            <a:r>
              <a:rPr lang="cs-CZ" sz="1800" b="0" i="0" u="none" strike="noStrike" baseline="0" dirty="0">
                <a:latin typeface="+mn-lt"/>
              </a:rPr>
              <a:t> </a:t>
            </a:r>
            <a:r>
              <a:rPr lang="en-US" sz="1800" b="0" i="0" u="none" strike="noStrike" baseline="0" dirty="0">
                <a:latin typeface="+mn-lt"/>
              </a:rPr>
              <a:t>in the model, including the tree, substitution model parameters, clock rates,</a:t>
            </a:r>
            <a:r>
              <a:rPr lang="cs-CZ" sz="1800" b="0" i="0" u="none" strike="noStrike" baseline="0" dirty="0">
                <a:latin typeface="+mn-lt"/>
              </a:rPr>
              <a:t> </a:t>
            </a:r>
            <a:r>
              <a:rPr lang="cs-CZ" sz="1800" b="0" i="0" u="none" strike="noStrike" baseline="0" dirty="0" err="1">
                <a:latin typeface="+mn-lt"/>
              </a:rPr>
              <a:t>etc</a:t>
            </a:r>
            <a:r>
              <a:rPr lang="cs-CZ" sz="1800" b="0" i="0" u="none" strike="noStrike" baseline="0" dirty="0">
                <a:latin typeface="+mn-lt"/>
              </a:rPr>
              <a:t>.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413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Analysing BEAST output using Tracer | BEAST Documentation">
            <a:extLst>
              <a:ext uri="{FF2B5EF4-FFF2-40B4-BE49-F238E27FC236}">
                <a16:creationId xmlns:a16="http://schemas.microsoft.com/office/drawing/2014/main" id="{61BED8C3-3D38-4221-A0E9-61FAA2D0D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860"/>
            <a:ext cx="8170417" cy="567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Analysing BEAST output using Tracer | BEAST Documentation">
            <a:extLst>
              <a:ext uri="{FF2B5EF4-FFF2-40B4-BE49-F238E27FC236}">
                <a16:creationId xmlns:a16="http://schemas.microsoft.com/office/drawing/2014/main" id="{521F58A9-4FC8-4D36-B111-FBDA176CB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15392" r="6607" b="15560"/>
          <a:stretch/>
        </p:blipFill>
        <p:spPr bwMode="auto">
          <a:xfrm>
            <a:off x="6105940" y="477714"/>
            <a:ext cx="2903893" cy="23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63636A5-D5D1-422D-BC88-F94E0127488C}"/>
              </a:ext>
            </a:extLst>
          </p:cNvPr>
          <p:cNvSpPr txBox="1"/>
          <p:nvPr/>
        </p:nvSpPr>
        <p:spPr>
          <a:xfrm>
            <a:off x="1469434" y="543565"/>
            <a:ext cx="4023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dirty="0" err="1"/>
              <a:t>outcome</a:t>
            </a:r>
            <a:r>
              <a:rPr lang="cs-CZ" sz="2000" b="0" dirty="0"/>
              <a:t> = probability </a:t>
            </a:r>
            <a:r>
              <a:rPr lang="cs-CZ" sz="2000" b="0" dirty="0" err="1"/>
              <a:t>distribution</a:t>
            </a:r>
            <a:endParaRPr lang="cs-CZ" sz="2000" b="0" dirty="0"/>
          </a:p>
        </p:txBody>
      </p:sp>
      <p:sp>
        <p:nvSpPr>
          <p:cNvPr id="5" name="Obdélníkový popisek 78">
            <a:extLst>
              <a:ext uri="{FF2B5EF4-FFF2-40B4-BE49-F238E27FC236}">
                <a16:creationId xmlns:a16="http://schemas.microsoft.com/office/drawing/2014/main" id="{3E1FC3EC-DFC6-4E72-A197-951BF0366BAE}"/>
              </a:ext>
            </a:extLst>
          </p:cNvPr>
          <p:cNvSpPr/>
          <p:nvPr/>
        </p:nvSpPr>
        <p:spPr bwMode="auto">
          <a:xfrm>
            <a:off x="5205256" y="3670945"/>
            <a:ext cx="1801368" cy="641655"/>
          </a:xfrm>
          <a:prstGeom prst="wedgeRectCallout">
            <a:avLst>
              <a:gd name="adj1" fmla="val -43439"/>
              <a:gd name="adj2" fmla="val 9119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HPD = </a:t>
            </a:r>
            <a:r>
              <a:rPr lang="cs-CZ" sz="1600" b="0" dirty="0" err="1"/>
              <a:t>highest</a:t>
            </a:r>
            <a:r>
              <a:rPr lang="cs-CZ" sz="1600" b="0" dirty="0"/>
              <a:t> </a:t>
            </a:r>
            <a:r>
              <a:rPr lang="cs-CZ" sz="1600" b="0" dirty="0" err="1"/>
              <a:t>posterior</a:t>
            </a:r>
            <a:r>
              <a:rPr lang="cs-CZ" sz="1600" b="0" dirty="0"/>
              <a:t> </a:t>
            </a:r>
            <a:r>
              <a:rPr lang="cs-CZ" sz="1600" b="0" dirty="0" err="1"/>
              <a:t>density</a:t>
            </a:r>
            <a:endParaRPr lang="cs-CZ" sz="1600" b="0" dirty="0"/>
          </a:p>
        </p:txBody>
      </p:sp>
    </p:spTree>
    <p:extLst>
      <p:ext uri="{BB962C8B-B14F-4D97-AF65-F5344CB8AC3E}">
        <p14:creationId xmlns:p14="http://schemas.microsoft.com/office/powerpoint/2010/main" val="537233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474641" y="3277649"/>
            <a:ext cx="826700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dirty="0"/>
              <a:t>Markov process:  t</a:t>
            </a:r>
            <a:r>
              <a:rPr lang="en-US" sz="2000" b="0" baseline="-25000" dirty="0"/>
              <a:t>-1</a:t>
            </a:r>
            <a:r>
              <a:rPr lang="cs-CZ" sz="2000" b="0" dirty="0"/>
              <a:t>: </a:t>
            </a:r>
            <a:r>
              <a:rPr lang="en-US" sz="2000" b="0" dirty="0"/>
              <a:t>A </a:t>
            </a:r>
            <a:r>
              <a:rPr lang="en-US" sz="2000" b="0" dirty="0">
                <a:sym typeface="Symbol" pitchFamily="18" charset="2"/>
              </a:rPr>
              <a:t> </a:t>
            </a:r>
            <a:r>
              <a:rPr lang="cs-CZ" sz="2000" b="0" dirty="0">
                <a:sym typeface="Symbol" pitchFamily="18" charset="2"/>
              </a:rPr>
              <a:t>t</a:t>
            </a:r>
            <a:r>
              <a:rPr lang="en-US" sz="2000" b="0" baseline="-25000" dirty="0">
                <a:sym typeface="Symbol" pitchFamily="18" charset="2"/>
              </a:rPr>
              <a:t>0</a:t>
            </a:r>
            <a:r>
              <a:rPr lang="cs-CZ" sz="2000" b="0" dirty="0">
                <a:sym typeface="Symbol" pitchFamily="18" charset="2"/>
              </a:rPr>
              <a:t>: </a:t>
            </a:r>
            <a:r>
              <a:rPr lang="en-US" sz="2000" b="0" dirty="0">
                <a:sym typeface="Symbol" pitchFamily="18" charset="2"/>
              </a:rPr>
              <a:t>C  </a:t>
            </a:r>
            <a:r>
              <a:rPr lang="cs-CZ" sz="2000" b="0" dirty="0">
                <a:sym typeface="Symbol" pitchFamily="18" charset="2"/>
              </a:rPr>
              <a:t>t</a:t>
            </a:r>
            <a:r>
              <a:rPr lang="en-US" sz="2000" b="0" baseline="-25000" dirty="0">
                <a:sym typeface="Symbol" pitchFamily="18" charset="2"/>
              </a:rPr>
              <a:t>+1</a:t>
            </a:r>
            <a:r>
              <a:rPr lang="cs-CZ" sz="2000" b="0" dirty="0">
                <a:sym typeface="Symbol" pitchFamily="18" charset="2"/>
              </a:rPr>
              <a:t>: </a:t>
            </a:r>
            <a:r>
              <a:rPr lang="en-US" sz="2000" b="0" dirty="0">
                <a:sym typeface="Symbol" pitchFamily="18" charset="2"/>
              </a:rPr>
              <a:t>G</a:t>
            </a:r>
            <a:endParaRPr lang="cs-CZ" sz="2000" b="0" dirty="0">
              <a:sym typeface="Symbol" pitchFamily="18" charset="2"/>
            </a:endParaRPr>
          </a:p>
          <a:p>
            <a:pPr algn="ctr"/>
            <a:r>
              <a:rPr lang="cs-CZ" sz="2000" b="0" dirty="0" err="1">
                <a:sym typeface="Symbol" pitchFamily="18" charset="2"/>
              </a:rPr>
              <a:t>Markov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 err="1">
                <a:sym typeface="Symbol" pitchFamily="18" charset="2"/>
              </a:rPr>
              <a:t>property</a:t>
            </a:r>
            <a:r>
              <a:rPr lang="cs-CZ" sz="2000" b="0" dirty="0">
                <a:sym typeface="Symbol" pitchFamily="18" charset="2"/>
              </a:rPr>
              <a:t> = „</a:t>
            </a:r>
            <a:r>
              <a:rPr lang="cs-CZ" sz="2000" b="0" dirty="0" err="1">
                <a:sym typeface="Symbol" pitchFamily="18" charset="2"/>
              </a:rPr>
              <a:t>memorylessness</a:t>
            </a:r>
            <a:r>
              <a:rPr lang="cs-CZ" sz="2000" b="0" dirty="0">
                <a:sym typeface="Symbol" pitchFamily="18" charset="2"/>
              </a:rPr>
              <a:t>“</a:t>
            </a:r>
            <a:endParaRPr lang="en-US" sz="2000" b="0" dirty="0">
              <a:sym typeface="Symbol" pitchFamily="18" charset="2"/>
            </a:endParaRPr>
          </a:p>
          <a:p>
            <a:pPr algn="ctr"/>
            <a:endParaRPr lang="en-US" sz="2000" b="0" dirty="0">
              <a:sym typeface="Symbol" pitchFamily="18" charset="2"/>
            </a:endParaRPr>
          </a:p>
          <a:p>
            <a:pPr algn="ctr"/>
            <a:r>
              <a:rPr lang="en-US" sz="2000" b="0" dirty="0">
                <a:sym typeface="Symbol" pitchFamily="18" charset="2"/>
              </a:rPr>
              <a:t>…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 same across the whole phylogeny =</a:t>
            </a:r>
            <a:r>
              <a:rPr lang="en-US" sz="2000" b="0" dirty="0">
                <a:solidFill>
                  <a:srgbClr val="F00000"/>
                </a:solidFill>
                <a:sym typeface="Symbol" pitchFamily="18" charset="2"/>
              </a:rPr>
              <a:t> </a:t>
            </a:r>
            <a:r>
              <a:rPr lang="en-US" sz="2000" b="0" dirty="0">
                <a:solidFill>
                  <a:srgbClr val="E60000"/>
                </a:solidFill>
                <a:sym typeface="Symbol" pitchFamily="18" charset="2"/>
              </a:rPr>
              <a:t>homogenous Markov process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829554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 err="1"/>
              <a:t>Probl</a:t>
            </a:r>
            <a:r>
              <a:rPr lang="en-GB" sz="2000" b="0" dirty="0"/>
              <a:t>e</a:t>
            </a:r>
            <a:r>
              <a:rPr lang="cs-CZ" sz="2000" b="0" dirty="0"/>
              <a:t>m: </a:t>
            </a:r>
            <a:r>
              <a:rPr lang="en-GB" sz="2000" b="0" dirty="0"/>
              <a:t>calculations too complex</a:t>
            </a:r>
            <a:r>
              <a:rPr lang="cs-CZ" sz="2000" b="0" dirty="0"/>
              <a:t> </a:t>
            </a:r>
            <a:r>
              <a:rPr lang="cs-CZ" sz="2000" b="0" dirty="0">
                <a:sym typeface="Symbol" pitchFamily="18" charset="2"/>
              </a:rPr>
              <a:t> </a:t>
            </a:r>
            <a:r>
              <a:rPr lang="en-GB" sz="2000" b="0" dirty="0">
                <a:sym typeface="Symbol" pitchFamily="18" charset="2"/>
              </a:rPr>
              <a:t>impossible to solve </a:t>
            </a:r>
            <a:r>
              <a:rPr lang="cs-CZ" sz="2000" b="0" dirty="0" err="1">
                <a:sym typeface="Symbol" pitchFamily="18" charset="2"/>
              </a:rPr>
              <a:t>analytic</a:t>
            </a:r>
            <a:r>
              <a:rPr lang="en-GB" sz="2000" b="0" dirty="0">
                <a:sym typeface="Symbol" pitchFamily="18" charset="2"/>
              </a:rPr>
              <a:t>ally</a:t>
            </a:r>
            <a:r>
              <a:rPr lang="cs-CZ" sz="2000" b="0" dirty="0">
                <a:sym typeface="Symbol" pitchFamily="18" charset="2"/>
              </a:rPr>
              <a:t>, </a:t>
            </a:r>
            <a:br>
              <a:rPr lang="en-GB" sz="2000" b="0" dirty="0">
                <a:sym typeface="Symbol" pitchFamily="18" charset="2"/>
              </a:rPr>
            </a:br>
            <a:r>
              <a:rPr lang="en-GB" sz="2000" b="0" dirty="0">
                <a:sym typeface="Symbol" pitchFamily="18" charset="2"/>
              </a:rPr>
              <a:t>	only numerically</a:t>
            </a:r>
            <a:br>
              <a:rPr lang="cs-CZ" sz="2000" b="0" dirty="0">
                <a:sym typeface="Symbol" pitchFamily="18" charset="2"/>
              </a:rPr>
            </a:br>
            <a:br>
              <a:rPr lang="cs-CZ" sz="2000" b="0" dirty="0">
                <a:sym typeface="Symbol" pitchFamily="18" charset="2"/>
              </a:rPr>
            </a:br>
            <a:r>
              <a:rPr lang="en-GB" sz="2000" b="0" dirty="0">
                <a:sym typeface="Symbol" pitchFamily="18" charset="2"/>
              </a:rPr>
              <a:t>solution: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Monte Carlo</a:t>
            </a:r>
            <a:r>
              <a:rPr lang="en-GB" sz="2000" b="0" dirty="0">
                <a:solidFill>
                  <a:srgbClr val="E60000"/>
                </a:solidFill>
                <a:sym typeface="Symbol" pitchFamily="18" charset="2"/>
              </a:rPr>
              <a:t> methods</a:t>
            </a:r>
            <a:br>
              <a:rPr lang="en-GB" sz="2000" b="0" dirty="0">
                <a:solidFill>
                  <a:srgbClr val="E60000"/>
                </a:solidFill>
                <a:sym typeface="Symbol" pitchFamily="18" charset="2"/>
              </a:rPr>
            </a:br>
            <a:r>
              <a:rPr lang="en-GB" sz="2000" b="0" dirty="0">
                <a:solidFill>
                  <a:srgbClr val="E60000"/>
                </a:solidFill>
                <a:sym typeface="Symbol" pitchFamily="18" charset="2"/>
              </a:rPr>
              <a:t>	</a:t>
            </a:r>
            <a:r>
              <a:rPr lang="en-GB" sz="2000" b="0" dirty="0">
                <a:sym typeface="Symbol" pitchFamily="18" charset="2"/>
              </a:rPr>
              <a:t>random sampling,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 err="1">
                <a:sym typeface="Symbol" pitchFamily="18" charset="2"/>
              </a:rPr>
              <a:t>approxima</a:t>
            </a:r>
            <a:r>
              <a:rPr lang="en-GB" sz="2000" b="0" dirty="0" err="1">
                <a:sym typeface="Symbol" pitchFamily="18" charset="2"/>
              </a:rPr>
              <a:t>tion</a:t>
            </a:r>
            <a:r>
              <a:rPr lang="en-GB" sz="2000" b="0" dirty="0">
                <a:sym typeface="Symbol" pitchFamily="18" charset="2"/>
              </a:rPr>
              <a:t> of reality when sample size high</a:t>
            </a:r>
            <a:br>
              <a:rPr lang="cs-CZ" sz="2000" b="0" dirty="0">
                <a:sym typeface="Symbol" pitchFamily="18" charset="2"/>
              </a:rPr>
            </a:br>
            <a:br>
              <a:rPr lang="cs-CZ" sz="2000" b="0" dirty="0">
                <a:sym typeface="Symbol" pitchFamily="18" charset="2"/>
              </a:rPr>
            </a:b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Markov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chain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Monte Carlo (MCMC)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60173" y="527958"/>
            <a:ext cx="3763484" cy="4140027"/>
            <a:chOff x="454" y="2196"/>
            <a:chExt cx="1846" cy="2186"/>
          </a:xfrm>
        </p:grpSpPr>
        <p:sp>
          <p:nvSpPr>
            <p:cNvPr id="5128" name="Rectangle 6"/>
            <p:cNvSpPr>
              <a:spLocks noChangeAspect="1" noChangeArrowheads="1"/>
            </p:cNvSpPr>
            <p:nvPr/>
          </p:nvSpPr>
          <p:spPr bwMode="auto">
            <a:xfrm>
              <a:off x="512" y="2196"/>
              <a:ext cx="1788" cy="18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5122" name="Object 7"/>
            <p:cNvGraphicFramePr>
              <a:graphicFrameLocks noChangeAspect="1"/>
            </p:cNvGraphicFramePr>
            <p:nvPr/>
          </p:nvGraphicFramePr>
          <p:xfrm>
            <a:off x="454" y="2620"/>
            <a:ext cx="1737" cy="1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1830960" imgH="1833840" progId="">
                    <p:embed/>
                  </p:oleObj>
                </mc:Choice>
                <mc:Fallback>
                  <p:oleObj name="CorelDRAW" r:id="rId3" imgW="1830960" imgH="183384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" y="2620"/>
                          <a:ext cx="1737" cy="1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45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0321" y="1170215"/>
            <a:ext cx="376408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5" name="AutoShape 9"/>
          <p:cNvSpPr>
            <a:spLocks noChangeArrowheads="1"/>
          </p:cNvSpPr>
          <p:nvPr/>
        </p:nvSpPr>
        <p:spPr bwMode="auto">
          <a:xfrm flipH="1">
            <a:off x="4279446" y="2644321"/>
            <a:ext cx="463550" cy="47307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Skupina 35"/>
          <p:cNvGrpSpPr/>
          <p:nvPr/>
        </p:nvGrpSpPr>
        <p:grpSpPr>
          <a:xfrm>
            <a:off x="568325" y="2445674"/>
            <a:ext cx="8412616" cy="3447098"/>
            <a:chOff x="568325" y="2445674"/>
            <a:chExt cx="8412616" cy="3447098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568325" y="2445674"/>
              <a:ext cx="8412616" cy="34470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360000">
                <a:spcAft>
                  <a:spcPts val="1800"/>
                </a:spcAft>
              </a:pPr>
              <a:r>
                <a:rPr lang="cs-CZ" sz="2000" b="0" dirty="0" err="1">
                  <a:sym typeface="Symbol" pitchFamily="18" charset="2"/>
                </a:rPr>
                <a:t>Pr</a:t>
              </a:r>
              <a:r>
                <a:rPr lang="en-GB" sz="2000" b="0" dirty="0" err="1">
                  <a:sym typeface="Symbol" pitchFamily="18" charset="2"/>
                </a:rPr>
                <a:t>obability</a:t>
              </a:r>
              <a:r>
                <a:rPr lang="en-GB" sz="2000" b="0" dirty="0">
                  <a:sym typeface="Symbol" pitchFamily="18" charset="2"/>
                </a:rPr>
                <a:t> of head</a:t>
              </a:r>
              <a:r>
                <a:rPr lang="cs-CZ" sz="2000" b="0" dirty="0">
                  <a:sym typeface="Symbol" pitchFamily="18" charset="2"/>
                </a:rPr>
                <a:t> =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, </a:t>
              </a:r>
              <a:r>
                <a:rPr lang="cs-CZ" sz="2000" b="0" dirty="0" err="1">
                  <a:sym typeface="Symbol" pitchFamily="18" charset="2"/>
                </a:rPr>
                <a:t>tail</a:t>
              </a:r>
              <a:r>
                <a:rPr lang="cs-CZ" sz="2000" b="0" dirty="0">
                  <a:sym typeface="Symbol" pitchFamily="18" charset="2"/>
                </a:rPr>
                <a:t> = (1 –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)</a:t>
              </a:r>
            </a:p>
            <a:p>
              <a:pPr defTabSz="360000">
                <a:spcAft>
                  <a:spcPts val="1800"/>
                </a:spcAft>
              </a:pPr>
              <a:endParaRPr lang="cs-CZ" sz="2000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endParaRPr lang="cs-CZ" sz="2000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br>
                <a:rPr lang="cs-CZ" sz="2000" b="0" dirty="0">
                  <a:sym typeface="Symbol" pitchFamily="18" charset="2"/>
                </a:rPr>
              </a:br>
              <a:r>
                <a:rPr lang="en-GB" sz="2000" b="0" dirty="0">
                  <a:sym typeface="Symbol" pitchFamily="18" charset="2"/>
                </a:rPr>
                <a:t>Because tosses independent</a:t>
              </a:r>
              <a:r>
                <a:rPr lang="cs-CZ" sz="2000" b="0" dirty="0">
                  <a:sym typeface="Symbol" pitchFamily="18" charset="2"/>
                </a:rPr>
                <a:t>  </a:t>
              </a:r>
              <a:r>
                <a:rPr lang="cs-CZ" sz="2000" b="0" dirty="0" err="1">
                  <a:sym typeface="Symbol" pitchFamily="18" charset="2"/>
                </a:rPr>
                <a:t>pr</a:t>
              </a:r>
              <a:r>
                <a:rPr lang="en-GB" sz="2000" b="0" dirty="0" err="1">
                  <a:sym typeface="Symbol" pitchFamily="18" charset="2"/>
                </a:rPr>
                <a:t>obability</a:t>
              </a:r>
              <a:r>
                <a:rPr lang="en-GB" sz="2000" b="0" dirty="0">
                  <a:sym typeface="Symbol" pitchFamily="18" charset="2"/>
                </a:rPr>
                <a:t> of final score</a:t>
              </a:r>
              <a:r>
                <a:rPr lang="cs-CZ" sz="2000" b="0" dirty="0">
                  <a:sym typeface="Symbol" pitchFamily="18" charset="2"/>
                </a:rPr>
                <a:t> = </a:t>
              </a:r>
              <a:br>
                <a:rPr lang="cs-CZ" sz="2000" b="0" dirty="0">
                  <a:sym typeface="Symbol" pitchFamily="18" charset="2"/>
                </a:rPr>
              </a:b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)(1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 = 	=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baseline="30000" dirty="0">
                  <a:sym typeface="Symbol" pitchFamily="18" charset="2"/>
                </a:rPr>
                <a:t>7</a:t>
              </a:r>
              <a:r>
                <a:rPr lang="cs-CZ" sz="2000" b="0" dirty="0">
                  <a:sym typeface="Symbol" pitchFamily="18" charset="2"/>
                </a:rPr>
                <a:t>(1-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)</a:t>
              </a:r>
              <a:r>
                <a:rPr lang="cs-CZ" sz="2000" b="0" baseline="30000" dirty="0">
                  <a:sym typeface="Symbol" pitchFamily="18" charset="2"/>
                </a:rPr>
                <a:t>8</a:t>
              </a:r>
              <a:endParaRPr lang="cs-CZ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r>
                <a:rPr lang="cs-CZ" sz="2000" b="0" dirty="0">
                  <a:sym typeface="Symbol" pitchFamily="18" charset="2"/>
                </a:rPr>
                <a:t>maximum = 0,4666  7/15        </a:t>
              </a:r>
              <a:endParaRPr lang="en-US" sz="2000" b="0" dirty="0">
                <a:cs typeface="Arial" charset="0"/>
                <a:sym typeface="Symbol" pitchFamily="18" charset="2"/>
              </a:endParaRPr>
            </a:p>
          </p:txBody>
        </p:sp>
        <p:grpSp>
          <p:nvGrpSpPr>
            <p:cNvPr id="3" name="Skupina 32"/>
            <p:cNvGrpSpPr/>
            <p:nvPr/>
          </p:nvGrpSpPr>
          <p:grpSpPr>
            <a:xfrm>
              <a:off x="568325" y="3270004"/>
              <a:ext cx="7715063" cy="791007"/>
              <a:chOff x="557213" y="320675"/>
              <a:chExt cx="7715063" cy="791007"/>
            </a:xfrm>
          </p:grpSpPr>
          <p:sp>
            <p:nvSpPr>
              <p:cNvPr id="214020" name="Text Box 4"/>
              <p:cNvSpPr txBox="1">
                <a:spLocks noChangeArrowheads="1"/>
              </p:cNvSpPr>
              <p:nvPr/>
            </p:nvSpPr>
            <p:spPr bwMode="auto">
              <a:xfrm>
                <a:off x="557213" y="320675"/>
                <a:ext cx="7715063" cy="40011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360000">
                  <a:spcAft>
                    <a:spcPts val="1000"/>
                  </a:spcAft>
                </a:pPr>
                <a:r>
                  <a:rPr lang="cs-CZ" sz="2000" b="0" dirty="0"/>
                  <a:t> </a:t>
                </a:r>
                <a:r>
                  <a:rPr lang="cs-CZ" sz="2000" b="0" dirty="0">
                    <a:sym typeface="Symbol" pitchFamily="18" charset="2"/>
                  </a:rPr>
                  <a:t>s</a:t>
                </a:r>
                <a:r>
                  <a:rPr lang="en-GB" sz="2000" b="0" dirty="0">
                    <a:sym typeface="Symbol" pitchFamily="18" charset="2"/>
                  </a:rPr>
                  <a:t>co</a:t>
                </a:r>
                <a:r>
                  <a:rPr lang="cs-CZ" sz="2000" b="0" dirty="0">
                    <a:sym typeface="Symbol" pitchFamily="18" charset="2"/>
                  </a:rPr>
                  <a:t>re </a:t>
                </a:r>
                <a:r>
                  <a:rPr lang="en-GB" sz="2000" b="0" dirty="0">
                    <a:sym typeface="Symbol" pitchFamily="18" charset="2"/>
                  </a:rPr>
                  <a:t>TT</a:t>
                </a:r>
                <a:r>
                  <a:rPr lang="en-US" sz="2000" b="0" dirty="0">
                    <a:sym typeface="Symbol" pitchFamily="18" charset="2"/>
                  </a:rPr>
                  <a:t>HHH</a:t>
                </a:r>
                <a:r>
                  <a:rPr lang="en-GB" sz="2000" b="0" dirty="0">
                    <a:sym typeface="Symbol" pitchFamily="18" charset="2"/>
                  </a:rPr>
                  <a:t>T</a:t>
                </a:r>
                <a:r>
                  <a:rPr lang="en-US" sz="2000" b="0" dirty="0">
                    <a:sym typeface="Symbol" pitchFamily="18" charset="2"/>
                  </a:rPr>
                  <a:t>H</a:t>
                </a:r>
                <a:r>
                  <a:rPr lang="en-GB" sz="2000" b="0" dirty="0">
                    <a:sym typeface="Symbol" pitchFamily="18" charset="2"/>
                  </a:rPr>
                  <a:t>TTT</a:t>
                </a:r>
                <a:r>
                  <a:rPr lang="en-US" sz="2000" b="0" dirty="0">
                    <a:sym typeface="Symbol" pitchFamily="18" charset="2"/>
                  </a:rPr>
                  <a:t>H</a:t>
                </a:r>
                <a:r>
                  <a:rPr lang="en-GB" sz="2000" b="0" dirty="0">
                    <a:sym typeface="Symbol" pitchFamily="18" charset="2"/>
                  </a:rPr>
                  <a:t>T</a:t>
                </a:r>
                <a:r>
                  <a:rPr lang="en-US" sz="2000" b="0" dirty="0">
                    <a:sym typeface="Symbol" pitchFamily="18" charset="2"/>
                  </a:rPr>
                  <a:t>HH</a:t>
                </a:r>
                <a:r>
                  <a:rPr lang="en-GB" sz="2000" b="0" dirty="0">
                    <a:sym typeface="Symbol" pitchFamily="18" charset="2"/>
                  </a:rPr>
                  <a:t>T</a:t>
                </a:r>
                <a:r>
                  <a:rPr lang="cs-CZ" sz="2000" b="0" dirty="0">
                    <a:sym typeface="Symbol" pitchFamily="18" charset="2"/>
                  </a:rPr>
                  <a:t> </a:t>
                </a:r>
                <a:r>
                  <a:rPr lang="en-US" sz="2000" b="0" dirty="0">
                    <a:sym typeface="Symbol" pitchFamily="18" charset="2"/>
                  </a:rPr>
                  <a:t>[</a:t>
                </a:r>
                <a:r>
                  <a:rPr lang="cs-CZ" sz="2000" b="0" dirty="0">
                    <a:sym typeface="Symbol" pitchFamily="18" charset="2"/>
                  </a:rPr>
                  <a:t>7</a:t>
                </a:r>
                <a:r>
                  <a:rPr lang="en-US" sz="2000" b="0" dirty="0">
                    <a:sym typeface="Symbol" pitchFamily="18" charset="2"/>
                  </a:rPr>
                  <a:t></a:t>
                </a:r>
                <a:r>
                  <a:rPr lang="cs-CZ" sz="2000" b="0" dirty="0">
                    <a:sym typeface="Symbol" pitchFamily="18" charset="2"/>
                  </a:rPr>
                  <a:t> </a:t>
                </a:r>
                <a:r>
                  <a:rPr lang="cs-CZ" sz="2000" b="0" dirty="0" err="1">
                    <a:sym typeface="Symbol" pitchFamily="18" charset="2"/>
                  </a:rPr>
                  <a:t>head</a:t>
                </a:r>
                <a:r>
                  <a:rPr lang="cs-CZ" sz="2000" b="0" dirty="0">
                    <a:sym typeface="Symbol" pitchFamily="18" charset="2"/>
                  </a:rPr>
                  <a:t> (H)</a:t>
                </a:r>
                <a:r>
                  <a:rPr lang="en-US" sz="2000" b="0" dirty="0">
                    <a:sym typeface="Symbol" pitchFamily="18" charset="2"/>
                  </a:rPr>
                  <a:t>,</a:t>
                </a:r>
                <a:r>
                  <a:rPr lang="cs-CZ" sz="2000" b="0" dirty="0">
                    <a:sym typeface="Symbol" pitchFamily="18" charset="2"/>
                  </a:rPr>
                  <a:t> 8</a:t>
                </a:r>
                <a:r>
                  <a:rPr lang="en-US" sz="2000" b="0" dirty="0">
                    <a:sym typeface="Symbol" pitchFamily="18" charset="2"/>
                  </a:rPr>
                  <a:t></a:t>
                </a:r>
                <a:r>
                  <a:rPr lang="cs-CZ" sz="2000" b="0" dirty="0">
                    <a:sym typeface="Symbol" pitchFamily="18" charset="2"/>
                  </a:rPr>
                  <a:t> </a:t>
                </a:r>
                <a:r>
                  <a:rPr lang="en-GB" sz="2000" b="0" dirty="0">
                    <a:sym typeface="Symbol" pitchFamily="18" charset="2"/>
                  </a:rPr>
                  <a:t>tail</a:t>
                </a:r>
                <a:r>
                  <a:rPr lang="cs-CZ" sz="2000" b="0" dirty="0">
                    <a:sym typeface="Symbol" pitchFamily="18" charset="2"/>
                  </a:rPr>
                  <a:t> (</a:t>
                </a:r>
                <a:r>
                  <a:rPr lang="en-GB" sz="2000" b="0" dirty="0">
                    <a:sym typeface="Symbol" pitchFamily="18" charset="2"/>
                  </a:rPr>
                  <a:t>T</a:t>
                </a:r>
                <a:r>
                  <a:rPr lang="cs-CZ" sz="2000" b="0" dirty="0">
                    <a:sym typeface="Symbol" pitchFamily="18" charset="2"/>
                  </a:rPr>
                  <a:t>)</a:t>
                </a:r>
                <a:r>
                  <a:rPr lang="en-US" sz="2000" b="0" dirty="0">
                    <a:sym typeface="Symbol" pitchFamily="18" charset="2"/>
                  </a:rPr>
                  <a:t>]</a:t>
                </a:r>
                <a:endParaRPr lang="cs-CZ" sz="2000" b="0" dirty="0">
                  <a:sym typeface="Symbol" pitchFamily="18" charset="2"/>
                </a:endParaRPr>
              </a:p>
            </p:txBody>
          </p:sp>
          <p:grpSp>
            <p:nvGrpSpPr>
              <p:cNvPr id="4" name="Skupina 31"/>
              <p:cNvGrpSpPr/>
              <p:nvPr/>
            </p:nvGrpSpPr>
            <p:grpSpPr>
              <a:xfrm>
                <a:off x="1364738" y="725227"/>
                <a:ext cx="5846157" cy="386455"/>
                <a:chOff x="568325" y="312272"/>
                <a:chExt cx="5846157" cy="386455"/>
              </a:xfrm>
            </p:grpSpPr>
            <p:pic>
              <p:nvPicPr>
                <p:cNvPr id="1036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3372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8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68325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34035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46990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2709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99755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73980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18027" y="316474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94963" y="312272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685882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080478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852120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036431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250916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641835" y="320675"/>
                  <a:ext cx="378052" cy="378052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68325" y="320675"/>
            <a:ext cx="7766959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>
              <a:spcAft>
                <a:spcPts val="1000"/>
              </a:spcAft>
            </a:pPr>
            <a:r>
              <a:rPr lang="cs-CZ" sz="2000" b="0" dirty="0"/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Likelihood</a:t>
            </a:r>
            <a:r>
              <a:rPr lang="cs-CZ" sz="2400" b="0" dirty="0">
                <a:solidFill>
                  <a:srgbClr val="E60000"/>
                </a:solidFill>
              </a:rPr>
              <a:t> = </a:t>
            </a:r>
            <a:r>
              <a:rPr lang="en-GB" sz="2400" b="0" dirty="0">
                <a:solidFill>
                  <a:srgbClr val="E60000"/>
                </a:solidFill>
              </a:rPr>
              <a:t>conditional probability of data</a:t>
            </a:r>
            <a:r>
              <a:rPr lang="cs-CZ" sz="2400" b="0" dirty="0">
                <a:solidFill>
                  <a:srgbClr val="E60000"/>
                </a:solidFill>
              </a:rPr>
              <a:t> (</a:t>
            </a:r>
            <a:r>
              <a:rPr lang="en-GB" sz="2400" b="0" dirty="0">
                <a:solidFill>
                  <a:srgbClr val="E60000"/>
                </a:solidFill>
              </a:rPr>
              <a:t>final score</a:t>
            </a:r>
            <a:r>
              <a:rPr lang="cs-CZ" sz="2400" b="0" dirty="0">
                <a:solidFill>
                  <a:srgbClr val="E60000"/>
                </a:solidFill>
              </a:rPr>
              <a:t>) </a:t>
            </a:r>
            <a:r>
              <a:rPr lang="en-GB" sz="2400" b="0" dirty="0">
                <a:solidFill>
                  <a:srgbClr val="E60000"/>
                </a:solidFill>
              </a:rPr>
              <a:t>	given </a:t>
            </a:r>
            <a:r>
              <a:rPr lang="cs-CZ" sz="2400" b="0" dirty="0">
                <a:solidFill>
                  <a:srgbClr val="E60000"/>
                </a:solidFill>
              </a:rPr>
              <a:t>a</a:t>
            </a:r>
            <a:r>
              <a:rPr lang="en-GB" sz="2400" b="0" dirty="0">
                <a:solidFill>
                  <a:srgbClr val="E60000"/>
                </a:solidFill>
              </a:rPr>
              <a:t> hypothesis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  <a:endParaRPr lang="en-US" sz="2000" b="0" dirty="0">
              <a:cs typeface="Arial" charset="0"/>
              <a:sym typeface="Symbol" pitchFamily="18" charset="2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04993" y="1419747"/>
            <a:ext cx="6660814" cy="46166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40000">
              <a:spcAft>
                <a:spcPts val="1000"/>
              </a:spcAft>
            </a:pPr>
            <a:r>
              <a:rPr lang="cs-CZ" sz="2400" b="0" i="1" dirty="0">
                <a:sym typeface="Symbol" pitchFamily="18" charset="2"/>
              </a:rPr>
              <a:t>L</a:t>
            </a:r>
            <a:r>
              <a:rPr lang="cs-CZ" sz="2400" b="0" dirty="0">
                <a:sym typeface="Symbol" pitchFamily="18" charset="2"/>
              </a:rPr>
              <a:t> = </a:t>
            </a:r>
            <a:r>
              <a:rPr lang="cs-CZ" sz="2400" b="0" dirty="0" err="1"/>
              <a:t>Pr</a:t>
            </a:r>
            <a:r>
              <a:rPr lang="en-US" sz="2400" b="0" dirty="0"/>
              <a:t>(</a:t>
            </a:r>
            <a:r>
              <a:rPr lang="cs-CZ" sz="2400" b="0" dirty="0"/>
              <a:t>D</a:t>
            </a:r>
            <a:r>
              <a:rPr lang="en-US" sz="2400" b="0" dirty="0">
                <a:cs typeface="Arial" charset="0"/>
              </a:rPr>
              <a:t>│H)</a:t>
            </a:r>
            <a:r>
              <a:rPr lang="cs-CZ" sz="2400" b="0" dirty="0">
                <a:cs typeface="Arial" charset="0"/>
              </a:rPr>
              <a:t> = </a:t>
            </a:r>
            <a:r>
              <a:rPr lang="cs-CZ" sz="2400" b="0" dirty="0" err="1">
                <a:cs typeface="Arial" charset="0"/>
              </a:rPr>
              <a:t>Pr</a:t>
            </a:r>
            <a:r>
              <a:rPr lang="cs-CZ" sz="2400" b="0" dirty="0">
                <a:cs typeface="Arial" charset="0"/>
              </a:rPr>
              <a:t>(7</a:t>
            </a:r>
            <a:r>
              <a:rPr lang="cs-CZ" sz="2400" b="0" dirty="0">
                <a:cs typeface="Arial" charset="0"/>
                <a:sym typeface="Symbol"/>
              </a:rPr>
              <a:t> </a:t>
            </a:r>
            <a:r>
              <a:rPr lang="en-GB" sz="2400" b="0" dirty="0">
                <a:cs typeface="Arial" charset="0"/>
                <a:sym typeface="Symbol"/>
              </a:rPr>
              <a:t>head</a:t>
            </a:r>
            <a:r>
              <a:rPr lang="cs-CZ" sz="2400" b="0" dirty="0">
                <a:cs typeface="Arial" charset="0"/>
                <a:sym typeface="Symbol"/>
              </a:rPr>
              <a:t>, 8 </a:t>
            </a:r>
            <a:r>
              <a:rPr lang="en-GB" sz="2400" b="0" dirty="0">
                <a:cs typeface="Arial" charset="0"/>
                <a:sym typeface="Symbol"/>
              </a:rPr>
              <a:t>tail</a:t>
            </a:r>
            <a:r>
              <a:rPr lang="cs-CZ" sz="2400" b="0" dirty="0">
                <a:cs typeface="Arial" charset="0"/>
                <a:sym typeface="Symbol"/>
              </a:rPr>
              <a:t> </a:t>
            </a:r>
            <a:r>
              <a:rPr lang="en-US" sz="2400" b="0" dirty="0">
                <a:cs typeface="Arial" charset="0"/>
              </a:rPr>
              <a:t>│</a:t>
            </a:r>
            <a:r>
              <a:rPr lang="cs-CZ" sz="2400" b="0" dirty="0" err="1">
                <a:cs typeface="Arial" charset="0"/>
              </a:rPr>
              <a:t>hypot</a:t>
            </a:r>
            <a:r>
              <a:rPr lang="en-GB" sz="2400" b="0" dirty="0" err="1">
                <a:cs typeface="Arial" charset="0"/>
              </a:rPr>
              <a:t>hesis</a:t>
            </a:r>
            <a:r>
              <a:rPr lang="cs-CZ" sz="2400" b="0" dirty="0">
                <a:cs typeface="Arial" charset="0"/>
              </a:rPr>
              <a:t>)</a:t>
            </a:r>
            <a:endParaRPr lang="en-US" sz="2000" b="0" dirty="0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18" y="1784426"/>
            <a:ext cx="7205473" cy="3910584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329323" y="266700"/>
            <a:ext cx="4346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Metropolis-Hastings algorithm: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60375" y="930728"/>
            <a:ext cx="89835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GB" sz="2000" b="0" dirty="0"/>
              <a:t>Change of</a:t>
            </a:r>
            <a:r>
              <a:rPr lang="cs-CZ" sz="2000" b="0" dirty="0"/>
              <a:t> </a:t>
            </a:r>
            <a:r>
              <a:rPr lang="cs-CZ" sz="2000" b="0" dirty="0" err="1"/>
              <a:t>paramet</a:t>
            </a:r>
            <a:r>
              <a:rPr lang="en-GB" sz="2000" b="0" dirty="0"/>
              <a:t>e</a:t>
            </a:r>
            <a:r>
              <a:rPr lang="cs-CZ" sz="2000" b="0" dirty="0"/>
              <a:t>r </a:t>
            </a:r>
            <a:r>
              <a:rPr lang="en-US" sz="2000" b="0" i="1" dirty="0"/>
              <a:t>x</a:t>
            </a:r>
            <a:r>
              <a:rPr lang="en-US" sz="2000" b="0" dirty="0"/>
              <a:t> </a:t>
            </a:r>
            <a:r>
              <a:rPr lang="en-US" sz="2000" b="0" dirty="0">
                <a:sym typeface="Symbol" pitchFamily="18" charset="2"/>
              </a:rPr>
              <a:t> 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GB" sz="2000" b="0" dirty="0">
                <a:sym typeface="Symbol" pitchFamily="18" charset="2"/>
              </a:rPr>
              <a:t>if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&gt;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), </a:t>
            </a:r>
            <a:r>
              <a:rPr lang="en-US" sz="2000" b="0" dirty="0" err="1">
                <a:sym typeface="Symbol" pitchFamily="18" charset="2"/>
              </a:rPr>
              <a:t>accep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GB" sz="2000" b="0" dirty="0">
                <a:sym typeface="Symbol" pitchFamily="18" charset="2"/>
              </a:rPr>
              <a:t>if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</a:t>
            </a:r>
            <a:r>
              <a:rPr lang="en-US" sz="2000" b="0" dirty="0">
                <a:cs typeface="Arial" charset="0"/>
                <a:sym typeface="Symbol" pitchFamily="18" charset="2"/>
              </a:rPr>
              <a:t>≤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), </a:t>
            </a:r>
            <a:r>
              <a:rPr lang="en-GB" sz="2000" b="0" dirty="0">
                <a:sym typeface="Symbol" pitchFamily="18" charset="2"/>
              </a:rPr>
              <a:t>calculate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i="1" dirty="0">
                <a:sym typeface="Symbol" pitchFamily="18" charset="2"/>
              </a:rPr>
              <a:t>R</a:t>
            </a:r>
            <a:r>
              <a:rPr lang="en-US" sz="2000" b="0" dirty="0">
                <a:sym typeface="Symbol" pitchFamily="18" charset="2"/>
              </a:rPr>
              <a:t> =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’)/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</a:t>
            </a:r>
            <a:br>
              <a:rPr lang="cs-CZ" sz="2000" b="0" dirty="0">
                <a:sym typeface="Symbol" pitchFamily="18" charset="2"/>
              </a:rPr>
            </a:br>
            <a:r>
              <a:rPr lang="en-GB" sz="2000" b="0" dirty="0">
                <a:sym typeface="Symbol" pitchFamily="18" charset="2"/>
              </a:rPr>
              <a:t>since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≤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(x),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i="1" dirty="0">
                <a:sym typeface="Symbol" pitchFamily="18" charset="2"/>
              </a:rPr>
              <a:t>R</a:t>
            </a:r>
            <a:r>
              <a:rPr lang="en-US" sz="2000" b="0" dirty="0">
                <a:sym typeface="Symbol" pitchFamily="18" charset="2"/>
              </a:rPr>
              <a:t> must be ≤ 1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0" dirty="0">
                <a:sym typeface="Symbol" pitchFamily="18" charset="2"/>
              </a:rPr>
              <a:t>g</a:t>
            </a:r>
            <a:r>
              <a:rPr lang="en-US" sz="2000" b="0" dirty="0" err="1">
                <a:sym typeface="Symbol" pitchFamily="18" charset="2"/>
              </a:rPr>
              <a:t>enerate</a:t>
            </a:r>
            <a:r>
              <a:rPr lang="en-US" sz="2000" b="0" dirty="0">
                <a:sym typeface="Symbol" pitchFamily="18" charset="2"/>
              </a:rPr>
              <a:t> random number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U</a:t>
            </a:r>
            <a:r>
              <a:rPr lang="en-US" sz="2000" b="0" dirty="0">
                <a:sym typeface="Symbol" pitchFamily="18" charset="2"/>
              </a:rPr>
              <a:t> from uniform distribution from </a:t>
            </a:r>
            <a:r>
              <a:rPr lang="en-US" sz="2000" b="0" dirty="0" err="1">
                <a:sym typeface="Symbol" pitchFamily="18" charset="2"/>
              </a:rPr>
              <a:t>i</a:t>
            </a:r>
            <a:r>
              <a:rPr lang="cs-CZ" sz="2000" b="0" dirty="0" err="1">
                <a:sym typeface="Symbol" pitchFamily="18" charset="2"/>
              </a:rPr>
              <a:t>nterval</a:t>
            </a:r>
            <a:r>
              <a:rPr lang="en-US" sz="2000" b="0" dirty="0">
                <a:sym typeface="Symbol" pitchFamily="18" charset="2"/>
              </a:rPr>
              <a:t> (0, 1)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GB" sz="2000" b="0" dirty="0">
                <a:sym typeface="Symbol" pitchFamily="18" charset="2"/>
              </a:rPr>
              <a:t>if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i="1" dirty="0">
                <a:sym typeface="Symbol" pitchFamily="18" charset="2"/>
              </a:rPr>
              <a:t>R </a:t>
            </a:r>
            <a:r>
              <a:rPr lang="en-US" sz="2000" b="0" dirty="0">
                <a:cs typeface="Arial" charset="0"/>
                <a:sym typeface="Symbol" pitchFamily="18" charset="2"/>
              </a:rPr>
              <a:t>≥ </a:t>
            </a:r>
            <a:r>
              <a:rPr lang="en-US" sz="2000" b="0" i="1" dirty="0">
                <a:cs typeface="Arial" charset="0"/>
                <a:sym typeface="Symbol" pitchFamily="18" charset="2"/>
              </a:rPr>
              <a:t>U</a:t>
            </a:r>
            <a:r>
              <a:rPr lang="en-US" sz="2000" b="0" dirty="0">
                <a:cs typeface="Arial" charset="0"/>
                <a:sym typeface="Symbol" pitchFamily="18" charset="2"/>
              </a:rPr>
              <a:t>, a</a:t>
            </a:r>
            <a:r>
              <a:rPr lang="en-GB" sz="2000" b="0" dirty="0">
                <a:cs typeface="Arial" charset="0"/>
                <a:sym typeface="Symbol" pitchFamily="18" charset="2"/>
              </a:rPr>
              <a:t>c</a:t>
            </a:r>
            <a:r>
              <a:rPr lang="en-US" sz="2000" b="0" dirty="0" err="1">
                <a:cs typeface="Arial" charset="0"/>
                <a:sym typeface="Symbol" pitchFamily="18" charset="2"/>
              </a:rPr>
              <a:t>cept</a:t>
            </a:r>
            <a:r>
              <a:rPr lang="en-US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x</a:t>
            </a:r>
            <a:r>
              <a:rPr lang="en-US" sz="2000" b="0" dirty="0">
                <a:cs typeface="Arial" charset="0"/>
                <a:sym typeface="Symbol" pitchFamily="18" charset="2"/>
              </a:rPr>
              <a:t>’, if not, retain </a:t>
            </a:r>
            <a:r>
              <a:rPr lang="en-US" sz="2000" b="0" i="1" dirty="0">
                <a:cs typeface="Arial" charset="0"/>
                <a:sym typeface="Symbol" pitchFamily="18" charset="2"/>
              </a:rPr>
              <a:t>x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3AB1D88-E2E8-4AC4-BC9A-F1753A264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323" y="266700"/>
            <a:ext cx="4346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Metropolis-Hastings algorithm: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460375" y="266700"/>
            <a:ext cx="4923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0" dirty="0"/>
              <a:t>directed movement of</a:t>
            </a:r>
            <a:r>
              <a:rPr lang="cs-CZ" sz="2000" b="0" dirty="0"/>
              <a:t> robot</a:t>
            </a:r>
            <a:r>
              <a:rPr lang="en-GB" sz="2000" b="0" dirty="0"/>
              <a:t> across arena</a:t>
            </a:r>
            <a:r>
              <a:rPr lang="cs-CZ" sz="2000" b="0" dirty="0"/>
              <a:t>:</a:t>
            </a:r>
          </a:p>
        </p:txBody>
      </p:sp>
      <p:grpSp>
        <p:nvGrpSpPr>
          <p:cNvPr id="2" name="Skupina 11"/>
          <p:cNvGrpSpPr/>
          <p:nvPr/>
        </p:nvGrpSpPr>
        <p:grpSpPr>
          <a:xfrm>
            <a:off x="786493" y="1948317"/>
            <a:ext cx="7791450" cy="3165475"/>
            <a:chOff x="1058636" y="3461431"/>
            <a:chExt cx="7791450" cy="3165475"/>
          </a:xfrm>
          <a:solidFill>
            <a:schemeClr val="bg1">
              <a:lumMod val="95000"/>
            </a:schemeClr>
          </a:solidFill>
        </p:grpSpPr>
        <p:pic>
          <p:nvPicPr>
            <p:cNvPr id="14343" name="Picture 7" descr="Robot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8636" y="3461431"/>
              <a:ext cx="6332538" cy="3165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élníkový popisek 10"/>
            <p:cNvSpPr/>
            <p:nvPr/>
          </p:nvSpPr>
          <p:spPr bwMode="auto">
            <a:xfrm>
              <a:off x="7391397" y="3505200"/>
              <a:ext cx="1458689" cy="729343"/>
            </a:xfrm>
            <a:prstGeom prst="wedgeRectCallout">
              <a:avLst>
                <a:gd name="adj1" fmla="val -124323"/>
                <a:gd name="adj2" fmla="val 217883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b="0" dirty="0"/>
                <a:t>arena </a:t>
              </a:r>
              <a:r>
                <a:rPr lang="cs-CZ" b="0" dirty="0"/>
                <a:t>„</a:t>
              </a:r>
              <a:r>
                <a:rPr lang="en-GB" b="0" dirty="0" err="1"/>
                <a:t>countours</a:t>
              </a:r>
              <a:r>
                <a:rPr lang="cs-CZ" b="0" dirty="0"/>
                <a:t>“ 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y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24" y="1552718"/>
            <a:ext cx="8746666" cy="335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34147" y="1078326"/>
            <a:ext cx="1152525" cy="3103562"/>
            <a:chOff x="3163" y="355"/>
            <a:chExt cx="726" cy="1955"/>
          </a:xfrm>
        </p:grpSpPr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3316" y="952"/>
              <a:ext cx="164" cy="1358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grpSp>
          <p:nvGrpSpPr>
            <p:cNvPr id="15370" name="Group 6"/>
            <p:cNvGrpSpPr>
              <a:grpSpLocks/>
            </p:cNvGrpSpPr>
            <p:nvPr/>
          </p:nvGrpSpPr>
          <p:grpSpPr bwMode="auto">
            <a:xfrm>
              <a:off x="3163" y="355"/>
              <a:ext cx="726" cy="567"/>
              <a:chOff x="3163" y="355"/>
              <a:chExt cx="726" cy="567"/>
            </a:xfrm>
          </p:grpSpPr>
          <p:sp>
            <p:nvSpPr>
              <p:cNvPr id="15371" name="Text Box 7"/>
              <p:cNvSpPr txBox="1">
                <a:spLocks noChangeArrowheads="1"/>
              </p:cNvSpPr>
              <p:nvPr/>
            </p:nvSpPr>
            <p:spPr bwMode="auto">
              <a:xfrm>
                <a:off x="3163" y="355"/>
                <a:ext cx="72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chemeClr val="accent2"/>
                    </a:solidFill>
                  </a:rPr>
                  <a:t>“burn-in”</a:t>
                </a:r>
                <a:endParaRPr lang="cs-CZ" sz="2000" b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372" name="Line 8"/>
              <p:cNvSpPr>
                <a:spLocks noChangeShapeType="1"/>
              </p:cNvSpPr>
              <p:nvPr/>
            </p:nvSpPr>
            <p:spPr bwMode="auto">
              <a:xfrm>
                <a:off x="3374" y="602"/>
                <a:ext cx="0" cy="32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60186" y="1035194"/>
            <a:ext cx="3146425" cy="1071562"/>
            <a:chOff x="984" y="355"/>
            <a:chExt cx="1982" cy="675"/>
          </a:xfrm>
        </p:grpSpPr>
        <p:sp>
          <p:nvSpPr>
            <p:cNvPr id="15367" name="Text Box 10"/>
            <p:cNvSpPr txBox="1">
              <a:spLocks noChangeArrowheads="1"/>
            </p:cNvSpPr>
            <p:nvPr/>
          </p:nvSpPr>
          <p:spPr bwMode="auto">
            <a:xfrm>
              <a:off x="984" y="355"/>
              <a:ext cx="19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 err="1">
                  <a:solidFill>
                    <a:schemeClr val="accent2"/>
                  </a:solidFill>
                </a:rPr>
                <a:t>sta</a:t>
              </a:r>
              <a:r>
                <a:rPr lang="en-GB" sz="2000" b="0" dirty="0">
                  <a:solidFill>
                    <a:schemeClr val="accent2"/>
                  </a:solidFill>
                </a:rPr>
                <a:t>t</a:t>
              </a:r>
              <a:r>
                <a:rPr lang="cs-CZ" sz="2000" b="0" dirty="0">
                  <a:solidFill>
                    <a:schemeClr val="accent2"/>
                  </a:solidFill>
                </a:rPr>
                <a:t>ion</a:t>
              </a:r>
              <a:r>
                <a:rPr lang="en-GB" sz="2000" b="0" dirty="0">
                  <a:solidFill>
                    <a:schemeClr val="accent2"/>
                  </a:solidFill>
                </a:rPr>
                <a:t>a</a:t>
              </a:r>
              <a:r>
                <a:rPr lang="cs-CZ" sz="2000" b="0" dirty="0">
                  <a:solidFill>
                    <a:schemeClr val="accent2"/>
                  </a:solidFill>
                </a:rPr>
                <a:t>r</a:t>
              </a:r>
              <a:r>
                <a:rPr lang="en-GB" sz="2000" b="0" dirty="0">
                  <a:solidFill>
                    <a:schemeClr val="accent2"/>
                  </a:solidFill>
                </a:rPr>
                <a:t>y</a:t>
              </a:r>
              <a:r>
                <a:rPr lang="cs-CZ" sz="2000" b="0" dirty="0">
                  <a:solidFill>
                    <a:schemeClr val="accent2"/>
                  </a:solidFill>
                </a:rPr>
                <a:t> </a:t>
              </a:r>
              <a:r>
                <a:rPr lang="en-GB" sz="2000" b="0" dirty="0">
                  <a:solidFill>
                    <a:schemeClr val="accent2"/>
                  </a:solidFill>
                </a:rPr>
                <a:t>phase</a:t>
              </a:r>
              <a:r>
                <a:rPr lang="en-US" sz="2000" b="0" dirty="0">
                  <a:solidFill>
                    <a:schemeClr val="accent2"/>
                  </a:solidFill>
                </a:rPr>
                <a:t> (plateau)</a:t>
              </a:r>
              <a:endParaRPr lang="cs-CZ" sz="2000" b="0" dirty="0">
                <a:solidFill>
                  <a:schemeClr val="accent2"/>
                </a:solidFill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>
              <a:off x="1502" y="602"/>
              <a:ext cx="0" cy="42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124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62243" y="5272087"/>
            <a:ext cx="5562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/>
              <a:t>MrBayes</a:t>
            </a:r>
            <a:r>
              <a:rPr lang="en-US" sz="2000" b="0" dirty="0"/>
              <a:t>: </a:t>
            </a:r>
            <a:r>
              <a:rPr lang="cs-CZ" sz="2000" b="0" i="1" dirty="0">
                <a:hlinkClick r:id="rId2"/>
              </a:rPr>
              <a:t>http://morphbank.ebc.uu.se/mrbayes/</a:t>
            </a:r>
            <a:endParaRPr lang="en-US" sz="2000" b="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8788" y="320675"/>
            <a:ext cx="870142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b="0" dirty="0" err="1">
                <a:solidFill>
                  <a:srgbClr val="E60000"/>
                </a:solidFill>
              </a:rPr>
              <a:t>Rever</a:t>
            </a:r>
            <a:r>
              <a:rPr lang="en-GB" sz="2400" b="0" dirty="0">
                <a:solidFill>
                  <a:srgbClr val="E60000"/>
                </a:solidFill>
              </a:rPr>
              <a:t>s</a:t>
            </a:r>
            <a:r>
              <a:rPr lang="cs-CZ" sz="2400" b="0" dirty="0" err="1">
                <a:solidFill>
                  <a:srgbClr val="E60000"/>
                </a:solidFill>
              </a:rPr>
              <a:t>ibl</a:t>
            </a:r>
            <a:r>
              <a:rPr lang="en-GB" sz="2400" b="0" dirty="0">
                <a:solidFill>
                  <a:srgbClr val="E60000"/>
                </a:solidFill>
              </a:rPr>
              <a:t>e jump </a:t>
            </a:r>
            <a:r>
              <a:rPr lang="cs-CZ" sz="2400" b="0" dirty="0">
                <a:solidFill>
                  <a:srgbClr val="E60000"/>
                </a:solidFill>
              </a:rPr>
              <a:t>MCMC:</a:t>
            </a:r>
          </a:p>
          <a:p>
            <a:pPr defTabSz="540000">
              <a:spcAft>
                <a:spcPts val="1200"/>
              </a:spcAft>
            </a:pPr>
            <a:r>
              <a:rPr lang="cs-CZ" sz="2400" b="0" dirty="0"/>
              <a:t>	</a:t>
            </a:r>
            <a:r>
              <a:rPr lang="en-GB" sz="2000" b="0" dirty="0"/>
              <a:t>allows</a:t>
            </a:r>
            <a:r>
              <a:rPr lang="cs-CZ" sz="2000" b="0" dirty="0"/>
              <a:t> </a:t>
            </a:r>
            <a:r>
              <a:rPr lang="en-GB" sz="2000" b="0" dirty="0"/>
              <a:t>changing number of parameters in each</a:t>
            </a:r>
            <a:r>
              <a:rPr lang="cs-CZ" sz="2000" b="0" dirty="0"/>
              <a:t> MC </a:t>
            </a:r>
            <a:r>
              <a:rPr lang="en-GB" sz="2000" b="0" dirty="0"/>
              <a:t>step</a:t>
            </a:r>
            <a:endParaRPr lang="cs-CZ" sz="2000" b="0" dirty="0"/>
          </a:p>
          <a:p>
            <a:pPr defTabSz="540000">
              <a:spcAft>
                <a:spcPts val="1200"/>
              </a:spcAft>
            </a:pPr>
            <a:r>
              <a:rPr lang="cs-CZ" sz="2000" b="0" dirty="0"/>
              <a:t>	</a:t>
            </a:r>
            <a:r>
              <a:rPr lang="en-GB" sz="2000" b="0" dirty="0"/>
              <a:t>we can use </a:t>
            </a:r>
            <a:r>
              <a:rPr lang="en-GB" sz="2000" b="0" dirty="0" err="1"/>
              <a:t>eg</a:t>
            </a:r>
            <a:r>
              <a:rPr lang="cs-CZ" sz="2000" b="0" dirty="0"/>
              <a:t>. </a:t>
            </a:r>
            <a:r>
              <a:rPr lang="en-GB" sz="2000" b="0" dirty="0"/>
              <a:t>for modelling</a:t>
            </a:r>
            <a:r>
              <a:rPr lang="cs-CZ" sz="2000" b="0" dirty="0"/>
              <a:t> </a:t>
            </a:r>
            <a:r>
              <a:rPr lang="en-GB" sz="2000" b="0" dirty="0"/>
              <a:t>variation of evolution between sites</a:t>
            </a:r>
            <a:br>
              <a:rPr lang="cs-CZ" sz="2000" b="0" dirty="0"/>
            </a:br>
            <a:r>
              <a:rPr lang="cs-CZ" sz="2000" b="0" dirty="0"/>
              <a:t>	</a:t>
            </a:r>
            <a:r>
              <a:rPr lang="en-GB" sz="2000" b="0" dirty="0"/>
              <a:t>in sequences</a:t>
            </a:r>
            <a:r>
              <a:rPr lang="cs-CZ" sz="2000" b="0" dirty="0"/>
              <a:t>, </a:t>
            </a:r>
            <a:r>
              <a:rPr lang="en-GB" sz="2000" b="0" dirty="0"/>
              <a:t>for choosing</a:t>
            </a:r>
            <a:r>
              <a:rPr lang="cs-CZ" sz="2000" b="0" dirty="0"/>
              <a:t> model</a:t>
            </a:r>
            <a:r>
              <a:rPr lang="en-GB" sz="2000" b="0" dirty="0"/>
              <a:t>s or for making</a:t>
            </a:r>
            <a:r>
              <a:rPr lang="cs-CZ" sz="2000" b="0" dirty="0"/>
              <a:t> n</a:t>
            </a:r>
            <a:r>
              <a:rPr lang="en-GB" sz="2000" b="0" dirty="0"/>
              <a:t>on-</a:t>
            </a:r>
            <a:r>
              <a:rPr lang="cs-CZ" sz="2000" b="0" dirty="0" err="1"/>
              <a:t>homogen</a:t>
            </a:r>
            <a:r>
              <a:rPr lang="en-GB" sz="2000" b="0" dirty="0" err="1"/>
              <a:t>ous</a:t>
            </a:r>
            <a:r>
              <a:rPr lang="cs-CZ" sz="2000" b="0" dirty="0"/>
              <a:t> </a:t>
            </a:r>
            <a:br>
              <a:rPr lang="cs-CZ" sz="2000" b="0" dirty="0"/>
            </a:br>
            <a:r>
              <a:rPr lang="cs-CZ" sz="2000" b="0" dirty="0"/>
              <a:t>	</a:t>
            </a:r>
            <a:r>
              <a:rPr lang="cs-CZ" sz="2000" b="0" dirty="0" err="1"/>
              <a:t>substitu</a:t>
            </a:r>
            <a:r>
              <a:rPr lang="en-GB" sz="2000" b="0" dirty="0" err="1"/>
              <a:t>tion</a:t>
            </a:r>
            <a:r>
              <a:rPr lang="cs-CZ" sz="2000" b="0" dirty="0"/>
              <a:t> model</a:t>
            </a:r>
            <a:r>
              <a:rPr lang="en-GB" sz="2000" b="0" dirty="0"/>
              <a:t>s</a:t>
            </a:r>
            <a:r>
              <a:rPr lang="cs-CZ" sz="2000" b="0" dirty="0"/>
              <a:t> (</a:t>
            </a:r>
            <a:r>
              <a:rPr lang="en-GB" sz="2000" b="0" dirty="0" err="1"/>
              <a:t>eg</a:t>
            </a:r>
            <a:r>
              <a:rPr lang="cs-CZ" sz="2000" b="0" dirty="0"/>
              <a:t>. </a:t>
            </a:r>
            <a:r>
              <a:rPr lang="en-GB" sz="2000" b="0" dirty="0"/>
              <a:t>different base composition along branches</a:t>
            </a:r>
            <a:r>
              <a:rPr lang="cs-CZ" sz="2000" b="0" dirty="0"/>
              <a:t>)</a:t>
            </a:r>
          </a:p>
          <a:p>
            <a:pPr defTabSz="540000">
              <a:spcAft>
                <a:spcPts val="1200"/>
              </a:spcAft>
            </a:pPr>
            <a:endParaRPr lang="cs-CZ" sz="2000" b="0" dirty="0"/>
          </a:p>
          <a:p>
            <a:pPr defTabSz="540000">
              <a:spcAft>
                <a:spcPts val="1200"/>
              </a:spcAft>
            </a:pPr>
            <a:r>
              <a:rPr lang="cs-CZ" sz="2400" b="0" dirty="0" err="1">
                <a:solidFill>
                  <a:srgbClr val="E60000"/>
                </a:solidFill>
              </a:rPr>
              <a:t>Metropolis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coupled</a:t>
            </a:r>
            <a:r>
              <a:rPr lang="cs-CZ" sz="2400" b="0" dirty="0">
                <a:solidFill>
                  <a:srgbClr val="E60000"/>
                </a:solidFill>
              </a:rPr>
              <a:t> MCMC (MCMCMC, MC</a:t>
            </a:r>
            <a:r>
              <a:rPr lang="cs-CZ" sz="2400" b="0" baseline="30000" dirty="0">
                <a:solidFill>
                  <a:srgbClr val="E60000"/>
                </a:solidFill>
              </a:rPr>
              <a:t>3</a:t>
            </a:r>
            <a:r>
              <a:rPr lang="cs-CZ" sz="2400" b="0" dirty="0">
                <a:solidFill>
                  <a:srgbClr val="E60000"/>
                </a:solidFill>
              </a:rPr>
              <a:t>):</a:t>
            </a:r>
          </a:p>
          <a:p>
            <a:pPr defTabSz="540000">
              <a:spcAft>
                <a:spcPts val="1200"/>
              </a:spcAft>
            </a:pPr>
            <a:r>
              <a:rPr lang="cs-CZ" sz="2400" b="0" i="1" dirty="0"/>
              <a:t>	</a:t>
            </a:r>
            <a:r>
              <a:rPr lang="cs-CZ" sz="2000" b="0" dirty="0"/>
              <a:t>1 „</a:t>
            </a:r>
            <a:r>
              <a:rPr lang="en-GB" sz="2000" b="0" dirty="0"/>
              <a:t>cold</a:t>
            </a:r>
            <a:r>
              <a:rPr lang="cs-CZ" sz="2000" b="0" dirty="0"/>
              <a:t>“ </a:t>
            </a:r>
            <a:r>
              <a:rPr lang="en-GB" sz="2000" b="0" dirty="0"/>
              <a:t>chain</a:t>
            </a:r>
            <a:r>
              <a:rPr lang="cs-CZ" sz="2000" b="0" dirty="0"/>
              <a:t>, 3 „</a:t>
            </a:r>
            <a:r>
              <a:rPr lang="en-GB" sz="2000" b="0" dirty="0"/>
              <a:t>heated</a:t>
            </a:r>
            <a:r>
              <a:rPr lang="cs-CZ" sz="2000" b="0" dirty="0"/>
              <a:t>“ </a:t>
            </a:r>
            <a:r>
              <a:rPr lang="en-GB" sz="2000" b="0" dirty="0"/>
              <a:t>chains</a:t>
            </a:r>
            <a:endParaRPr lang="cs-CZ" sz="2000" b="0" dirty="0"/>
          </a:p>
          <a:p>
            <a:pPr defTabSz="540000">
              <a:spcAft>
                <a:spcPts val="1200"/>
              </a:spcAft>
            </a:pPr>
            <a:r>
              <a:rPr lang="cs-CZ" sz="2000" b="0" dirty="0"/>
              <a:t>	s</a:t>
            </a:r>
            <a:r>
              <a:rPr lang="en-GB" sz="2000" b="0" dirty="0" err="1"/>
              <a:t>ame</a:t>
            </a:r>
            <a:r>
              <a:rPr lang="en-GB" sz="2000" b="0" dirty="0"/>
              <a:t> starting point</a:t>
            </a:r>
            <a:r>
              <a:rPr lang="cs-CZ" sz="2000" b="0" dirty="0"/>
              <a:t>, </a:t>
            </a:r>
            <a:r>
              <a:rPr lang="en-GB" sz="2000" b="0" dirty="0"/>
              <a:t>due to stochasticity rapid divergence of</a:t>
            </a:r>
            <a:r>
              <a:rPr lang="cs-CZ" sz="2000" b="0" dirty="0"/>
              <a:t> „robot</a:t>
            </a:r>
            <a:r>
              <a:rPr lang="en-GB" sz="2000" b="0" dirty="0"/>
              <a:t>s</a:t>
            </a:r>
            <a:r>
              <a:rPr lang="cs-CZ" sz="2000" b="0" dirty="0"/>
              <a:t>“</a:t>
            </a:r>
            <a:endParaRPr lang="cs-CZ" sz="2800" b="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748" y="993269"/>
            <a:ext cx="3856007" cy="56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859880" y="266700"/>
            <a:ext cx="28216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 err="1">
                <a:solidFill>
                  <a:srgbClr val="E60000"/>
                </a:solidFill>
              </a:rPr>
              <a:t>Probl</a:t>
            </a:r>
            <a:r>
              <a:rPr lang="en-GB" sz="2400" b="0" dirty="0">
                <a:solidFill>
                  <a:srgbClr val="E60000"/>
                </a:solidFill>
              </a:rPr>
              <a:t>e</a:t>
            </a:r>
            <a:r>
              <a:rPr lang="cs-CZ" sz="2400" b="0" dirty="0">
                <a:solidFill>
                  <a:srgbClr val="E60000"/>
                </a:solidFill>
              </a:rPr>
              <a:t>m </a:t>
            </a:r>
            <a:r>
              <a:rPr lang="en-GB" sz="2400" b="0" dirty="0">
                <a:solidFill>
                  <a:srgbClr val="E60000"/>
                </a:solidFill>
              </a:rPr>
              <a:t>with </a:t>
            </a:r>
            <a:r>
              <a:rPr lang="cs-CZ" sz="2400" b="0" dirty="0">
                <a:solidFill>
                  <a:srgbClr val="E60000"/>
                </a:solidFill>
              </a:rPr>
              <a:t>prior</a:t>
            </a:r>
            <a:r>
              <a:rPr lang="en-GB" sz="2400" b="0" dirty="0">
                <a:solidFill>
                  <a:srgbClr val="E60000"/>
                </a:solidFill>
              </a:rPr>
              <a:t>s</a:t>
            </a:r>
            <a:endParaRPr lang="cs-CZ" sz="2400" b="0" dirty="0">
              <a:solidFill>
                <a:srgbClr val="E60000"/>
              </a:solidFill>
            </a:endParaRPr>
          </a:p>
        </p:txBody>
      </p:sp>
      <p:sp>
        <p:nvSpPr>
          <p:cNvPr id="18" name="Obdélníkový popisek 17"/>
          <p:cNvSpPr/>
          <p:nvPr/>
        </p:nvSpPr>
        <p:spPr bwMode="auto">
          <a:xfrm>
            <a:off x="6138041" y="1410119"/>
            <a:ext cx="2279081" cy="837031"/>
          </a:xfrm>
          <a:prstGeom prst="wedgeRectCallout">
            <a:avLst>
              <a:gd name="adj1" fmla="val -97094"/>
              <a:gd name="adj2" fmla="val 44347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15 </a:t>
            </a:r>
            <a:r>
              <a:rPr lang="en-GB" sz="1600" b="0" dirty="0"/>
              <a:t>coin tosses</a:t>
            </a:r>
            <a:endParaRPr lang="cs-CZ" sz="1600" b="0" dirty="0"/>
          </a:p>
          <a:p>
            <a:pPr algn="ctr">
              <a:defRPr/>
            </a:pPr>
            <a:r>
              <a:rPr lang="en-GB" sz="1600" b="0" dirty="0"/>
              <a:t>score</a:t>
            </a:r>
            <a:r>
              <a:rPr lang="cs-CZ" sz="1600" b="0" dirty="0"/>
              <a:t> 5 H : 10 O</a:t>
            </a:r>
          </a:p>
        </p:txBody>
      </p:sp>
      <p:sp>
        <p:nvSpPr>
          <p:cNvPr id="19" name="Obdélníkový popisek 18"/>
          <p:cNvSpPr/>
          <p:nvPr/>
        </p:nvSpPr>
        <p:spPr bwMode="auto">
          <a:xfrm>
            <a:off x="148433" y="1510760"/>
            <a:ext cx="2003033" cy="837031"/>
          </a:xfrm>
          <a:prstGeom prst="wedgeRectCallout">
            <a:avLst>
              <a:gd name="adj1" fmla="val 108335"/>
              <a:gd name="adj2" fmla="val 58776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maximum </a:t>
            </a:r>
            <a:r>
              <a:rPr lang="cs-CZ" sz="1600" b="0" dirty="0" err="1"/>
              <a:t>likelihood</a:t>
            </a:r>
            <a:r>
              <a:rPr lang="cs-CZ" sz="1600" b="0" dirty="0"/>
              <a:t> = 0,333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122495" y="889753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dirty="0">
                <a:solidFill>
                  <a:srgbClr val="003399"/>
                </a:solidFill>
              </a:rPr>
              <a:t>prior = 0,5</a:t>
            </a:r>
          </a:p>
        </p:txBody>
      </p:sp>
      <p:sp>
        <p:nvSpPr>
          <p:cNvPr id="21" name="Obdélníkový popisek 20"/>
          <p:cNvSpPr/>
          <p:nvPr/>
        </p:nvSpPr>
        <p:spPr bwMode="auto">
          <a:xfrm>
            <a:off x="6284691" y="2600563"/>
            <a:ext cx="2072045" cy="914669"/>
          </a:xfrm>
          <a:prstGeom prst="wedgeRectCallout">
            <a:avLst>
              <a:gd name="adj1" fmla="val -176445"/>
              <a:gd name="adj2" fmla="val 86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d</a:t>
            </a:r>
            <a:r>
              <a:rPr lang="en-GB" sz="1600" b="0" dirty="0" err="1"/>
              <a:t>ue</a:t>
            </a:r>
            <a:r>
              <a:rPr lang="en-GB" sz="1600" b="0" dirty="0"/>
              <a:t> to </a:t>
            </a:r>
            <a:r>
              <a:rPr lang="cs-CZ" sz="1600" b="0" dirty="0"/>
              <a:t>prior</a:t>
            </a:r>
            <a:r>
              <a:rPr lang="en-GB" sz="1600" b="0" dirty="0"/>
              <a:t>,</a:t>
            </a:r>
            <a:r>
              <a:rPr lang="cs-CZ" sz="1600" b="0" dirty="0"/>
              <a:t> </a:t>
            </a:r>
            <a:r>
              <a:rPr lang="cs-CZ" sz="1600" b="0" dirty="0" err="1"/>
              <a:t>posterior</a:t>
            </a:r>
            <a:r>
              <a:rPr lang="cs-CZ" sz="1600" b="0" dirty="0"/>
              <a:t> </a:t>
            </a:r>
            <a:r>
              <a:rPr lang="cs-CZ" sz="1600" b="0" dirty="0" err="1"/>
              <a:t>pr</a:t>
            </a:r>
            <a:r>
              <a:rPr lang="cs-CZ" sz="1600" b="0" dirty="0"/>
              <a:t>.</a:t>
            </a:r>
          </a:p>
          <a:p>
            <a:pPr algn="ctr">
              <a:defRPr/>
            </a:pPr>
            <a:r>
              <a:rPr lang="en-GB" sz="1600" b="0" dirty="0"/>
              <a:t>shifted to the right</a:t>
            </a:r>
            <a:endParaRPr lang="cs-CZ" sz="1600" b="0" dirty="0"/>
          </a:p>
        </p:txBody>
      </p:sp>
      <p:sp>
        <p:nvSpPr>
          <p:cNvPr id="22" name="Obdélníkový popisek 21"/>
          <p:cNvSpPr/>
          <p:nvPr/>
        </p:nvSpPr>
        <p:spPr bwMode="auto">
          <a:xfrm>
            <a:off x="6025898" y="4202027"/>
            <a:ext cx="2330838" cy="837031"/>
          </a:xfrm>
          <a:prstGeom prst="wedgeRectCallout">
            <a:avLst>
              <a:gd name="adj1" fmla="val -89753"/>
              <a:gd name="adj2" fmla="val 518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30 </a:t>
            </a:r>
            <a:r>
              <a:rPr lang="en-GB" sz="1600" b="0" dirty="0"/>
              <a:t>coin tosses</a:t>
            </a:r>
            <a:endParaRPr lang="cs-CZ" sz="1600" b="0" dirty="0"/>
          </a:p>
          <a:p>
            <a:pPr algn="ctr">
              <a:defRPr/>
            </a:pPr>
            <a:r>
              <a:rPr lang="en-GB" sz="1600" b="0" dirty="0"/>
              <a:t>score</a:t>
            </a:r>
            <a:r>
              <a:rPr lang="cs-CZ" sz="1600" b="0" dirty="0"/>
              <a:t> 10 H : 20 O</a:t>
            </a:r>
          </a:p>
        </p:txBody>
      </p:sp>
      <p:sp>
        <p:nvSpPr>
          <p:cNvPr id="23" name="Obdélníkový popisek 22"/>
          <p:cNvSpPr/>
          <p:nvPr/>
        </p:nvSpPr>
        <p:spPr bwMode="auto">
          <a:xfrm>
            <a:off x="6034525" y="5625387"/>
            <a:ext cx="1718363" cy="776646"/>
          </a:xfrm>
          <a:prstGeom prst="wedgeRectCallout">
            <a:avLst>
              <a:gd name="adj1" fmla="val -201155"/>
              <a:gd name="adj2" fmla="val -3794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600" b="0" dirty="0"/>
              <a:t>difference from</a:t>
            </a:r>
            <a:r>
              <a:rPr lang="cs-CZ" sz="1600" b="0" dirty="0"/>
              <a:t> ML </a:t>
            </a:r>
            <a:r>
              <a:rPr lang="en-GB" sz="1600" b="0" dirty="0"/>
              <a:t>smaller</a:t>
            </a:r>
            <a:endParaRPr lang="cs-CZ" sz="1600" b="0" dirty="0"/>
          </a:p>
        </p:txBody>
      </p:sp>
    </p:spTree>
    <p:extLst>
      <p:ext uri="{BB962C8B-B14F-4D97-AF65-F5344CB8AC3E}">
        <p14:creationId xmlns:p14="http://schemas.microsoft.com/office/powerpoint/2010/main" val="17124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>
            <a:extLst>
              <a:ext uri="{FF2B5EF4-FFF2-40B4-BE49-F238E27FC236}">
                <a16:creationId xmlns:a16="http://schemas.microsoft.com/office/drawing/2014/main" id="{EE7EC5C8-2FEE-456D-88C5-A53905F1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458" y="266700"/>
            <a:ext cx="34884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 err="1">
                <a:solidFill>
                  <a:srgbClr val="E60000"/>
                </a:solidFill>
              </a:rPr>
              <a:t>Which</a:t>
            </a:r>
            <a:r>
              <a:rPr lang="en-GB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>
                <a:solidFill>
                  <a:srgbClr val="E60000"/>
                </a:solidFill>
              </a:rPr>
              <a:t>prior</a:t>
            </a:r>
            <a:r>
              <a:rPr lang="en-GB" sz="2400" b="0" dirty="0">
                <a:solidFill>
                  <a:srgbClr val="E60000"/>
                </a:solidFill>
              </a:rPr>
              <a:t>s</a:t>
            </a:r>
            <a:r>
              <a:rPr lang="cs-CZ" sz="2400" b="0" dirty="0">
                <a:solidFill>
                  <a:srgbClr val="E60000"/>
                </a:solidFill>
              </a:rPr>
              <a:t> to </a:t>
            </a:r>
            <a:r>
              <a:rPr lang="cs-CZ" sz="2400" b="0" dirty="0" err="1">
                <a:solidFill>
                  <a:srgbClr val="E60000"/>
                </a:solidFill>
              </a:rPr>
              <a:t>choose</a:t>
            </a:r>
            <a:r>
              <a:rPr lang="cs-CZ" sz="2400" b="0" dirty="0">
                <a:solidFill>
                  <a:srgbClr val="E60000"/>
                </a:solidFill>
              </a:rPr>
              <a:t>?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7E085860-F221-44CC-9A28-3890424117F8}"/>
              </a:ext>
            </a:extLst>
          </p:cNvPr>
          <p:cNvGrpSpPr/>
          <p:nvPr/>
        </p:nvGrpSpPr>
        <p:grpSpPr>
          <a:xfrm>
            <a:off x="1829448" y="1148220"/>
            <a:ext cx="6145967" cy="4930892"/>
            <a:chOff x="1829448" y="1148220"/>
            <a:chExt cx="6145967" cy="493089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5962BCA-76A0-4B12-BA6E-43887D13D486}"/>
                </a:ext>
              </a:extLst>
            </p:cNvPr>
            <p:cNvGrpSpPr/>
            <p:nvPr/>
          </p:nvGrpSpPr>
          <p:grpSpPr>
            <a:xfrm>
              <a:off x="1829448" y="1148220"/>
              <a:ext cx="5785104" cy="4861560"/>
              <a:chOff x="1829448" y="1148220"/>
              <a:chExt cx="5785104" cy="4861560"/>
            </a:xfrm>
          </p:grpSpPr>
          <p:pic>
            <p:nvPicPr>
              <p:cNvPr id="14" name="Obrázek 13" descr="6.9.t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29448" y="1148220"/>
                <a:ext cx="5785104" cy="4861560"/>
              </a:xfrm>
              <a:prstGeom prst="rect">
                <a:avLst/>
              </a:prstGeom>
            </p:spPr>
          </p:pic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8EAF7C6-B1FF-44E4-910F-8DFCA467026C}"/>
                  </a:ext>
                </a:extLst>
              </p:cNvPr>
              <p:cNvSpPr txBox="1"/>
              <p:nvPr/>
            </p:nvSpPr>
            <p:spPr>
              <a:xfrm>
                <a:off x="5141225" y="3108826"/>
                <a:ext cx="1898277" cy="22775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1600" b="0" dirty="0"/>
                  <a:t>uniform (min, max)</a:t>
                </a:r>
              </a:p>
              <a:p>
                <a:pPr>
                  <a:spcAft>
                    <a:spcPts val="600"/>
                  </a:spcAft>
                </a:pPr>
                <a:endParaRPr lang="en-GB" sz="1600" b="0" dirty="0"/>
              </a:p>
              <a:p>
                <a:pPr>
                  <a:spcAft>
                    <a:spcPts val="600"/>
                  </a:spcAft>
                </a:pPr>
                <a:r>
                  <a:rPr lang="en-GB" sz="1600" b="0" dirty="0"/>
                  <a:t>lognormal (</a:t>
                </a:r>
                <a:r>
                  <a:rPr lang="en-GB" sz="1600" b="0" dirty="0">
                    <a:sym typeface="Symbol" panose="05050102010706020507" pitchFamily="18" charset="2"/>
                  </a:rPr>
                  <a:t>, )</a:t>
                </a:r>
              </a:p>
              <a:p>
                <a:pPr>
                  <a:spcAft>
                    <a:spcPts val="600"/>
                  </a:spcAft>
                </a:pPr>
                <a:endParaRPr lang="en-GB" sz="1600" b="0" dirty="0">
                  <a:sym typeface="Symbol" panose="05050102010706020507" pitchFamily="18" charset="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GB" sz="1600" b="0" dirty="0">
                    <a:sym typeface="Symbol" panose="05050102010706020507" pitchFamily="18" charset="2"/>
                  </a:rPr>
                  <a:t>gamma (, )</a:t>
                </a:r>
              </a:p>
              <a:p>
                <a:pPr>
                  <a:spcAft>
                    <a:spcPts val="600"/>
                  </a:spcAft>
                </a:pPr>
                <a:endParaRPr lang="en-GB" sz="1600" b="0" dirty="0">
                  <a:sym typeface="Symbol" panose="05050102010706020507" pitchFamily="18" charset="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GB" sz="1600" b="0" dirty="0">
                    <a:sym typeface="Symbol" panose="05050102010706020507" pitchFamily="18" charset="2"/>
                  </a:rPr>
                  <a:t>exponential ()</a:t>
                </a:r>
                <a:endParaRPr lang="cs-CZ" sz="1600" b="0" dirty="0"/>
              </a:p>
            </p:txBody>
          </p:sp>
        </p:grp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249F1DA0-E357-485D-9FED-5503012F9524}"/>
                </a:ext>
              </a:extLst>
            </p:cNvPr>
            <p:cNvSpPr txBox="1"/>
            <p:nvPr/>
          </p:nvSpPr>
          <p:spPr>
            <a:xfrm>
              <a:off x="3528941" y="5709780"/>
              <a:ext cx="44464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0" dirty="0"/>
                <a:t>Minimal divergence time		Time </a:t>
              </a:r>
              <a:endParaRPr lang="cs-CZ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2483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529887" y="238829"/>
            <a:ext cx="2084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S</a:t>
            </a:r>
            <a:r>
              <a:rPr lang="en-GB" sz="2400" b="0" dirty="0" err="1"/>
              <a:t>etting</a:t>
            </a:r>
            <a:r>
              <a:rPr lang="en-GB" sz="2400" b="0" dirty="0"/>
              <a:t> priors</a:t>
            </a:r>
            <a:r>
              <a:rPr lang="cs-CZ" sz="2400" b="0" dirty="0"/>
              <a:t>: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CDE12D73-03B4-4DCC-BE5A-B424F139C16F}"/>
              </a:ext>
            </a:extLst>
          </p:cNvPr>
          <p:cNvGrpSpPr/>
          <p:nvPr/>
        </p:nvGrpSpPr>
        <p:grpSpPr>
          <a:xfrm>
            <a:off x="1726342" y="1099457"/>
            <a:ext cx="5806909" cy="5390526"/>
            <a:chOff x="1726342" y="1099457"/>
            <a:chExt cx="5806909" cy="5390526"/>
          </a:xfrm>
        </p:grpSpPr>
        <p:pic>
          <p:nvPicPr>
            <p:cNvPr id="15" name="Obrázek 14" descr="6.10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6144" y="1099457"/>
              <a:ext cx="5725886" cy="5288881"/>
            </a:xfrm>
            <a:prstGeom prst="rect">
              <a:avLst/>
            </a:prstGeom>
          </p:spPr>
        </p:pic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45C08671-69DA-4C79-8B37-7301D474BBA1}"/>
                </a:ext>
              </a:extLst>
            </p:cNvPr>
            <p:cNvSpPr txBox="1"/>
            <p:nvPr/>
          </p:nvSpPr>
          <p:spPr>
            <a:xfrm rot="16200000">
              <a:off x="1406062" y="1911509"/>
              <a:ext cx="104067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b="0" dirty="0"/>
                <a:t>Density</a:t>
              </a:r>
              <a:endParaRPr lang="cs-CZ" sz="2000" b="0" dirty="0"/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41790F22-27C2-44AC-844C-06024C67CF75}"/>
                </a:ext>
              </a:extLst>
            </p:cNvPr>
            <p:cNvSpPr txBox="1"/>
            <p:nvPr/>
          </p:nvSpPr>
          <p:spPr>
            <a:xfrm rot="16200000">
              <a:off x="1406062" y="4687639"/>
              <a:ext cx="104067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b="0" dirty="0"/>
                <a:t>Density</a:t>
              </a:r>
              <a:endParaRPr lang="cs-CZ" sz="2000" b="0" dirty="0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64BFFF2-B35A-41CA-BDE1-DEF83457BF5F}"/>
                </a:ext>
              </a:extLst>
            </p:cNvPr>
            <p:cNvSpPr txBox="1"/>
            <p:nvPr/>
          </p:nvSpPr>
          <p:spPr>
            <a:xfrm>
              <a:off x="3641019" y="2918574"/>
              <a:ext cx="20361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b="0" dirty="0"/>
                <a:t>Hyperparameter</a:t>
              </a:r>
              <a:endParaRPr lang="cs-CZ" sz="2000" b="0" dirty="0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529FDDC-3A3E-4B82-97BA-07CD589BAD8E}"/>
                </a:ext>
              </a:extLst>
            </p:cNvPr>
            <p:cNvSpPr txBox="1"/>
            <p:nvPr/>
          </p:nvSpPr>
          <p:spPr>
            <a:xfrm>
              <a:off x="4110472" y="6089873"/>
              <a:ext cx="13805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b="0" dirty="0"/>
                <a:t>Parameter</a:t>
              </a:r>
              <a:endParaRPr lang="cs-CZ" sz="2000" b="0" dirty="0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D4D707DC-652D-4067-8CF5-614BC49B5102}"/>
                </a:ext>
              </a:extLst>
            </p:cNvPr>
            <p:cNvSpPr txBox="1"/>
            <p:nvPr/>
          </p:nvSpPr>
          <p:spPr>
            <a:xfrm>
              <a:off x="4856256" y="4622678"/>
              <a:ext cx="24657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b="0" dirty="0"/>
                <a:t>Lognormal (</a:t>
              </a:r>
              <a:r>
                <a:rPr lang="en-GB" sz="2400" b="0" dirty="0">
                  <a:sym typeface="Symbol" panose="05050102010706020507" pitchFamily="18" charset="2"/>
                </a:rPr>
                <a:t>, )</a:t>
              </a:r>
              <a:endParaRPr lang="cs-CZ" sz="2400" b="0" dirty="0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383F7915-06DB-4D48-AFF0-B78B0328FC9A}"/>
                </a:ext>
              </a:extLst>
            </p:cNvPr>
            <p:cNvSpPr txBox="1"/>
            <p:nvPr/>
          </p:nvSpPr>
          <p:spPr>
            <a:xfrm>
              <a:off x="5431394" y="1748451"/>
              <a:ext cx="210185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="0" dirty="0"/>
                <a:t>Gamma (</a:t>
              </a:r>
              <a:r>
                <a:rPr lang="en-GB" sz="2400" b="0" dirty="0">
                  <a:sym typeface="Symbol" panose="05050102010706020507" pitchFamily="18" charset="2"/>
                </a:rPr>
                <a:t>, )</a:t>
              </a:r>
              <a:endParaRPr lang="cs-CZ" sz="2400" b="0" dirty="0"/>
            </a:p>
          </p:txBody>
        </p:sp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20F8FFBD-F59E-48F5-BA09-FC8FBEF3EC2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69347" y="2173423"/>
              <a:ext cx="1702941" cy="25100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12483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D9B3097-AACA-4B52-B34D-BE074FF87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00"/>
          <a:stretch/>
        </p:blipFill>
        <p:spPr>
          <a:xfrm>
            <a:off x="458788" y="266700"/>
            <a:ext cx="8625417" cy="6281928"/>
          </a:xfrm>
          <a:prstGeom prst="rect">
            <a:avLst/>
          </a:prstGeom>
        </p:spPr>
      </p:pic>
      <p:sp>
        <p:nvSpPr>
          <p:cNvPr id="6" name="Obdélníkový popisek 78">
            <a:extLst>
              <a:ext uri="{FF2B5EF4-FFF2-40B4-BE49-F238E27FC236}">
                <a16:creationId xmlns:a16="http://schemas.microsoft.com/office/drawing/2014/main" id="{F46963C2-2744-46F3-B5D5-DEB637610127}"/>
              </a:ext>
            </a:extLst>
          </p:cNvPr>
          <p:cNvSpPr/>
          <p:nvPr/>
        </p:nvSpPr>
        <p:spPr bwMode="auto">
          <a:xfrm>
            <a:off x="257620" y="671713"/>
            <a:ext cx="2540444" cy="983351"/>
          </a:xfrm>
          <a:prstGeom prst="wedgeRectCallout">
            <a:avLst>
              <a:gd name="adj1" fmla="val 50865"/>
              <a:gd name="adj2" fmla="val 9584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95% </a:t>
            </a:r>
            <a:r>
              <a:rPr lang="cs-CZ" sz="1600" b="0" dirty="0" err="1"/>
              <a:t>highest</a:t>
            </a:r>
            <a:r>
              <a:rPr lang="cs-CZ" sz="1600" b="0" dirty="0"/>
              <a:t> </a:t>
            </a:r>
            <a:r>
              <a:rPr lang="cs-CZ" sz="1600" b="0" dirty="0" err="1"/>
              <a:t>posterior</a:t>
            </a:r>
            <a:r>
              <a:rPr lang="cs-CZ" sz="1600" b="0" dirty="0"/>
              <a:t> </a:t>
            </a:r>
            <a:r>
              <a:rPr lang="cs-CZ" sz="1600" b="0" dirty="0" err="1"/>
              <a:t>density</a:t>
            </a:r>
            <a:r>
              <a:rPr lang="cs-CZ" sz="1600" b="0" dirty="0"/>
              <a:t> (HPD) interval </a:t>
            </a:r>
            <a:r>
              <a:rPr lang="cs-CZ" sz="1600" b="0" dirty="0" err="1"/>
              <a:t>of</a:t>
            </a:r>
            <a:r>
              <a:rPr lang="cs-CZ" sz="1600" b="0" dirty="0"/>
              <a:t> node </a:t>
            </a:r>
            <a:r>
              <a:rPr lang="cs-CZ" sz="1600" b="0" dirty="0" err="1"/>
              <a:t>heights</a:t>
            </a:r>
            <a:endParaRPr lang="cs-CZ" sz="1600" b="0" dirty="0"/>
          </a:p>
        </p:txBody>
      </p:sp>
    </p:spTree>
    <p:extLst>
      <p:ext uri="{BB962C8B-B14F-4D97-AF65-F5344CB8AC3E}">
        <p14:creationId xmlns:p14="http://schemas.microsoft.com/office/powerpoint/2010/main" val="22909220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8CFF0E2-DC06-4804-875A-2927F813C919}"/>
              </a:ext>
            </a:extLst>
          </p:cNvPr>
          <p:cNvSpPr txBox="1"/>
          <p:nvPr/>
        </p:nvSpPr>
        <p:spPr>
          <a:xfrm>
            <a:off x="2273042" y="266700"/>
            <a:ext cx="4368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dirty="0"/>
              <a:t>Time-</a:t>
            </a:r>
            <a:r>
              <a:rPr lang="cs-CZ" sz="2400" b="0" dirty="0" err="1"/>
              <a:t>trees</a:t>
            </a:r>
            <a:r>
              <a:rPr lang="cs-CZ" sz="2400" b="0" dirty="0"/>
              <a:t> and </a:t>
            </a:r>
            <a:r>
              <a:rPr lang="cs-CZ" sz="2400" b="0" dirty="0" err="1"/>
              <a:t>phylodynamics</a:t>
            </a:r>
            <a:endParaRPr lang="cs-CZ" sz="2400" b="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D7051FD-0E19-4E01-8CA8-3A77EFD49D89}"/>
              </a:ext>
            </a:extLst>
          </p:cNvPr>
          <p:cNvSpPr txBox="1"/>
          <p:nvPr/>
        </p:nvSpPr>
        <p:spPr>
          <a:xfrm>
            <a:off x="458788" y="932688"/>
            <a:ext cx="8427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dirty="0" err="1"/>
              <a:t>Phylodynamics</a:t>
            </a:r>
            <a:r>
              <a:rPr lang="cs-CZ" sz="2000" b="0" dirty="0"/>
              <a:t> = </a:t>
            </a:r>
            <a:r>
              <a:rPr lang="cs-CZ" sz="2000" b="0" dirty="0" err="1"/>
              <a:t>synthesis</a:t>
            </a:r>
            <a:r>
              <a:rPr lang="cs-CZ" sz="2000" b="0" dirty="0"/>
              <a:t> </a:t>
            </a:r>
            <a:r>
              <a:rPr lang="cs-CZ" sz="2000" b="0" dirty="0" err="1"/>
              <a:t>of</a:t>
            </a:r>
            <a:r>
              <a:rPr lang="cs-CZ" sz="2000" b="0" dirty="0"/>
              <a:t> </a:t>
            </a:r>
            <a:r>
              <a:rPr lang="cs-CZ" sz="2000" b="0" dirty="0" err="1"/>
              <a:t>mathematical</a:t>
            </a:r>
            <a:r>
              <a:rPr lang="cs-CZ" sz="2000" b="0" dirty="0"/>
              <a:t> epidemiology and </a:t>
            </a:r>
            <a:r>
              <a:rPr lang="cs-CZ" sz="2000" b="0" dirty="0" err="1"/>
              <a:t>statistical</a:t>
            </a:r>
            <a:r>
              <a:rPr lang="cs-CZ" sz="2000" b="0" dirty="0"/>
              <a:t> </a:t>
            </a:r>
            <a:br>
              <a:rPr lang="cs-CZ" sz="2000" b="0" dirty="0"/>
            </a:br>
            <a:r>
              <a:rPr lang="cs-CZ" sz="2000" b="0" dirty="0"/>
              <a:t>	                </a:t>
            </a:r>
            <a:r>
              <a:rPr lang="cs-CZ" sz="2000" b="0" dirty="0" err="1"/>
              <a:t>phylogenetics</a:t>
            </a:r>
            <a:endParaRPr lang="en-GB" sz="2000" b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F3486F-9E65-41DC-9FB7-5B0154A6E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68" y="2048255"/>
            <a:ext cx="6336472" cy="42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7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458788" y="4164357"/>
            <a:ext cx="6800260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cs-CZ" sz="2400" b="0" dirty="0" err="1"/>
              <a:t>Hypot</a:t>
            </a:r>
            <a:r>
              <a:rPr lang="en-GB" sz="2400" b="0" dirty="0" err="1"/>
              <a:t>hesis</a:t>
            </a:r>
            <a:r>
              <a:rPr lang="cs-CZ" sz="2400" b="0" dirty="0"/>
              <a:t>? </a:t>
            </a:r>
          </a:p>
          <a:p>
            <a:pPr defTabSz="360000">
              <a:spcAft>
                <a:spcPts val="1800"/>
              </a:spcAft>
            </a:pPr>
            <a:r>
              <a:rPr lang="en-GB" sz="2000" b="0" dirty="0" err="1"/>
              <a:t>Eg</a:t>
            </a:r>
            <a:r>
              <a:rPr lang="cs-CZ" sz="2000" b="0" dirty="0"/>
              <a:t>. H1 = </a:t>
            </a:r>
            <a:r>
              <a:rPr lang="en-GB" sz="2000" b="0" dirty="0"/>
              <a:t>coin is not</a:t>
            </a:r>
            <a:r>
              <a:rPr lang="cs-CZ" sz="2000" b="0" dirty="0"/>
              <a:t> „</a:t>
            </a:r>
            <a:r>
              <a:rPr lang="cs-CZ" sz="2000" b="0" dirty="0" err="1"/>
              <a:t>biased</a:t>
            </a:r>
            <a:r>
              <a:rPr lang="cs-CZ" sz="2000" b="0" dirty="0"/>
              <a:t>“, </a:t>
            </a:r>
            <a:r>
              <a:rPr lang="en-GB" sz="2000" b="0" dirty="0" err="1"/>
              <a:t>ie</a:t>
            </a:r>
            <a:r>
              <a:rPr lang="cs-CZ" sz="2000" b="0" dirty="0"/>
              <a:t>. </a:t>
            </a:r>
            <a:r>
              <a:rPr lang="cs-CZ" sz="2000" b="0" i="1" dirty="0"/>
              <a:t>p</a:t>
            </a:r>
            <a:r>
              <a:rPr lang="cs-CZ" sz="2000" b="0" dirty="0"/>
              <a:t> = 1/2 </a:t>
            </a:r>
            <a:r>
              <a:rPr lang="cs-CZ" sz="2000" b="0" dirty="0">
                <a:sym typeface="Symbol" pitchFamily="18" charset="2"/>
              </a:rPr>
              <a:t> </a:t>
            </a:r>
            <a:r>
              <a:rPr lang="cs-CZ" sz="2000" b="0" i="1" dirty="0">
                <a:sym typeface="Symbol" pitchFamily="18" charset="2"/>
              </a:rPr>
              <a:t>L</a:t>
            </a:r>
            <a:r>
              <a:rPr lang="cs-CZ" sz="2000" b="0" dirty="0">
                <a:sym typeface="Symbol" pitchFamily="18" charset="2"/>
              </a:rPr>
              <a:t> = 3,0517.10</a:t>
            </a:r>
            <a:r>
              <a:rPr lang="cs-CZ" sz="2000" b="0" baseline="30000" dirty="0">
                <a:sym typeface="Symbol" pitchFamily="18" charset="2"/>
              </a:rPr>
              <a:t>-5</a:t>
            </a:r>
            <a:endParaRPr lang="cs-CZ" sz="2000" b="0" dirty="0">
              <a:sym typeface="Symbol" pitchFamily="18" charset="2"/>
            </a:endParaRPr>
          </a:p>
          <a:p>
            <a:pPr defTabSz="360000">
              <a:spcAft>
                <a:spcPts val="1800"/>
              </a:spcAft>
            </a:pPr>
            <a:r>
              <a:rPr lang="cs-CZ" sz="2000" b="0" dirty="0">
                <a:sym typeface="Symbol" pitchFamily="18" charset="2"/>
              </a:rPr>
              <a:t>H2 = </a:t>
            </a:r>
            <a:r>
              <a:rPr lang="en-GB" sz="2000" b="0" dirty="0">
                <a:sym typeface="Symbol" pitchFamily="18" charset="2"/>
              </a:rPr>
              <a:t>coin is biased so that we get tail in</a:t>
            </a:r>
            <a:r>
              <a:rPr lang="cs-CZ" sz="2000" b="0" dirty="0">
                <a:sym typeface="Symbol" pitchFamily="18" charset="2"/>
              </a:rPr>
              <a:t> 2/3 </a:t>
            </a:r>
            <a:r>
              <a:rPr lang="en-GB" sz="2000" b="0" dirty="0">
                <a:sym typeface="Symbol" pitchFamily="18" charset="2"/>
              </a:rPr>
              <a:t>cases</a:t>
            </a:r>
            <a:r>
              <a:rPr lang="cs-CZ" sz="2000" b="0" dirty="0">
                <a:sym typeface="Symbol" pitchFamily="18" charset="2"/>
              </a:rPr>
              <a:t>: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	    </a:t>
            </a:r>
            <a:r>
              <a:rPr lang="cs-CZ" sz="2000" b="0" i="1" dirty="0">
                <a:sym typeface="Symbol" pitchFamily="18" charset="2"/>
              </a:rPr>
              <a:t>p</a:t>
            </a:r>
            <a:r>
              <a:rPr lang="cs-CZ" sz="2000" b="0" dirty="0">
                <a:sym typeface="Symbol" pitchFamily="18" charset="2"/>
              </a:rPr>
              <a:t> = 1/3  </a:t>
            </a:r>
            <a:r>
              <a:rPr lang="cs-CZ" sz="2000" b="0" i="1" dirty="0">
                <a:sym typeface="Symbol" pitchFamily="18" charset="2"/>
              </a:rPr>
              <a:t>L</a:t>
            </a:r>
            <a:r>
              <a:rPr lang="cs-CZ" sz="2000" b="0" dirty="0">
                <a:sym typeface="Symbol" pitchFamily="18" charset="2"/>
              </a:rPr>
              <a:t> = 1,7841.10</a:t>
            </a:r>
            <a:r>
              <a:rPr lang="cs-CZ" sz="2000" b="0" baseline="30000" dirty="0">
                <a:sym typeface="Symbol" pitchFamily="18" charset="2"/>
              </a:rPr>
              <a:t>-5</a:t>
            </a:r>
            <a:endParaRPr lang="cs-CZ" sz="2000" b="0" dirty="0">
              <a:sym typeface="Symbol" pitchFamily="18" charset="2"/>
            </a:endParaRPr>
          </a:p>
          <a:p>
            <a:pPr defTabSz="360000">
              <a:spcAft>
                <a:spcPts val="1800"/>
              </a:spcAft>
              <a:buFont typeface="Symbol" pitchFamily="18" charset="2"/>
              <a:buChar char="Þ"/>
            </a:pPr>
            <a:r>
              <a:rPr lang="cs-CZ" sz="2000" b="0" dirty="0">
                <a:sym typeface="Symbol" pitchFamily="18" charset="2"/>
              </a:rPr>
              <a:t> </a:t>
            </a:r>
            <a:r>
              <a:rPr lang="en-GB" sz="2000" b="0" dirty="0">
                <a:sym typeface="Symbol" pitchFamily="18" charset="2"/>
              </a:rPr>
              <a:t>result of tosses</a:t>
            </a:r>
            <a:r>
              <a:rPr lang="cs-CZ" sz="2000" b="0" dirty="0">
                <a:sym typeface="Symbol" pitchFamily="18" charset="2"/>
              </a:rPr>
              <a:t> 1,7 </a:t>
            </a:r>
            <a:r>
              <a:rPr lang="en-GB" sz="2000" b="0" dirty="0">
                <a:sym typeface="Symbol" pitchFamily="18" charset="2"/>
              </a:rPr>
              <a:t>more probable with unbiased coin</a:t>
            </a:r>
            <a:endParaRPr lang="cs-CZ" sz="2000" b="0" dirty="0">
              <a:sym typeface="Symbol" pitchFamily="18" charset="2"/>
            </a:endParaRPr>
          </a:p>
        </p:txBody>
      </p:sp>
      <p:grpSp>
        <p:nvGrpSpPr>
          <p:cNvPr id="2" name="Skupina 12"/>
          <p:cNvGrpSpPr/>
          <p:nvPr/>
        </p:nvGrpSpPr>
        <p:grpSpPr>
          <a:xfrm>
            <a:off x="1479817" y="320675"/>
            <a:ext cx="5922469" cy="3773738"/>
            <a:chOff x="1929998" y="488496"/>
            <a:chExt cx="5189259" cy="3306544"/>
          </a:xfrm>
        </p:grpSpPr>
        <p:graphicFrame>
          <p:nvGraphicFramePr>
            <p:cNvPr id="9" name="Graf 8"/>
            <p:cNvGraphicFramePr/>
            <p:nvPr/>
          </p:nvGraphicFramePr>
          <p:xfrm>
            <a:off x="2207078" y="488496"/>
            <a:ext cx="4912179" cy="31364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ovéPole 9"/>
            <p:cNvSpPr txBox="1"/>
            <p:nvPr/>
          </p:nvSpPr>
          <p:spPr>
            <a:xfrm rot="16200000">
              <a:off x="1546880" y="1921603"/>
              <a:ext cx="1104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 err="1"/>
                <a:t>Likelihood</a:t>
              </a:r>
              <a:endParaRPr lang="cs-CZ" sz="1600" b="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838746" y="345648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/>
                <a:t>p</a:t>
              </a:r>
            </a:p>
          </p:txBody>
        </p:sp>
      </p:grpSp>
      <p:cxnSp>
        <p:nvCxnSpPr>
          <p:cNvPr id="15" name="Přímá spojovací šipka 14"/>
          <p:cNvCxnSpPr/>
          <p:nvPr/>
        </p:nvCxnSpPr>
        <p:spPr bwMode="auto">
          <a:xfrm>
            <a:off x="4799239" y="764041"/>
            <a:ext cx="0" cy="27976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ovéPole 15"/>
          <p:cNvSpPr txBox="1"/>
          <p:nvPr/>
        </p:nvSpPr>
        <p:spPr>
          <a:xfrm>
            <a:off x="4414424" y="32067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err="1">
                <a:solidFill>
                  <a:srgbClr val="0070C0"/>
                </a:solidFill>
              </a:rPr>
              <a:t>max</a:t>
            </a:r>
            <a:r>
              <a:rPr lang="cs-CZ" b="0" i="1" dirty="0" err="1">
                <a:solidFill>
                  <a:srgbClr val="0070C0"/>
                </a:solidFill>
              </a:rPr>
              <a:t>L</a:t>
            </a:r>
            <a:endParaRPr lang="cs-CZ" b="0" i="1" dirty="0">
              <a:solidFill>
                <a:srgbClr val="0070C0"/>
              </a:solidFill>
            </a:endParaRPr>
          </a:p>
        </p:txBody>
      </p:sp>
      <p:sp>
        <p:nvSpPr>
          <p:cNvPr id="21" name="Obdélníkový popisek 20"/>
          <p:cNvSpPr/>
          <p:nvPr/>
        </p:nvSpPr>
        <p:spPr bwMode="auto">
          <a:xfrm>
            <a:off x="5431970" y="320675"/>
            <a:ext cx="2340429" cy="735239"/>
          </a:xfrm>
          <a:prstGeom prst="wedgeRectCallout">
            <a:avLst>
              <a:gd name="adj1" fmla="val -74998"/>
              <a:gd name="adj2" fmla="val 12317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</a:t>
            </a:r>
            <a:r>
              <a:rPr kumimoji="0" lang="en-GB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um value of </a:t>
            </a:r>
            <a:r>
              <a:rPr kumimoji="0" lang="cs-CZ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</a:t>
            </a: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GB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likelihood</a:t>
            </a:r>
            <a:r>
              <a:rPr kumimoji="0" lang="en-GB" sz="16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function</a:t>
            </a:r>
            <a:endParaRPr kumimoji="0" lang="cs-CZ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bdélníkový popisek 21"/>
          <p:cNvSpPr/>
          <p:nvPr/>
        </p:nvSpPr>
        <p:spPr bwMode="auto">
          <a:xfrm>
            <a:off x="5584371" y="2253343"/>
            <a:ext cx="2862943" cy="1110343"/>
          </a:xfrm>
          <a:prstGeom prst="wedgeRectCallout">
            <a:avLst>
              <a:gd name="adj1" fmla="val -76537"/>
              <a:gd name="adj2" fmla="val 671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maximum </a:t>
            </a:r>
            <a:r>
              <a:rPr kumimoji="0" lang="cs-CZ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likelihood</a:t>
            </a: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estimate</a:t>
            </a: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GB" sz="1600" b="0" dirty="0"/>
              <a:t>(</a:t>
            </a: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MLE) </a:t>
            </a:r>
            <a:r>
              <a:rPr kumimoji="0" lang="en-GB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 a hypothesis parameter</a:t>
            </a:r>
            <a:endParaRPr kumimoji="0" lang="cs-CZ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6" grpId="0"/>
      <p:bldP spid="16" grpId="0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2887263" y="266700"/>
            <a:ext cx="3403497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ypot</a:t>
            </a:r>
            <a:r>
              <a:rPr lang="en-GB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hesis</a:t>
            </a:r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testing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458788" y="1007182"/>
            <a:ext cx="3383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Test </a:t>
            </a:r>
            <a:r>
              <a:rPr lang="en-GB" sz="2400" b="0" dirty="0">
                <a:solidFill>
                  <a:srgbClr val="E60000"/>
                </a:solidFill>
              </a:rPr>
              <a:t>of </a:t>
            </a:r>
            <a:r>
              <a:rPr lang="cs-CZ" sz="2400" b="0" dirty="0">
                <a:solidFill>
                  <a:srgbClr val="E60000"/>
                </a:solidFill>
              </a:rPr>
              <a:t>mole</a:t>
            </a:r>
            <a:r>
              <a:rPr lang="en-GB" sz="2400" b="0" dirty="0">
                <a:solidFill>
                  <a:srgbClr val="E60000"/>
                </a:solidFill>
              </a:rPr>
              <a:t>c</a:t>
            </a:r>
            <a:r>
              <a:rPr lang="cs-CZ" sz="2400" b="0" dirty="0">
                <a:solidFill>
                  <a:srgbClr val="E60000"/>
                </a:solidFill>
              </a:rPr>
              <a:t>ul</a:t>
            </a:r>
            <a:r>
              <a:rPr lang="en-GB" sz="2400" b="0" dirty="0">
                <a:solidFill>
                  <a:srgbClr val="E60000"/>
                </a:solidFill>
              </a:rPr>
              <a:t>a</a:t>
            </a:r>
            <a:r>
              <a:rPr lang="cs-CZ" sz="2400" b="0" dirty="0">
                <a:solidFill>
                  <a:srgbClr val="E60000"/>
                </a:solidFill>
              </a:rPr>
              <a:t>r</a:t>
            </a:r>
            <a:r>
              <a:rPr lang="en-GB" sz="2400" b="0" dirty="0">
                <a:solidFill>
                  <a:srgbClr val="E60000"/>
                </a:solidFill>
              </a:rPr>
              <a:t> clock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460375" y="1915158"/>
            <a:ext cx="44074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</a:rPr>
              <a:t>Relative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rate</a:t>
            </a:r>
            <a:r>
              <a:rPr lang="cs-CZ" sz="2400" b="0" dirty="0">
                <a:solidFill>
                  <a:srgbClr val="E60000"/>
                </a:solidFill>
              </a:rPr>
              <a:t> test </a:t>
            </a:r>
            <a:r>
              <a:rPr lang="cs-CZ" sz="2000" b="0" dirty="0"/>
              <a:t>(RRT): AC=BC?</a:t>
            </a: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endParaRPr lang="cs-CZ" sz="2000" dirty="0"/>
          </a:p>
          <a:p>
            <a:r>
              <a:rPr lang="en-US" sz="2400" b="0" dirty="0">
                <a:solidFill>
                  <a:srgbClr val="E60000"/>
                </a:solidFill>
              </a:rPr>
              <a:t>L</a:t>
            </a:r>
            <a:r>
              <a:rPr lang="cs-CZ" sz="2400" b="0" dirty="0" err="1">
                <a:solidFill>
                  <a:srgbClr val="E60000"/>
                </a:solidFill>
              </a:rPr>
              <a:t>ineariz</a:t>
            </a:r>
            <a:r>
              <a:rPr lang="en-GB" sz="2400" b="0" dirty="0">
                <a:solidFill>
                  <a:srgbClr val="E60000"/>
                </a:solidFill>
              </a:rPr>
              <a:t>ed trees</a:t>
            </a:r>
            <a:br>
              <a:rPr lang="cs-CZ" sz="2000" dirty="0"/>
            </a:br>
            <a:r>
              <a:rPr lang="cs-CZ" dirty="0"/>
              <a:t>  </a:t>
            </a:r>
            <a:r>
              <a:rPr lang="en-GB" sz="2000" b="0" dirty="0"/>
              <a:t>removing</a:t>
            </a:r>
            <a:r>
              <a:rPr lang="cs-CZ" sz="2000" b="0" dirty="0"/>
              <a:t> </a:t>
            </a:r>
            <a:r>
              <a:rPr lang="cs-CZ" sz="2000" b="0" dirty="0" err="1"/>
              <a:t>signifi</a:t>
            </a:r>
            <a:r>
              <a:rPr lang="en-GB" sz="2000" b="0" dirty="0" err="1"/>
              <a:t>cantly</a:t>
            </a:r>
            <a:r>
              <a:rPr lang="en-GB" sz="2000" b="0" dirty="0"/>
              <a:t> different taxa</a:t>
            </a:r>
            <a:endParaRPr lang="cs-CZ" sz="2000" b="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0" y="4361001"/>
            <a:ext cx="6717793" cy="2048256"/>
          </a:xfrm>
          <a:prstGeom prst="rect">
            <a:avLst/>
          </a:prstGeom>
        </p:spPr>
      </p:pic>
      <p:pic>
        <p:nvPicPr>
          <p:cNvPr id="13" name="Obrázek 12" descr="7.6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6016" y="952233"/>
            <a:ext cx="3891663" cy="248138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521570" y="6124755"/>
            <a:ext cx="480083" cy="354148"/>
            <a:chOff x="6521570" y="6124755"/>
            <a:chExt cx="480083" cy="354148"/>
          </a:xfrm>
        </p:grpSpPr>
        <p:cxnSp>
          <p:nvCxnSpPr>
            <p:cNvPr id="8" name="Přímá spojovací čára 7"/>
            <p:cNvCxnSpPr/>
            <p:nvPr/>
          </p:nvCxnSpPr>
          <p:spPr bwMode="auto">
            <a:xfrm>
              <a:off x="6521570" y="6124755"/>
              <a:ext cx="474453" cy="3450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Přímá spojovací čára 8"/>
            <p:cNvCxnSpPr/>
            <p:nvPr/>
          </p:nvCxnSpPr>
          <p:spPr bwMode="auto">
            <a:xfrm flipH="1">
              <a:off x="6527200" y="6133847"/>
              <a:ext cx="474453" cy="3450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325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04" y="1796142"/>
            <a:ext cx="6667111" cy="4864123"/>
          </a:xfrm>
          <a:prstGeom prst="rect">
            <a:avLst/>
          </a:prstGeo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552854" y="266700"/>
            <a:ext cx="35253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R</a:t>
            </a:r>
            <a:r>
              <a:rPr lang="cs-CZ" sz="2400" b="0" dirty="0" err="1">
                <a:solidFill>
                  <a:srgbClr val="E60000"/>
                </a:solidFill>
              </a:rPr>
              <a:t>elax</a:t>
            </a:r>
            <a:r>
              <a:rPr lang="en-GB" sz="2400" b="0" dirty="0">
                <a:solidFill>
                  <a:srgbClr val="E60000"/>
                </a:solidFill>
              </a:rPr>
              <a:t>ed</a:t>
            </a:r>
            <a:r>
              <a:rPr lang="cs-CZ" sz="2400" b="0" dirty="0">
                <a:solidFill>
                  <a:srgbClr val="E60000"/>
                </a:solidFill>
              </a:rPr>
              <a:t> mole</a:t>
            </a:r>
            <a:r>
              <a:rPr lang="en-GB" sz="2400" b="0" dirty="0">
                <a:solidFill>
                  <a:srgbClr val="E60000"/>
                </a:solidFill>
              </a:rPr>
              <a:t>c</a:t>
            </a:r>
            <a:r>
              <a:rPr lang="cs-CZ" sz="2400" b="0" dirty="0">
                <a:solidFill>
                  <a:srgbClr val="E60000"/>
                </a:solidFill>
              </a:rPr>
              <a:t>ul</a:t>
            </a:r>
            <a:r>
              <a:rPr lang="en-GB" sz="2400" b="0" dirty="0">
                <a:solidFill>
                  <a:srgbClr val="E60000"/>
                </a:solidFill>
              </a:rPr>
              <a:t>a</a:t>
            </a:r>
            <a:r>
              <a:rPr lang="cs-CZ" sz="2400" b="0" dirty="0">
                <a:solidFill>
                  <a:srgbClr val="E60000"/>
                </a:solidFill>
              </a:rPr>
              <a:t>r</a:t>
            </a:r>
            <a:r>
              <a:rPr lang="en-GB" sz="2400" b="0" dirty="0">
                <a:solidFill>
                  <a:srgbClr val="E60000"/>
                </a:solidFill>
              </a:rPr>
              <a:t> clock</a:t>
            </a:r>
            <a:endParaRPr lang="cs-CZ" sz="2000" b="0" dirty="0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290617" y="5900056"/>
            <a:ext cx="1396670" cy="410687"/>
          </a:xfrm>
          <a:prstGeom prst="wedgeRectCallout">
            <a:avLst>
              <a:gd name="adj1" fmla="val 64578"/>
              <a:gd name="adj2" fmla="val 116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multipli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tor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bdélníkový popisek 5"/>
          <p:cNvSpPr/>
          <p:nvPr/>
        </p:nvSpPr>
        <p:spPr bwMode="auto">
          <a:xfrm>
            <a:off x="2995924" y="1349828"/>
            <a:ext cx="1597849" cy="410687"/>
          </a:xfrm>
          <a:prstGeom prst="wedgeRectCallout">
            <a:avLst>
              <a:gd name="adj1" fmla="val 26758"/>
              <a:gd name="adj2" fmla="val 9912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unscaled time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7209516" y="795048"/>
            <a:ext cx="1782085" cy="946667"/>
          </a:xfrm>
          <a:prstGeom prst="wedgeRectCallout">
            <a:avLst>
              <a:gd name="adj1" fmla="val -25806"/>
              <a:gd name="adj2" fmla="val 60964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scaled time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0" dirty="0"/>
              <a:t>(</a:t>
            </a:r>
            <a:r>
              <a:rPr lang="en-GB" sz="1600" b="0" dirty="0"/>
              <a:t>expected no</a:t>
            </a:r>
            <a:r>
              <a:rPr lang="cs-CZ" sz="1600" b="0" dirty="0"/>
              <a:t>. </a:t>
            </a:r>
            <a:r>
              <a:rPr lang="cs-CZ" sz="1600" b="0" dirty="0" err="1"/>
              <a:t>substitu</a:t>
            </a:r>
            <a:r>
              <a:rPr lang="en-GB" sz="1600" b="0" dirty="0" err="1"/>
              <a:t>tions</a:t>
            </a:r>
            <a:r>
              <a:rPr lang="cs-CZ" sz="1600" b="0" dirty="0"/>
              <a:t>/</a:t>
            </a:r>
            <a:r>
              <a:rPr lang="en-GB" sz="1600" b="0" dirty="0"/>
              <a:t>site</a:t>
            </a:r>
            <a:r>
              <a:rPr lang="cs-CZ" sz="1600" b="0" dirty="0"/>
              <a:t>)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8788" y="795048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/>
              <a:t>enable changing rates along branches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459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767693" y="266700"/>
            <a:ext cx="3084499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onsensu</a:t>
            </a:r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 trees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980167"/>
            <a:ext cx="2561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/>
              <a:t> </a:t>
            </a:r>
            <a:r>
              <a:rPr lang="cs-CZ" sz="2400" b="0" dirty="0" err="1"/>
              <a:t>stri</a:t>
            </a:r>
            <a:r>
              <a:rPr lang="en-GB" sz="2400" b="0" dirty="0"/>
              <a:t>c</a:t>
            </a:r>
            <a:r>
              <a:rPr lang="cs-CZ" sz="2400" b="0" dirty="0"/>
              <a:t>t </a:t>
            </a:r>
            <a:r>
              <a:rPr lang="en-GB" sz="2400" b="0" dirty="0"/>
              <a:t>c</a:t>
            </a:r>
            <a:r>
              <a:rPr lang="cs-CZ" sz="2400" b="0" dirty="0" err="1"/>
              <a:t>onsensus</a:t>
            </a:r>
            <a:endParaRPr lang="cs-CZ" sz="2400" b="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50" y="1453231"/>
            <a:ext cx="5543069" cy="18209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64" y="3458182"/>
            <a:ext cx="2504942" cy="2871432"/>
          </a:xfrm>
          <a:prstGeom prst="rect">
            <a:avLst/>
          </a:prstGeom>
        </p:spPr>
      </p:pic>
      <p:sp>
        <p:nvSpPr>
          <p:cNvPr id="7" name="Obdélníkový popisek 6"/>
          <p:cNvSpPr/>
          <p:nvPr/>
        </p:nvSpPr>
        <p:spPr bwMode="auto">
          <a:xfrm>
            <a:off x="7130474" y="698437"/>
            <a:ext cx="1356446" cy="391454"/>
          </a:xfrm>
          <a:prstGeom prst="wedgeRectCallout">
            <a:avLst>
              <a:gd name="adj1" fmla="val -58876"/>
              <a:gd name="adj2" fmla="val 151689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source trees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555992" y="2641600"/>
            <a:ext cx="1318990" cy="849744"/>
          </a:xfrm>
          <a:prstGeom prst="wedgeRectCallout">
            <a:avLst>
              <a:gd name="adj1" fmla="val 42755"/>
              <a:gd name="adj2" fmla="val 9382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stri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 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onsensu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 tree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3774948" y="4440798"/>
            <a:ext cx="5054653" cy="1657907"/>
            <a:chOff x="3774948" y="4440798"/>
            <a:chExt cx="5054653" cy="1657907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948" y="4440798"/>
              <a:ext cx="5054653" cy="1657907"/>
            </a:xfrm>
            <a:prstGeom prst="rect">
              <a:avLst/>
            </a:prstGeom>
          </p:spPr>
        </p:pic>
        <p:sp>
          <p:nvSpPr>
            <p:cNvPr id="9" name="Zahnutá šipka doleva 8"/>
            <p:cNvSpPr/>
            <p:nvPr/>
          </p:nvSpPr>
          <p:spPr bwMode="auto">
            <a:xfrm>
              <a:off x="5246253" y="4544291"/>
              <a:ext cx="350983" cy="1089891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566511"/>
            <a:ext cx="18806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/>
              <a:t>majority-rule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50" y="1453231"/>
            <a:ext cx="5543069" cy="18209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" y="3274167"/>
            <a:ext cx="2990645" cy="3426780"/>
          </a:xfrm>
          <a:prstGeom prst="rect">
            <a:avLst/>
          </a:prstGeom>
        </p:spPr>
      </p:pic>
      <p:sp>
        <p:nvSpPr>
          <p:cNvPr id="7" name="Obdélníkový popisek 6"/>
          <p:cNvSpPr/>
          <p:nvPr/>
        </p:nvSpPr>
        <p:spPr bwMode="auto">
          <a:xfrm>
            <a:off x="4034663" y="4352065"/>
            <a:ext cx="1440980" cy="596453"/>
          </a:xfrm>
          <a:prstGeom prst="wedgeRectCallout">
            <a:avLst>
              <a:gd name="adj1" fmla="val -89384"/>
              <a:gd name="adj2" fmla="val 3069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majority-rule consensus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ový popisek 6">
            <a:extLst>
              <a:ext uri="{FF2B5EF4-FFF2-40B4-BE49-F238E27FC236}">
                <a16:creationId xmlns:a16="http://schemas.microsoft.com/office/drawing/2014/main" id="{CCB2E103-9E63-4710-B4AB-D6FEC414D666}"/>
              </a:ext>
            </a:extLst>
          </p:cNvPr>
          <p:cNvSpPr/>
          <p:nvPr/>
        </p:nvSpPr>
        <p:spPr bwMode="auto">
          <a:xfrm>
            <a:off x="7130474" y="698437"/>
            <a:ext cx="1356446" cy="391454"/>
          </a:xfrm>
          <a:prstGeom prst="wedgeRectCallout">
            <a:avLst>
              <a:gd name="adj1" fmla="val -58876"/>
              <a:gd name="adj2" fmla="val 151689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source trees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67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876550" y="266700"/>
            <a:ext cx="24961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E60000"/>
                </a:solidFill>
              </a:rPr>
              <a:t>C</a:t>
            </a:r>
            <a:r>
              <a:rPr lang="cs-CZ" sz="2400" b="0" dirty="0" err="1">
                <a:solidFill>
                  <a:srgbClr val="E60000"/>
                </a:solidFill>
              </a:rPr>
              <a:t>onsensu</a:t>
            </a:r>
            <a:r>
              <a:rPr lang="en-GB" sz="2400" b="0" dirty="0">
                <a:solidFill>
                  <a:srgbClr val="E60000"/>
                </a:solidFill>
              </a:rPr>
              <a:t>s trees</a:t>
            </a:r>
            <a:endParaRPr lang="cs-CZ" sz="2400" b="0" dirty="0">
              <a:solidFill>
                <a:srgbClr val="E60000"/>
              </a:solidFill>
            </a:endParaRP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1470025"/>
            <a:ext cx="8517075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0" dirty="0" err="1"/>
              <a:t>probl</a:t>
            </a:r>
            <a:r>
              <a:rPr lang="en-GB" sz="2000" b="0" dirty="0"/>
              <a:t>e</a:t>
            </a:r>
            <a:r>
              <a:rPr lang="cs-CZ" sz="2000" b="0" dirty="0"/>
              <a:t>m </a:t>
            </a:r>
            <a:r>
              <a:rPr lang="en-GB" sz="2000" b="0" dirty="0"/>
              <a:t>with</a:t>
            </a:r>
            <a:r>
              <a:rPr lang="cs-CZ" sz="2000" b="0" dirty="0"/>
              <a:t> </a:t>
            </a:r>
            <a:r>
              <a:rPr lang="en-GB" sz="2000" b="0" dirty="0"/>
              <a:t>c</a:t>
            </a:r>
            <a:r>
              <a:rPr lang="cs-CZ" sz="2000" b="0" dirty="0" err="1"/>
              <a:t>onsensu</a:t>
            </a:r>
            <a:r>
              <a:rPr lang="en-GB" sz="2000" b="0" dirty="0"/>
              <a:t>s trees</a:t>
            </a:r>
            <a:r>
              <a:rPr lang="cs-CZ" sz="2000" b="0" dirty="0"/>
              <a:t> – </a:t>
            </a:r>
            <a:r>
              <a:rPr lang="en-GB" sz="2000" b="0" dirty="0"/>
              <a:t>c</a:t>
            </a:r>
            <a:r>
              <a:rPr lang="cs-CZ" sz="2000" b="0" dirty="0" err="1"/>
              <a:t>ombin</a:t>
            </a:r>
            <a:r>
              <a:rPr lang="en-GB" sz="2000" b="0" dirty="0"/>
              <a:t>ed</a:t>
            </a:r>
            <a:r>
              <a:rPr lang="cs-CZ" sz="2000" b="0" dirty="0"/>
              <a:t> vs. </a:t>
            </a:r>
            <a:br>
              <a:rPr lang="cs-CZ" sz="2000" b="0" dirty="0"/>
            </a:br>
            <a:r>
              <a:rPr lang="cs-CZ" sz="2000" b="0" dirty="0"/>
              <a:t>   </a:t>
            </a:r>
            <a:r>
              <a:rPr lang="cs-CZ" sz="2000" b="0" dirty="0" err="1"/>
              <a:t>separ</a:t>
            </a:r>
            <a:r>
              <a:rPr lang="en-GB" sz="2000" b="0" dirty="0"/>
              <a:t>ate</a:t>
            </a:r>
            <a:r>
              <a:rPr lang="en-US" sz="2000" b="0" dirty="0"/>
              <a:t> </a:t>
            </a:r>
            <a:r>
              <a:rPr lang="cs-CZ" sz="2000" b="0" dirty="0" err="1"/>
              <a:t>anal</a:t>
            </a:r>
            <a:r>
              <a:rPr lang="en-GB" sz="2000" b="0" dirty="0" err="1"/>
              <a:t>ysis</a:t>
            </a:r>
            <a:r>
              <a:rPr lang="cs-CZ" sz="2000" b="0" dirty="0"/>
              <a:t>, </a:t>
            </a:r>
            <a:r>
              <a:rPr lang="cs-CZ" sz="2000" b="0" dirty="0" err="1"/>
              <a:t>supermatrix</a:t>
            </a:r>
            <a:r>
              <a:rPr lang="cs-CZ" sz="2000" b="0" dirty="0"/>
              <a:t> vs. </a:t>
            </a:r>
            <a:r>
              <a:rPr lang="cs-CZ" sz="2000" b="0" dirty="0" err="1"/>
              <a:t>supertree</a:t>
            </a:r>
            <a:endParaRPr lang="en-US" sz="2000" b="0" dirty="0"/>
          </a:p>
          <a:p>
            <a:pPr>
              <a:spcAft>
                <a:spcPts val="600"/>
              </a:spcAft>
            </a:pPr>
            <a:endParaRPr lang="cs-CZ" sz="2000" b="0" dirty="0"/>
          </a:p>
          <a:p>
            <a:pPr>
              <a:spcAft>
                <a:spcPts val="600"/>
              </a:spcAft>
            </a:pPr>
            <a:r>
              <a:rPr lang="en-GB" sz="2000" b="0"/>
              <a:t>c</a:t>
            </a:r>
            <a:r>
              <a:rPr lang="cs-CZ" sz="2000" b="0" dirty="0" err="1"/>
              <a:t>onsensus</a:t>
            </a:r>
            <a:r>
              <a:rPr lang="en-GB" sz="2000" b="0" dirty="0"/>
              <a:t> </a:t>
            </a:r>
            <a:r>
              <a:rPr lang="cs-CZ" sz="2000" b="0" dirty="0" err="1"/>
              <a:t>tr</a:t>
            </a:r>
            <a:r>
              <a:rPr lang="en-GB" sz="2000" b="0" dirty="0" err="1"/>
              <a:t>ees</a:t>
            </a:r>
            <a:r>
              <a:rPr lang="en-GB" sz="2000" b="0" dirty="0"/>
              <a:t> in resampling methods</a:t>
            </a:r>
            <a:br>
              <a:rPr lang="cs-CZ" sz="2000" b="0" dirty="0"/>
            </a:br>
            <a:r>
              <a:rPr lang="cs-CZ" sz="2000" b="0" dirty="0"/>
              <a:t>   </a:t>
            </a:r>
          </a:p>
          <a:p>
            <a:pPr>
              <a:spcAft>
                <a:spcPts val="600"/>
              </a:spcAft>
            </a:pPr>
            <a:r>
              <a:rPr lang="en-GB" sz="2000" b="0" dirty="0"/>
              <a:t>B</a:t>
            </a:r>
            <a:r>
              <a:rPr lang="cs-CZ" sz="2000" b="0" dirty="0" err="1"/>
              <a:t>ayes</a:t>
            </a:r>
            <a:r>
              <a:rPr lang="en-GB" sz="2000" b="0" dirty="0" err="1"/>
              <a:t>ian</a:t>
            </a:r>
            <a:r>
              <a:rPr lang="en-GB" sz="2000" b="0" dirty="0"/>
              <a:t> analysis</a:t>
            </a:r>
            <a:r>
              <a:rPr lang="cs-CZ" sz="2000" b="0" dirty="0"/>
              <a:t>:</a:t>
            </a:r>
          </a:p>
          <a:p>
            <a:pPr>
              <a:spcAft>
                <a:spcPts val="600"/>
              </a:spcAft>
            </a:pPr>
            <a:r>
              <a:rPr lang="cs-CZ" sz="2000" b="0" dirty="0" err="1"/>
              <a:t>consensus</a:t>
            </a:r>
            <a:r>
              <a:rPr lang="cs-CZ" sz="2000" b="0" dirty="0"/>
              <a:t> </a:t>
            </a:r>
            <a:r>
              <a:rPr lang="cs-CZ" sz="2000" b="0" dirty="0" err="1"/>
              <a:t>tree</a:t>
            </a:r>
            <a:r>
              <a:rPr lang="cs-CZ" sz="2000" b="0" dirty="0"/>
              <a:t> </a:t>
            </a:r>
          </a:p>
          <a:p>
            <a:pPr>
              <a:spcAft>
                <a:spcPts val="600"/>
              </a:spcAft>
            </a:pPr>
            <a:r>
              <a:rPr lang="cs-CZ" sz="2000" b="0" dirty="0"/>
              <a:t>maximum </a:t>
            </a:r>
            <a:r>
              <a:rPr lang="cs-CZ" sz="2000" b="0" i="1" dirty="0"/>
              <a:t>a posteriori</a:t>
            </a:r>
            <a:r>
              <a:rPr lang="cs-CZ" sz="2000" b="0" dirty="0"/>
              <a:t> </a:t>
            </a:r>
            <a:r>
              <a:rPr lang="cs-CZ" sz="2000" b="0" dirty="0" err="1"/>
              <a:t>tree</a:t>
            </a:r>
            <a:r>
              <a:rPr lang="cs-CZ" sz="2000" b="0" dirty="0"/>
              <a:t> = </a:t>
            </a:r>
            <a:r>
              <a:rPr lang="cs-CZ" sz="2000" b="0" dirty="0" err="1"/>
              <a:t>tree</a:t>
            </a:r>
            <a:r>
              <a:rPr lang="cs-CZ" sz="2000" b="0" dirty="0"/>
              <a:t> </a:t>
            </a:r>
            <a:r>
              <a:rPr lang="cs-CZ" sz="2000" b="0" dirty="0" err="1"/>
              <a:t>with</a:t>
            </a:r>
            <a:r>
              <a:rPr lang="cs-CZ" sz="2000" b="0" dirty="0"/>
              <a:t> </a:t>
            </a:r>
            <a:r>
              <a:rPr lang="cs-CZ" sz="2000" b="0" dirty="0" err="1"/>
              <a:t>greatest</a:t>
            </a:r>
            <a:r>
              <a:rPr lang="cs-CZ" sz="2000" b="0" dirty="0"/>
              <a:t> </a:t>
            </a:r>
            <a:r>
              <a:rPr lang="cs-CZ" sz="2000" b="0" dirty="0" err="1"/>
              <a:t>posterior</a:t>
            </a:r>
            <a:r>
              <a:rPr lang="cs-CZ" sz="2000" b="0" dirty="0"/>
              <a:t> probability</a:t>
            </a:r>
            <a:br>
              <a:rPr lang="cs-CZ" sz="2000" b="0" dirty="0"/>
            </a:br>
            <a:r>
              <a:rPr lang="cs-CZ" sz="2000" b="0" dirty="0"/>
              <a:t>	(</a:t>
            </a:r>
            <a:r>
              <a:rPr lang="cs-CZ" sz="2000" b="0" dirty="0" err="1"/>
              <a:t>i.e</a:t>
            </a:r>
            <a:r>
              <a:rPr lang="cs-CZ" sz="2000" b="0" dirty="0"/>
              <a:t>. </a:t>
            </a:r>
            <a:r>
              <a:rPr lang="cs-CZ" sz="2000" b="0" dirty="0" err="1"/>
              <a:t>was</a:t>
            </a:r>
            <a:r>
              <a:rPr lang="cs-CZ" sz="2000" b="0" dirty="0"/>
              <a:t> </a:t>
            </a:r>
            <a:r>
              <a:rPr lang="cs-CZ" sz="2000" b="0" dirty="0" err="1"/>
              <a:t>sampled</a:t>
            </a:r>
            <a:r>
              <a:rPr lang="cs-CZ" sz="2000" b="0" dirty="0"/>
              <a:t> most </a:t>
            </a:r>
            <a:r>
              <a:rPr lang="cs-CZ" sz="2000" b="0" dirty="0" err="1"/>
              <a:t>often</a:t>
            </a:r>
            <a:r>
              <a:rPr lang="cs-CZ" sz="2000" b="0" dirty="0"/>
              <a:t> in </a:t>
            </a:r>
            <a:r>
              <a:rPr lang="cs-CZ" sz="2000" b="0" dirty="0" err="1"/>
              <a:t>the</a:t>
            </a:r>
            <a:r>
              <a:rPr lang="cs-CZ" sz="2000" b="0" dirty="0"/>
              <a:t> MCMC)</a:t>
            </a:r>
          </a:p>
          <a:p>
            <a:r>
              <a:rPr lang="cs-CZ" sz="2000" b="0" dirty="0"/>
              <a:t>maximum </a:t>
            </a:r>
            <a:r>
              <a:rPr lang="cs-CZ" sz="2000" b="0" dirty="0" err="1"/>
              <a:t>credibility</a:t>
            </a:r>
            <a:r>
              <a:rPr lang="cs-CZ" sz="2000" b="0" dirty="0"/>
              <a:t> </a:t>
            </a:r>
            <a:r>
              <a:rPr lang="cs-CZ" sz="2000" b="0" dirty="0" err="1"/>
              <a:t>tree</a:t>
            </a:r>
            <a:r>
              <a:rPr lang="cs-CZ" sz="2000" b="0" dirty="0"/>
              <a:t> = </a:t>
            </a:r>
            <a:r>
              <a:rPr lang="cs-CZ" sz="2000" b="0" dirty="0" err="1"/>
              <a:t>tree</a:t>
            </a:r>
            <a:r>
              <a:rPr lang="cs-CZ" sz="2000" b="0" dirty="0"/>
              <a:t> </a:t>
            </a:r>
            <a:r>
              <a:rPr lang="en-US" sz="2000" b="0" dirty="0"/>
              <a:t>with the maximum </a:t>
            </a:r>
            <a:r>
              <a:rPr lang="en-US" sz="2000" b="0" i="1" dirty="0"/>
              <a:t>product </a:t>
            </a:r>
            <a:r>
              <a:rPr lang="en-US" sz="2000" b="0" dirty="0"/>
              <a:t>of the posterior</a:t>
            </a:r>
            <a:br>
              <a:rPr lang="cs-CZ" sz="2000" b="0" dirty="0"/>
            </a:br>
            <a:r>
              <a:rPr lang="cs-CZ" sz="2000" b="0" dirty="0"/>
              <a:t>	</a:t>
            </a:r>
            <a:r>
              <a:rPr lang="en-US" sz="2000" b="0" dirty="0"/>
              <a:t>clade</a:t>
            </a:r>
            <a:r>
              <a:rPr lang="cs-CZ" sz="2000" b="0" dirty="0"/>
              <a:t> </a:t>
            </a:r>
            <a:r>
              <a:rPr lang="en-GB" sz="2000" b="0" dirty="0"/>
              <a:t>probabilities</a:t>
            </a:r>
            <a:r>
              <a:rPr lang="cs-CZ" sz="2000" b="0" dirty="0"/>
              <a:t> (BEAST, </a:t>
            </a:r>
            <a:r>
              <a:rPr lang="cs-CZ" sz="2000" b="0" dirty="0" err="1"/>
              <a:t>TreeAnnotator</a:t>
            </a:r>
            <a:r>
              <a:rPr lang="cs-CZ" sz="2000" b="0" dirty="0"/>
              <a:t>)</a:t>
            </a:r>
            <a:endParaRPr lang="cs-CZ" sz="2400" b="0" dirty="0"/>
          </a:p>
        </p:txBody>
      </p:sp>
    </p:spTree>
    <p:extLst>
      <p:ext uri="{BB962C8B-B14F-4D97-AF65-F5344CB8AC3E}">
        <p14:creationId xmlns:p14="http://schemas.microsoft.com/office/powerpoint/2010/main" val="34927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92617" y="266700"/>
            <a:ext cx="4278735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</a:t>
            </a:r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ylogenetic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program</a:t>
            </a:r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8788" y="1413063"/>
            <a:ext cx="639469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0" dirty="0">
                <a:solidFill>
                  <a:srgbClr val="F00000"/>
                </a:solidFill>
              </a:rPr>
              <a:t>phylogeny inference</a:t>
            </a:r>
            <a:r>
              <a:rPr lang="cs-CZ" sz="2400" b="0" dirty="0">
                <a:solidFill>
                  <a:srgbClr val="F00000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cs-CZ" sz="2000" b="0" i="1" dirty="0">
                <a:hlinkClick r:id="rId3"/>
              </a:rPr>
              <a:t>http://evolution.gs.washington.edu/phylip/software.html</a:t>
            </a:r>
            <a:endParaRPr lang="en-US" sz="2000" b="0" i="1" dirty="0"/>
          </a:p>
          <a:p>
            <a:r>
              <a:rPr lang="en-US" sz="2400" b="0" dirty="0">
                <a:solidFill>
                  <a:schemeClr val="accent2"/>
                </a:solidFill>
              </a:rPr>
              <a:t>PAUP*</a:t>
            </a:r>
          </a:p>
          <a:p>
            <a:r>
              <a:rPr lang="en-US" sz="2400" b="0" dirty="0">
                <a:solidFill>
                  <a:schemeClr val="accent2"/>
                </a:solidFill>
              </a:rPr>
              <a:t>PHYLIP</a:t>
            </a:r>
          </a:p>
          <a:p>
            <a:r>
              <a:rPr lang="en-US" sz="2400" b="0" dirty="0">
                <a:solidFill>
                  <a:schemeClr val="accent2"/>
                </a:solidFill>
              </a:rPr>
              <a:t>MOLPHY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chemeClr val="accent2"/>
                </a:solidFill>
              </a:rPr>
              <a:t>PHYML</a:t>
            </a:r>
            <a:r>
              <a:rPr lang="cs-CZ" sz="2400" b="0" dirty="0">
                <a:solidFill>
                  <a:schemeClr val="accent2"/>
                </a:solidFill>
              </a:rPr>
              <a:t>, MEGA</a:t>
            </a:r>
            <a:r>
              <a:rPr lang="en-US" sz="2400" b="0" dirty="0"/>
              <a:t> ... ML</a:t>
            </a:r>
          </a:p>
          <a:p>
            <a:r>
              <a:rPr lang="en-US" sz="2400" b="0" dirty="0" err="1">
                <a:solidFill>
                  <a:schemeClr val="accent2"/>
                </a:solidFill>
              </a:rPr>
              <a:t>MrBayes</a:t>
            </a:r>
            <a:r>
              <a:rPr lang="cs-CZ" sz="2400" b="0" dirty="0">
                <a:solidFill>
                  <a:schemeClr val="accent2"/>
                </a:solidFill>
              </a:rPr>
              <a:t>, BEAST</a:t>
            </a:r>
            <a:r>
              <a:rPr lang="en-US" sz="2400" b="0" dirty="0"/>
              <a:t> ... BA</a:t>
            </a:r>
            <a:br>
              <a:rPr lang="cs-CZ" sz="2400" b="0" dirty="0"/>
            </a:br>
            <a:endParaRPr lang="en-US" sz="2400" b="0" dirty="0"/>
          </a:p>
          <a:p>
            <a:pPr>
              <a:spcAft>
                <a:spcPts val="600"/>
              </a:spcAft>
            </a:pPr>
            <a:r>
              <a:rPr lang="en-GB" sz="2400" b="0" dirty="0">
                <a:solidFill>
                  <a:srgbClr val="E60000"/>
                </a:solidFill>
              </a:rPr>
              <a:t>managing trees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  <a:endParaRPr lang="en-US" sz="2400" b="0" dirty="0">
              <a:solidFill>
                <a:srgbClr val="E6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chemeClr val="accent2"/>
                </a:solidFill>
              </a:rPr>
              <a:t>TreeView</a:t>
            </a:r>
            <a:endParaRPr lang="cs-CZ" sz="2400" b="0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chemeClr val="accent2"/>
                </a:solidFill>
              </a:rPr>
              <a:t>FigTree</a:t>
            </a:r>
            <a:endParaRPr lang="cs-CZ" sz="2400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57937" y="266700"/>
            <a:ext cx="6404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Maximum likelihood in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en-GB" sz="2400" b="0" dirty="0" err="1">
                <a:solidFill>
                  <a:srgbClr val="E60000"/>
                </a:solidFill>
              </a:rPr>
              <a:t>ph</a:t>
            </a:r>
            <a:r>
              <a:rPr lang="cs-CZ" sz="2400" b="0" dirty="0" err="1">
                <a:solidFill>
                  <a:srgbClr val="E60000"/>
                </a:solidFill>
              </a:rPr>
              <a:t>ylogenetic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anal</a:t>
            </a:r>
            <a:r>
              <a:rPr lang="en-GB" sz="2400" b="0" dirty="0" err="1">
                <a:solidFill>
                  <a:srgbClr val="E60000"/>
                </a:solidFill>
              </a:rPr>
              <a:t>ysis</a:t>
            </a:r>
            <a:endParaRPr lang="cs-CZ" sz="2400" b="0" dirty="0">
              <a:solidFill>
                <a:srgbClr val="E6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0375" y="912132"/>
            <a:ext cx="7924800" cy="1570038"/>
            <a:chOff x="307" y="602"/>
            <a:chExt cx="4992" cy="989"/>
          </a:xfrm>
        </p:grpSpPr>
        <p:sp>
          <p:nvSpPr>
            <p:cNvPr id="8208" name="Text Box 5"/>
            <p:cNvSpPr txBox="1">
              <a:spLocks noChangeArrowheads="1"/>
            </p:cNvSpPr>
            <p:nvPr/>
          </p:nvSpPr>
          <p:spPr bwMode="auto">
            <a:xfrm>
              <a:off x="307" y="841"/>
              <a:ext cx="499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latin typeface="Courier New" pitchFamily="49" charset="0"/>
                </a:rPr>
                <a:t>	TCAAAAATGGCTTTATTCGCTTAATGCCGTTAACCCTTGCGGGGGCCATG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latin typeface="Courier New" pitchFamily="49" charset="0"/>
                </a:rPr>
                <a:t>	TCCGTGATGGATTTATTTCCGCAATGCCTGTCATCTTATTCTCAAGTATC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latin typeface="Courier New" pitchFamily="49" charset="0"/>
                </a:rPr>
                <a:t>	TTCGTGATGGATTTATTGCAGGTATGCCAGTCATCCTTTTCTCATCTATC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latin typeface="Courier New" pitchFamily="49" charset="0"/>
                </a:rPr>
                <a:t>	TTCGTGACGGGTTTATCTCGGCAATGCCGGTCATCCTATTTTCGAGTATT</a:t>
              </a:r>
            </a:p>
          </p:txBody>
        </p:sp>
        <p:sp>
          <p:nvSpPr>
            <p:cNvPr id="8209" name="Text Box 6"/>
            <p:cNvSpPr txBox="1">
              <a:spLocks noChangeArrowheads="1"/>
            </p:cNvSpPr>
            <p:nvPr/>
          </p:nvSpPr>
          <p:spPr bwMode="auto">
            <a:xfrm>
              <a:off x="307" y="602"/>
              <a:ext cx="5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>
                  <a:solidFill>
                    <a:srgbClr val="E60000"/>
                  </a:solidFill>
                </a:rPr>
                <a:t>data:</a:t>
              </a:r>
              <a:endParaRPr lang="cs-CZ" sz="2400" b="0" dirty="0">
                <a:solidFill>
                  <a:srgbClr val="E60000"/>
                </a:solidFill>
              </a:endParaRPr>
            </a:p>
          </p:txBody>
        </p:sp>
      </p:grp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460375" y="2716893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E60000"/>
                </a:solidFill>
              </a:rPr>
              <a:t>tree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  <a:endParaRPr lang="cs-CZ" sz="2400" b="0" dirty="0">
              <a:solidFill>
                <a:srgbClr val="E60000"/>
              </a:solidFill>
            </a:endParaRPr>
          </a:p>
        </p:txBody>
      </p:sp>
      <p:grpSp>
        <p:nvGrpSpPr>
          <p:cNvPr id="3" name="Skupina 4"/>
          <p:cNvGrpSpPr/>
          <p:nvPr/>
        </p:nvGrpSpPr>
        <p:grpSpPr>
          <a:xfrm>
            <a:off x="1328738" y="3134178"/>
            <a:ext cx="4004355" cy="2325688"/>
            <a:chOff x="1361395" y="2698750"/>
            <a:chExt cx="4004355" cy="2325688"/>
          </a:xfrm>
        </p:grpSpPr>
        <p:pic>
          <p:nvPicPr>
            <p:cNvPr id="216073" name="Picture 9" descr="Likelih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0350" y="2698750"/>
              <a:ext cx="3835400" cy="2325688"/>
            </a:xfrm>
            <a:prstGeom prst="rect">
              <a:avLst/>
            </a:prstGeom>
            <a:noFill/>
            <a:effectLst/>
          </p:spPr>
        </p:pic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1808163" y="3348038"/>
              <a:ext cx="12218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/>
                <a:t>topology</a:t>
              </a:r>
              <a:r>
                <a:rPr lang="cs-CZ" b="0" dirty="0"/>
                <a:t> </a:t>
              </a:r>
              <a:r>
                <a:rPr lang="cs-CZ" b="0" i="1" dirty="0">
                  <a:sym typeface="Symbol"/>
                </a:rPr>
                <a:t></a:t>
              </a:r>
              <a:endParaRPr lang="cs-CZ" b="0" i="1" dirty="0"/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1361395" y="4646993"/>
              <a:ext cx="19463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0" dirty="0"/>
                <a:t>branch lengths</a:t>
              </a:r>
              <a:r>
                <a:rPr lang="cs-CZ" b="0" dirty="0"/>
                <a:t> </a:t>
              </a:r>
              <a:r>
                <a:rPr lang="cs-CZ" b="0" i="1" dirty="0">
                  <a:sym typeface="Symbol"/>
                </a:rPr>
                <a:t></a:t>
              </a:r>
              <a:endParaRPr lang="cs-CZ" b="0" i="1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437876" y="3415848"/>
            <a:ext cx="3281366" cy="1816101"/>
            <a:chOff x="3446" y="1706"/>
            <a:chExt cx="2067" cy="1144"/>
          </a:xfrm>
        </p:grpSpPr>
        <p:sp>
          <p:nvSpPr>
            <p:cNvPr id="8202" name="Text Box 13"/>
            <p:cNvSpPr txBox="1">
              <a:spLocks noChangeArrowheads="1"/>
            </p:cNvSpPr>
            <p:nvPr/>
          </p:nvSpPr>
          <p:spPr bwMode="auto">
            <a:xfrm>
              <a:off x="3446" y="1706"/>
              <a:ext cx="20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0" dirty="0"/>
                <a:t>+ </a:t>
              </a:r>
              <a:r>
                <a:rPr lang="en-US" sz="2400" b="0" dirty="0">
                  <a:solidFill>
                    <a:srgbClr val="E60000"/>
                  </a:solidFill>
                </a:rPr>
                <a:t>evolutionary model</a:t>
              </a:r>
              <a:r>
                <a:rPr lang="cs-CZ" sz="2400" b="0" dirty="0">
                  <a:solidFill>
                    <a:srgbClr val="E60000"/>
                  </a:solidFill>
                </a:rPr>
                <a:t> </a:t>
              </a:r>
              <a:r>
                <a:rPr lang="cs-CZ" sz="2400" b="0" i="1" dirty="0">
                  <a:solidFill>
                    <a:srgbClr val="E60000"/>
                  </a:solidFill>
                  <a:sym typeface="Symbol"/>
                </a:rPr>
                <a:t></a:t>
              </a:r>
              <a:endParaRPr lang="cs-CZ" sz="2400" b="0" i="1" dirty="0">
                <a:solidFill>
                  <a:srgbClr val="E60000"/>
                </a:solidFill>
              </a:endParaRPr>
            </a:p>
          </p:txBody>
        </p:sp>
        <p:sp>
          <p:nvSpPr>
            <p:cNvPr id="8203" name="AutoShape 14"/>
            <p:cNvSpPr>
              <a:spLocks/>
            </p:cNvSpPr>
            <p:nvPr/>
          </p:nvSpPr>
          <p:spPr bwMode="auto">
            <a:xfrm rot="1320000">
              <a:off x="3673" y="2045"/>
              <a:ext cx="110" cy="805"/>
            </a:xfrm>
            <a:prstGeom prst="rightBrace">
              <a:avLst>
                <a:gd name="adj1" fmla="val 609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solidFill>
                  <a:srgbClr val="E60000"/>
                </a:solidFill>
              </a:endParaRPr>
            </a:p>
          </p:txBody>
        </p:sp>
        <p:sp>
          <p:nvSpPr>
            <p:cNvPr id="8204" name="Text Box 15"/>
            <p:cNvSpPr txBox="1">
              <a:spLocks noChangeArrowheads="1"/>
            </p:cNvSpPr>
            <p:nvPr/>
          </p:nvSpPr>
          <p:spPr bwMode="auto">
            <a:xfrm>
              <a:off x="3904" y="2272"/>
              <a:ext cx="12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= </a:t>
              </a:r>
              <a:r>
                <a:rPr lang="en-US" sz="2400" b="0" dirty="0">
                  <a:solidFill>
                    <a:srgbClr val="E60000"/>
                  </a:solidFill>
                </a:rPr>
                <a:t>hypothesis</a:t>
              </a:r>
              <a:endParaRPr lang="cs-CZ" sz="2400" b="0" dirty="0">
                <a:solidFill>
                  <a:srgbClr val="E60000"/>
                </a:solidFill>
              </a:endParaRPr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557213" y="5812972"/>
            <a:ext cx="816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0"/>
              </a:spcAft>
            </a:pPr>
            <a:r>
              <a:rPr lang="en-US" sz="2000" b="0" i="1" dirty="0"/>
              <a:t>L</a:t>
            </a:r>
            <a:r>
              <a:rPr lang="en-US" sz="2000" b="0" dirty="0"/>
              <a:t> = </a:t>
            </a:r>
            <a:r>
              <a:rPr lang="cs-CZ" sz="2000" b="0" i="1" dirty="0"/>
              <a:t>P</a:t>
            </a:r>
            <a:r>
              <a:rPr lang="en-US" sz="2000" b="0" dirty="0"/>
              <a:t>(</a:t>
            </a:r>
            <a:r>
              <a:rPr lang="cs-CZ" sz="2000" b="0" dirty="0"/>
              <a:t>D</a:t>
            </a:r>
            <a:r>
              <a:rPr lang="en-US" sz="2000" b="0" dirty="0">
                <a:cs typeface="Arial" charset="0"/>
              </a:rPr>
              <a:t>│H)</a:t>
            </a:r>
            <a:r>
              <a:rPr lang="cs-CZ" sz="2000" b="0" dirty="0">
                <a:cs typeface="Arial" charset="0"/>
              </a:rPr>
              <a:t>: D = </a:t>
            </a:r>
            <a:r>
              <a:rPr lang="en-GB" sz="2000" b="0" dirty="0">
                <a:cs typeface="Arial" charset="0"/>
              </a:rPr>
              <a:t>sequence matrix</a:t>
            </a:r>
            <a:r>
              <a:rPr lang="cs-CZ" sz="2000" b="0" dirty="0">
                <a:cs typeface="Arial" charset="0"/>
              </a:rPr>
              <a:t> (dat</a:t>
            </a:r>
            <a:r>
              <a:rPr lang="en-GB" sz="2000" b="0" dirty="0">
                <a:cs typeface="Arial" charset="0"/>
              </a:rPr>
              <a:t>a</a:t>
            </a:r>
            <a:r>
              <a:rPr lang="cs-CZ" sz="2000" b="0" dirty="0">
                <a:cs typeface="Arial" charset="0"/>
              </a:rPr>
              <a:t>), H =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</a:t>
            </a:r>
            <a:r>
              <a:rPr lang="en-US" sz="2000" b="0" dirty="0">
                <a:cs typeface="Arial" charset="0"/>
                <a:sym typeface="Symbol" pitchFamily="18" charset="2"/>
              </a:rPr>
              <a:t> (topology) +</a:t>
            </a:r>
            <a:r>
              <a:rPr lang="cs-CZ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</a:t>
            </a:r>
            <a:r>
              <a:rPr lang="en-US" sz="2000" b="0" dirty="0">
                <a:cs typeface="Arial" charset="0"/>
                <a:sym typeface="Symbol" pitchFamily="18" charset="2"/>
              </a:rPr>
              <a:t> (branch 	</a:t>
            </a:r>
            <a:r>
              <a:rPr lang="en-US" sz="2000" b="0" dirty="0" err="1">
                <a:cs typeface="Arial" charset="0"/>
                <a:sym typeface="Symbol" pitchFamily="18" charset="2"/>
              </a:rPr>
              <a:t>lenghts</a:t>
            </a:r>
            <a:r>
              <a:rPr lang="en-US" sz="2000" b="0" dirty="0">
                <a:cs typeface="Arial" charset="0"/>
                <a:sym typeface="Symbol" pitchFamily="18" charset="2"/>
              </a:rPr>
              <a:t>) +</a:t>
            </a:r>
            <a:r>
              <a:rPr lang="cs-CZ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</a:t>
            </a:r>
            <a:r>
              <a:rPr lang="en-US" sz="2000" b="0" dirty="0">
                <a:cs typeface="Arial" charset="0"/>
                <a:sym typeface="Symbol" pitchFamily="18" charset="2"/>
              </a:rPr>
              <a:t> (model)</a:t>
            </a:r>
            <a:endParaRPr lang="cs-CZ" sz="2000" b="0" dirty="0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1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2063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2064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3" name="Skupina 24"/>
          <p:cNvGrpSpPr/>
          <p:nvPr/>
        </p:nvGrpSpPr>
        <p:grpSpPr>
          <a:xfrm>
            <a:off x="779236" y="2367871"/>
            <a:ext cx="3379107" cy="3501560"/>
            <a:chOff x="779236" y="2367871"/>
            <a:chExt cx="3379107" cy="3501560"/>
          </a:xfrm>
        </p:grpSpPr>
        <p:pic>
          <p:nvPicPr>
            <p:cNvPr id="218120" name="Picture 8" descr="ML"/>
            <p:cNvPicPr>
              <a:picLocks noChangeAspect="1" noChangeArrowheads="1"/>
            </p:cNvPicPr>
            <p:nvPr/>
          </p:nvPicPr>
          <p:blipFill>
            <a:blip r:embed="rId3" cstate="print"/>
            <a:srcRect r="58075"/>
            <a:stretch>
              <a:fillRect/>
            </a:stretch>
          </p:blipFill>
          <p:spPr bwMode="auto">
            <a:xfrm>
              <a:off x="779236" y="2367871"/>
              <a:ext cx="3379107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Skupina 20"/>
            <p:cNvGrpSpPr/>
            <p:nvPr/>
          </p:nvGrpSpPr>
          <p:grpSpPr>
            <a:xfrm>
              <a:off x="1859756" y="4062413"/>
              <a:ext cx="1062999" cy="400110"/>
              <a:chOff x="1859756" y="4062413"/>
              <a:chExt cx="1062999" cy="400110"/>
            </a:xfrm>
          </p:grpSpPr>
          <p:sp>
            <p:nvSpPr>
              <p:cNvPr id="22" name="Obdélník 21"/>
              <p:cNvSpPr/>
              <p:nvPr/>
            </p:nvSpPr>
            <p:spPr bwMode="auto">
              <a:xfrm>
                <a:off x="1909763" y="4193381"/>
                <a:ext cx="995362" cy="20716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1859756" y="4062413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2609849" y="4062413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Skupina 23"/>
          <p:cNvGrpSpPr/>
          <p:nvPr/>
        </p:nvGrpSpPr>
        <p:grpSpPr>
          <a:xfrm>
            <a:off x="779236" y="2367871"/>
            <a:ext cx="8059964" cy="3501560"/>
            <a:chOff x="779236" y="2367871"/>
            <a:chExt cx="8059964" cy="3501560"/>
          </a:xfrm>
        </p:grpSpPr>
        <p:grpSp>
          <p:nvGrpSpPr>
            <p:cNvPr id="3" name="Skupina 17"/>
            <p:cNvGrpSpPr/>
            <p:nvPr/>
          </p:nvGrpSpPr>
          <p:grpSpPr>
            <a:xfrm>
              <a:off x="779236" y="2367871"/>
              <a:ext cx="8059964" cy="3501560"/>
              <a:chOff x="779236" y="2367871"/>
              <a:chExt cx="8059964" cy="3501560"/>
            </a:xfrm>
          </p:grpSpPr>
          <p:pic>
            <p:nvPicPr>
              <p:cNvPr id="218120" name="Picture 8" descr="ML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40000"/>
              </a:blip>
              <a:srcRect/>
              <a:stretch>
                <a:fillRect/>
              </a:stretch>
            </p:blipFill>
            <p:spPr bwMode="auto">
              <a:xfrm>
                <a:off x="779236" y="2367871"/>
                <a:ext cx="8059964" cy="3501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6" name="Line 9"/>
              <p:cNvSpPr>
                <a:spLocks noChangeShapeType="1"/>
              </p:cNvSpPr>
              <p:nvPr/>
            </p:nvSpPr>
            <p:spPr bwMode="auto">
              <a:xfrm>
                <a:off x="4217988" y="4135666"/>
                <a:ext cx="668337" cy="0"/>
              </a:xfrm>
              <a:prstGeom prst="line">
                <a:avLst/>
              </a:prstGeom>
              <a:noFill/>
              <a:ln w="57150">
                <a:solidFill>
                  <a:srgbClr val="E6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" name="Skupina 12"/>
              <p:cNvGrpSpPr/>
              <p:nvPr/>
            </p:nvGrpSpPr>
            <p:grpSpPr>
              <a:xfrm>
                <a:off x="1859756" y="4062413"/>
                <a:ext cx="1062999" cy="400110"/>
                <a:chOff x="1859756" y="4062413"/>
                <a:chExt cx="1062999" cy="400110"/>
              </a:xfrm>
            </p:grpSpPr>
            <p:sp>
              <p:nvSpPr>
                <p:cNvPr id="10" name="Obdélník 9"/>
                <p:cNvSpPr/>
                <p:nvPr/>
              </p:nvSpPr>
              <p:spPr bwMode="auto">
                <a:xfrm>
                  <a:off x="1909763" y="4193381"/>
                  <a:ext cx="995362" cy="20716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TextovéPole 10"/>
                <p:cNvSpPr txBox="1"/>
                <p:nvPr/>
              </p:nvSpPr>
              <p:spPr>
                <a:xfrm>
                  <a:off x="1859756" y="4062413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2000" b="0" i="1" dirty="0"/>
                    <a:t>x</a:t>
                  </a:r>
                </a:p>
              </p:txBody>
            </p:sp>
            <p:sp>
              <p:nvSpPr>
                <p:cNvPr id="12" name="TextovéPole 11"/>
                <p:cNvSpPr txBox="1"/>
                <p:nvPr/>
              </p:nvSpPr>
              <p:spPr>
                <a:xfrm>
                  <a:off x="2609849" y="4062413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2000" b="0" i="1" dirty="0"/>
                    <a:t>y</a:t>
                  </a:r>
                </a:p>
              </p:txBody>
            </p:sp>
          </p:grpSp>
          <p:sp>
            <p:nvSpPr>
              <p:cNvPr id="14" name="Obdélník 13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</p:grpSp>
        <p:sp>
          <p:nvSpPr>
            <p:cNvPr id="19" name="TextovéPole 18"/>
            <p:cNvSpPr txBox="1"/>
            <p:nvPr/>
          </p:nvSpPr>
          <p:spPr>
            <a:xfrm>
              <a:off x="5304608" y="35443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1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6040483" y="3161213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2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061166" y="4627519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3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828609" y="3758838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4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7708175" y="4000501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5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</p:grp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57213" y="2204810"/>
            <a:ext cx="2305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</a:t>
            </a:r>
            <a:r>
              <a:rPr lang="en-GB" sz="2000" b="0" dirty="0">
                <a:sym typeface="Symbol"/>
              </a:rPr>
              <a:t>branch lengths</a:t>
            </a:r>
            <a:endParaRPr lang="en-US" b="0" dirty="0">
              <a:sym typeface="Symbol" pitchFamily="18" charset="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6"/>
          <p:cNvGrpSpPr>
            <a:grpSpLocks noChangeAspect="1"/>
          </p:cNvGrpSpPr>
          <p:nvPr/>
        </p:nvGrpSpPr>
        <p:grpSpPr>
          <a:xfrm>
            <a:off x="5682343" y="1627642"/>
            <a:ext cx="3135085" cy="2864912"/>
            <a:chOff x="5007429" y="2367871"/>
            <a:chExt cx="3831771" cy="3501560"/>
          </a:xfrm>
        </p:grpSpPr>
        <p:pic>
          <p:nvPicPr>
            <p:cNvPr id="36" name="Picture 8" descr="ML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</a:blip>
            <a:srcRect l="52459"/>
            <a:stretch>
              <a:fillRect/>
            </a:stretch>
          </p:blipFill>
          <p:spPr bwMode="auto">
            <a:xfrm>
              <a:off x="5007429" y="2367871"/>
              <a:ext cx="3831771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Skupina 45"/>
            <p:cNvGrpSpPr/>
            <p:nvPr/>
          </p:nvGrpSpPr>
          <p:grpSpPr>
            <a:xfrm>
              <a:off x="5304608" y="3161213"/>
              <a:ext cx="2806241" cy="2569269"/>
              <a:chOff x="5304608" y="3161213"/>
              <a:chExt cx="2806241" cy="2569269"/>
            </a:xfrm>
          </p:grpSpPr>
          <p:sp>
            <p:nvSpPr>
              <p:cNvPr id="39" name="Obdélník 38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bdélník 39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5304608" y="3544390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1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6040483" y="3161213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2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6061166" y="4627519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3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6828609" y="3758838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4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7708175" y="4000501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5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</p:grp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61" name="Line 17"/>
          <p:cNvSpPr>
            <a:spLocks noChangeShapeType="1"/>
          </p:cNvSpPr>
          <p:nvPr/>
        </p:nvSpPr>
        <p:spPr bwMode="auto">
          <a:xfrm flipH="1" flipV="1">
            <a:off x="5344882" y="2852057"/>
            <a:ext cx="786976" cy="289176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Skupina 12"/>
          <p:cNvGrpSpPr/>
          <p:nvPr/>
        </p:nvGrpSpPr>
        <p:grpSpPr>
          <a:xfrm>
            <a:off x="1859756" y="4062413"/>
            <a:ext cx="934824" cy="400110"/>
            <a:chOff x="1859756" y="4062413"/>
            <a:chExt cx="934824" cy="400110"/>
          </a:xfrm>
        </p:grpSpPr>
        <p:sp>
          <p:nvSpPr>
            <p:cNvPr id="44" name="TextovéPole 10"/>
            <p:cNvSpPr txBox="1"/>
            <p:nvPr/>
          </p:nvSpPr>
          <p:spPr>
            <a:xfrm>
              <a:off x="1859756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609849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539994" y="2629702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/>
              <a:t>x</a:t>
            </a:r>
            <a:r>
              <a:rPr lang="en-US" b="0" dirty="0"/>
              <a:t>: 4 nu</a:t>
            </a:r>
            <a:r>
              <a:rPr lang="en-GB" b="0" dirty="0"/>
              <a:t>c</a:t>
            </a:r>
            <a:r>
              <a:rPr lang="en-US" b="0" dirty="0" err="1"/>
              <a:t>leotides</a:t>
            </a:r>
            <a:endParaRPr lang="en-US" b="0" dirty="0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 flipV="1">
            <a:off x="5747656" y="3809998"/>
            <a:ext cx="1255572" cy="406999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263589" y="3521982"/>
            <a:ext cx="346921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0" i="1" dirty="0"/>
              <a:t>y</a:t>
            </a:r>
            <a:r>
              <a:rPr lang="en-US" b="0" dirty="0"/>
              <a:t>: 4 nu</a:t>
            </a:r>
            <a:r>
              <a:rPr lang="en-GB" b="0" dirty="0"/>
              <a:t>c</a:t>
            </a:r>
            <a:r>
              <a:rPr lang="en-US" b="0" dirty="0" err="1"/>
              <a:t>leotides</a:t>
            </a:r>
            <a:endParaRPr lang="en-US" b="0" dirty="0"/>
          </a:p>
          <a:p>
            <a:pPr algn="r">
              <a:spcAft>
                <a:spcPts val="600"/>
              </a:spcAft>
              <a:buFont typeface="Symbol" pitchFamily="18" charset="2"/>
              <a:buChar char="Þ"/>
            </a:pPr>
            <a:r>
              <a:rPr lang="en-US" b="0" dirty="0">
                <a:sym typeface="Symbol" pitchFamily="18" charset="2"/>
              </a:rPr>
              <a:t> 4  4 = 16</a:t>
            </a:r>
            <a:r>
              <a:rPr lang="cs-CZ" b="0" dirty="0">
                <a:sym typeface="Symbol" pitchFamily="18" charset="2"/>
              </a:rPr>
              <a:t> </a:t>
            </a:r>
            <a:r>
              <a:rPr lang="en-GB" b="0" dirty="0">
                <a:sym typeface="Symbol" pitchFamily="18" charset="2"/>
              </a:rPr>
              <a:t>possible scenarios</a:t>
            </a:r>
            <a:endParaRPr lang="en-US" b="0" dirty="0">
              <a:sym typeface="Symbol" pitchFamily="18" charset="2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458788" y="4664919"/>
            <a:ext cx="84114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 i="1" dirty="0"/>
              <a:t>L</a:t>
            </a:r>
            <a:r>
              <a:rPr lang="en-US" sz="2000" b="0" dirty="0"/>
              <a:t>(</a:t>
            </a:r>
            <a:r>
              <a:rPr lang="cs-CZ" sz="2000" b="0" dirty="0"/>
              <a:t>1</a:t>
            </a:r>
            <a:r>
              <a:rPr lang="en-US" sz="2000" b="0" dirty="0"/>
              <a:t>)</a:t>
            </a:r>
            <a:r>
              <a:rPr lang="cs-CZ" sz="2000" b="0" dirty="0"/>
              <a:t> = 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en-US" sz="2000" b="0" dirty="0"/>
              <a:t>)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i="1" dirty="0">
                <a:sym typeface="Symbol"/>
              </a:rPr>
              <a:t>x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3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x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C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1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x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C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2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A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4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G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5</a:t>
            </a:r>
            <a:endParaRPr lang="cs-CZ" sz="2000" b="0" dirty="0">
              <a:sym typeface="Symbol"/>
            </a:endParaRPr>
          </a:p>
          <a:p>
            <a:pPr marL="342900" indent="-342900"/>
            <a:endParaRPr lang="cs-CZ" sz="2000" b="0" i="1" dirty="0">
              <a:sym typeface="Symbol"/>
            </a:endParaRPr>
          </a:p>
          <a:p>
            <a:pPr marL="342900" indent="-342900"/>
            <a:r>
              <a:rPr lang="cs-CZ" sz="2000" b="0" dirty="0" err="1">
                <a:sym typeface="Symbol"/>
              </a:rPr>
              <a:t>E.g</a:t>
            </a:r>
            <a:r>
              <a:rPr lang="cs-CZ" sz="2000" b="0" dirty="0">
                <a:sym typeface="Symbol"/>
              </a:rPr>
              <a:t>. </a:t>
            </a:r>
            <a:r>
              <a:rPr lang="cs-CZ" sz="2000" b="0" i="1" dirty="0"/>
              <a:t>L</a:t>
            </a:r>
            <a:r>
              <a:rPr lang="en-US" sz="2000" b="0" dirty="0"/>
              <a:t>(</a:t>
            </a:r>
            <a:r>
              <a:rPr lang="cs-CZ" sz="2000" b="0" dirty="0"/>
              <a:t>1; </a:t>
            </a:r>
            <a:r>
              <a:rPr lang="cs-CZ" sz="2000" b="0" i="1" dirty="0">
                <a:sym typeface="Symbol"/>
              </a:rPr>
              <a:t>x</a:t>
            </a:r>
            <a:r>
              <a:rPr lang="cs-CZ" sz="2000" b="0" dirty="0">
                <a:sym typeface="Symbol"/>
              </a:rPr>
              <a:t>=</a:t>
            </a:r>
            <a:r>
              <a:rPr lang="cs-CZ" sz="2000" b="0" dirty="0" err="1">
                <a:sym typeface="Symbol"/>
              </a:rPr>
              <a:t>A,</a:t>
            </a:r>
            <a:r>
              <a:rPr lang="cs-CZ" sz="2000" b="0" i="1" dirty="0" err="1">
                <a:sym typeface="Symbol"/>
              </a:rPr>
              <a:t>y</a:t>
            </a:r>
            <a:r>
              <a:rPr lang="cs-CZ" sz="2000" b="0" dirty="0">
                <a:sym typeface="Symbol"/>
              </a:rPr>
              <a:t>=T</a:t>
            </a:r>
            <a:r>
              <a:rPr lang="en-US" sz="2000" b="0" dirty="0"/>
              <a:t>)</a:t>
            </a:r>
            <a:r>
              <a:rPr lang="cs-CZ" sz="2000" b="0" dirty="0"/>
              <a:t> = 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dirty="0"/>
              <a:t>T</a:t>
            </a:r>
            <a:r>
              <a:rPr lang="en-US" sz="2000" b="0" dirty="0"/>
              <a:t>)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dirty="0"/>
              <a:t>T</a:t>
            </a:r>
            <a:r>
              <a:rPr lang="cs-CZ" sz="2000" b="0" dirty="0">
                <a:sym typeface="Symbol"/>
              </a:rPr>
              <a:t>A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3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dirty="0"/>
              <a:t>A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C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1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dirty="0"/>
              <a:t>A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C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2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dirty="0"/>
              <a:t>T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A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4</a:t>
            </a:r>
            <a:br>
              <a:rPr lang="cs-CZ" sz="2000" b="0" baseline="-25000" dirty="0">
                <a:sym typeface="Symbol"/>
              </a:rPr>
            </a:b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dirty="0"/>
              <a:t>T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G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5</a:t>
            </a:r>
            <a:endParaRPr lang="cs-CZ" sz="2000" b="0" dirty="0">
              <a:sym typeface="Symbol"/>
            </a:endParaRPr>
          </a:p>
          <a:p>
            <a:pPr marL="342900" indent="-342900"/>
            <a:endParaRPr lang="cs-CZ" sz="2000" b="0" i="1" dirty="0">
              <a:sym typeface="Symbol"/>
            </a:endParaRPr>
          </a:p>
          <a:p>
            <a:pPr marL="342900" indent="-342900"/>
            <a:r>
              <a:rPr lang="cs-CZ" sz="2000" b="0" i="1" dirty="0"/>
              <a:t>L</a:t>
            </a:r>
            <a:r>
              <a:rPr lang="en-US" sz="2000" b="0" dirty="0"/>
              <a:t>(</a:t>
            </a:r>
            <a:r>
              <a:rPr lang="cs-CZ" sz="2000" b="0" i="1" dirty="0"/>
              <a:t>j</a:t>
            </a:r>
            <a:r>
              <a:rPr lang="en-US" sz="2000" b="0" dirty="0"/>
              <a:t>)</a:t>
            </a:r>
            <a:r>
              <a:rPr lang="cs-CZ" sz="2000" b="0" dirty="0"/>
              <a:t> = </a:t>
            </a:r>
            <a:r>
              <a:rPr lang="cs-CZ" sz="2000" b="0" i="1" dirty="0"/>
              <a:t>P</a:t>
            </a:r>
            <a:r>
              <a:rPr lang="cs-CZ" sz="2000" b="0" dirty="0"/>
              <a:t>(</a:t>
            </a:r>
            <a:r>
              <a:rPr lang="cs-CZ" sz="2000" b="0" dirty="0" err="1"/>
              <a:t>sc</a:t>
            </a:r>
            <a:r>
              <a:rPr lang="en-GB" sz="2000" b="0" dirty="0" err="1"/>
              <a:t>enario</a:t>
            </a:r>
            <a:r>
              <a:rPr lang="cs-CZ" sz="2000" b="0" dirty="0"/>
              <a:t> 1) + …. + </a:t>
            </a:r>
            <a:r>
              <a:rPr lang="cs-CZ" sz="2000" b="0" i="1" dirty="0"/>
              <a:t>P</a:t>
            </a:r>
            <a:r>
              <a:rPr lang="cs-CZ" sz="2000" b="0" dirty="0"/>
              <a:t>(</a:t>
            </a:r>
            <a:r>
              <a:rPr lang="cs-CZ" sz="2000" b="0" dirty="0" err="1"/>
              <a:t>sc</a:t>
            </a:r>
            <a:r>
              <a:rPr lang="en-GB" sz="2000" b="0" dirty="0" err="1"/>
              <a:t>enario</a:t>
            </a:r>
            <a:r>
              <a:rPr lang="cs-CZ" sz="2000" b="0" dirty="0"/>
              <a:t> 16)</a:t>
            </a:r>
            <a:endParaRPr lang="en-US" sz="2000" b="0" dirty="0">
              <a:sym typeface="Symbol" pitchFamily="18" charset="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  <p:sp>
        <p:nvSpPr>
          <p:cNvPr id="49" name="Elipsa 48"/>
          <p:cNvSpPr>
            <a:spLocks noChangeAspect="1"/>
          </p:cNvSpPr>
          <p:nvPr/>
        </p:nvSpPr>
        <p:spPr bwMode="auto">
          <a:xfrm>
            <a:off x="6217920" y="30212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Elipsa 49"/>
          <p:cNvSpPr>
            <a:spLocks noChangeAspect="1"/>
          </p:cNvSpPr>
          <p:nvPr/>
        </p:nvSpPr>
        <p:spPr bwMode="auto">
          <a:xfrm>
            <a:off x="7048052" y="40880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 Box 15">
            <a:extLst>
              <a:ext uri="{FF2B5EF4-FFF2-40B4-BE49-F238E27FC236}">
                <a16:creationId xmlns:a16="http://schemas.microsoft.com/office/drawing/2014/main" id="{CD04AFE2-85A1-4CD0-BFF3-863072E76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2204810"/>
            <a:ext cx="2305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</a:t>
            </a:r>
            <a:r>
              <a:rPr lang="en-GB" sz="2000" b="0" dirty="0">
                <a:sym typeface="Symbol"/>
              </a:rPr>
              <a:t>branch lengths</a:t>
            </a:r>
            <a:endParaRPr lang="en-US" b="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48" grpId="0"/>
      <p:bldP spid="37" grpId="0" animBg="1"/>
      <p:bldP spid="38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6"/>
          <p:cNvGrpSpPr>
            <a:grpSpLocks noChangeAspect="1"/>
          </p:cNvGrpSpPr>
          <p:nvPr/>
        </p:nvGrpSpPr>
        <p:grpSpPr>
          <a:xfrm>
            <a:off x="5682343" y="1627642"/>
            <a:ext cx="3135085" cy="2864912"/>
            <a:chOff x="5007429" y="2367871"/>
            <a:chExt cx="3831771" cy="3501560"/>
          </a:xfrm>
        </p:grpSpPr>
        <p:pic>
          <p:nvPicPr>
            <p:cNvPr id="36" name="Picture 8" descr="ML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</a:blip>
            <a:srcRect l="52459"/>
            <a:stretch>
              <a:fillRect/>
            </a:stretch>
          </p:blipFill>
          <p:spPr bwMode="auto">
            <a:xfrm>
              <a:off x="5007429" y="2367871"/>
              <a:ext cx="3831771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Skupina 45"/>
            <p:cNvGrpSpPr/>
            <p:nvPr/>
          </p:nvGrpSpPr>
          <p:grpSpPr>
            <a:xfrm>
              <a:off x="5304608" y="3161213"/>
              <a:ext cx="2806241" cy="2569269"/>
              <a:chOff x="5304608" y="3161213"/>
              <a:chExt cx="2806241" cy="2569269"/>
            </a:xfrm>
          </p:grpSpPr>
          <p:sp>
            <p:nvSpPr>
              <p:cNvPr id="39" name="Obdélník 38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bdélník 39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5304608" y="3544390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1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6040483" y="3161213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2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6061166" y="4627519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3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6828609" y="3758838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4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7708175" y="4000501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5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</p:grp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61" name="Line 17"/>
          <p:cNvSpPr>
            <a:spLocks noChangeShapeType="1"/>
          </p:cNvSpPr>
          <p:nvPr/>
        </p:nvSpPr>
        <p:spPr bwMode="auto">
          <a:xfrm flipH="1" flipV="1">
            <a:off x="5344882" y="2852057"/>
            <a:ext cx="786976" cy="289176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Skupina 12"/>
          <p:cNvGrpSpPr/>
          <p:nvPr/>
        </p:nvGrpSpPr>
        <p:grpSpPr>
          <a:xfrm>
            <a:off x="1859756" y="4062413"/>
            <a:ext cx="934824" cy="400110"/>
            <a:chOff x="1859756" y="4062413"/>
            <a:chExt cx="934824" cy="400110"/>
          </a:xfrm>
        </p:grpSpPr>
        <p:sp>
          <p:nvSpPr>
            <p:cNvPr id="44" name="TextovéPole 10"/>
            <p:cNvSpPr txBox="1"/>
            <p:nvPr/>
          </p:nvSpPr>
          <p:spPr>
            <a:xfrm>
              <a:off x="1859756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609849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539994" y="2629702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/>
              <a:t>x</a:t>
            </a:r>
            <a:r>
              <a:rPr lang="en-US" b="0" dirty="0"/>
              <a:t>: 4 nu</a:t>
            </a:r>
            <a:r>
              <a:rPr lang="en-GB" b="0" dirty="0"/>
              <a:t>c</a:t>
            </a:r>
            <a:r>
              <a:rPr lang="en-US" b="0" dirty="0" err="1"/>
              <a:t>leotides</a:t>
            </a:r>
            <a:endParaRPr lang="en-US" b="0" dirty="0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 flipV="1">
            <a:off x="5747656" y="3809998"/>
            <a:ext cx="1255572" cy="406999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263589" y="3521982"/>
            <a:ext cx="346921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0" i="1" dirty="0"/>
              <a:t>y</a:t>
            </a:r>
            <a:r>
              <a:rPr lang="en-US" b="0" dirty="0"/>
              <a:t>: 4 nu</a:t>
            </a:r>
            <a:r>
              <a:rPr lang="en-GB" b="0" dirty="0"/>
              <a:t>c</a:t>
            </a:r>
            <a:r>
              <a:rPr lang="en-US" b="0" dirty="0" err="1"/>
              <a:t>leotides</a:t>
            </a:r>
            <a:endParaRPr lang="en-US" b="0" dirty="0"/>
          </a:p>
          <a:p>
            <a:pPr algn="r">
              <a:spcAft>
                <a:spcPts val="600"/>
              </a:spcAft>
              <a:buFont typeface="Symbol" pitchFamily="18" charset="2"/>
              <a:buChar char="Þ"/>
            </a:pPr>
            <a:r>
              <a:rPr lang="en-US" b="0" dirty="0">
                <a:sym typeface="Symbol" pitchFamily="18" charset="2"/>
              </a:rPr>
              <a:t> 4  4 = 16</a:t>
            </a:r>
            <a:r>
              <a:rPr lang="cs-CZ" b="0" dirty="0">
                <a:sym typeface="Symbol" pitchFamily="18" charset="2"/>
              </a:rPr>
              <a:t> </a:t>
            </a:r>
            <a:r>
              <a:rPr lang="en-GB" b="0" dirty="0">
                <a:sym typeface="Symbol" pitchFamily="18" charset="2"/>
              </a:rPr>
              <a:t>possible scenarios</a:t>
            </a:r>
            <a:endParaRPr lang="en-US" b="0" dirty="0">
              <a:sym typeface="Symbol" pitchFamily="18" charset="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  <p:sp>
        <p:nvSpPr>
          <p:cNvPr id="49" name="Elipsa 48"/>
          <p:cNvSpPr>
            <a:spLocks noChangeAspect="1"/>
          </p:cNvSpPr>
          <p:nvPr/>
        </p:nvSpPr>
        <p:spPr bwMode="auto">
          <a:xfrm>
            <a:off x="6217920" y="30212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Elipsa 49"/>
          <p:cNvSpPr>
            <a:spLocks noChangeAspect="1"/>
          </p:cNvSpPr>
          <p:nvPr/>
        </p:nvSpPr>
        <p:spPr bwMode="auto">
          <a:xfrm>
            <a:off x="7048052" y="40880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 Box 15">
            <a:extLst>
              <a:ext uri="{FF2B5EF4-FFF2-40B4-BE49-F238E27FC236}">
                <a16:creationId xmlns:a16="http://schemas.microsoft.com/office/drawing/2014/main" id="{CD04AFE2-85A1-4CD0-BFF3-863072E76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2204810"/>
            <a:ext cx="2305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</a:t>
            </a:r>
            <a:r>
              <a:rPr lang="en-GB" sz="2000" b="0" dirty="0">
                <a:sym typeface="Symbol"/>
              </a:rPr>
              <a:t>branch lengths</a:t>
            </a:r>
            <a:endParaRPr lang="en-US" b="0" dirty="0">
              <a:sym typeface="Symbol" pitchFamily="18" charset="2"/>
            </a:endParaRPr>
          </a:p>
        </p:txBody>
      </p:sp>
      <p:grpSp>
        <p:nvGrpSpPr>
          <p:cNvPr id="52" name="Skupina 53">
            <a:extLst>
              <a:ext uri="{FF2B5EF4-FFF2-40B4-BE49-F238E27FC236}">
                <a16:creationId xmlns:a16="http://schemas.microsoft.com/office/drawing/2014/main" id="{34EA11D3-969F-4D3D-8B2A-2F3C0FD532CC}"/>
              </a:ext>
            </a:extLst>
          </p:cNvPr>
          <p:cNvGrpSpPr/>
          <p:nvPr/>
        </p:nvGrpSpPr>
        <p:grpSpPr>
          <a:xfrm>
            <a:off x="557213" y="4626428"/>
            <a:ext cx="7049179" cy="1948543"/>
            <a:chOff x="557213" y="4626428"/>
            <a:chExt cx="7049179" cy="1948543"/>
          </a:xfrm>
        </p:grpSpPr>
        <p:sp>
          <p:nvSpPr>
            <p:cNvPr id="53" name="Text Box 11">
              <a:extLst>
                <a:ext uri="{FF2B5EF4-FFF2-40B4-BE49-F238E27FC236}">
                  <a16:creationId xmlns:a16="http://schemas.microsoft.com/office/drawing/2014/main" id="{11C0E7B4-4386-49B4-AE97-CB902F77D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213" y="4901976"/>
              <a:ext cx="5537093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GB" sz="2000" b="0" dirty="0"/>
                <a:t>all sites</a:t>
              </a:r>
              <a:r>
                <a:rPr lang="en-US" sz="2000" b="0" dirty="0"/>
                <a:t>: </a:t>
              </a:r>
              <a:r>
                <a:rPr lang="en-US" sz="2000" b="0" i="1" dirty="0"/>
                <a:t>L</a:t>
              </a:r>
              <a:r>
                <a:rPr lang="en-US" sz="2000" b="0" dirty="0"/>
                <a:t> = </a:t>
              </a:r>
              <a:r>
                <a:rPr lang="en-US" sz="2000" b="0" i="1" dirty="0"/>
                <a:t>L</a:t>
              </a:r>
              <a:r>
                <a:rPr lang="en-US" sz="2000" b="0" dirty="0"/>
                <a:t>(1)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(2)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…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j</a:t>
              </a:r>
              <a:r>
                <a:rPr lang="en-US" sz="2000" b="0" dirty="0">
                  <a:sym typeface="Symbol" pitchFamily="18" charset="2"/>
                </a:rPr>
                <a:t>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…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N</a:t>
              </a:r>
              <a:r>
                <a:rPr lang="en-US" sz="2000" b="0" dirty="0">
                  <a:sym typeface="Symbol" pitchFamily="18" charset="2"/>
                </a:rPr>
                <a:t>) =</a:t>
              </a:r>
              <a:br>
                <a:rPr lang="en-US" sz="2000" b="0" dirty="0">
                  <a:sym typeface="Symbol" pitchFamily="18" charset="2"/>
                </a:rPr>
              </a:br>
              <a:endParaRPr lang="en-US" sz="2000" b="0" dirty="0">
                <a:sym typeface="Symbol" pitchFamily="18" charset="2"/>
              </a:endParaRPr>
            </a:p>
            <a:p>
              <a:pPr marL="342900" indent="-342900"/>
              <a:endParaRPr lang="cs-CZ" sz="2000" b="0" dirty="0">
                <a:sym typeface="Symbol" pitchFamily="18" charset="2"/>
              </a:endParaRPr>
            </a:p>
            <a:p>
              <a:pPr marL="342900" indent="-342900"/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 =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(1) +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(2) + … +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N</a:t>
              </a:r>
              <a:r>
                <a:rPr lang="en-US" sz="2000" b="0" dirty="0">
                  <a:sym typeface="Symbol" pitchFamily="18" charset="2"/>
                </a:rPr>
                <a:t>) = </a:t>
              </a:r>
            </a:p>
          </p:txBody>
        </p:sp>
        <p:pic>
          <p:nvPicPr>
            <p:cNvPr id="54" name="Picture 4">
              <a:extLst>
                <a:ext uri="{FF2B5EF4-FFF2-40B4-BE49-F238E27FC236}">
                  <a16:creationId xmlns:a16="http://schemas.microsoft.com/office/drawing/2014/main" id="{B8F01E44-759E-4F53-B150-773CA71B7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6901542" y="4626428"/>
              <a:ext cx="704850" cy="1028700"/>
            </a:xfrm>
            <a:prstGeom prst="rect">
              <a:avLst/>
            </a:prstGeom>
            <a:noFill/>
          </p:spPr>
        </p:pic>
        <p:pic>
          <p:nvPicPr>
            <p:cNvPr id="55" name="Picture 6">
              <a:extLst>
                <a:ext uri="{FF2B5EF4-FFF2-40B4-BE49-F238E27FC236}">
                  <a16:creationId xmlns:a16="http://schemas.microsoft.com/office/drawing/2014/main" id="{C4E09396-2184-4F84-9156-2AD80B2CF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4669972" y="5546271"/>
              <a:ext cx="885825" cy="10287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31401007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5082</TotalTime>
  <Words>2124</Words>
  <Application>Microsoft Office PowerPoint</Application>
  <PresentationFormat>Předvádění na obrazovce (4:3)</PresentationFormat>
  <Paragraphs>361</Paragraphs>
  <Slides>45</Slides>
  <Notes>39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45</vt:i4>
      </vt:variant>
    </vt:vector>
  </HeadingPairs>
  <TitlesOfParts>
    <vt:vector size="55" baseType="lpstr">
      <vt:lpstr>SimSun</vt:lpstr>
      <vt:lpstr>Arial</vt:lpstr>
      <vt:lpstr>Arial Black</vt:lpstr>
      <vt:lpstr>Cambria Math</vt:lpstr>
      <vt:lpstr>Courier New</vt:lpstr>
      <vt:lpstr>Symbol</vt:lpstr>
      <vt:lpstr>Times New Roman</vt:lpstr>
      <vt:lpstr>Výchozí návrh</vt:lpstr>
      <vt:lpstr>Dokument</vt:lpstr>
      <vt:lpstr>CorelDRAW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Macholán</dc:creator>
  <cp:lastModifiedBy>Miloš Macholán</cp:lastModifiedBy>
  <cp:revision>234</cp:revision>
  <dcterms:created xsi:type="dcterms:W3CDTF">2004-06-04T17:14:23Z</dcterms:created>
  <dcterms:modified xsi:type="dcterms:W3CDTF">2024-10-16T15:57:28Z</dcterms:modified>
</cp:coreProperties>
</file>