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1"/>
  </p:notesMasterIdLst>
  <p:sldIdLst>
    <p:sldId id="256" r:id="rId2"/>
    <p:sldId id="342" r:id="rId3"/>
    <p:sldId id="386" r:id="rId4"/>
    <p:sldId id="259" r:id="rId5"/>
    <p:sldId id="383" r:id="rId6"/>
    <p:sldId id="260" r:id="rId7"/>
    <p:sldId id="261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6" r:id="rId19"/>
    <p:sldId id="277" r:id="rId20"/>
    <p:sldId id="387" r:id="rId21"/>
    <p:sldId id="278" r:id="rId22"/>
    <p:sldId id="279" r:id="rId23"/>
    <p:sldId id="280" r:id="rId24"/>
    <p:sldId id="281" r:id="rId25"/>
    <p:sldId id="388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510" r:id="rId59"/>
    <p:sldId id="390" r:id="rId60"/>
    <p:sldId id="391" r:id="rId61"/>
    <p:sldId id="392" r:id="rId62"/>
    <p:sldId id="393" r:id="rId63"/>
    <p:sldId id="258" r:id="rId64"/>
    <p:sldId id="486" r:id="rId65"/>
    <p:sldId id="484" r:id="rId66"/>
    <p:sldId id="485" r:id="rId67"/>
    <p:sldId id="487" r:id="rId68"/>
    <p:sldId id="488" r:id="rId69"/>
    <p:sldId id="489" r:id="rId70"/>
    <p:sldId id="490" r:id="rId71"/>
    <p:sldId id="491" r:id="rId72"/>
    <p:sldId id="492" r:id="rId73"/>
    <p:sldId id="493" r:id="rId74"/>
    <p:sldId id="494" r:id="rId75"/>
    <p:sldId id="495" r:id="rId76"/>
    <p:sldId id="496" r:id="rId77"/>
    <p:sldId id="509" r:id="rId78"/>
    <p:sldId id="497" r:id="rId79"/>
    <p:sldId id="498" r:id="rId80"/>
    <p:sldId id="499" r:id="rId81"/>
    <p:sldId id="500" r:id="rId82"/>
    <p:sldId id="501" r:id="rId83"/>
    <p:sldId id="502" r:id="rId84"/>
    <p:sldId id="503" r:id="rId85"/>
    <p:sldId id="504" r:id="rId86"/>
    <p:sldId id="505" r:id="rId87"/>
    <p:sldId id="506" r:id="rId88"/>
    <p:sldId id="507" r:id="rId89"/>
    <p:sldId id="482" r:id="rId9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4" autoAdjust="0"/>
    <p:restoredTop sz="94660"/>
  </p:normalViewPr>
  <p:slideViewPr>
    <p:cSldViewPr>
      <p:cViewPr varScale="1">
        <p:scale>
          <a:sx n="59" d="100"/>
          <a:sy n="59" d="100"/>
        </p:scale>
        <p:origin x="1588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06229-7310-4491-B5FB-956DF3191E3B}" type="datetimeFigureOut">
              <a:rPr lang="cs-CZ" smtClean="0"/>
              <a:pPr/>
              <a:t>16.10.2024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EC7C4-020F-46F6-8652-8B363E4A552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294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5637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C94FA-E10D-F661-7A33-8EA962C7F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0AF48FB7-ADFF-73B1-05DF-C047F7F0C9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8BD4313-84D6-A77F-813D-38C8A7D9A0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FB0610-D69C-51A1-0B9C-11E219A51C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pPr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2958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sng" dirty="0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DBFAD0-76CA-45EE-ABD4-EF4BA8DCCD48}" type="slidenum">
              <a:rPr lang="cs-CZ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045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6D594-D06B-47A9-A3FF-4E348C2B5EA8}" type="datetime1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039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4930-525D-45EF-8775-9D2F1988D203}" type="datetime1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259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75564-3770-4158-97A5-20DA7ED1273C}" type="datetime1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86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719B8-1CC7-4BA9-852B-C29E3A89034F}" type="datetime1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560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867B3-67FC-4645-B9DA-F5D81E905536}" type="datetime1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86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59434-8502-469A-8FF8-CF8CE1414FBF}" type="datetime1">
              <a:rPr lang="cs-CZ" smtClean="0"/>
              <a:t>16.10.2024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28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78104-E076-4664-BC14-BDE1DFCFBADB}" type="datetime1">
              <a:rPr lang="cs-CZ" smtClean="0"/>
              <a:t>16.10.2024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031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294E5-80BB-4C05-9360-87BB8882A35C}" type="datetime1">
              <a:rPr lang="cs-CZ" smtClean="0"/>
              <a:t>16.10.2024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760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0DD41-5F23-4202-96AA-86E36544ED41}" type="datetime1">
              <a:rPr lang="cs-CZ" smtClean="0"/>
              <a:t>16.10.2024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18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1CBBB-D4D5-479D-BD52-ED6C71C7D220}" type="datetime1">
              <a:rPr lang="cs-CZ" smtClean="0"/>
              <a:t>16.10.2024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714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7E723-0385-40E7-BF6A-9844F7558F59}" type="datetime1">
              <a:rPr lang="cs-CZ" smtClean="0"/>
              <a:t>16.10.2024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461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C4222-EB8F-481B-92F6-F598D743F5D8}" type="datetime1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27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3986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Fylogeneze a diverzita rostlin:</a:t>
            </a:r>
            <a:b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3. přednáška</a:t>
            </a:r>
            <a:b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Glaucophyta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Rhodophyta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Chlorophyta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Charophyta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-2052736" y="3965476"/>
            <a:ext cx="6400800" cy="1752600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Barbora </a:t>
            </a:r>
            <a:r>
              <a:rPr lang="cs-CZ" sz="1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Chattová</a:t>
            </a:r>
            <a:endParaRPr lang="cs-CZ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2452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esmids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98991" y="2115360"/>
            <a:ext cx="2793894" cy="28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24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sinicearasy.cz/sites/default/files/Rhodophyta_stelky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1166"/>
            <a:ext cx="4184898" cy="670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9512" y="548680"/>
            <a:ext cx="2304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Typy stélek ruduch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1670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Ekologie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/>
              <a:t>Tropická moře, mangrove, sladké čisté vody i polární oblasti</a:t>
            </a:r>
          </a:p>
          <a:p>
            <a:r>
              <a:rPr lang="cs-CZ" sz="2400" dirty="0"/>
              <a:t>U nás ohrožená skupina</a:t>
            </a:r>
          </a:p>
          <a:p>
            <a:r>
              <a:rPr lang="cs-CZ" sz="2400" dirty="0"/>
              <a:t>Některé druhy </a:t>
            </a:r>
            <a:r>
              <a:rPr lang="cs-CZ" sz="2400" dirty="0" err="1"/>
              <a:t>endolitické</a:t>
            </a:r>
            <a:r>
              <a:rPr lang="cs-CZ" sz="2400" dirty="0"/>
              <a:t>, </a:t>
            </a:r>
            <a:r>
              <a:rPr lang="cs-CZ" sz="2400" dirty="0" err="1"/>
              <a:t>aerofytické</a:t>
            </a:r>
            <a:r>
              <a:rPr lang="cs-CZ" sz="2400" dirty="0"/>
              <a:t>, epifytické nebo parazitické</a:t>
            </a:r>
          </a:p>
          <a:p>
            <a:r>
              <a:rPr lang="cs-CZ" sz="2400" dirty="0"/>
              <a:t>Často kalcifikované</a:t>
            </a:r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2680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Systém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>
                <a:solidFill>
                  <a:srgbClr val="C00000"/>
                </a:solidFill>
              </a:rPr>
              <a:t>Třída </a:t>
            </a:r>
            <a:r>
              <a:rPr lang="cs-CZ" sz="2400" dirty="0" err="1">
                <a:solidFill>
                  <a:srgbClr val="C00000"/>
                </a:solidFill>
              </a:rPr>
              <a:t>Rhodophyceae</a:t>
            </a:r>
            <a:endParaRPr lang="cs-CZ" sz="24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cs-CZ" sz="2400" dirty="0"/>
              <a:t>Podtřída: </a:t>
            </a:r>
            <a:r>
              <a:rPr lang="cs-CZ" sz="2400" dirty="0" err="1">
                <a:solidFill>
                  <a:schemeClr val="accent6">
                    <a:lumMod val="75000"/>
                  </a:schemeClr>
                </a:solidFill>
              </a:rPr>
              <a:t>Bangiophycideae</a:t>
            </a:r>
            <a:r>
              <a:rPr lang="cs-CZ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2400" dirty="0"/>
              <a:t>(starší polyfyletická), jednodušší, převážně jednobuněčné nebo vláknité typy, jediná ploše listovitá stélka u rodu </a:t>
            </a:r>
            <a:r>
              <a:rPr lang="cs-CZ" sz="2400" i="1" dirty="0" err="1"/>
              <a:t>Porphyra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Podtřída: </a:t>
            </a:r>
            <a:r>
              <a:rPr lang="cs-CZ" sz="2400" dirty="0" err="1">
                <a:solidFill>
                  <a:schemeClr val="accent6">
                    <a:lumMod val="75000"/>
                  </a:schemeClr>
                </a:solidFill>
              </a:rPr>
              <a:t>Florideophycideae</a:t>
            </a:r>
            <a:r>
              <a:rPr lang="cs-CZ" sz="2400" dirty="0"/>
              <a:t> (mladší monofyletická), mnohobuněčné a makroskopické stélky, </a:t>
            </a:r>
            <a:r>
              <a:rPr lang="cs-CZ" sz="2400" b="1" dirty="0" err="1"/>
              <a:t>karpogony</a:t>
            </a:r>
            <a:r>
              <a:rPr lang="cs-CZ" sz="2400" b="1" dirty="0"/>
              <a:t> s trichogynem</a:t>
            </a:r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0900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31800" y="404664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Porphyridium</a:t>
            </a:r>
            <a:r>
              <a:rPr lang="cs-CZ" alt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cruentum</a:t>
            </a:r>
            <a:endParaRPr lang="cs-CZ" alt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1211560" y="10913998"/>
            <a:ext cx="1464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ccala.butbn.cas.cz</a:t>
            </a:r>
            <a:endParaRPr lang="cs-CZ" dirty="0"/>
          </a:p>
        </p:txBody>
      </p:sp>
      <p:pic>
        <p:nvPicPr>
          <p:cNvPr id="1026" name="Picture 2" descr="http://ccala.butbn.cas.cz/sites/default/files/styles/ccala_big/public/ccala_collection/13643/1352919814-4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6984776" cy="439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203848" y="5945933"/>
            <a:ext cx="2595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ccala.butbn.cas.cz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0101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520" y="260648"/>
            <a:ext cx="8278813" cy="647700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Batrachospermum</a:t>
            </a:r>
            <a:r>
              <a:rPr lang="cs-CZ" alt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Batrachosperm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6792"/>
            <a:ext cx="4601173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CD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509" y="1628800"/>
            <a:ext cx="442849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290210" y="4725144"/>
            <a:ext cx="2692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protist.i.hosei.ac.jpg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3416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28187" y="11663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Lemanea</a:t>
            </a:r>
            <a:r>
              <a:rPr lang="cs-CZ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8434" name="Picture 2" descr="http://www.biopix-foto.de/photos/jcs-lemanea-fluviatilis-63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" y="0"/>
            <a:ext cx="56673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cfb.unh.edu/phycokey/Choices/Rhodophyceae/Microreds/LEMANEA/Lemanea_03_400x2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691" y="3743325"/>
            <a:ext cx="4702309" cy="310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775547" y="3284984"/>
            <a:ext cx="1944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cfb.unh.edu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9359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dr-ralf-wagner.de/Bilder/Audouinella-63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719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www.buildingthepride.com/faculty/pgdavison/rhodo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2828925"/>
            <a:ext cx="537210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139952" y="188640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Audouinella</a:t>
            </a:r>
            <a:r>
              <a:rPr 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1057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i="1" dirty="0" err="1">
                <a:solidFill>
                  <a:srgbClr val="0070C0"/>
                </a:solidFill>
              </a:rPr>
              <a:t>Porphyra</a:t>
            </a:r>
            <a:r>
              <a:rPr lang="cs-CZ" sz="3200" dirty="0">
                <a:solidFill>
                  <a:srgbClr val="0070C0"/>
                </a:solidFill>
              </a:rPr>
              <a:t> (</a:t>
            </a:r>
            <a:r>
              <a:rPr lang="cs-CZ" sz="3200" dirty="0" err="1">
                <a:solidFill>
                  <a:srgbClr val="0070C0"/>
                </a:solidFill>
              </a:rPr>
              <a:t>Nori</a:t>
            </a:r>
            <a:r>
              <a:rPr lang="cs-CZ" sz="3200" dirty="0">
                <a:solidFill>
                  <a:srgbClr val="0070C0"/>
                </a:solidFill>
              </a:rPr>
              <a:t>)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 descr="http://www.dokonalazena.cz/wp-content/uploads/2014/08/brak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988839"/>
            <a:ext cx="56388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fao.org/figis/servlet/ServerFileServlet?f=figis/species/images/Porphyra/por_ten_2790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285750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beachwatchers.wsu.edu/ezidweb/seaweeds/images/porphyra-j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346" y="4210845"/>
            <a:ext cx="390525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718452" y="6145470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www.fao.org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6135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 Chloroplastida (</a:t>
            </a:r>
            <a:r>
              <a:rPr lang="cs-CZ" sz="3200" dirty="0" err="1">
                <a:solidFill>
                  <a:schemeClr val="accent1"/>
                </a:solidFill>
              </a:rPr>
              <a:t>Viridiplantae</a:t>
            </a:r>
            <a:r>
              <a:rPr lang="cs-CZ" sz="32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1,5 mld. let staré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Suchozemské rostliny - 700 mil. let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Monofyletický původ (sekvence aminokyselin aktinu, enzymu </a:t>
            </a:r>
            <a:r>
              <a:rPr lang="cs-CZ" altLang="cs-CZ" sz="2400" dirty="0" err="1"/>
              <a:t>Rubisco</a:t>
            </a:r>
            <a:r>
              <a:rPr lang="cs-CZ" altLang="cs-CZ" sz="2400" dirty="0"/>
              <a:t> a nukleotidů 18S </a:t>
            </a:r>
            <a:r>
              <a:rPr lang="cs-CZ" altLang="cs-CZ" sz="2400" dirty="0" err="1"/>
              <a:t>rRNA</a:t>
            </a:r>
            <a:r>
              <a:rPr lang="cs-CZ" altLang="cs-CZ" sz="2400" dirty="0"/>
              <a:t>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2 sesterské vývojové linie 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Chlorophytae</a:t>
            </a:r>
            <a:r>
              <a:rPr lang="cs-CZ" altLang="cs-CZ" sz="2400" dirty="0"/>
              <a:t> - odd. </a:t>
            </a:r>
            <a:r>
              <a:rPr lang="cs-CZ" altLang="cs-CZ" sz="2400" dirty="0" err="1"/>
              <a:t>Chlorophyta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Streptophytae</a:t>
            </a:r>
            <a:r>
              <a:rPr lang="cs-CZ" altLang="cs-CZ" sz="2400" dirty="0"/>
              <a:t> - odd. </a:t>
            </a:r>
            <a:r>
              <a:rPr lang="cs-CZ" altLang="cs-CZ" sz="2400" dirty="0" err="1"/>
              <a:t>Charophyta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Bryophyta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Cormophyta</a:t>
            </a:r>
            <a:endParaRPr lang="cs-CZ" altLang="cs-CZ" sz="2400" dirty="0"/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5137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Chlorophyta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Slepá vývojová linie</a:t>
            </a:r>
          </a:p>
          <a:p>
            <a:r>
              <a:rPr lang="cs-CZ" altLang="cs-CZ" sz="2400" dirty="0"/>
              <a:t>Všechny typy stélek (téměř)</a:t>
            </a:r>
          </a:p>
          <a:p>
            <a:r>
              <a:rPr lang="cs-CZ" altLang="cs-CZ" sz="2400" b="1" dirty="0"/>
              <a:t>Chlorofyly a, b</a:t>
            </a:r>
            <a:r>
              <a:rPr lang="cs-CZ" altLang="cs-CZ" sz="2400" dirty="0"/>
              <a:t>, </a:t>
            </a:r>
            <a:r>
              <a:rPr lang="el-GR" altLang="cs-CZ" sz="2400" dirty="0">
                <a:cs typeface="Arial" charset="0"/>
              </a:rPr>
              <a:t>β</a:t>
            </a:r>
            <a:r>
              <a:rPr lang="cs-CZ" altLang="cs-CZ" sz="2400" dirty="0">
                <a:cs typeface="Arial" charset="0"/>
              </a:rPr>
              <a:t>-karoten (karotenoidy někdy velmi výrazné)</a:t>
            </a:r>
          </a:p>
          <a:p>
            <a:r>
              <a:rPr lang="cs-CZ" altLang="cs-CZ" sz="2400" dirty="0">
                <a:cs typeface="Arial" charset="0"/>
              </a:rPr>
              <a:t>BS zpravidla celulózní (občas glykoprotein)</a:t>
            </a:r>
          </a:p>
          <a:p>
            <a:r>
              <a:rPr lang="cs-CZ" altLang="cs-CZ" sz="2400" dirty="0">
                <a:cs typeface="Arial" charset="0"/>
              </a:rPr>
              <a:t>Lutein, </a:t>
            </a:r>
            <a:r>
              <a:rPr lang="cs-CZ" altLang="cs-CZ" sz="2400" dirty="0" err="1">
                <a:cs typeface="Arial" charset="0"/>
              </a:rPr>
              <a:t>zeaxantin</a:t>
            </a:r>
            <a:r>
              <a:rPr lang="cs-CZ" altLang="cs-CZ" sz="2400" dirty="0">
                <a:cs typeface="Arial" charset="0"/>
              </a:rPr>
              <a:t>, </a:t>
            </a:r>
            <a:r>
              <a:rPr lang="cs-CZ" altLang="cs-CZ" sz="2400" dirty="0" err="1">
                <a:cs typeface="Arial" charset="0"/>
              </a:rPr>
              <a:t>violaxantin</a:t>
            </a:r>
            <a:r>
              <a:rPr lang="cs-CZ" altLang="cs-CZ" sz="2400" dirty="0">
                <a:cs typeface="Arial" charset="0"/>
              </a:rPr>
              <a:t>, </a:t>
            </a:r>
            <a:r>
              <a:rPr lang="cs-CZ" altLang="cs-CZ" sz="2400" dirty="0" err="1">
                <a:cs typeface="Arial" charset="0"/>
              </a:rPr>
              <a:t>neoxantin</a:t>
            </a:r>
            <a:endParaRPr lang="cs-CZ" altLang="cs-CZ" sz="2400" dirty="0">
              <a:cs typeface="Arial" charset="0"/>
            </a:endParaRPr>
          </a:p>
          <a:p>
            <a:r>
              <a:rPr lang="cs-CZ" altLang="cs-CZ" sz="2400" dirty="0" err="1"/>
              <a:t>Pyrenoid</a:t>
            </a:r>
            <a:r>
              <a:rPr lang="cs-CZ" altLang="cs-CZ" sz="2400" dirty="0">
                <a:cs typeface="Arial" charset="0"/>
              </a:rPr>
              <a:t> </a:t>
            </a:r>
          </a:p>
          <a:p>
            <a:r>
              <a:rPr lang="cs-CZ" altLang="cs-CZ" sz="2400" dirty="0"/>
              <a:t>Stigma v chloroplastu</a:t>
            </a:r>
          </a:p>
          <a:p>
            <a:r>
              <a:rPr lang="cs-CZ" altLang="cs-CZ" sz="2400" b="1" dirty="0" err="1"/>
              <a:t>Fykoplast</a:t>
            </a:r>
            <a:r>
              <a:rPr lang="cs-CZ" altLang="cs-CZ" sz="2400" dirty="0"/>
              <a:t> v mitóze</a:t>
            </a:r>
          </a:p>
          <a:p>
            <a:r>
              <a:rPr lang="cs-CZ" altLang="cs-CZ" sz="2400" b="1" dirty="0"/>
              <a:t>Škrob</a:t>
            </a:r>
            <a:r>
              <a:rPr lang="cs-CZ" altLang="cs-CZ" sz="2400" dirty="0"/>
              <a:t> (chloroplasty, </a:t>
            </a:r>
            <a:r>
              <a:rPr lang="cs-CZ" altLang="cs-CZ" sz="2400" dirty="0" err="1"/>
              <a:t>leukoplasty</a:t>
            </a:r>
            <a:r>
              <a:rPr lang="cs-CZ" altLang="cs-CZ" sz="2400" dirty="0"/>
              <a:t>, povrch </a:t>
            </a:r>
            <a:r>
              <a:rPr lang="cs-CZ" altLang="cs-CZ" sz="2400" dirty="0" err="1"/>
              <a:t>pyrenoidu</a:t>
            </a:r>
            <a:r>
              <a:rPr lang="cs-CZ" altLang="cs-CZ" sz="2400" dirty="0"/>
              <a:t>)</a:t>
            </a:r>
          </a:p>
          <a:p>
            <a:endParaRPr lang="cs-CZ" altLang="cs-CZ" sz="2400" dirty="0"/>
          </a:p>
          <a:p>
            <a:endParaRPr lang="cs-CZ" altLang="cs-CZ" sz="2400" dirty="0"/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5620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6182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Systém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altLang="cs-CZ" sz="2400" dirty="0"/>
          </a:p>
          <a:p>
            <a:endParaRPr lang="cs-CZ" altLang="cs-CZ" sz="2400" dirty="0"/>
          </a:p>
          <a:p>
            <a:endParaRPr lang="cs-CZ" alt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88587" y="-361950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1400186" y="8341916"/>
            <a:ext cx="12664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>
                <a:solidFill>
                  <a:srgbClr val="000000"/>
                </a:solidFill>
                <a:latin typeface="trebuchet ms" panose="020B0603020202020204" pitchFamily="34" charset="0"/>
              </a:rPr>
              <a:t>Juráň dle Adl at al. 2012</a:t>
            </a:r>
            <a:endParaRPr lang="cs-CZ" sz="1100" dirty="0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803EA7C1-BB50-288C-55B8-43EFB37C7E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Picture 2" descr="Figure 1">
            <a:extLst>
              <a:ext uri="{FF2B5EF4-FFF2-40B4-BE49-F238E27FC236}">
                <a16:creationId xmlns:a16="http://schemas.microsoft.com/office/drawing/2014/main" id="{3E848392-F142-1F09-3EEB-FDC8B3874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92" y="1292998"/>
            <a:ext cx="8134103" cy="415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3221EF3-A329-A693-3897-B7D646B4FCAF}"/>
              </a:ext>
            </a:extLst>
          </p:cNvPr>
          <p:cNvSpPr txBox="1"/>
          <p:nvPr/>
        </p:nvSpPr>
        <p:spPr>
          <a:xfrm>
            <a:off x="7642664" y="5385182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chemeClr val="bg1">
                    <a:lumMod val="65000"/>
                  </a:schemeClr>
                </a:solidFill>
              </a:rPr>
              <a:t>Burki</a:t>
            </a:r>
            <a:r>
              <a:rPr lang="cs-CZ" sz="1600" dirty="0">
                <a:solidFill>
                  <a:schemeClr val="bg1">
                    <a:lumMod val="65000"/>
                  </a:schemeClr>
                </a:solidFill>
              </a:rPr>
              <a:t> et al. 2020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71B0DD41-FFD8-F35A-944A-7B8E27A3798C}"/>
              </a:ext>
            </a:extLst>
          </p:cNvPr>
          <p:cNvCxnSpPr>
            <a:cxnSpLocks/>
          </p:cNvCxnSpPr>
          <p:nvPr/>
        </p:nvCxnSpPr>
        <p:spPr>
          <a:xfrm flipH="1">
            <a:off x="3671900" y="4334823"/>
            <a:ext cx="1260140" cy="254037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D406C26-C0D2-764C-3584-490C7BC6C9FE}"/>
              </a:ext>
            </a:extLst>
          </p:cNvPr>
          <p:cNvCxnSpPr/>
          <p:nvPr/>
        </p:nvCxnSpPr>
        <p:spPr>
          <a:xfrm flipH="1" flipV="1">
            <a:off x="3023828" y="6162705"/>
            <a:ext cx="648072" cy="6496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F62FDB6C-E524-97B0-E198-9D5DD93A341A}"/>
              </a:ext>
            </a:extLst>
          </p:cNvPr>
          <p:cNvCxnSpPr/>
          <p:nvPr/>
        </p:nvCxnSpPr>
        <p:spPr>
          <a:xfrm flipH="1" flipV="1">
            <a:off x="3347864" y="5519228"/>
            <a:ext cx="648072" cy="6496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70C3C188-42BD-E9CA-94D8-B75E18F3BC2A}"/>
              </a:ext>
            </a:extLst>
          </p:cNvPr>
          <p:cNvSpPr txBox="1"/>
          <p:nvPr/>
        </p:nvSpPr>
        <p:spPr>
          <a:xfrm>
            <a:off x="2987844" y="5215905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Archaea</a:t>
            </a:r>
            <a:endParaRPr lang="cs-CZ" sz="1600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7E1371B-CE39-9500-7A9F-C08065811F58}"/>
              </a:ext>
            </a:extLst>
          </p:cNvPr>
          <p:cNvSpPr txBox="1"/>
          <p:nvPr/>
        </p:nvSpPr>
        <p:spPr>
          <a:xfrm>
            <a:off x="2009279" y="5628463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Bacteria</a:t>
            </a:r>
            <a:r>
              <a:rPr lang="cs-CZ" sz="1600" dirty="0"/>
              <a:t> </a:t>
            </a:r>
            <a:r>
              <a:rPr lang="cs-CZ" sz="1600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cs-CZ" sz="1600" dirty="0" err="1">
                <a:solidFill>
                  <a:schemeClr val="accent3">
                    <a:lumMod val="50000"/>
                  </a:schemeClr>
                </a:solidFill>
              </a:rPr>
              <a:t>Cyanobacteria</a:t>
            </a:r>
            <a:r>
              <a:rPr lang="cs-CZ" sz="1600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cs-CZ" sz="1600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1ED3938E-6C79-0E72-5C8D-9F00C5A2B9F4}"/>
              </a:ext>
            </a:extLst>
          </p:cNvPr>
          <p:cNvSpPr txBox="1"/>
          <p:nvPr/>
        </p:nvSpPr>
        <p:spPr>
          <a:xfrm>
            <a:off x="7340525" y="3458210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Euglenophyta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53D0FED6-7FF2-E7BB-CC93-82F44E6BB379}"/>
              </a:ext>
            </a:extLst>
          </p:cNvPr>
          <p:cNvSpPr/>
          <p:nvPr/>
        </p:nvSpPr>
        <p:spPr>
          <a:xfrm rot="2066599">
            <a:off x="3222188" y="1965023"/>
            <a:ext cx="1114365" cy="223124"/>
          </a:xfrm>
          <a:prstGeom prst="ellipse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3DAB89D2-AFF5-F127-B300-18AA794CE36A}"/>
              </a:ext>
            </a:extLst>
          </p:cNvPr>
          <p:cNvSpPr/>
          <p:nvPr/>
        </p:nvSpPr>
        <p:spPr>
          <a:xfrm rot="2066599">
            <a:off x="2371065" y="2240343"/>
            <a:ext cx="1464887" cy="303485"/>
          </a:xfrm>
          <a:prstGeom prst="ellipse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143D9930-9459-CA56-457C-DEC750AED2F3}"/>
              </a:ext>
            </a:extLst>
          </p:cNvPr>
          <p:cNvSpPr txBox="1"/>
          <p:nvPr/>
        </p:nvSpPr>
        <p:spPr>
          <a:xfrm>
            <a:off x="1248297" y="4357609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Chlorarachniophyta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CABAFEE2-B8EF-9B2E-211B-0C74330B137C}"/>
              </a:ext>
            </a:extLst>
          </p:cNvPr>
          <p:cNvSpPr txBox="1"/>
          <p:nvPr/>
        </p:nvSpPr>
        <p:spPr>
          <a:xfrm>
            <a:off x="831597" y="4656221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Dinophyta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F145C407-3EF3-FC9E-A5F0-FADFC5C88EF8}"/>
              </a:ext>
            </a:extLst>
          </p:cNvPr>
          <p:cNvSpPr txBox="1"/>
          <p:nvPr/>
        </p:nvSpPr>
        <p:spPr>
          <a:xfrm>
            <a:off x="1017515" y="5005552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Chromophyta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C27DAC04-D8C2-3834-8BDF-128E3F08166F}"/>
              </a:ext>
            </a:extLst>
          </p:cNvPr>
          <p:cNvSpPr/>
          <p:nvPr/>
        </p:nvSpPr>
        <p:spPr>
          <a:xfrm rot="2066599">
            <a:off x="2720087" y="2052129"/>
            <a:ext cx="1174100" cy="275835"/>
          </a:xfrm>
          <a:prstGeom prst="ellipse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6594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D74A396-F4BA-F88E-7347-74792DAFD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268760"/>
            <a:ext cx="9056658" cy="522465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43FC233-CBEB-13B1-9351-6CE290FFFB11}"/>
              </a:ext>
            </a:extLst>
          </p:cNvPr>
          <p:cNvSpPr txBox="1"/>
          <p:nvPr/>
        </p:nvSpPr>
        <p:spPr>
          <a:xfrm>
            <a:off x="3055949" y="152616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00B050"/>
                </a:solidFill>
              </a:rPr>
              <a:t>Chloroplastida</a:t>
            </a:r>
          </a:p>
        </p:txBody>
      </p:sp>
    </p:spTree>
    <p:extLst>
      <p:ext uri="{BB962C8B-B14F-4D97-AF65-F5344CB8AC3E}">
        <p14:creationId xmlns:p14="http://schemas.microsoft.com/office/powerpoint/2010/main" val="2446563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Chlorophyta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Bičíkový aparát 9+2</a:t>
            </a:r>
          </a:p>
          <a:p>
            <a:r>
              <a:rPr lang="cs-CZ" altLang="cs-CZ" sz="2400" dirty="0"/>
              <a:t>Tubulin</a:t>
            </a:r>
          </a:p>
          <a:p>
            <a:r>
              <a:rPr lang="cs-CZ" altLang="cs-CZ" sz="2400" dirty="0" err="1"/>
              <a:t>Dynein</a:t>
            </a:r>
            <a:r>
              <a:rPr lang="cs-CZ" altLang="cs-CZ" sz="2400" dirty="0"/>
              <a:t> (kontraktilní)</a:t>
            </a:r>
          </a:p>
          <a:p>
            <a:r>
              <a:rPr lang="cs-CZ" altLang="cs-CZ" sz="2400" dirty="0" err="1"/>
              <a:t>Mikrotubulární</a:t>
            </a:r>
            <a:r>
              <a:rPr lang="cs-CZ" altLang="cs-CZ" sz="2400" dirty="0"/>
              <a:t> kořeny</a:t>
            </a:r>
          </a:p>
          <a:p>
            <a:r>
              <a:rPr lang="cs-CZ" altLang="cs-CZ" sz="2400" dirty="0"/>
              <a:t>DO-orientace (12/6)</a:t>
            </a:r>
          </a:p>
          <a:p>
            <a:r>
              <a:rPr lang="cs-CZ" altLang="cs-CZ" sz="2400" dirty="0"/>
              <a:t>CCW-orientace (11/5)</a:t>
            </a:r>
          </a:p>
          <a:p>
            <a:r>
              <a:rPr lang="cs-CZ" altLang="cs-CZ" sz="2400" dirty="0"/>
              <a:t>CW-orientace (1/7)</a:t>
            </a:r>
          </a:p>
          <a:p>
            <a:endParaRPr lang="cs-CZ" altLang="cs-CZ" sz="2400" dirty="0"/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21</a:t>
            </a:fld>
            <a:endParaRPr lang="cs-CZ"/>
          </a:p>
        </p:txBody>
      </p:sp>
      <p:pic>
        <p:nvPicPr>
          <p:cNvPr id="8" name="Picture 4" descr="Výsledek obrázku pro arrangements of microtubular roots in the flagel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243" y="1235961"/>
            <a:ext cx="2345101" cy="234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Výsledek obrázku pro chlorophyta kinetoz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93457"/>
            <a:ext cx="2456743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8298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Nepohlavní rozmnožování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/>
              <a:t>Bičíkovci: </a:t>
            </a:r>
            <a:r>
              <a:rPr lang="cs-CZ" sz="2400" b="1" dirty="0" err="1"/>
              <a:t>schizotomie</a:t>
            </a:r>
            <a:endParaRPr lang="cs-CZ" sz="2400" b="1" dirty="0"/>
          </a:p>
          <a:p>
            <a:r>
              <a:rPr lang="cs-CZ" sz="2400" dirty="0"/>
              <a:t>Jednobuněční: sporulace, tzv. </a:t>
            </a:r>
            <a:r>
              <a:rPr lang="cs-CZ" sz="2400" b="1" dirty="0" err="1"/>
              <a:t>cytogonie</a:t>
            </a:r>
            <a:r>
              <a:rPr lang="cs-CZ" sz="2400" dirty="0"/>
              <a:t> (</a:t>
            </a:r>
            <a:r>
              <a:rPr lang="cs-CZ" sz="2400" dirty="0" err="1"/>
              <a:t>dceřinné</a:t>
            </a:r>
            <a:r>
              <a:rPr lang="cs-CZ" sz="2400" dirty="0"/>
              <a:t> nebo rozmnožovací buňky vznikají uvnitř mateřské buněčné stěny. Vzniknou buď 2-4 bičíkaté zoospory nebo nepohyblivé </a:t>
            </a:r>
            <a:r>
              <a:rPr lang="cs-CZ" sz="2400" dirty="0" err="1"/>
              <a:t>autospory</a:t>
            </a:r>
            <a:r>
              <a:rPr lang="cs-CZ" sz="2400" dirty="0"/>
              <a:t>)</a:t>
            </a:r>
          </a:p>
          <a:p>
            <a:r>
              <a:rPr lang="cs-CZ" sz="2400" dirty="0"/>
              <a:t>Typy žijící v </a:t>
            </a:r>
            <a:r>
              <a:rPr lang="cs-CZ" sz="2400" dirty="0" err="1"/>
              <a:t>coenobiích</a:t>
            </a:r>
            <a:r>
              <a:rPr lang="cs-CZ" sz="2400" dirty="0"/>
              <a:t> se rozmnožují dceřinými </a:t>
            </a:r>
            <a:r>
              <a:rPr lang="cs-CZ" sz="2400" b="1" dirty="0" err="1"/>
              <a:t>coenobii</a:t>
            </a:r>
            <a:endParaRPr lang="cs-CZ" sz="2400" b="1" dirty="0"/>
          </a:p>
          <a:p>
            <a:r>
              <a:rPr lang="cs-CZ" sz="2400" dirty="0"/>
              <a:t>Vláknité typy se vegetativně dělí tzv.</a:t>
            </a:r>
            <a:r>
              <a:rPr lang="cs-CZ" sz="2400" b="1" dirty="0"/>
              <a:t> </a:t>
            </a:r>
            <a:r>
              <a:rPr lang="cs-CZ" sz="2400" b="1" dirty="0" err="1"/>
              <a:t>cytotomií</a:t>
            </a:r>
            <a:r>
              <a:rPr lang="cs-CZ" sz="2400" dirty="0"/>
              <a:t>, kdy se v mateřské buňce vytvoří příčná přehrádka, vzniknou dvě buňky dceřiné a část stěny mateřské buňky je zachována i pro dceřinou buňku.</a:t>
            </a:r>
          </a:p>
        </p:txBody>
      </p:sp>
      <p:pic>
        <p:nvPicPr>
          <p:cNvPr id="8" name="Picture 6" descr="Volvo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013176"/>
            <a:ext cx="2873806" cy="183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6302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Pohlavní rozmnožování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/>
              <a:t> </a:t>
            </a:r>
            <a:r>
              <a:rPr lang="cs-CZ" sz="2400" dirty="0" err="1"/>
              <a:t>izo</a:t>
            </a:r>
            <a:r>
              <a:rPr lang="cs-CZ" sz="2400" dirty="0"/>
              <a:t>-, </a:t>
            </a:r>
            <a:r>
              <a:rPr lang="cs-CZ" sz="2400" dirty="0" err="1"/>
              <a:t>anizo</a:t>
            </a:r>
            <a:r>
              <a:rPr lang="cs-CZ" sz="2400" dirty="0"/>
              <a:t>- , oogamie</a:t>
            </a:r>
          </a:p>
          <a:p>
            <a:r>
              <a:rPr lang="cs-CZ" sz="2400" dirty="0"/>
              <a:t>Většina zelených řas má </a:t>
            </a:r>
            <a:r>
              <a:rPr lang="cs-CZ" sz="2400" dirty="0" err="1"/>
              <a:t>ortomitózu</a:t>
            </a:r>
            <a:r>
              <a:rPr lang="cs-CZ" sz="2400" dirty="0"/>
              <a:t> – je vytvořeno bipolární vřeténko od pólu k pólu, v metafázi jsou chromozómy uspořádány v ekvatoriální destičce. </a:t>
            </a:r>
          </a:p>
          <a:p>
            <a:r>
              <a:rPr lang="cs-CZ" sz="2400" dirty="0"/>
              <a:t>Dva typy </a:t>
            </a:r>
            <a:r>
              <a:rPr lang="cs-CZ" sz="2400" dirty="0" err="1"/>
              <a:t>ortomitózy</a:t>
            </a:r>
            <a:r>
              <a:rPr lang="cs-CZ" sz="2400" dirty="0"/>
              <a:t>, podle stupně rozpadu jaderné membrány: </a:t>
            </a:r>
          </a:p>
          <a:p>
            <a:r>
              <a:rPr lang="cs-CZ" sz="2400" b="1" dirty="0"/>
              <a:t>uzavřená</a:t>
            </a:r>
            <a:r>
              <a:rPr lang="cs-CZ" sz="2400" dirty="0"/>
              <a:t> </a:t>
            </a:r>
            <a:r>
              <a:rPr lang="cs-CZ" sz="2400" dirty="0" err="1"/>
              <a:t>ortomitóza</a:t>
            </a:r>
            <a:r>
              <a:rPr lang="cs-CZ" sz="2400" dirty="0"/>
              <a:t>: jaderná blána zůstává zachována</a:t>
            </a:r>
          </a:p>
          <a:p>
            <a:r>
              <a:rPr lang="cs-CZ" sz="2400" b="1" dirty="0"/>
              <a:t>otevřená</a:t>
            </a:r>
            <a:r>
              <a:rPr lang="cs-CZ" sz="2400" dirty="0"/>
              <a:t> </a:t>
            </a:r>
            <a:r>
              <a:rPr lang="cs-CZ" sz="2400" dirty="0" err="1"/>
              <a:t>ortomitóza</a:t>
            </a:r>
            <a:r>
              <a:rPr lang="cs-CZ" sz="2400" dirty="0"/>
              <a:t>: je klasický typ, kdy se jaderná membrána rozpadá 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00687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Mikrotubulární</a:t>
            </a:r>
            <a:r>
              <a:rPr lang="cs-CZ" sz="3200" dirty="0">
                <a:solidFill>
                  <a:schemeClr val="accent1"/>
                </a:solidFill>
              </a:rPr>
              <a:t> systémy v cytokinezi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Oddělení dceřiných buněk</a:t>
            </a:r>
          </a:p>
          <a:p>
            <a:r>
              <a:rPr lang="cs-CZ" altLang="cs-CZ" sz="2400" dirty="0"/>
              <a:t>Dva typy: </a:t>
            </a:r>
            <a:r>
              <a:rPr lang="cs-CZ" altLang="cs-CZ" sz="2400" dirty="0" err="1"/>
              <a:t>fykoplast</a:t>
            </a:r>
            <a:r>
              <a:rPr lang="cs-CZ" altLang="cs-CZ" sz="2400" dirty="0"/>
              <a:t>, fragmoplast</a:t>
            </a:r>
          </a:p>
          <a:p>
            <a:r>
              <a:rPr lang="cs-CZ" altLang="cs-CZ" sz="2400" b="1" dirty="0" err="1"/>
              <a:t>Fykoplast</a:t>
            </a:r>
            <a:r>
              <a:rPr lang="cs-CZ" altLang="cs-CZ" sz="2400" b="1" dirty="0"/>
              <a:t>: </a:t>
            </a:r>
            <a:r>
              <a:rPr lang="cs-CZ" sz="2400" dirty="0"/>
              <a:t>mitotické vřeténko se úplně rozpadne, vytvoří se nová struktura kolmo na jeho původní směr (primitivnější způsob)</a:t>
            </a:r>
            <a:endParaRPr lang="cs-CZ" altLang="cs-CZ" sz="2400" dirty="0"/>
          </a:p>
          <a:p>
            <a:endParaRPr lang="cs-CZ" altLang="cs-CZ" sz="2400" dirty="0"/>
          </a:p>
          <a:p>
            <a:r>
              <a:rPr lang="cs-CZ" altLang="cs-CZ" sz="2400" b="1" dirty="0"/>
              <a:t>Fragmoplast:  </a:t>
            </a:r>
            <a:r>
              <a:rPr lang="cs-CZ" altLang="cs-CZ" sz="2400" dirty="0"/>
              <a:t>vzniká </a:t>
            </a:r>
            <a:r>
              <a:rPr lang="cs-CZ" sz="2400" dirty="0"/>
              <a:t>z pozůstatků mitotického vřeténka, zakládá se buněčná destička (odvozenější, mají ho vyšší rostliny)</a:t>
            </a:r>
            <a:endParaRPr lang="cs-CZ" altLang="cs-CZ" sz="2400" b="1" dirty="0"/>
          </a:p>
          <a:p>
            <a:endParaRPr lang="cs-CZ" altLang="cs-CZ" sz="2400" dirty="0"/>
          </a:p>
          <a:p>
            <a:endParaRPr lang="cs-CZ" altLang="cs-CZ" sz="2400" dirty="0"/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75221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D74A396-F4BA-F88E-7347-74792DAFD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268760"/>
            <a:ext cx="9056658" cy="522465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43FC233-CBEB-13B1-9351-6CE290FFFB11}"/>
              </a:ext>
            </a:extLst>
          </p:cNvPr>
          <p:cNvSpPr txBox="1"/>
          <p:nvPr/>
        </p:nvSpPr>
        <p:spPr>
          <a:xfrm>
            <a:off x="3055949" y="152616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00B050"/>
                </a:solidFill>
              </a:rPr>
              <a:t>Chloroplastida</a:t>
            </a:r>
          </a:p>
        </p:txBody>
      </p:sp>
    </p:spTree>
    <p:extLst>
      <p:ext uri="{BB962C8B-B14F-4D97-AF65-F5344CB8AC3E}">
        <p14:creationId xmlns:p14="http://schemas.microsoft.com/office/powerpoint/2010/main" val="36560415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Systém, třídy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2"/>
            <a:ext cx="8229600" cy="542215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400" dirty="0"/>
              <a:t>Důležité znaky:</a:t>
            </a:r>
          </a:p>
          <a:p>
            <a:pPr marL="0" indent="0">
              <a:buNone/>
            </a:pPr>
            <a:r>
              <a:rPr lang="cs-CZ" sz="2400" dirty="0"/>
              <a:t>1. sekvence SSU </a:t>
            </a:r>
            <a:r>
              <a:rPr lang="cs-CZ" sz="2400" dirty="0" err="1"/>
              <a:t>rDNA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2. Morfologie stélek, povrch buněk </a:t>
            </a:r>
          </a:p>
          <a:p>
            <a:pPr marL="0" indent="0">
              <a:buNone/>
            </a:pPr>
            <a:r>
              <a:rPr lang="cs-CZ" sz="2400" dirty="0"/>
              <a:t>3. Způsob rozmnožování</a:t>
            </a:r>
          </a:p>
          <a:p>
            <a:pPr marL="0" indent="0">
              <a:buNone/>
            </a:pPr>
            <a:r>
              <a:rPr lang="cs-CZ" sz="2400" dirty="0"/>
              <a:t>4. Postavení </a:t>
            </a:r>
            <a:r>
              <a:rPr lang="cs-CZ" sz="2400" dirty="0" err="1"/>
              <a:t>bazí</a:t>
            </a:r>
            <a:r>
              <a:rPr lang="cs-CZ" sz="2400" dirty="0"/>
              <a:t> bičíků </a:t>
            </a:r>
          </a:p>
          <a:p>
            <a:pPr marL="0" indent="0"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Prasinophyceae</a:t>
            </a:r>
            <a:r>
              <a:rPr lang="cs-CZ" altLang="cs-CZ" sz="2400" dirty="0"/>
              <a:t>  </a:t>
            </a:r>
            <a:r>
              <a:rPr lang="cs-CZ" altLang="cs-CZ" sz="2200" dirty="0"/>
              <a:t>(většinou </a:t>
            </a:r>
            <a:r>
              <a:rPr lang="cs-CZ" sz="2200" dirty="0"/>
              <a:t>bičíkovci  s organickými šupinami na povrchu)</a:t>
            </a:r>
            <a:endParaRPr lang="cs-CZ" altLang="cs-CZ" sz="22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Ulvophyceae</a:t>
            </a:r>
            <a:r>
              <a:rPr lang="cs-CZ" altLang="cs-CZ" sz="2400" dirty="0"/>
              <a:t>       </a:t>
            </a:r>
            <a:r>
              <a:rPr lang="cs-CZ" altLang="cs-CZ" sz="2200" dirty="0"/>
              <a:t>(</a:t>
            </a:r>
            <a:r>
              <a:rPr lang="cs-CZ" sz="2200" dirty="0"/>
              <a:t>vláknité až </a:t>
            </a:r>
            <a:r>
              <a:rPr lang="cs-CZ" sz="2200" dirty="0" err="1"/>
              <a:t>sifonální</a:t>
            </a:r>
            <a:r>
              <a:rPr lang="cs-CZ" sz="2200" dirty="0"/>
              <a:t> stélky a CCW konfigurace)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Cladophorophyceae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Bryopsidophyceae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Dasycladophyceae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Trentepohliophyceae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Trebouxiophyceae</a:t>
            </a:r>
            <a:r>
              <a:rPr lang="cs-CZ" altLang="cs-CZ" sz="2400" dirty="0"/>
              <a:t> </a:t>
            </a:r>
            <a:r>
              <a:rPr lang="cs-CZ" altLang="cs-CZ" sz="2200" dirty="0"/>
              <a:t>(</a:t>
            </a:r>
            <a:r>
              <a:rPr lang="cs-CZ" sz="2200" dirty="0"/>
              <a:t>většinou jednobuněční s CCW konfigurací)</a:t>
            </a:r>
            <a:endParaRPr lang="cs-CZ" altLang="cs-CZ" sz="22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Chlorophyceae</a:t>
            </a:r>
            <a:r>
              <a:rPr lang="cs-CZ" altLang="cs-CZ" sz="2400" dirty="0"/>
              <a:t> </a:t>
            </a:r>
            <a:r>
              <a:rPr lang="cs-CZ" altLang="cs-CZ" sz="2200" dirty="0"/>
              <a:t>(</a:t>
            </a:r>
            <a:r>
              <a:rPr lang="cs-CZ" sz="2200" dirty="0"/>
              <a:t>mnoho typů stélek, stěna je polysacharidová ev. glykoproteinová (chlamys), bičíkatá stádia mají DO a CW)</a:t>
            </a:r>
            <a:endParaRPr lang="cs-CZ" altLang="cs-CZ" sz="2200" dirty="0"/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738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2790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" name="Rectangle 16"/>
          <p:cNvSpPr>
            <a:spLocks noChangeArrowheads="1"/>
          </p:cNvSpPr>
          <p:nvPr/>
        </p:nvSpPr>
        <p:spPr bwMode="auto">
          <a:xfrm>
            <a:off x="1187450" y="6308725"/>
            <a:ext cx="1295400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253" name="Rectangle 18"/>
          <p:cNvSpPr>
            <a:spLocks noChangeArrowheads="1"/>
          </p:cNvSpPr>
          <p:nvPr/>
        </p:nvSpPr>
        <p:spPr bwMode="auto">
          <a:xfrm>
            <a:off x="4643438" y="2852738"/>
            <a:ext cx="1584325" cy="360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255" name="Rectangle 4"/>
          <p:cNvSpPr>
            <a:spLocks noGrp="1" noChangeArrowheads="1"/>
          </p:cNvSpPr>
          <p:nvPr>
            <p:ph type="title"/>
          </p:nvPr>
        </p:nvSpPr>
        <p:spPr>
          <a:xfrm>
            <a:off x="-2089944" y="22002"/>
            <a:ext cx="8713788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PRASINOPHYCEAE</a:t>
            </a:r>
          </a:p>
        </p:txBody>
      </p:sp>
      <p:sp>
        <p:nvSpPr>
          <p:cNvPr id="10256" name="Text Box 20"/>
          <p:cNvSpPr txBox="1">
            <a:spLocks noChangeArrowheads="1"/>
          </p:cNvSpPr>
          <p:nvPr/>
        </p:nvSpPr>
        <p:spPr bwMode="auto">
          <a:xfrm>
            <a:off x="1043608" y="5335295"/>
            <a:ext cx="3203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Micromonas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10257" name="Text Box 21"/>
          <p:cNvSpPr txBox="1">
            <a:spLocks noChangeArrowheads="1"/>
          </p:cNvSpPr>
          <p:nvPr/>
        </p:nvSpPr>
        <p:spPr bwMode="auto">
          <a:xfrm>
            <a:off x="6269039" y="1283077"/>
            <a:ext cx="2613102" cy="3600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latin typeface="Calibri" panose="020F0502020204030204" pitchFamily="34" charset="0"/>
              </a:rPr>
              <a:t>Bičíkovci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latin typeface="Calibri" panose="020F0502020204030204" pitchFamily="34" charset="0"/>
              </a:rPr>
              <a:t>Bičíky 1-2-8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latin typeface="Calibri" panose="020F0502020204030204" pitchFamily="34" charset="0"/>
              </a:rPr>
              <a:t>1 chloroplast s </a:t>
            </a:r>
            <a:r>
              <a:rPr lang="cs-CZ" altLang="cs-CZ" sz="2400" dirty="0" err="1">
                <a:latin typeface="Calibri" panose="020F0502020204030204" pitchFamily="34" charset="0"/>
              </a:rPr>
              <a:t>pyrenoidem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sz="2400" dirty="0" err="1">
                <a:latin typeface="Calibri" panose="020F0502020204030204" pitchFamily="34" charset="0"/>
              </a:rPr>
              <a:t>Prasinoxantin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sz="2400" b="1" dirty="0" err="1">
                <a:latin typeface="Calibri" panose="020F0502020204030204" pitchFamily="34" charset="0"/>
              </a:rPr>
              <a:t>Schizotomie</a:t>
            </a:r>
            <a:endParaRPr lang="cs-CZ" altLang="cs-CZ" sz="2400" b="1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sz="2400" b="1" dirty="0" err="1">
                <a:latin typeface="Calibri" panose="020F0502020204030204" pitchFamily="34" charset="0"/>
              </a:rPr>
              <a:t>Hologamie</a:t>
            </a:r>
            <a:endParaRPr lang="cs-CZ" altLang="cs-CZ" sz="2400" b="1" dirty="0">
              <a:latin typeface="Calibri" panose="020F0502020204030204" pitchFamily="34" charset="0"/>
            </a:endParaRPr>
          </a:p>
        </p:txBody>
      </p:sp>
      <p:pic>
        <p:nvPicPr>
          <p:cNvPr id="3074" name="Picture 2" descr="Scanning electron microscope image of Micromon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59" y="2075441"/>
            <a:ext cx="3303106" cy="248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osel.cz/_popisky/124_/12401804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075440"/>
            <a:ext cx="2183283" cy="248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123728" y="4557489"/>
            <a:ext cx="2274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www.mbari.org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42897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84927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CCW-poloha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>
                <a:latin typeface="Calibri" panose="020F0502020204030204" pitchFamily="34" charset="0"/>
              </a:rPr>
              <a:t>Zoidy</a:t>
            </a:r>
            <a:r>
              <a:rPr lang="cs-CZ" altLang="cs-CZ" sz="2400" dirty="0">
                <a:latin typeface="Calibri" panose="020F0502020204030204" pitchFamily="34" charset="0"/>
              </a:rPr>
              <a:t> (2-4 bičíky)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Šupiny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Uzavřená mitóza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Celulóza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>
                <a:latin typeface="Calibri" panose="020F0502020204030204" pitchFamily="34" charset="0"/>
              </a:rPr>
              <a:t>Mannan</a:t>
            </a:r>
            <a:r>
              <a:rPr lang="cs-CZ" altLang="cs-CZ" sz="2400" dirty="0">
                <a:latin typeface="Calibri" panose="020F0502020204030204" pitchFamily="34" charset="0"/>
              </a:rPr>
              <a:t>, xylan</a:t>
            </a:r>
          </a:p>
          <a:p>
            <a:endParaRPr 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-396552" y="0"/>
            <a:ext cx="87137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32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3200" kern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32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32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32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altLang="cs-CZ" sz="3200" kern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Ulvophyceae</a:t>
            </a:r>
            <a:endParaRPr lang="cs-CZ" altLang="cs-CZ" sz="3200" kern="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6" descr="ulothrix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28822"/>
            <a:ext cx="4180686" cy="458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9556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04303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9413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4139952" y="6173045"/>
            <a:ext cx="34575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Ulva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lactuca</a:t>
            </a:r>
            <a:endParaRPr lang="cs-CZ" altLang="cs-CZ" sz="3200" i="1" dirty="0"/>
          </a:p>
        </p:txBody>
      </p:sp>
      <p:pic>
        <p:nvPicPr>
          <p:cNvPr id="5124" name="Picture 4" descr="Ulva lactu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27958"/>
            <a:ext cx="7200800" cy="510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051720" y="6130925"/>
            <a:ext cx="1896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mkalty.org</a:t>
            </a:r>
            <a:r>
              <a:rPr lang="cs-CZ" dirty="0"/>
              <a:t>/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9616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1" y="908720"/>
            <a:ext cx="9038938" cy="5832648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8FF8FEC-80A0-83AB-CED6-1A7953E4CB9D}"/>
              </a:ext>
            </a:extLst>
          </p:cNvPr>
          <p:cNvSpPr txBox="1"/>
          <p:nvPr/>
        </p:nvSpPr>
        <p:spPr>
          <a:xfrm>
            <a:off x="4644008" y="2185119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Chloroplastida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B9689FD-18ED-5E43-B8FA-A6CE163A100D}"/>
              </a:ext>
            </a:extLst>
          </p:cNvPr>
          <p:cNvSpPr txBox="1"/>
          <p:nvPr/>
        </p:nvSpPr>
        <p:spPr>
          <a:xfrm>
            <a:off x="6228184" y="3140968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+ Streptophyta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9379E396-E106-FCF6-448E-2EAC3B3BE60B}"/>
              </a:ext>
            </a:extLst>
          </p:cNvPr>
          <p:cNvSpPr txBox="1">
            <a:spLocks/>
          </p:cNvSpPr>
          <p:nvPr/>
        </p:nvSpPr>
        <p:spPr>
          <a:xfrm>
            <a:off x="230832" y="-1658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sz="3200" dirty="0">
                <a:solidFill>
                  <a:srgbClr val="00B050"/>
                </a:solidFill>
              </a:rPr>
              <a:t>Endosymbiotická teorie</a:t>
            </a:r>
          </a:p>
        </p:txBody>
      </p:sp>
    </p:spTree>
    <p:extLst>
      <p:ext uri="{BB962C8B-B14F-4D97-AF65-F5344CB8AC3E}">
        <p14:creationId xmlns:p14="http://schemas.microsoft.com/office/powerpoint/2010/main" val="17921449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10.lite.msu.edu/res/msu/botonl/b_online/library/knee/hcs300/gif/Ulv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08720"/>
            <a:ext cx="4413870" cy="44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771800" y="5445224"/>
            <a:ext cx="2450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s10.lite.msu.edu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24409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9413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56484" y="5373216"/>
            <a:ext cx="3457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Enteromorpha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170" name="Picture 2" descr="http://www.asturnatura.com/Imagenes/especie/ulva-intestinalis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55846"/>
            <a:ext cx="3240360" cy="535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2502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Cladophorophyceae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 b="1" dirty="0" err="1">
                <a:latin typeface="Calibri" panose="020F0502020204030204" pitchFamily="34" charset="0"/>
              </a:rPr>
              <a:t>Sifonokladální</a:t>
            </a:r>
            <a:r>
              <a:rPr lang="cs-CZ" altLang="cs-CZ" sz="2400" b="1" dirty="0">
                <a:latin typeface="Calibri" panose="020F0502020204030204" pitchFamily="34" charset="0"/>
              </a:rPr>
              <a:t> stélka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Krystalická celulóza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Chloroplast s </a:t>
            </a:r>
            <a:r>
              <a:rPr lang="cs-CZ" altLang="cs-CZ" sz="2400" dirty="0" err="1">
                <a:latin typeface="Calibri" panose="020F0502020204030204" pitchFamily="34" charset="0"/>
              </a:rPr>
              <a:t>pyrenoidem</a:t>
            </a:r>
            <a:r>
              <a:rPr lang="cs-CZ" altLang="cs-CZ" sz="2400" dirty="0">
                <a:latin typeface="Calibri" panose="020F0502020204030204" pitchFamily="34" charset="0"/>
              </a:rPr>
              <a:t> obaleným dvoudílným škrobovým obalem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Uzavřená mitóza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Haplo-diplontní</a:t>
            </a:r>
            <a:r>
              <a:rPr lang="cs-CZ" altLang="cs-CZ" sz="2400" dirty="0">
                <a:latin typeface="Calibri" panose="020F0502020204030204" pitchFamily="34" charset="0"/>
              </a:rPr>
              <a:t> životní cyklus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Izomorfní rodozměna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CCW-orientace</a:t>
            </a:r>
            <a:endParaRPr lang="cs-CZ" altLang="cs-CZ" sz="3000" dirty="0">
              <a:latin typeface="Calibri" panose="020F0502020204030204" pitchFamily="34" charset="0"/>
            </a:endParaRPr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156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-1980728" y="-186388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95732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Cladophorophyceae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Cladophorales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0" y="5010800"/>
            <a:ext cx="4319588" cy="647700"/>
          </a:xfrm>
        </p:spPr>
        <p:txBody>
          <a:bodyPr>
            <a:noAutofit/>
          </a:bodyPr>
          <a:lstStyle/>
          <a:p>
            <a:r>
              <a:rPr lang="cs-CZ" altLang="cs-CZ" sz="24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Cladophora</a:t>
            </a:r>
            <a:r>
              <a:rPr lang="cs-CZ" altLang="cs-CZ" sz="2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24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aegagropila</a:t>
            </a:r>
            <a:endParaRPr lang="cs-CZ" altLang="cs-CZ" sz="24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cs-CZ" altLang="cs-CZ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Řasokoule</a:t>
            </a:r>
            <a:r>
              <a:rPr lang="cs-CZ" altLang="cs-CZ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24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</a:t>
            </a:r>
            <a:endParaRPr lang="cs-CZ" altLang="cs-CZ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4932040" y="5157192"/>
            <a:ext cx="4319588" cy="64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Cladophora</a:t>
            </a:r>
            <a:r>
              <a:rPr lang="cs-CZ" alt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glomerata</a:t>
            </a:r>
            <a:endParaRPr lang="cs-CZ" alt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AutoShape 6" descr="data:image/jpeg;base64,/9j/4AAQSkZJRgABAQAAAQABAAD/2wCEAAkGBxQTEhUUEhMWFhUXGBkaFxgYGBcaHRkcGhsZHBwcGxgZHCghHBolHRocIjEiJSkrLi4uGB8zODMsNygtLisBCgoKDg0OGxAQGywkHyQsLCwsLCwsLCwsNDQsLCwsLCwsLCwsLCwsLCwsLCwsLCwsLCwsLCwsLCwsLCw0LCwsLP/AABEIANwA5QMBIgACEQEDEQH/xAAcAAACAgMBAQAAAAAAAAAAAAAEBQMGAAECBwj/xAA/EAACAQIFAgQEAwYGAQMFAAABAhEDIQAEBRIxQVETImFxBjKBkSNCoRRSYrHB8DNygtHh8RUkktIHQ4Oiwv/EABkBAAMBAQEAAAAAAAAAAAAAAAABAgMEBf/EACgRAAICAgIBAgYDAQAAAAAAAAABAhEDIRIxQSJREzJhcaHwBIHRFP/aAAwDAQACEQMRAD8A6q1lIAiIMQJ7yRY9eeuBahCTuW57AT6mR+XoOvPbBumsGBkH8t22k+9rBue/TAWpvTBjfLHm8wOwiOn9ceLHukIEzagCQORA7iYE34OMNEAEOy+Vp2g26SbwJ6fTAzVN03AHJ/4/vrjvL5MsYRTHP1x0Rg5aQ2H5TaxmIWeIi3th/peULrtQbVPXvgHStJlhvOL9pmSCqABGKlUFRNi+n8PqtyB64Az1BKdgB6Ysep5natucU3OVizSTiIJtgDagQKlRmO3blkm02qVgpETeQpw30zKqvmRfEWsxambwswTuPQAHn0j0Fe+Ia8rmIXcf/T0utompyAYMN+uDVz+xPwyUXattw4iNu0AAH/fC/kRtpfvgpdF20/VaIpVPDqDylgxPO4REA8/8Yrmjah4xrVEBEHzNtUzIPQi3HPqMLKBFPLg0qm4VmmpK/L0NzPtOFtHMl2bwRO92lVjkHuPQYhQSTAZfE9SnmVpmnuQoRTBggeWNyhh123uIwNX1IBkJJAajmCZPHj11QmwHFEH7YrmsZiqCQzMpaSFkwIEEmbTBiffHOe3CoFblKVMH3MyD/pP6Y6cWgokbUnNQ19s/iEyOA0RwRIPAtaw6zLzMasKxNcKocATEADjkC5+uE66VUDsnyEC6tNjHQf8AOGWmaK23azIJUiVFyJAO4njp98Y5Jx+YdEdTUjUUGfMTE9BHp+uOTRLODv3oLhoIkxf1nDil8PVKCbk2mohLQwBkR6f2MB5HIv4Zd6cMzFt4taT5bcST/PGUsibtCoSvm3ZrKQF45Mx3/XAJye+uA9TcQWmLhVW5PHbFzz2WJy7OhXcCpgkCFNuT6nAWkZbxMwCUUFzLkRDBSSxEdDAX/wDIcXDJe0BYNH03ZRCkQx8zDsWvH0EL/pwzymWCm4xKtWST1nHGazQRSSeBjNtskRfF2YAWBz0xTstRJqbKkheTAv6dMSa1qBqMb2kX7Y6pLsdh4niWsyj5m5CyfydCRxAxpXFUNDwOolnJJMDdJJIC8E3gCPSOuOswVcFNvXj7ybXMX474V16nAeIExY3ME3M+h6+mF9GkagCksFkncDIYyYseLT3NgcZKABzVid2+xBuTAmfr3wuo5tvEgwApiSBB6m82IE8cxjrM5cswUwRzc3/n/d8S5OkWYHYPmINx2vc9IPryMbRSSA3ncsBtYEQwBEtHQe8898axLURA7Coag4jYu6e5Y7h5v++uMxXKvcDivmmVRFqcx5Su71O2ffC980XGxSxG/d5oJJuNxgcx7xhs2iMw3NAw0+H9CBaSMVCMfIN0dfCnwi1SHq/QYuNbSEpiyjDzR6CogAxxrhAQnrjp6Rl2ylraocPRqZWnHHScV4NBknAWoasF8vOOLIm2apaDNUz7SRhZSq7m5nC+vmyx59sHacI4ibc8c40jpDoUazm2UsEMb61TcbmPDQUgIHsb4ZDdURUUAu8FmsSoC9Bcjp98C0Xpuu6QSQ1RVMifFO8mQYld26P4bzjNPCUqgZKhg2uJbbxPPNhiMr39UPwEU8nXWmETaSxj5oiekc/bscayekVsslzAYtcCRI6L79/fDPV9Vy5UU6cmqB5LfK3pewIxBo2ddHjPbwCN3EGwKjngxMYy5Sauv9GV3V8u7VFVhO5lUPA/MxAgev8ATEutgCtmGHnhwvaQqgg26yY+uHDZkVc3ThStJfNN/NsBYSTab9P64SZWulap4b8F3Y9OhC3i9hP3741jJqLYFj0n/wC28yCDedx6DzT2IP3xznVZaxbcwBHzBbWMi3aRhV8Ns61HB/wxI5tN7+owz1POuyCGCgWHc453F8wYXWqVjWRtpq04AI2kXIG4ETIjoePa+JspuD1CykDbC7oBEen198LKmYFOjvDFiOvAHphfm9XqsgdTI234/vnBGDa/AElbfSlHb/FYFRHJv0b3+8YeaCwG9wLWRPaAx/TwwfVTikjNtXYGqPIs7STxtF9s9BIb/Ri+6RkmFFFIhiNzf5mO4j6Ex9MdKxOt9kyZP+0mZGK98S6n5SJxaNSppRpyeYxQM5S8R7m54EfbDjBLbJTsVrTvuYEgXIHU9B+uDcozhBc7htMQB5vSOg/ucOqeh3J2g+VlK1AbE7ZIPcdOf1kOspoyKL8TyB1N+CeP+cJyTG2VnPMW3Go0yDO0X46Hv7jHNDIjZCuTvG7+IE9Y6CLWuTiz5fS2di0wII2gwpYGAtgVEXmZ6CCDiLLZFabbtm4oBDP5FbeJBWBtWASATMgzYjE8l4EI8po1vnBIiLN3Nh9bQCf9uamWNNWCwETZuJMH5TAUcHi8xcgXm1o8NQzK9Io6OrFN5axJMBkFpEkgdupwr1jJXDtTOwOwk7TDAnaoDeYrtE7iJNu2JU2Csq+cZyxkk9AesAAdDx2PvjMMqHw5VrFmUGJtGMx0rH7sOSLbQ86xGC8q4p9hioH4iAEJJPoMLsxq9RiefvGFCKjtg0emP8QpTF3GKzrXxjusJI+2Ke2eYmJg9YucRNLbS1MwZg/vGbnFyyIaiOcxrEiB/vhQ1Vib4wNtNxiPMOCREi3/AHbtjPk2XQwoUDz9cMapK0nYchCQOpMGP1wpyuagruNuP+8H5t/Iqg/nX7Kd/wDJcQpMKE9agvikKTAABtawAgf6f64a08v5QVsJi/Mj+ffA1MKHaod12IUWvb/rDajW3IqIoAM3HPv/AH3xnklIYjegy1d+0hpPrcHBw+JGq7g5kKJE3HoI98ZWq7mFMrFj5h7SbdcJs3kRMKwvyZA9L9u9++KjT+YCatrT7mJiBTqQBwpbaPp3/wCsA5CoZjtBnrIAEYxssIcc/LfpyJ+4n7HDDSNHLq3SDtPbdAJPsP6Htjb0qIE2TrEtCwBF8TahU8sC56cdOMMMrpxRCQoO3oRMn6fX7YgopVq1WLhUCISoO1bGJ27uTF4PcYxc137CBEzLhDby/oD9ffHGpVmVaYU+U/MBxzx9Yw8zOmf+nO1ZMfU25j74S5/IMtKmSxLyYTtA3TPtOBSj+QItEpeJUCsbGpYCIAaGePdVdcemZGoBc4rHwhpoaKg6U931qGP02P8ARsGazqOwFV54xt8TwiGgP4s1Iu2xTbrgHR6NQCo3hByEBWpJBpi9xH9e2FtFmZwT1Np/rhqtR1V9hKqV2vBttngwbiegv9MZ5ZXpAlRbqe3ZuEVOZG8iY+U7/TcbdjiHJan8pRgWUiVgwR8xuIi/paIwozOstRLTSWmGA2pO4AEQYJ4uOPXjqQMhm/PJPmvySeTMEi54HPbGKjasC8PXL158oQBSUkRAuJBXvefX643mdQpsNpX8Mq0AhiDzN7mAYn39MUqtqhUsbd46mBwJtH+5x1Vzrbam5kYUwjOeRckhNp6k8jrJ9sEYVqxDtdQpU1LyXYMqmpYmNo+Ycz3veD3wvXTmqOgB3BuvEj1Hf17YSZzVzUYkiWciQAAogACFGPQvgnT9g8RzNrT69sbYsFO7FJ0WrSdMSjTVAOBf3xmJGz6DlgMZj0UkFxPnqkRtIk7uBa1+kxiSjTkAEiZiLqPcsbc2gYHQXHMWIEiJ78Xv3wxWrKkbeLzza3pHX9DjzZaNAfLZYAtxYkSIuesngweDiSoogksZWNq7TBnmOx46XnE4oqYhgBAFpb357269DiHPVQCSWLR+aD7XtjPlbAxwNpSDuYx5hBXg4WGryOQCYt0nk4PRSwfi43EsQSLzb1vgGtZbE7uIHEe+Lh2M4oVPNxbBdav+Is9p/kP5TgXL0lBuTOJq9QbwI/LA7X7mbc46IxvYEmiZ0bCNgZlKbSeABJuD802+2JqtJw8328ACYgzYemBNKop59oJP5ZPYkX+0jBelI5JqVSAgAgEWYnsOvbGThttAMNJ0g+KXKxTTm8gQOATyfbAuZySK5DkhGBIuASB1mD9P6YNqZwbQy7iJiVBkDrAPsR05wBm8vsFNmBqSIgngkElYItE83AnriN+R0D0cuCihZG5hz3Ab/wCY+uC9Cobc2pRppEGQYuD3g3uccZ3NKYCwJDWPALnqfaMS6dR2TEeIANpk3aebQIGHO+NAi1Zh2oruRNzMbT7RYHC6vnyxLDaRTAaSIKnqL8j/AI7YUZvPVWhqjMTTANiRYcADr+vTHWaq72AK87SIBi3Qmb8dcYfCdgWKjqmydyEj8o/sYUatQpVzLeUXMAmYWLe5kicE5mswQVCLAndwYgDoZtF8VmrqTvUNSwXzbR6KN232ggfX7Vix27QF/wBMdaWWZpALuR9E/DH0JUt/qxVc8/iMRut1OBq+daEpA/KAOesd8QUgoJ3kjn7xx98a8GrJG3hgwEUkIJZxxfv2weaCqpsODBsZtBHFpv8AbCunnWhlRiN8bwOCo444vjWZzpEK27bwYgcAxBjuRjHjICLMgFmiLDqeq8AE8nkiO2JKCwSzXa36f9Yn07NbyXeCx+ZvKPSBHEe2I31H8NV2QofcGO6ZIIN5g88x2xW+qAjZ2RvK6vuXcds+W5YjjkYWVQCZ2iSecEZrMAPAaYHI4vz0xNp2U3tPTFw1sQToeR3sCw4xa858RigoT0sBhJWzC0lgG5/TFX1HUNzGJPHm7T641i92S42Ha18QVHeZf2U2H16nGYW0qLSZRzNxG0cj+L1xmL+OFImr5cL8qlvLJ4tPWMS0TI2kkcwt5Mx+hAFr47zGm7mBE9vp1/6wyyulljN+Ivjme0WK625zwOgAAgfUkycMqNKae2SLXCjmP6Yc5TQwpEsJJ/u2JnppSJ6x9sQ3HpCKqKXkO5QDwtunrgX9iZjA64c5rMhmjv07YbaNpu6LY6saE2CaD8K7yN/2wfreginUZUIXaEvAMTeYI4sJxftEyIUTGKn8XsXq1kU7YgFomSELKhH8RAHueDjadqDaErbAfhf4UhHQk9PNA4YQYB5grPuTjSaGzBKa02OXVDtfbLFgSDvLERwREi2DqFHw69Fy4BMsF33diD5epALOGNiF83FsHa3lqi5JVoU4NWpLU3+b8RWFwDyCQ0dx9Mcscjcdl1sDT4SC0/DIVSBv811kzIn0t98Itc08MlCwMksKigxYAGABtAluf4bThtQ0EjKBMyKlRmYALTYu1NTII3zG3ywALAkCLnC+vmlQ+FTAWnTLCxJBEyfNABkgDiJURxjNJqQ0Vuvl1SptIG0EcyQLkANaQAR/+v0xYcr8NMxpMwKkC6IN0ra4g2mYx3kNKWqlVqjhQXEMx3yVkcKfmtNxw09sWD/yVPTko0kDVSy3jm95Emw9L9MaZHJy0Alz2joa6k0zsmRJuY6GeLxY46+INIBTxcvTKhRuLG4BHIweMzmK2ZTy7aJBIG033C5LH5j/ALC2LNm88tGkxKfhrAExBEQR+n64zvpiKTpmoIcvWrVggVAd153W4A67iYtjz+pTQNCKFDOYAM+XcXHU9FC/XF7+MPiCgKBpGmVNSn5BwAZDSTHFp9facVH4Vp+LV8Rl3QN0RYs53H2sq/8AuxtB0nKgom0vIO259pg+h49ewx2+Ti0AgzcdDHfFySsUoGou38S0ETb78jER05kRW2EGoCRBFwBIIAmOR98ZLLy2Ako6NKzTUqqL55YebbcyW/kMQvpZO1zD01O4iTDe/WRMT6Yty5BWJNJWRNizuAZt3M7S0Rxfi5xLm8iN++pMM48Tw4HAiYEgzYwPXB4JspGW09gGEQDcSOnof1+mIM4pZtpchE+VeQD1j3xY9SXzlEZhTLk7nuwH/Y/XCRNPFRyAfIDz39BiorkwFGVyTV2sIAPPT74a5nMiiu1CCRycNcxSWlTgeVe/U+x74r7ZM1XJUPIBKAKSJEAkkdBz643nxiti7AGzbFpYwOpImR9rDG6mUDAGnBUfPcdwYjrIuBbnDaroDsGVi29FJFMXLj5QBY/mkz0jE2WCqm9agQ+ZXQLuNIAwDE8kiRJMXxjy8jEmfpyVO4AbRAMmPTGYseU0tPDU1Ct5KwwBjiTuHNumMwlOhWPcnk6ak8T0tb3wRWogXBj0GJq1cbTtuY4jjC+pXgSxxj2xo6rZiOlzhFm8zJIF8RalqZ4GCNF04uQxx0YsXkbdEuj6SWgnnHoOhaTtAJGN6HpIUAkYsKqBjthAhKzmAonsMeXLVapmGcM8NV2kgSPMCpBuBw3XHo2tZjZQdvQx9ceZ08sRLr4hVWDOVIhQYAlSRNx06Tcc4nP8uil2Nqem76lI1ZhNhgEyQ5tYdmMg8wD2EuqtByae0+VQswxUEiQAdxkgBb364X0s6i0fMCCNhaNymSB7G0QJ7AiQbjaJqNWtWeUZURmG1kZdu3aUCpYMXlmLflBUXJxyKGqfZRJlK60SadMsgpl0p0/DFNRtFWVUBoIbchFpJg8Rtpn7RKqd9pPoIBLGQBEwoB555xb9S2pUDN5fM24oo3tYnyr1vtDEC4kTzFIzFNywT5iEJbpJeTPmMAwo64uFqXq8bGhx8Os1ViKjslAMDADghtqANYeVmABk2lvXFx1DI0qjUqZq7qiBQHG3dBI5tEkAx64pWh5bMPnUGxhQqEMV2KV2FZk25IUKI6DvOLlmP2Sm9NaaBG3Bg8QZBgjzek/0xzStO/wgGtHM0tq0DUCuABzJtaZPJthV8XapSWk9BlDNHAsLjn3j+WEPxtkldkemSFaQxWdytZlNxxBP2xTNX+IWqvEkBDCD+GIlu5MfrjSEU42gFepZs5urMcsEueGMKLdgcX/4FyASkzRd/MvfbcJ90VfvilaHppNRzu819ptdi21T6EM6/Y49RyWVWnVWkrbV2gBrRYQB9eMVknFKgomqacnhrYEGQYHBP5Rf+WNZmkEXdU2gqgCQSNsc2N/cYiSoiGt4tRiVJFJkkAwIPEiZtftjecyjGnSZtpDxySTxIkdYjGVogip5hq6MquoPVpHFwBbkRH2xEWXwmp72DgrAF5id0GIINuT3xH+2LTdD4Sysg7YG65i3phHreomo7OBsE2HU2A6cYcYyb+4Ua8cvVafkEDtzgivXAUBPaBy3oMJadSSSSOCYBtMde+DNKQ1aqhQS8DyyQsXvuIt/xjWUlj67CjmpRbMmmfKrAlfM5O0hip3oB5RxE82jthnktMNZalJXQecEKFUNUCgBmZolQOgP7s3thj8OabUG5qtVGDBQwBZgAoh/MQCsn8otYYDymgNQzvjmqRlhPzGSQ1jTAEzPfoOeMYN3LbAY57RaNCt4r12V2JCTJgFNu6FPaVk95wHqWQy+XBVKdQ1HIpg1GEDdcqlo9fpz3a5zMUc3sinup0pEgwSONpHM2mOuIsrW/aqbLmVNHzKKTEMLrMSeJW1+uG1RNg2V+Fcww5Vb23Oy2MQICmIv98Zjn4srLVNOmUqA0gQSblt0X8p6xP1xmEsV7bC17EtfMeFMwe+EOezoYe56YIzWcXg89ZwHp+U8V5IsOMaY4W9l3RJp2ltVMnHoegaIEUEjG/h/SAqgkYsIAGO+EKI72zFAAxqcaJxtMahdlX/+oGeCUQvc3xTqFN/DaVmi4prVa52gtztnzG/GGfx7mA9YJ0BGNoRUpuoqCkKZUMvVgIMxMG/8scf8mTVIuJlViKCyyudq0FVwQ+xC3huwBPzGLQSJtzGN08tU3VazoJqbWG0AEbYHF/MyxYTIAHphv4dNoa0SZIWG4sJ6qeY7jHNaoCJG5nBMbBLWIIn0GMZLVjsQfEWbQyquyOQCYNwVkEXkiZuJttGKvlyGcAgszsYBEjdBVZuCRMXExzHGG/xKFBqVVYsWBJAHLsfy+kn9MJPh7NJSceNuqKgp7mVAwUXLAyQbixiZvbDhfBtlHoHw74mVSklZ0BdT4W426EIzCCDcxyP0wT8Q5elXViQgqhf3wTJAiI6264RanlF8RK9SqGUEeGi2kLO3kk8RaJnFa1p5Zq6sb2AHN++MoJMGGtX2olHcYiGbqbmBbseBitpk5apFMlhIY8BR1M9ucF0zAEySYMkHgReRf9OmGWp5taqBsuhVV/xAYkbVncDIgGT1Jtx2uUwSIvh3JzWpojA7WqPug8Uyyq0DoXeL/uXxds3lFKAzeRvIJNu0TzhB8K0t7swEBNqc/uiXHsXJbFoV9rncAFAseQcTNXv2JYC6Ju2LFuByPtgai/hi5JJJIHQe2O01BaFRigBZuOg6R7DFS1TPlnY33Xnso7DCinJ/QEgrPaxEqJk9T/8AyMK6VOpUO1QT1kkHjv6/36YBhmaS1iDLAyVHAJHuY+uLf8M5RttNabqCXKsJBj5RLAjqBEAgmVuAMaSkoqkAu07TNj76tOptUS4UU2lSFAIAMkhmuQIG298HaWVZqWxIBqwGkeeIBUMDEBfWZeLYsLaMDWSvRzCUyGZDMEMqjado2jbaRAtP1nPiDIUalRErvUpqTtSFhWFrCBCmYva+MadibFecyG7OGo9QJl0IHmmfKPlbbaWJJ4MyPo4q5Ns7ldjVF2zKOLAgjg7uSL3xBWy6VGqZGowUVC92Uydx3CGJgsIX/wBpwFq+hijRp0qeYA8MM7zM7VI8wAvAMenrgt9vW/x7kjXQdAGUC0bmJdmi3Pygcfywv034iWpUqrTXZTRiSWBO4mRBEmPr6Yn1fWavg0K+Vqh6Sghmg+YjkEET0NjGI9GzS16IFCiabnduFoY7gd24kEgiQe04curYCz4n+Is14ieEyoNgJ2hCSSWFy/5YFvqTyMbwp1ejRes5PioQdpG1XunlJi+wEyQMZik41tfgCfL5JqzT0x6F8PaCEAkY5+GtACKC32xZxAsMehDHRL32bAAEDHJOOGfGpxqJs6xJMAnEYxmZaEY+mAcTyvUSamcIPE4sVHJUm8RqjBfLCweTBuRiuUmds05RdxvbD8VgEb8KK02MGB6H0xx5nui10EpSdqSqoBIXzeIPKLET79RF7YAo5WpQl/FAYqVNlII5se/GCaFWo/kLiY+hAE9PtzgLXwFtNlACjbYs3yiPoT/pxi/WUiq6zmQ0gztQlm9W+nrMHuPXGaZkKflWrINS5CkKCBAUsSLbjNugGAdaqhQuyRLWNroigfm53EqY7k41SzS1qQYIyNThR5pBtaxHIIJP9MaTjpLwUF/E2nr4oNMuB5SJAAMdiDcevXAGTy7FgCszJiY9BOCNLp1KrsXG7pueSIBH064c5KvSpkq87phSLGTx0uDjJ5HFcewo1qBp5WmofYtRiu0NfcIM7uwsR7n1wur59y3mRVB2googbQFYSTPzMyg/5jjfxjkGerTqVWEx5gCD8t/LNuP1wHlaQ8ogncQACTYdenUbpHQjGePGn6n2Bd9B0/wqKXO9hMerXv3iY+mJszmQFgkAfxX69I64Dzmf8NVdjBHQHmfbFT1bWWdyznaOwklj398acXIVBnxDqKtuCN5V5bv6AdT7YryzUbYqlbeVYufVj06/bEFGajbnYzMIqiYM3Ldxtnj+mL38OaC4dWUo6sksxtCNPmaWDG0FSo5sduHKXFUMX18rTpinsVqlUCHpBGs0SEgAy53XE25MWl+NOdsrsot4TKKbOGO1SQt1Woq/lM3i/wDKTRs7RbOVneiyuJIfcWCwQjEqbISBANztMY50jOHxaqVK0h5aD8oI+WCWtYXEdMZXRDNajmxlKdMFN1d1BaoWMVGWFWFFnPmtI4HXEuQ1p3p1HrUw1Uf4Xl8OQCskEyJHQ/w4ZFi6qyLTeqhmGNlEWM+np1++Ktl62cqtLhxTBh1ZUKmRFgdpseovxzgTYiwa5qxy9On+B4juJDMPlJtAEXN8D5PI1Wy1WlmHG6tMEQdsgWYz6g29MEatr7fs7nLIG8wSCpbwxEEnbhBqbtUWm9Vdu8lmXcy7goImPm2/JbkR74VNIDjRdMqUcowd53MzIiKWllAC7tsi5j0vgTSdQqZeVMbmcwx3LtsdwG5T8qgjg3I5IAxFRzrrQipPhztZbMrKQ/ccXE7SeYHWIc3nnzTjYXHkCqVgQGA3byRewUbv4es4qnJsBidWJLENURixLbHI3GSJMIJ45gYzBWlfCtWqpZUEdySATeY6m/X1xmNP+RsVo9WsBAxEzY0WxmPSM27NjGxjQxvAI6XHGoD8JvbHWO6qypGAuPR5Vlc54OYawJMjth9lc3UeWfbtJ47jtiv/ABLT2VpK/XDDL6kHQKAQYIm5467R/PHHmx75I0XQYalPdupnbAg9L+gwp1amRsY8R5FJuzEW3RcXP0A98T0M74e4LSetUH552qo7ndAPGFGo5t3IPiI7KQWUMrGIInascAnjpjNRrXgpFe1TKmrmGjinCi126lrWHmYn2w60amEkowM2cX3qBzA7GOcC0dMfxGqSppyxN2klulgYjm5784Ko6X4amojbmjgdPUEdL9cTlb6ZSLciIvmG2FttG3iOZIvwLRhVW09arNWKghTJJkCfWR3wko59j5WJkkGAffocB189XCFAxAeQCJ4nn1Hqe/1xyrG09MG7CviXMlmC9GWCR5htYruAj2APvjMgdzlo8tMQJBksbSB1MT6dcG5bKsqrTZt78iYIphoAFrTEW7z74S6/qHhDwaLSAYJnta/0GOiPsHRHrmeAMk3PA5/4H0wJpml1qrAsGIj8qyYggRNv7nocZl8juSdoZibbtxESI+WCDbmetsXL4V0wyCSlNyWKI/zbYldq1JlSQQPQk9sVKfFCM0T4cPhs9amHlIA3bF3b9pPiK28t8wIgCLXmz/VdQ2JTWqfBXdt8OmDLqoChpAGxPQdMAa9odeuUZQq+RV27gGQi7BALMbTgj4hzNKvUTLICcwsbWqGADG4rugyxgW/W2MeTb/dEsg1+hmR5cuwYH5vDg3FwpgSRwffC5/h59zVXEbFDVJ6DrY82+nPth7ks1Up+WrUU11UuKW4bnUD+FjM7SbT17YW5L4sD0q9Spl6RYbVC7rBXkFXYrxbiOSMKm1r9sRxp2tGtZKXhikYMWBVvlBHU2N/TE9TXQK4SC7o21lniRHMfNME+gN7HBFVqGXoIyKuXVlWotNgEJMSdzEwQP6YQ5DVApbMV6QNVjuDQ0FisMRRVmAFgJMcye5tKugo4qMxzHlrimU+dBuUBlPnUMJpvHDFjC9JwVqmdBp/iNULGZ3BFLK26IVRApkSZU+hM4RLUASqrUVZ6lxUsNrFtzQB0IPBPQjDHQNGqVan5maIkkxHqT74pQc30J6F2RpVN3lkK1/N5iSe17tc8zzj0D4W+F9ig1RC87Tyf856+3GG2m6FSyw3NDP37f5R0wPqWs8gGBjsjCMF9TOUh0+fRIURAxmKJX1Uk41g+Mher3L/joY5GNjHQSdY3jMYMMZvElPHKriq/EnxMPPSoOFCf41b8tMdger4Clo4+LQtR/CooruL1DMBB/E3Q+mKVn9WFJCtOApPmYkw3oI5UdhgPV9earTFDLDw6LHkkzVYkXduST+77zgDT9JqZmSEbbs3BYcA3Hk3GwYgE2J4M44suZeDSKIs1mjWKKW+U7WBAKKJEQJjuSLeuG2cy+WSpsp05cGQxiCCT0FvbjjEtHINmaHkpKgRoYyw27pv3Yn6mRgWnoAp06j1D5rQAZm/PoYj745nP3ZYTS1pabEIPKTwTJHs/UHt9sE0NQRiSsXncBHWxMd7dMKHelEfmYCIvAPPv7jC+tlWpsoUFSxjcOlzcg4q0+xhepLsYmn5y35huEc2iJBt3xNks7UDGpVZrBTBG3dHyg3EAH0xzTzzUx5gGj5mWzD1A6/1w8zGmI9BK6u1RmIALRaeoAA/lhqmBXszqLwdpIMl3Nx7ewE2HovrhbSy7OxVRLHkkiQDyQASYAuTci3vhocopYqFPyFtzEAEAFjdoAJF4J+uDf/EsiU3pIDWEyEAJpwGbgiCdpEmTcW4wc0A0+HsmPDNFqiEkHeVN6YYWgGST0B6zhhXzVNM0oqU3NRRTSC6yHI2q4tJ8p9BN4wyGSakq5jNVkWnTSCqIdxZ9hO5xyNwBEDEeZzlCsEqUwd24xUdQGYCZUT2sL3xjbe2ISNXfMNmKVKmKbbg4AdlB2lV21H4UsLjaO464bZPIrRSlXrKlSrSgMVIBEyFUsSAxvzHBj1x1qfxJURaf7PTl2+QEFiwWxMdbH0PN8RavRRqanNl6QlavkUvLFX8oAk/KCfSDxzh033oRLqOmUaWZXO1WNNmZSylwEnaFgt6LuFuZHEXkzeYdd4yqpSVlVjKoC0GLFyUki9xee+BdaZKlOkpEQqii9OVFlcNZwSV2m4ibHi0qRmJIpqOfKsbgHgiLgzwOpMA25jEX02ARqpYkePJZfMQnh9lG5WB8g/zRyAAZMItUrFwNvlCCF7R2iLng+44w/q5Ul4gvWNvDE8dCxkn1iTzg1vhjYviZkif3RYD0gY6MOJvcuiW6K1pWmtVK7RtpiASeTH8seiZbNUstTC04nqcUutqm3yLYYEqag3fHS2oaRLuRbdR1ktecV+tXLXwOtacSq1sc08rYKB3TpCL4zAz1ycZjKpMrR6yMbxrG8ewYGxjtUnnGkScVX4v+I9oajRYAgfiVOiDsO7nB9ykjPir4jEPSpPtVYFaqCPLJuqzy0dBfHmWoakKpCKCuWTcTTNj5RuLMerf33wNnszUqOE2lKQuqnk3+dv4ie/GGGQy7CqpWAhWWLR5hcE3uWJnv/twZ899dGqRBpuptSSoae5RuASADHYExf7jjjDd8/XWhTP5TdACfLJsBYe+CcpkC9F0FNVIHUi4uZ+38sQ5TQ66qrVXVVAkDcSeo7R9scTkm7fuUFaYcw1YFSoVhLWMW6nv74zO6fXfM7mIhYB28naNvURERY9sS5Ka1cQYC2EWt/YxLnKL5fMEM25XAHEwTBPPJwdPVXQCDV6NHdT8pDbj4i24PBHaD/XG86j0BJ3E7zE8AQIkyAfWD0vhhqehM81BIL3D7rWIm0W4nphX8VqS3gksywIeBckCTMfTFR3ST+4wHVUqshZVKsBJa0FSPrJOG/wAC5z8B6JYFiwqoqgyj07kCf3llh/lbEGgUVp5eqaq+I1NQUDG3zWibcdPTCTTnZHFemu1kM/wwSJEe4i1oPTG2N9r2YF0IVc8KXggeL81SlHLhtx+WDcjn9cd0tMoUqlbMftCkbXChG3SPlMvME+gvc45zdWnU8Fi7rQqKolJBUtZCYuYPlP8ApPUY5ooE35anSavSqfM1YeGu4BVtAAsQOOf1xGX0y1fQ+xtp9ajmEG4M9EwmwsS3iW2naDPHU/0wnyVarlc8KKMair4hCs3lIKFlDD8pHG7ub4g0/VHoVGokItNBUbeFjeQtmNS9r7ZBEdeMb1D4gAVVU7B4gLNuU1AVkMCWBlSw4vM89hLWiR5qeYepTHhPsrjYDTVwjIGaGMsRzPPHGFNTOrtFPMgM4/xKodizbQxADKBYbikze/QzgTO5osoantYuZN5JLQSDaSZAIjgAeuBmyO1h4khtohEADkyZLXMD1/TEwTkMMFHewCUk+UyTKlAbzIJ2nYVUXJ8vecF6Bplao2ygCEB81VhEdwg/KP1OGGg/DhYb652J0Udv+e+H1fV1pLsogKox1RxRjt7M3IO0/J0cotrufmY8nFU+KtWLze3TEeb1Qkm+EGbq7jhvKFWLZkziX2xxUXHaDGcm5F1RPlzg+lTJ4vgXI0S5xdNH0eQLYccVmcpCfLaQSJxmL5l9PAGMx0LCZ2ycYkRMaRZxW/iz4k8L8CgR4xFyeEHVjjpBI7+KNf2BqNEgMBNR+lNe/wDm7DHmWrash2gfIg3EEXcyPMzEGG9+4xBqGovVBp0idgM1GNixmNxnpM/3bB2laZRrKlUU6lXZO9WIAjaCpDbtpjcDBHTrjhz501Xg2iqIRp1OrVpsZpGbIWXcJWTuLXj6A9PZlV0k5hh4bqFpgKyjiFEA88yf1xBo2lVTWFWqV2oCpJKzbsOg4v64Jo6stGuQgO1z5rGJta4xyO18ruhndAuc14finYBsBg3sLcW4wPX0yuMwEZyyKTzNufvhzVpKpUqYWoWJaDNhIvHUjjA2rU3FBgUJ8qw8yAx3EhiOQRtI+oxHP2+wBzZ6ihhI3qomIsbfcx7YQNrdavmZdPKQCB0A9+/GEgJHz2mDyO0Rbpb9cNNPaopDgIwAsXP8h1Iw+KiMtuo5Go2VZ0AVp3BTaIAA6cEXxX8rq1Gtl4zRenUpkgMqgza4PpgrNZ53ZXqP5FAntbsDgqgmXr1Nw+T6E+5j+74SqMaa/sAChlaFSgyLVCLMliDaJIm9+/3wqzYo2ZCv4afMoYKWuFM8g+w6YYa/ARkooaQqMN5cLuWBI+ViADHPYj6p8vlKtPLNUZR4ZYqQT80FTI7m/OHGu7GHfB+a8n7PWICufw2IjYxHWJGwxHfyqeYhw1BzVZqhYVlTY4k9I84BMQyRxIue16yWonwvCpw2w72JMEji4nsD2k8xi9/C+WXP0C1Wd6HaGBuRFsdmOXxFT0J6K9mNPZvxim+LIfNIANz6nntb6RNlPh6rV/ERYpttDsV3SIHyj3J4++L0tSnlKRqZllhT5TeSSIgL1Pt64VZOpWzRLy1Km3Ti3QAdLYI/xlVyYnIFyenCkxo5VA1U/NUe/hj+W7+WGmT0illPO/4lU3JPfBS1adBNtID1PU4RahqEzJnFXGKpENtmavqBcyDHphDXzJONZmvuOA3a2MZSstRNrXvjZUHjEFGluOGuTyWFxsG6FbZa/GDaWnk4a0NNPaRh9p2TAsRjWKolsUaLp1/5Yu+QobVGFtLKxcd8NqLY6oUZ+Sc4zHM4zGtF2Vr4p+IxR/Bow1Ui/ZB+8x6Y8p1HVFZ1pB/K/mqVhcu0mAewkSB7YZZzMrW3UlPlbcatVjtNRlKgqbEqssLRfC+ilDfVQsGO0eYQ0BflBYm0LaY+YY4s2bl6V0OKol+Gay+KvygF1KhwHJaRBZoIUTfr07YtvxNo7ZhNmXIplPMyrAUsYknbAn1wrb4ePh0adNaakCQD5nJPJ3iJ49sbyuh5tFaoauzvPB4H1xxum+SdDDP/AAmbTKhPOx3AlQRMdJPXrjrX/hqUVqQYVCJIeDEdLDvPfEmvahmaFFfDeQRcyRzb9PTvhFo3xDWdXWDNzAJliQOWn1wU2uSAsLZVTlvDqSHuAJmCIIIt2GEOXZhScOSV3Mo3EnbJvyfKIINu33aZPNlqRYgl1/iNh3kn6dsLMjmiGZnHB3Me8TH+84jdNDRXdRl32U156gG8nqT/AD4xdtG09wrL5CFHmYkwPLYj+L09MB5LK+LSNRbEkzFh1n1jAOhU8xXdqW/YBz0t6+mCVS78DHIyC1HNPcdrAm4m/S37vXjChNGr066qFCKrbjUPbiPb0vg/UW8rUqSN4qAXALEjklVtPT9cGNrLnKU1rUt29It5bw1mkzPcYbbX7+QAte0mlVzO79oJApFmcKWG5enNwB9sazmZbL7Mv5WVgIZgZ2sdrhVkieDI4A9cL9KzRFGrTZ1RmAVCQZAkl4ABgwDHHOFHiGnupoRJkeW3YQFVjE8k/oOoo3p+As3mU8Wp5V2lZDhT5TezQDCyBxAEffHoWm6smToCnSHiVqkEU1mBYCSe0YqWh6c9WodqKCYnbdVi3P5ji+5HIUcqJ+aoeWNzjtxQ4K5EuQNlNJZ2GYz7+JU/In5U9FX+uCM9qPQWHYYB1DUJMk4S186ZwTyWJRsOzWoYU5isTiGpVJOJKdMtjHbK6Il5xPRyxbDDKaWTc4eZPS/TFRhYnITZLTY4GLFlNKmDGGmT00DkYZU6IHGOqGIz2xPTyG0YKFMWkYYMO+IzTGG8WwegSD0wTTXHe3Gxi4Y+JLN4zGYzGoHgtfLNQp1G2MDUKzNwACxsbckEm36RhhlNIRRRim/4jGSeoDGw9IMmT0wy1asf2SlVAALySL7RG6AqkmBhXp+r1avhqz/KSwIsZtjyPU9m12W3UdD8PMCqhNlHlkWXsPSf1wG2t/tO6jVQoQYgzHa3Wcaz9d/2miC587ICeoFjA9L4ca3lEFZPIp9xOMl4v+iQPWUX9nCldo/KDx0uP7+mEuninQFUqVaQD0+vTi0TIwz+Kflqz+VbXPScVnPUloVgKYAAve8wgaDPriY01RVjrSdTWrKjYG+UgCAUueZ9/wBcSf8AlqAq+FtX5QJAkR9RGEmcpha1AqIL1EDETJDG+HnxDo1JDRKAgsxkzzFx0weltfUdFgyuTSizT5FKjaLX55Ee+KrkM2Bm2r7wDBAQcMLTI5iD9/bFmr5svQYsBKgAG89B39TjzLR9TqUq9QKR5yymQDAk3HrbDhHkmxWXjS9cqOK9arTXcieUgQwPT7/1xW858Q+KIcCn5vKQzjbA9Lz3jucLKGr1KpBqFWuwjaFHlggwoF7/AMsR06niCr4gDENtUkXUAEQPtOLeNXbQ7J1pVGdtm0hiGZ5PvO60D7fW0WDR9FNQhV+X89QiCw7DsuN6RkkkUo8gi3cxMnucWbPVjTXYkAY6oxUd+SWyWnUp5dNlKB3PfCfNZwknAr1CecCVGOIlJtjSOq79ZwKlziSnfDDJUQSJGEirogy+SnD/AE7Th2xNlaA7YsOQoCOMbQhZlKQPlNO74bUsuBiRFx3jpjBIFH3MAxyTjZxzjQbZmNY3jWGQJs3nQ1RCmapIikb1LrLQfMCDxa0z3tiLIagyndXzWXIi6qy2sOvJMg/fD1RFhYYxhIg3B5GALN4zGsbwC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200" name="Picture 8" descr="http://www.dr-ralf-wagner.de/Bilder/Cladophora_glomerata-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310" y="1467825"/>
            <a:ext cx="4489889" cy="336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www.akvariumruzicka-eshop.cz/fotky35753/fotos/AR0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33" y="1467825"/>
            <a:ext cx="441648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3237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7" y="1276828"/>
            <a:ext cx="7991475" cy="5327650"/>
          </a:xfrm>
        </p:spPr>
        <p:txBody>
          <a:bodyPr/>
          <a:lstStyle/>
          <a:p>
            <a:pPr eaLnBrk="1" hangingPunct="1"/>
            <a:r>
              <a:rPr lang="cs-CZ" altLang="cs-CZ" sz="2400" b="1" dirty="0" err="1">
                <a:latin typeface="Calibri" panose="020F0502020204030204" pitchFamily="34" charset="0"/>
              </a:rPr>
              <a:t>Cenocyt</a:t>
            </a:r>
            <a:endParaRPr lang="cs-CZ" altLang="cs-CZ" sz="2400" b="1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Centrální vakuola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Celulóza, xylan, </a:t>
            </a:r>
            <a:r>
              <a:rPr lang="cs-CZ" altLang="cs-CZ" sz="2400" dirty="0" err="1">
                <a:latin typeface="Calibri" panose="020F0502020204030204" pitchFamily="34" charset="0"/>
              </a:rPr>
              <a:t>mannan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</a:rPr>
              <a:t>glukan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Heteroplastické</a:t>
            </a:r>
            <a:r>
              <a:rPr lang="cs-CZ" altLang="cs-CZ" sz="2400" dirty="0">
                <a:latin typeface="Calibri" panose="020F0502020204030204" pitchFamily="34" charset="0"/>
              </a:rPr>
              <a:t> druhy - amyloplasty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Haplo-diplontní</a:t>
            </a:r>
            <a:r>
              <a:rPr lang="cs-CZ" altLang="cs-CZ" sz="2400" dirty="0">
                <a:latin typeface="Calibri" panose="020F0502020204030204" pitchFamily="34" charset="0"/>
              </a:rPr>
              <a:t> cyklus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Izogamie</a:t>
            </a:r>
          </a:p>
          <a:p>
            <a:pPr eaLnBrk="1" hangingPunct="1"/>
            <a:r>
              <a:rPr lang="cs-CZ" altLang="cs-CZ" sz="2400" b="1" dirty="0">
                <a:latin typeface="Calibri" panose="020F0502020204030204" pitchFamily="34" charset="0"/>
              </a:rPr>
              <a:t>Makroskopický, mnohojaderný gametofyt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CCW-orientace</a:t>
            </a:r>
          </a:p>
          <a:p>
            <a:pPr eaLnBrk="1" hangingPunct="1"/>
            <a:r>
              <a:rPr lang="cs-CZ" altLang="cs-CZ" sz="2400" b="1" dirty="0">
                <a:latin typeface="Calibri" panose="020F0502020204030204" pitchFamily="34" charset="0"/>
              </a:rPr>
              <a:t>Invazní řasy - agresivní druhy - </a:t>
            </a:r>
            <a:r>
              <a:rPr lang="cs-CZ" altLang="cs-CZ" sz="2400" b="1" i="1" dirty="0" err="1">
                <a:latin typeface="Calibri" panose="020F0502020204030204" pitchFamily="34" charset="0"/>
              </a:rPr>
              <a:t>Caulerpa</a:t>
            </a:r>
            <a:r>
              <a:rPr lang="cs-CZ" altLang="cs-CZ" sz="2400" b="1" i="1" dirty="0">
                <a:latin typeface="Calibri" panose="020F0502020204030204" pitchFamily="34" charset="0"/>
              </a:rPr>
              <a:t> </a:t>
            </a:r>
            <a:r>
              <a:rPr lang="cs-CZ" altLang="cs-CZ" sz="2400" b="1" i="1" dirty="0" err="1">
                <a:latin typeface="Calibri" panose="020F0502020204030204" pitchFamily="34" charset="0"/>
              </a:rPr>
              <a:t>taxifolia</a:t>
            </a:r>
            <a:endParaRPr lang="cs-CZ" altLang="cs-CZ" sz="3000" b="1" i="1" dirty="0">
              <a:latin typeface="Calibri" panose="020F0502020204030204" pitchFamily="34" charset="0"/>
            </a:endParaRP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Bryopsydophyceae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526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65637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Bryopsidophyceae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Bryopsidales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5436096" y="6098014"/>
            <a:ext cx="38165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Caulerpa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taxifolia</a:t>
            </a:r>
            <a:endParaRPr lang="cs-CZ" alt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218" name="Picture 2" descr="http://www.aquaportail.com/aquabdd/photos/caulerpa-taxifol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05" y="769422"/>
            <a:ext cx="710478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2067" y="6015988"/>
            <a:ext cx="2987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www.aquaportail.com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5522987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6524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628900" y="6026987"/>
            <a:ext cx="3457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Codium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42" name="Picture 2" descr="http://www.natuurlijkmooi.net/images/codve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251744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863815" y="5513568"/>
            <a:ext cx="3195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www.natuurlijkmooi.net</a:t>
            </a:r>
            <a:r>
              <a:rPr lang="cs-CZ" dirty="0"/>
              <a:t>/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50481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Bryopsidophyceae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Bryopsidales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467544" y="5560685"/>
            <a:ext cx="29511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Halimeda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1268" name="Picture 4" descr="http://www.atolls-polynesie.ird.fr/ecorecat/images/halta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808"/>
            <a:ext cx="3969717" cy="281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virtual-geology.info/vft/fl-keys/halimeda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56792"/>
            <a:ext cx="4283968" cy="324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606824" y="4839591"/>
            <a:ext cx="3245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www.virtual-geology.info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223968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7238" y="1341438"/>
            <a:ext cx="7991475" cy="5327650"/>
          </a:xfrm>
        </p:spPr>
        <p:txBody>
          <a:bodyPr/>
          <a:lstStyle/>
          <a:p>
            <a:pPr eaLnBrk="1" hangingPunct="1"/>
            <a:r>
              <a:rPr lang="cs-CZ" altLang="cs-CZ" sz="2400" b="1" dirty="0" err="1">
                <a:latin typeface="Calibri" panose="020F0502020204030204" pitchFamily="34" charset="0"/>
              </a:rPr>
              <a:t>Cenocyt</a:t>
            </a:r>
            <a:endParaRPr lang="cs-CZ" altLang="cs-CZ" sz="2400" b="1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Osní část s přesleny bočních větévek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Víceletá stélka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Proudění cytoplazmy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Inkrustace stélky CaCO</a:t>
            </a:r>
            <a:r>
              <a:rPr lang="cs-CZ" altLang="cs-CZ" sz="2400" baseline="-25000" dirty="0">
                <a:latin typeface="Calibri" panose="020F0502020204030204" pitchFamily="34" charset="0"/>
              </a:rPr>
              <a:t>3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Škrob a </a:t>
            </a:r>
            <a:r>
              <a:rPr lang="cs-CZ" altLang="cs-CZ" sz="2400" dirty="0" err="1">
                <a:latin typeface="Calibri" panose="020F0502020204030204" pitchFamily="34" charset="0"/>
              </a:rPr>
              <a:t>fruktan</a:t>
            </a:r>
            <a:r>
              <a:rPr lang="cs-CZ" altLang="cs-CZ" sz="2400" dirty="0">
                <a:latin typeface="Calibri" panose="020F0502020204030204" pitchFamily="34" charset="0"/>
              </a:rPr>
              <a:t> i v cytoplazmě 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Haplontní</a:t>
            </a:r>
            <a:r>
              <a:rPr lang="cs-CZ" altLang="cs-CZ" sz="2400" dirty="0">
                <a:latin typeface="Calibri" panose="020F0502020204030204" pitchFamily="34" charset="0"/>
              </a:rPr>
              <a:t> cyklus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Izogamie</a:t>
            </a:r>
          </a:p>
          <a:p>
            <a:pPr eaLnBrk="1" hangingPunct="1"/>
            <a:r>
              <a:rPr lang="cs-CZ" altLang="cs-CZ" sz="2400" b="1" dirty="0">
                <a:latin typeface="Calibri" panose="020F0502020204030204" pitchFamily="34" charset="0"/>
              </a:rPr>
              <a:t>Makroskopický, mnohojaderný gametofyt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Sporofyt jenom zygota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CCW-orientace</a:t>
            </a:r>
            <a:endParaRPr lang="cs-CZ" altLang="cs-CZ" sz="3000" i="1" dirty="0">
              <a:latin typeface="Calibri" panose="020F0502020204030204" pitchFamily="34" charset="0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Dasycladophyceaee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07088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Dasycladophyceae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Dasycladales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2123926" y="6021288"/>
            <a:ext cx="48961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Acetabularia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acetabulum</a:t>
            </a:r>
          </a:p>
        </p:txBody>
      </p:sp>
      <p:pic>
        <p:nvPicPr>
          <p:cNvPr id="12290" name="Picture 2" descr="http://www.natuurlijkmooi.net/images/aceacea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403518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565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12043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Přehled systému superskupiny </a:t>
            </a:r>
            <a:r>
              <a:rPr lang="cs-CZ" sz="3200" dirty="0" err="1">
                <a:solidFill>
                  <a:schemeClr val="accent1"/>
                </a:solidFill>
              </a:rPr>
              <a:t>Archaeplastida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23318"/>
            <a:ext cx="8229600" cy="45259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B050"/>
                </a:solidFill>
              </a:rPr>
              <a:t>Větev </a:t>
            </a:r>
            <a:r>
              <a:rPr lang="cs-CZ" altLang="cs-CZ" sz="2400" b="1" dirty="0" err="1">
                <a:solidFill>
                  <a:srgbClr val="00B050"/>
                </a:solidFill>
              </a:rPr>
              <a:t>Biliphytae</a:t>
            </a:r>
            <a:endParaRPr lang="cs-CZ" altLang="cs-CZ" sz="2400" b="1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Glaucophyta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Rhodophyta</a:t>
            </a:r>
            <a:endParaRPr lang="cs-CZ" altLang="cs-CZ" sz="2400" dirty="0"/>
          </a:p>
          <a:p>
            <a:pPr marL="0" indent="0">
              <a:lnSpc>
                <a:spcPct val="90000"/>
              </a:lnSpc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B050"/>
                </a:solidFill>
              </a:rPr>
              <a:t>Větev </a:t>
            </a:r>
            <a:r>
              <a:rPr lang="cs-CZ" altLang="cs-CZ" sz="2400" b="1" dirty="0">
                <a:solidFill>
                  <a:srgbClr val="00B050"/>
                </a:solidFill>
              </a:rPr>
              <a:t>Chloroplastida</a:t>
            </a:r>
          </a:p>
          <a:p>
            <a:pPr>
              <a:lnSpc>
                <a:spcPct val="90000"/>
              </a:lnSpc>
            </a:pPr>
            <a:r>
              <a:rPr lang="cs-CZ" altLang="cs-CZ" sz="1600" u="sng" dirty="0"/>
              <a:t>Vývojová linie </a:t>
            </a:r>
            <a:r>
              <a:rPr lang="cs-CZ" altLang="cs-CZ" sz="1600" u="sng" dirty="0" err="1"/>
              <a:t>Chlorophytae</a:t>
            </a:r>
            <a:endParaRPr lang="cs-CZ" altLang="cs-CZ" sz="1600" u="sng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Chlorophyta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1600" u="sng" dirty="0"/>
              <a:t>Vývojová linie </a:t>
            </a:r>
            <a:r>
              <a:rPr lang="cs-CZ" altLang="cs-CZ" sz="1600" u="sng" dirty="0" err="1"/>
              <a:t>Streptophytae</a:t>
            </a:r>
            <a:endParaRPr lang="cs-CZ" altLang="cs-CZ" sz="1600" u="sng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Charophyta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Anthocerotophyta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Marchantiophyta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Bryophyta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Cormophyta</a:t>
            </a:r>
            <a:endParaRPr lang="cs-CZ" altLang="cs-CZ" sz="2400" dirty="0"/>
          </a:p>
          <a:p>
            <a:endParaRPr lang="cs-CZ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</a:t>
            </a:fld>
            <a:endParaRPr lang="cs-CZ"/>
          </a:p>
        </p:txBody>
      </p:sp>
      <p:pic>
        <p:nvPicPr>
          <p:cNvPr id="3" name="Picture 2" descr="Figure 1">
            <a:extLst>
              <a:ext uri="{FF2B5EF4-FFF2-40B4-BE49-F238E27FC236}">
                <a16:creationId xmlns:a16="http://schemas.microsoft.com/office/drawing/2014/main" id="{A187C70B-4A2F-46A7-53A8-75E5E4EF6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662113"/>
            <a:ext cx="5154027" cy="263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882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rgbClr val="00B050"/>
                </a:solidFill>
                <a:latin typeface="Calibri" panose="020F0502020204030204" pitchFamily="34" charset="0"/>
              </a:rPr>
              <a:t>Dasycladophyceae</a:t>
            </a:r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rgbClr val="00B050"/>
                </a:solidFill>
                <a:latin typeface="Calibri" panose="020F0502020204030204" pitchFamily="34" charset="0"/>
              </a:rPr>
              <a:t>Dasycladales</a:t>
            </a:r>
            <a:endParaRPr lang="cs-CZ" altLang="cs-CZ" sz="28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569412" y="6165304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rgbClr val="00B050"/>
                </a:solidFill>
              </a:rPr>
              <a:t>Dasycladus</a:t>
            </a:r>
            <a:r>
              <a:rPr lang="cs-CZ" altLang="cs-CZ" sz="3200" i="1" dirty="0">
                <a:solidFill>
                  <a:srgbClr val="00B050"/>
                </a:solidFill>
              </a:rPr>
              <a:t> </a:t>
            </a:r>
            <a:r>
              <a:rPr lang="cs-CZ" altLang="cs-CZ" sz="3200" dirty="0" err="1">
                <a:solidFill>
                  <a:srgbClr val="00B050"/>
                </a:solidFill>
              </a:rPr>
              <a:t>sp</a:t>
            </a:r>
            <a:r>
              <a:rPr lang="cs-CZ" altLang="cs-CZ" sz="3200" dirty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7170" name="Picture 2" descr="http://www.natuurlijkmooi.net/images/dasve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9" y="1700808"/>
            <a:ext cx="4994923" cy="374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67544" y="5465363"/>
            <a:ext cx="3106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http://www.natuurlijkmooi.net</a:t>
            </a:r>
          </a:p>
        </p:txBody>
      </p:sp>
      <p:pic>
        <p:nvPicPr>
          <p:cNvPr id="7172" name="Picture 4" descr="http://deptsec.ku.edu/%7Eifaaku/jpg/Berger/Dasycladus-clavaeformis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67817"/>
            <a:ext cx="1857375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453607" y="5834695"/>
            <a:ext cx="2254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http://deptsec.ku.edu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77642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7238" y="1341438"/>
            <a:ext cx="7991475" cy="532765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800" b="1" dirty="0">
                <a:latin typeface="Calibri" panose="020F0502020204030204" pitchFamily="34" charset="0"/>
              </a:rPr>
              <a:t>Diskovitá nebo vláknitá stélka</a:t>
            </a:r>
          </a:p>
          <a:p>
            <a:pPr eaLnBrk="1" hangingPunct="1"/>
            <a:r>
              <a:rPr lang="cs-CZ" altLang="cs-CZ" sz="2800" dirty="0">
                <a:latin typeface="Calibri" panose="020F0502020204030204" pitchFamily="34" charset="0"/>
              </a:rPr>
              <a:t>Fragmoplast</a:t>
            </a:r>
          </a:p>
          <a:p>
            <a:pPr eaLnBrk="1" hangingPunct="1"/>
            <a:r>
              <a:rPr lang="cs-CZ" altLang="cs-CZ" sz="2800" dirty="0" err="1">
                <a:latin typeface="Calibri" panose="020F0502020204030204" pitchFamily="34" charset="0"/>
              </a:rPr>
              <a:t>Hematochrom</a:t>
            </a:r>
            <a:r>
              <a:rPr lang="cs-CZ" altLang="cs-CZ" sz="2800" dirty="0">
                <a:latin typeface="Calibri" panose="020F0502020204030204" pitchFamily="34" charset="0"/>
              </a:rPr>
              <a:t> - sekundární karotenoidy a </a:t>
            </a:r>
            <a:r>
              <a:rPr lang="el-GR" altLang="cs-CZ" sz="2800" dirty="0">
                <a:latin typeface="Calibri" panose="020F0502020204030204" pitchFamily="34" charset="0"/>
                <a:cs typeface="Arial" charset="0"/>
              </a:rPr>
              <a:t>β</a:t>
            </a:r>
            <a:r>
              <a:rPr lang="cs-CZ" altLang="cs-CZ" sz="2800" dirty="0">
                <a:latin typeface="Calibri" panose="020F0502020204030204" pitchFamily="34" charset="0"/>
                <a:cs typeface="Arial" charset="0"/>
              </a:rPr>
              <a:t>-karoten</a:t>
            </a:r>
          </a:p>
          <a:p>
            <a:pPr eaLnBrk="1" hangingPunct="1"/>
            <a:r>
              <a:rPr lang="cs-CZ" altLang="cs-CZ" sz="2800" dirty="0">
                <a:latin typeface="Calibri" panose="020F0502020204030204" pitchFamily="34" charset="0"/>
                <a:cs typeface="Arial" charset="0"/>
              </a:rPr>
              <a:t>Životní cyklus: </a:t>
            </a:r>
            <a:r>
              <a:rPr lang="cs-CZ" altLang="cs-CZ" sz="2800" dirty="0" err="1">
                <a:latin typeface="Calibri" panose="020F0502020204030204" pitchFamily="34" charset="0"/>
                <a:cs typeface="Arial" charset="0"/>
              </a:rPr>
              <a:t>haplontní</a:t>
            </a:r>
            <a:r>
              <a:rPr lang="cs-CZ" altLang="cs-CZ" sz="2800" dirty="0">
                <a:latin typeface="Calibri" panose="020F0502020204030204" pitchFamily="34" charset="0"/>
                <a:cs typeface="Arial" charset="0"/>
              </a:rPr>
              <a:t>, </a:t>
            </a:r>
            <a:r>
              <a:rPr lang="cs-CZ" altLang="cs-CZ" sz="2800" dirty="0" err="1">
                <a:latin typeface="Calibri" panose="020F0502020204030204" pitchFamily="34" charset="0"/>
                <a:cs typeface="Arial" charset="0"/>
              </a:rPr>
              <a:t>haplo-diplontní</a:t>
            </a:r>
            <a:endParaRPr lang="cs-CZ" altLang="cs-CZ" sz="2800" dirty="0">
              <a:latin typeface="Calibri" panose="020F0502020204030204" pitchFamily="34" charset="0"/>
              <a:cs typeface="Arial" charset="0"/>
            </a:endParaRPr>
          </a:p>
          <a:p>
            <a:pPr eaLnBrk="1" hangingPunct="1"/>
            <a:r>
              <a:rPr lang="cs-CZ" altLang="cs-CZ" sz="2800" dirty="0" err="1">
                <a:latin typeface="Calibri" panose="020F0502020204030204" pitchFamily="34" charset="0"/>
                <a:cs typeface="Arial" charset="0"/>
              </a:rPr>
              <a:t>Aerické</a:t>
            </a:r>
            <a:r>
              <a:rPr lang="cs-CZ" altLang="cs-CZ" sz="2800" dirty="0">
                <a:latin typeface="Calibri" panose="020F0502020204030204" pitchFamily="34" charset="0"/>
                <a:cs typeface="Arial" charset="0"/>
              </a:rPr>
              <a:t> řasy</a:t>
            </a:r>
            <a:endParaRPr lang="cs-CZ" altLang="cs-CZ" sz="2800" dirty="0">
              <a:latin typeface="Calibri" panose="020F0502020204030204" pitchFamily="34" charset="0"/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Trentepohliophyceae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49101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Trentepohliophyceae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Trentepohliales</a:t>
            </a:r>
            <a:endParaRPr lang="cs-CZ" altLang="cs-CZ" sz="20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1768" y="5733256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Trentepohlia</a:t>
            </a:r>
            <a:r>
              <a:rPr lang="cs-CZ" alt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314" name="Picture 2" descr="http://www.biolib.cz/IMG/GAL/1123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776"/>
            <a:ext cx="442041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bioref.lastdragon.org/Chlorophyta/Trentepohlia_abietina_02PM01_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002" y="1412776"/>
            <a:ext cx="4442998" cy="322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968021" y="4760694"/>
            <a:ext cx="3406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www.bioref.lastdragon.org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75445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048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Trentepohliophyceae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Trentepohliales</a:t>
            </a:r>
            <a:endParaRPr lang="cs-CZ" altLang="cs-CZ" sz="20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4338" name="Picture 2" descr="http://www.discoverlife.org/IM/I_MWS/0698/320/Phycopeltis_arundinacea,I_MWS698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1412776"/>
            <a:ext cx="384042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563888" y="5157192"/>
            <a:ext cx="2887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www.discoverlife.org</a:t>
            </a:r>
            <a:r>
              <a:rPr lang="cs-CZ" dirty="0"/>
              <a:t>/</a:t>
            </a:r>
          </a:p>
        </p:txBody>
      </p:sp>
      <p:sp>
        <p:nvSpPr>
          <p:cNvPr id="6" name="Obdélník 5"/>
          <p:cNvSpPr/>
          <p:nvPr/>
        </p:nvSpPr>
        <p:spPr>
          <a:xfrm>
            <a:off x="2699792" y="5949280"/>
            <a:ext cx="5472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Phycopeltis</a:t>
            </a:r>
            <a:r>
              <a:rPr 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arundinacea</a:t>
            </a:r>
            <a:endParaRPr 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6926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640763" cy="5327650"/>
          </a:xfrm>
        </p:spPr>
        <p:txBody>
          <a:bodyPr/>
          <a:lstStyle/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Jednobuněčné a vláknité řasy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Kinetozom</a:t>
            </a:r>
            <a:r>
              <a:rPr lang="cs-CZ" altLang="cs-CZ" sz="2400" dirty="0">
                <a:latin typeface="Calibri" panose="020F0502020204030204" pitchFamily="34" charset="0"/>
              </a:rPr>
              <a:t> - CCW konfigurace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Mitóza uzavřená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Fykoplast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Aplanospory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</a:rPr>
              <a:t>autospory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b="1" dirty="0">
                <a:latin typeface="Calibri" panose="020F0502020204030204" pitchFamily="34" charset="0"/>
              </a:rPr>
              <a:t>Často tvoří symbionty v lišejnících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Sladkovodní biotopy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>
                <a:solidFill>
                  <a:srgbClr val="00B050"/>
                </a:solidFill>
                <a:latin typeface="Calibri" panose="020F0502020204030204" pitchFamily="34" charset="0"/>
              </a:rPr>
              <a:t>Trebouxiophyceae</a:t>
            </a:r>
            <a:endParaRPr lang="cs-CZ" sz="32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17582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684213" y="5949950"/>
            <a:ext cx="33115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Trebouxia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5362" name="Picture 2" descr="http://www.lifesci.utexas.edu/research/utex/photogallery/Images/Trebouxia_erici_9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59438"/>
            <a:ext cx="6408712" cy="479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70208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 descr="Trebouxia-lich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25" y="980728"/>
            <a:ext cx="7344494" cy="532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1907704" y="260648"/>
            <a:ext cx="55451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Trebouxia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-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lichenizovaná</a:t>
            </a:r>
            <a:endParaRPr lang="cs-CZ" alt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03932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Chlorellales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3635896" y="6138721"/>
            <a:ext cx="33115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Chlorella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6386" name="Picture 2" descr="http://wholeintentions.com/wp-content/uploads/2013/01/H1955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74" y="1453816"/>
            <a:ext cx="5986636" cy="448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95883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6" descr="Oocys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46175"/>
            <a:ext cx="8459787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Oocystales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94402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Prasiolales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8132" name="Text Box 3"/>
          <p:cNvSpPr txBox="1">
            <a:spLocks noChangeArrowheads="1"/>
          </p:cNvSpPr>
          <p:nvPr/>
        </p:nvSpPr>
        <p:spPr bwMode="auto">
          <a:xfrm>
            <a:off x="3635896" y="5991128"/>
            <a:ext cx="40322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Prasiola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7410" name="Picture 2" descr="http://www.seaweedsofalaska.com/photos/seaweed/Prasiola_crispa_fi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293" y="2395533"/>
            <a:ext cx="2574707" cy="200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506463" y="5019780"/>
            <a:ext cx="3590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www.seaweedsofalaska.com</a:t>
            </a:r>
            <a:r>
              <a:rPr lang="cs-CZ" dirty="0"/>
              <a:t>/</a:t>
            </a:r>
          </a:p>
        </p:txBody>
      </p:sp>
      <p:pic>
        <p:nvPicPr>
          <p:cNvPr id="17412" name="Picture 4" descr="http://www.seaweedsofalaska.com/photos/seaweed/Prasiola_crispa_fig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463" y="1825700"/>
            <a:ext cx="3062286" cy="298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www.seaweedsofalaska.com/photos/seaweed/Prasiola_crispa_fi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2629"/>
            <a:ext cx="3552329" cy="284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3704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D74A396-F4BA-F88E-7347-74792DAFD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268760"/>
            <a:ext cx="9056658" cy="522465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43FC233-CBEB-13B1-9351-6CE290FFFB11}"/>
              </a:ext>
            </a:extLst>
          </p:cNvPr>
          <p:cNvSpPr txBox="1"/>
          <p:nvPr/>
        </p:nvSpPr>
        <p:spPr>
          <a:xfrm>
            <a:off x="3055949" y="152616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00B050"/>
                </a:solidFill>
              </a:rPr>
              <a:t>Chloroplastida</a:t>
            </a:r>
          </a:p>
        </p:txBody>
      </p:sp>
    </p:spTree>
    <p:extLst>
      <p:ext uri="{BB962C8B-B14F-4D97-AF65-F5344CB8AC3E}">
        <p14:creationId xmlns:p14="http://schemas.microsoft.com/office/powerpoint/2010/main" val="10649516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640763" cy="5327650"/>
          </a:xfrm>
        </p:spPr>
        <p:txBody>
          <a:bodyPr/>
          <a:lstStyle/>
          <a:p>
            <a:pPr eaLnBrk="1" hangingPunct="1"/>
            <a:r>
              <a:rPr lang="cs-CZ" altLang="cs-CZ" sz="2400" b="1" dirty="0">
                <a:latin typeface="Calibri" panose="020F0502020204030204" pitchFamily="34" charset="0"/>
              </a:rPr>
              <a:t>Bičíkovci, </a:t>
            </a:r>
            <a:r>
              <a:rPr lang="cs-CZ" altLang="cs-CZ" sz="2400" b="1" dirty="0" err="1">
                <a:latin typeface="Calibri" panose="020F0502020204030204" pitchFamily="34" charset="0"/>
              </a:rPr>
              <a:t>kapsální</a:t>
            </a:r>
            <a:r>
              <a:rPr lang="cs-CZ" altLang="cs-CZ" sz="2400" b="1" dirty="0">
                <a:latin typeface="Calibri" panose="020F0502020204030204" pitchFamily="34" charset="0"/>
              </a:rPr>
              <a:t>, </a:t>
            </a:r>
            <a:r>
              <a:rPr lang="cs-CZ" altLang="cs-CZ" sz="2400" b="1" dirty="0" err="1">
                <a:latin typeface="Calibri" panose="020F0502020204030204" pitchFamily="34" charset="0"/>
              </a:rPr>
              <a:t>kokální</a:t>
            </a:r>
            <a:r>
              <a:rPr lang="cs-CZ" altLang="cs-CZ" sz="2400" b="1" dirty="0">
                <a:latin typeface="Calibri" panose="020F0502020204030204" pitchFamily="34" charset="0"/>
              </a:rPr>
              <a:t>, vláknité řasy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Zoospory, spermatozoidy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Kinetozom</a:t>
            </a:r>
            <a:r>
              <a:rPr lang="cs-CZ" altLang="cs-CZ" sz="2400" dirty="0">
                <a:latin typeface="Calibri" panose="020F0502020204030204" pitchFamily="34" charset="0"/>
              </a:rPr>
              <a:t> - CW konfigurace převládá (DO u některých)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Bičíky bez </a:t>
            </a:r>
            <a:r>
              <a:rPr lang="cs-CZ" altLang="cs-CZ" sz="2400" dirty="0" err="1">
                <a:latin typeface="Calibri" panose="020F0502020204030204" pitchFamily="34" charset="0"/>
              </a:rPr>
              <a:t>mastigonem</a:t>
            </a:r>
            <a:r>
              <a:rPr lang="cs-CZ" altLang="cs-CZ" sz="2400" dirty="0">
                <a:latin typeface="Calibri" panose="020F0502020204030204" pitchFamily="34" charset="0"/>
              </a:rPr>
              <a:t>, stejně dlouhé</a:t>
            </a:r>
          </a:p>
          <a:p>
            <a:pPr eaLnBrk="1" hangingPunct="1"/>
            <a:r>
              <a:rPr lang="cs-CZ" altLang="cs-CZ" sz="2400" b="1" dirty="0">
                <a:latin typeface="Calibri" panose="020F0502020204030204" pitchFamily="34" charset="0"/>
              </a:rPr>
              <a:t>Chlamys 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Sporopolenin</a:t>
            </a:r>
            <a:r>
              <a:rPr lang="cs-CZ" altLang="cs-CZ" sz="2400" dirty="0">
                <a:latin typeface="Calibri" panose="020F0502020204030204" pitchFamily="34" charset="0"/>
              </a:rPr>
              <a:t> (</a:t>
            </a:r>
            <a:r>
              <a:rPr lang="cs-CZ" altLang="cs-CZ" sz="2400" i="1" dirty="0" err="1">
                <a:latin typeface="Calibri" panose="020F0502020204030204" pitchFamily="34" charset="0"/>
              </a:rPr>
              <a:t>Scenedesmus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i="1" dirty="0" err="1">
                <a:latin typeface="Calibri" panose="020F0502020204030204" pitchFamily="34" charset="0"/>
              </a:rPr>
              <a:t>Pediastrum</a:t>
            </a:r>
            <a:r>
              <a:rPr lang="cs-CZ" altLang="cs-CZ" sz="2400" dirty="0">
                <a:latin typeface="Calibri" panose="020F0502020204030204" pitchFamily="34" charset="0"/>
              </a:rPr>
              <a:t>) - fosilizace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Aplanospory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</a:rPr>
              <a:t>hemiaplanospory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</a:rPr>
              <a:t>autospory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Kolonie, </a:t>
            </a:r>
            <a:r>
              <a:rPr lang="cs-CZ" altLang="cs-CZ" sz="2400" b="1" dirty="0" err="1">
                <a:latin typeface="Calibri" panose="020F0502020204030204" pitchFamily="34" charset="0"/>
              </a:rPr>
              <a:t>cenobium</a:t>
            </a:r>
            <a:endParaRPr lang="cs-CZ" altLang="cs-CZ" sz="2400" b="1" dirty="0">
              <a:latin typeface="Calibri" panose="020F0502020204030204" pitchFamily="34" charset="0"/>
            </a:endParaRPr>
          </a:p>
          <a:p>
            <a:pPr eaLnBrk="1" hangingPunct="1"/>
            <a:endParaRPr lang="cs-CZ" altLang="cs-CZ" sz="2400" dirty="0"/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371600" y="1295400"/>
            <a:ext cx="720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endParaRPr lang="cs-CZ" sz="32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18272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5876925"/>
            <a:ext cx="8713788" cy="647700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rgbClr val="00B050"/>
                </a:solidFill>
              </a:rPr>
              <a:t>Chlamydomonas</a:t>
            </a:r>
            <a:r>
              <a:rPr lang="cs-CZ" altLang="cs-CZ" i="1" dirty="0">
                <a:solidFill>
                  <a:srgbClr val="00B050"/>
                </a:solidFill>
              </a:rPr>
              <a:t> </a:t>
            </a:r>
            <a:r>
              <a:rPr lang="cs-CZ" altLang="cs-CZ" dirty="0" err="1">
                <a:solidFill>
                  <a:srgbClr val="00B050"/>
                </a:solidFill>
              </a:rPr>
              <a:t>sp</a:t>
            </a:r>
            <a:r>
              <a:rPr lang="cs-CZ" altLang="cs-CZ" dirty="0">
                <a:solidFill>
                  <a:srgbClr val="00B050"/>
                </a:solidFill>
              </a:rPr>
              <a:t>.</a:t>
            </a:r>
            <a:endParaRPr lang="cs-CZ" altLang="cs-CZ" i="1" dirty="0">
              <a:solidFill>
                <a:srgbClr val="00B050"/>
              </a:solidFill>
            </a:endParaRPr>
          </a:p>
        </p:txBody>
      </p:sp>
      <p:sp>
        <p:nvSpPr>
          <p:cNvPr id="5018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323850" y="188913"/>
            <a:ext cx="8569325" cy="792162"/>
          </a:xfrm>
          <a:noFill/>
        </p:spPr>
        <p:txBody>
          <a:bodyPr/>
          <a:lstStyle/>
          <a:p>
            <a:pPr eaLnBrk="1" hangingPunct="1"/>
            <a: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4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4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400" dirty="0" err="1">
                <a:solidFill>
                  <a:srgbClr val="00B050"/>
                </a:solidFill>
                <a:latin typeface="Calibri" panose="020F0502020204030204" pitchFamily="34" charset="0"/>
              </a:rPr>
              <a:t>Chlamydomonadales</a:t>
            </a:r>
            <a:endParaRPr lang="cs-CZ" altLang="cs-CZ" sz="24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 descr="http://web.mst.edu/%7Emicrobio/BIO221_2009/images_2009/chlamydomonas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1990725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57849" y="3861048"/>
            <a:ext cx="2042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http://web.mst.edu</a:t>
            </a:r>
          </a:p>
        </p:txBody>
      </p:sp>
      <p:pic>
        <p:nvPicPr>
          <p:cNvPr id="1028" name="Picture 4" descr="http://cronodon.com/images/Chlamydomona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837" y="980728"/>
            <a:ext cx="5562600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275855" y="5301208"/>
            <a:ext cx="52335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http://cronodon.com/BioTech/Algal_Bodies.html</a:t>
            </a:r>
          </a:p>
        </p:txBody>
      </p:sp>
    </p:spTree>
    <p:extLst>
      <p:ext uri="{BB962C8B-B14F-4D97-AF65-F5344CB8AC3E}">
        <p14:creationId xmlns:p14="http://schemas.microsoft.com/office/powerpoint/2010/main" val="41460262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941387"/>
          </a:xfrm>
        </p:spPr>
        <p:txBody>
          <a:bodyPr/>
          <a:lstStyle/>
          <a:p>
            <a:pPr eaLnBrk="1" hangingPunct="1"/>
            <a: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4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4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400" dirty="0" err="1">
                <a:solidFill>
                  <a:srgbClr val="00B050"/>
                </a:solidFill>
                <a:latin typeface="Calibri" panose="020F0502020204030204" pitchFamily="34" charset="0"/>
              </a:rPr>
              <a:t>Volvocales</a:t>
            </a:r>
            <a:endParaRPr lang="cs-CZ" altLang="cs-CZ" sz="24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426195" y="6210300"/>
            <a:ext cx="8280400" cy="6477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i="1" dirty="0" err="1">
                <a:solidFill>
                  <a:srgbClr val="00B050"/>
                </a:solidFill>
              </a:rPr>
              <a:t>Volvox</a:t>
            </a:r>
            <a:r>
              <a:rPr lang="cs-CZ" altLang="cs-CZ" i="1" dirty="0">
                <a:solidFill>
                  <a:srgbClr val="00B050"/>
                </a:solidFill>
              </a:rPr>
              <a:t> </a:t>
            </a:r>
            <a:r>
              <a:rPr lang="cs-CZ" altLang="cs-CZ" dirty="0" err="1">
                <a:solidFill>
                  <a:srgbClr val="00B050"/>
                </a:solidFill>
              </a:rPr>
              <a:t>sp</a:t>
            </a:r>
            <a:r>
              <a:rPr lang="cs-CZ" altLang="cs-CZ" dirty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6146" name="Picture 2" descr="http://upload.wikimedia.org/wikipedia/commons/e/ee/Mikrofoto.de-volvox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4458891" cy="297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microscopy-uk.org.uk/mag/imgdec03/volv3s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465" y="1556792"/>
            <a:ext cx="37147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195985" y="4618697"/>
            <a:ext cx="3370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http://www.microscopy-uk.org.uk</a:t>
            </a:r>
          </a:p>
        </p:txBody>
      </p:sp>
      <p:pic>
        <p:nvPicPr>
          <p:cNvPr id="6150" name="Picture 6" descr="http://www.microscopy-uk.org.uk/mag/imgdec03/volvoxflagella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445" y="4507651"/>
            <a:ext cx="3601769" cy="237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53193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Chlorococcales</a:t>
            </a:r>
            <a:endParaRPr lang="cs-CZ" altLang="cs-CZ" sz="20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544" y="5949280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rgbClr val="00B050"/>
                </a:solidFill>
              </a:rPr>
              <a:t>Desmodesmus</a:t>
            </a:r>
            <a:r>
              <a:rPr lang="cs-CZ" altLang="cs-CZ" i="1" dirty="0">
                <a:solidFill>
                  <a:srgbClr val="00B050"/>
                </a:solidFill>
              </a:rPr>
              <a:t> </a:t>
            </a:r>
            <a:r>
              <a:rPr lang="cs-CZ" altLang="cs-CZ" i="1" dirty="0" err="1">
                <a:solidFill>
                  <a:srgbClr val="00B050"/>
                </a:solidFill>
              </a:rPr>
              <a:t>sp</a:t>
            </a:r>
            <a:r>
              <a:rPr lang="cs-CZ" altLang="cs-CZ" i="1" dirty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2050" name="Picture 2" descr="http://cronodon.com/images/Scenedesmus_labe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4536504" cy="465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9512" y="5442287"/>
            <a:ext cx="5526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http://cronodon.com/BioTech/Algal_Bodies.html</a:t>
            </a:r>
          </a:p>
        </p:txBody>
      </p:sp>
      <p:pic>
        <p:nvPicPr>
          <p:cNvPr id="2052" name="Picture 4" descr="http://cfb.unh.edu/phycokey/Choices/Chlorophyceae/colonies/colonies_not_flagellated/SCENEDESMUS/Scenedesmus_03_600x473_nifty.c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6792"/>
            <a:ext cx="3510136" cy="276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292080" y="4437112"/>
            <a:ext cx="290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http://cfb.unh.edu/phycokey</a:t>
            </a:r>
          </a:p>
        </p:txBody>
      </p:sp>
    </p:spTree>
    <p:extLst>
      <p:ext uri="{BB962C8B-B14F-4D97-AF65-F5344CB8AC3E}">
        <p14:creationId xmlns:p14="http://schemas.microsoft.com/office/powerpoint/2010/main" val="7979363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Chlorococcales</a:t>
            </a:r>
            <a:endParaRPr lang="cs-CZ" altLang="cs-CZ" sz="20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95288" y="5661025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rgbClr val="00B050"/>
                </a:solidFill>
              </a:rPr>
              <a:t>Pediastrum</a:t>
            </a:r>
            <a:r>
              <a:rPr lang="cs-CZ" altLang="cs-CZ" i="1" dirty="0">
                <a:solidFill>
                  <a:srgbClr val="00B050"/>
                </a:solidFill>
              </a:rPr>
              <a:t> </a:t>
            </a:r>
            <a:r>
              <a:rPr lang="cs-CZ" altLang="cs-CZ" dirty="0" err="1">
                <a:solidFill>
                  <a:srgbClr val="00B050"/>
                </a:solidFill>
              </a:rPr>
              <a:t>sp</a:t>
            </a:r>
            <a:r>
              <a:rPr lang="cs-CZ" altLang="cs-CZ" dirty="0">
                <a:solidFill>
                  <a:srgbClr val="00B050"/>
                </a:solidFill>
              </a:rPr>
              <a:t>.</a:t>
            </a:r>
            <a:endParaRPr lang="cs-CZ" altLang="cs-CZ" i="1" dirty="0">
              <a:solidFill>
                <a:srgbClr val="00B050"/>
              </a:solidFill>
            </a:endParaRPr>
          </a:p>
        </p:txBody>
      </p:sp>
      <p:pic>
        <p:nvPicPr>
          <p:cNvPr id="3074" name="Picture 2" descr="http://protist.i.hosei.ac.jp/pdb/images/Chlorophyta/Pediastrum/duplex/duplex_reticulat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5701302" cy="417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755576" y="5157192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pic>
        <p:nvPicPr>
          <p:cNvPr id="3076" name="Picture 4" descr="http://cfb.unh.edu/phycokey/Choices/Chlorophyceae/colonies/colonies_not_flagellated/PEDIASTRUM/Pediastrum_01_600x599_simplex_v_radians.nift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009" y="1556792"/>
            <a:ext cx="2518477" cy="251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251355" y="4104411"/>
            <a:ext cx="290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http://cfb.unh.edu/phycokey</a:t>
            </a:r>
          </a:p>
        </p:txBody>
      </p:sp>
    </p:spTree>
    <p:extLst>
      <p:ext uri="{BB962C8B-B14F-4D97-AF65-F5344CB8AC3E}">
        <p14:creationId xmlns:p14="http://schemas.microsoft.com/office/powerpoint/2010/main" val="14254956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868363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rgbClr val="00B050"/>
                </a:solidFill>
                <a:latin typeface="Calibri" panose="020F0502020204030204" pitchFamily="34" charset="0"/>
              </a:rPr>
              <a:t>Microsporales</a:t>
            </a:r>
            <a:endParaRPr lang="cs-CZ" altLang="cs-CZ" sz="28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4098" name="Picture 2" descr="http://protist.i.hosei.ac.jp/pdb/images/Chlorophyta/Microspora/sp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80684"/>
            <a:ext cx="4841047" cy="351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575630" y="5095529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2535566" y="5661025"/>
            <a:ext cx="8280400" cy="64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i="1" dirty="0" err="1">
                <a:solidFill>
                  <a:srgbClr val="00B050"/>
                </a:solidFill>
              </a:rPr>
              <a:t>Microspora</a:t>
            </a:r>
            <a:r>
              <a:rPr lang="cs-CZ" altLang="cs-CZ" dirty="0">
                <a:solidFill>
                  <a:srgbClr val="00B050"/>
                </a:solidFill>
              </a:rPr>
              <a:t> </a:t>
            </a:r>
            <a:r>
              <a:rPr lang="cs-CZ" altLang="cs-CZ" dirty="0" err="1">
                <a:solidFill>
                  <a:srgbClr val="00B050"/>
                </a:solidFill>
              </a:rPr>
              <a:t>sp</a:t>
            </a:r>
            <a:r>
              <a:rPr lang="cs-CZ" altLang="cs-CZ" dirty="0">
                <a:solidFill>
                  <a:srgbClr val="00B050"/>
                </a:solidFill>
              </a:rPr>
              <a:t>.</a:t>
            </a:r>
            <a:endParaRPr lang="cs-CZ" altLang="cs-CZ" i="1" dirty="0">
              <a:solidFill>
                <a:srgbClr val="00B050"/>
              </a:solidFill>
            </a:endParaRPr>
          </a:p>
        </p:txBody>
      </p:sp>
      <p:pic>
        <p:nvPicPr>
          <p:cNvPr id="4100" name="Picture 4" descr="http://protist.i.hosei.ac.jp/pdb/images/chlorophyta/Microspora/sp_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832" y="1580684"/>
            <a:ext cx="4176235" cy="314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37875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32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32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32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3200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3200" dirty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3200" dirty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3200" dirty="0" err="1">
                <a:solidFill>
                  <a:srgbClr val="00B050"/>
                </a:solidFill>
                <a:latin typeface="Calibri" panose="020F0502020204030204" pitchFamily="34" charset="0"/>
              </a:rPr>
              <a:t>Oedogoniales</a:t>
            </a:r>
            <a:endParaRPr lang="cs-CZ" altLang="cs-CZ" sz="32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3491" name="Picture 4" descr="Oedogonium-inic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7" y="2492896"/>
            <a:ext cx="4104455" cy="314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5"/>
          <p:cNvSpPr txBox="1">
            <a:spLocks noChangeArrowheads="1"/>
          </p:cNvSpPr>
          <p:nvPr/>
        </p:nvSpPr>
        <p:spPr bwMode="auto">
          <a:xfrm>
            <a:off x="539552" y="1772816"/>
            <a:ext cx="22320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 dirty="0"/>
              <a:t>Iniciální stadium</a:t>
            </a:r>
          </a:p>
        </p:txBody>
      </p:sp>
      <p:sp>
        <p:nvSpPr>
          <p:cNvPr id="63493" name="Rectangle 7"/>
          <p:cNvSpPr>
            <a:spLocks noChangeArrowheads="1"/>
          </p:cNvSpPr>
          <p:nvPr/>
        </p:nvSpPr>
        <p:spPr bwMode="auto">
          <a:xfrm>
            <a:off x="215776" y="6308725"/>
            <a:ext cx="828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3200" i="1" dirty="0" err="1">
                <a:solidFill>
                  <a:srgbClr val="00B050"/>
                </a:solidFill>
              </a:rPr>
              <a:t>Oedogonium</a:t>
            </a:r>
            <a:r>
              <a:rPr lang="cs-CZ" altLang="cs-CZ" sz="3200" i="1" dirty="0">
                <a:solidFill>
                  <a:srgbClr val="00B050"/>
                </a:solidFill>
              </a:rPr>
              <a:t> </a:t>
            </a:r>
            <a:r>
              <a:rPr lang="cs-CZ" altLang="cs-CZ" sz="3200" dirty="0" err="1">
                <a:solidFill>
                  <a:srgbClr val="00B050"/>
                </a:solidFill>
              </a:rPr>
              <a:t>sp</a:t>
            </a:r>
            <a:r>
              <a:rPr lang="cs-CZ" altLang="cs-CZ" sz="3200" dirty="0">
                <a:solidFill>
                  <a:srgbClr val="00B050"/>
                </a:solidFill>
              </a:rPr>
              <a:t>.</a:t>
            </a:r>
            <a:endParaRPr lang="cs-CZ" altLang="cs-CZ" sz="3200" i="1" dirty="0">
              <a:solidFill>
                <a:srgbClr val="00B050"/>
              </a:solidFill>
            </a:endParaRPr>
          </a:p>
        </p:txBody>
      </p:sp>
      <p:pic>
        <p:nvPicPr>
          <p:cNvPr id="5122" name="Picture 2" descr="http://protist.i.hosei.ac.jp/pdb/images/Chlorophyta/Oedogonium/sp_3/sp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92896"/>
            <a:ext cx="3816424" cy="31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273013" y="5662604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25555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Oedogonium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8388350" cy="615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Oedogoniales</a:t>
            </a:r>
            <a:endParaRPr lang="cs-CZ" altLang="cs-CZ" sz="20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95288" y="5661025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tx1"/>
                </a:solidFill>
              </a:rPr>
              <a:t>Oedogonium</a:t>
            </a:r>
            <a:r>
              <a:rPr lang="cs-CZ" altLang="cs-CZ" i="1" dirty="0">
                <a:solidFill>
                  <a:schemeClr val="tx1"/>
                </a:solidFill>
              </a:rPr>
              <a:t> </a:t>
            </a:r>
            <a:r>
              <a:rPr lang="cs-CZ" altLang="cs-CZ" dirty="0" err="1">
                <a:solidFill>
                  <a:schemeClr val="tx1"/>
                </a:solidFill>
              </a:rPr>
              <a:t>sp</a:t>
            </a:r>
            <a:r>
              <a:rPr lang="cs-CZ" altLang="cs-CZ" dirty="0"/>
              <a:t>.</a:t>
            </a:r>
            <a:endParaRPr lang="cs-CZ" altLang="cs-CZ" i="1" dirty="0"/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6805613" y="6308725"/>
            <a:ext cx="2087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Hájková L.</a:t>
            </a:r>
            <a:endParaRPr lang="en-US" altLang="cs-CZ">
              <a:cs typeface="Arial" charset="0"/>
            </a:endParaRPr>
          </a:p>
        </p:txBody>
      </p:sp>
      <p:sp>
        <p:nvSpPr>
          <p:cNvPr id="64518" name="Line 6"/>
          <p:cNvSpPr>
            <a:spLocks noChangeShapeType="1"/>
          </p:cNvSpPr>
          <p:nvPr/>
        </p:nvSpPr>
        <p:spPr bwMode="auto">
          <a:xfrm>
            <a:off x="6877050" y="1989138"/>
            <a:ext cx="142875" cy="1511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63919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CD0B1-EFBF-FBF1-D938-A2DA2445D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EB3256-C0B2-895A-32B5-F10594C14A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6847"/>
            <a:ext cx="7772400" cy="1470025"/>
          </a:xfrm>
        </p:spPr>
        <p:txBody>
          <a:bodyPr>
            <a:normAutofit/>
          </a:bodyPr>
          <a:lstStyle/>
          <a:p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Charophyta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1B1D713-A860-1BD4-E9B1-27528F1E45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052736" y="3965476"/>
            <a:ext cx="6400800" cy="1752600"/>
          </a:xfrm>
        </p:spPr>
        <p:txBody>
          <a:bodyPr>
            <a:normAutofit/>
          </a:bodyPr>
          <a:lstStyle/>
          <a:p>
            <a:endParaRPr lang="cs-CZ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059080-AE9F-A2B7-DC8B-DD37D7462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2452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esmids2.jpg">
            <a:extLst>
              <a:ext uri="{FF2B5EF4-FFF2-40B4-BE49-F238E27FC236}">
                <a16:creationId xmlns:a16="http://schemas.microsoft.com/office/drawing/2014/main" id="{4D350338-CAD9-2018-8504-4D9F716A84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98991" y="2115360"/>
            <a:ext cx="2793894" cy="28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551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Systém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altLang="cs-CZ" sz="2400" dirty="0"/>
          </a:p>
          <a:p>
            <a:endParaRPr lang="cs-CZ" altLang="cs-CZ" sz="2400" dirty="0"/>
          </a:p>
          <a:p>
            <a:endParaRPr lang="cs-CZ" alt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88587" y="-361950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1400186" y="8341916"/>
            <a:ext cx="12664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>
                <a:solidFill>
                  <a:srgbClr val="000000"/>
                </a:solidFill>
                <a:latin typeface="trebuchet ms" panose="020B0603020202020204" pitchFamily="34" charset="0"/>
              </a:rPr>
              <a:t>Juráň dle Adl at al. 2012</a:t>
            </a:r>
            <a:endParaRPr lang="cs-CZ" sz="1100" dirty="0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803EA7C1-BB50-288C-55B8-43EFB37C7E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Picture 2" descr="Figure 1">
            <a:extLst>
              <a:ext uri="{FF2B5EF4-FFF2-40B4-BE49-F238E27FC236}">
                <a16:creationId xmlns:a16="http://schemas.microsoft.com/office/drawing/2014/main" id="{3E848392-F142-1F09-3EEB-FDC8B3874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92" y="1292998"/>
            <a:ext cx="8134103" cy="415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3221EF3-A329-A693-3897-B7D646B4FCAF}"/>
              </a:ext>
            </a:extLst>
          </p:cNvPr>
          <p:cNvSpPr txBox="1"/>
          <p:nvPr/>
        </p:nvSpPr>
        <p:spPr>
          <a:xfrm>
            <a:off x="7642664" y="5385182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chemeClr val="bg1">
                    <a:lumMod val="65000"/>
                  </a:schemeClr>
                </a:solidFill>
              </a:rPr>
              <a:t>Burki</a:t>
            </a:r>
            <a:r>
              <a:rPr lang="cs-CZ" sz="1600" dirty="0">
                <a:solidFill>
                  <a:schemeClr val="bg1">
                    <a:lumMod val="65000"/>
                  </a:schemeClr>
                </a:solidFill>
              </a:rPr>
              <a:t> et al. 2020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71B0DD41-FFD8-F35A-944A-7B8E27A3798C}"/>
              </a:ext>
            </a:extLst>
          </p:cNvPr>
          <p:cNvCxnSpPr>
            <a:cxnSpLocks/>
          </p:cNvCxnSpPr>
          <p:nvPr/>
        </p:nvCxnSpPr>
        <p:spPr>
          <a:xfrm flipH="1">
            <a:off x="3671900" y="4334823"/>
            <a:ext cx="1260140" cy="254037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D406C26-C0D2-764C-3584-490C7BC6C9FE}"/>
              </a:ext>
            </a:extLst>
          </p:cNvPr>
          <p:cNvCxnSpPr/>
          <p:nvPr/>
        </p:nvCxnSpPr>
        <p:spPr>
          <a:xfrm flipH="1" flipV="1">
            <a:off x="3023828" y="6162705"/>
            <a:ext cx="648072" cy="6496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F62FDB6C-E524-97B0-E198-9D5DD93A341A}"/>
              </a:ext>
            </a:extLst>
          </p:cNvPr>
          <p:cNvCxnSpPr/>
          <p:nvPr/>
        </p:nvCxnSpPr>
        <p:spPr>
          <a:xfrm flipH="1" flipV="1">
            <a:off x="3347864" y="5519228"/>
            <a:ext cx="648072" cy="6496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70C3C188-42BD-E9CA-94D8-B75E18F3BC2A}"/>
              </a:ext>
            </a:extLst>
          </p:cNvPr>
          <p:cNvSpPr txBox="1"/>
          <p:nvPr/>
        </p:nvSpPr>
        <p:spPr>
          <a:xfrm>
            <a:off x="2987844" y="5215905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Archaea</a:t>
            </a:r>
            <a:endParaRPr lang="cs-CZ" sz="1600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7E1371B-CE39-9500-7A9F-C08065811F58}"/>
              </a:ext>
            </a:extLst>
          </p:cNvPr>
          <p:cNvSpPr txBox="1"/>
          <p:nvPr/>
        </p:nvSpPr>
        <p:spPr>
          <a:xfrm>
            <a:off x="2009279" y="5628463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Bacteria</a:t>
            </a:r>
            <a:r>
              <a:rPr lang="cs-CZ" sz="1600" dirty="0"/>
              <a:t> </a:t>
            </a:r>
            <a:r>
              <a:rPr lang="cs-CZ" sz="1600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cs-CZ" sz="1600" dirty="0" err="1">
                <a:solidFill>
                  <a:schemeClr val="accent3">
                    <a:lumMod val="50000"/>
                  </a:schemeClr>
                </a:solidFill>
              </a:rPr>
              <a:t>Cyanobacteria</a:t>
            </a:r>
            <a:r>
              <a:rPr lang="cs-CZ" sz="1600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cs-CZ" sz="1600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1ED3938E-6C79-0E72-5C8D-9F00C5A2B9F4}"/>
              </a:ext>
            </a:extLst>
          </p:cNvPr>
          <p:cNvSpPr txBox="1"/>
          <p:nvPr/>
        </p:nvSpPr>
        <p:spPr>
          <a:xfrm>
            <a:off x="7340525" y="3458210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Euglenophyta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143D9930-9459-CA56-457C-DEC750AED2F3}"/>
              </a:ext>
            </a:extLst>
          </p:cNvPr>
          <p:cNvSpPr txBox="1"/>
          <p:nvPr/>
        </p:nvSpPr>
        <p:spPr>
          <a:xfrm>
            <a:off x="1248297" y="4357609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Chlorarachniophyta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CABAFEE2-B8EF-9B2E-211B-0C74330B137C}"/>
              </a:ext>
            </a:extLst>
          </p:cNvPr>
          <p:cNvSpPr txBox="1"/>
          <p:nvPr/>
        </p:nvSpPr>
        <p:spPr>
          <a:xfrm>
            <a:off x="831597" y="4656221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Dinophyta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F145C407-3EF3-FC9E-A5F0-FADFC5C88EF8}"/>
              </a:ext>
            </a:extLst>
          </p:cNvPr>
          <p:cNvSpPr txBox="1"/>
          <p:nvPr/>
        </p:nvSpPr>
        <p:spPr>
          <a:xfrm>
            <a:off x="1017515" y="5005552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Chromophyta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C27DAC04-D8C2-3834-8BDF-128E3F08166F}"/>
              </a:ext>
            </a:extLst>
          </p:cNvPr>
          <p:cNvSpPr/>
          <p:nvPr/>
        </p:nvSpPr>
        <p:spPr>
          <a:xfrm rot="2066599">
            <a:off x="2720087" y="2052129"/>
            <a:ext cx="1174100" cy="275835"/>
          </a:xfrm>
          <a:prstGeom prst="ellipse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783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Glaucophyta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err="1"/>
              <a:t>Cyanely</a:t>
            </a:r>
            <a:r>
              <a:rPr lang="cs-CZ" altLang="cs-CZ" sz="2400" dirty="0"/>
              <a:t> </a:t>
            </a:r>
          </a:p>
          <a:p>
            <a:r>
              <a:rPr lang="cs-CZ" altLang="cs-CZ" sz="2400" dirty="0"/>
              <a:t>Sladkovodní bičíkovci</a:t>
            </a:r>
          </a:p>
          <a:p>
            <a:r>
              <a:rPr lang="cs-CZ" altLang="cs-CZ" sz="2400" dirty="0"/>
              <a:t>Rozmnožování: </a:t>
            </a:r>
            <a:r>
              <a:rPr lang="cs-CZ" altLang="cs-CZ" sz="2400" dirty="0" err="1"/>
              <a:t>autospory</a:t>
            </a:r>
            <a:r>
              <a:rPr lang="cs-CZ" altLang="cs-CZ" sz="2400" dirty="0"/>
              <a:t>, zoospory</a:t>
            </a:r>
          </a:p>
          <a:p>
            <a:r>
              <a:rPr lang="cs-CZ" sz="2400" i="1" dirty="0" err="1"/>
              <a:t>Cyanophora</a:t>
            </a:r>
            <a:r>
              <a:rPr lang="cs-CZ" sz="2400" i="1" dirty="0"/>
              <a:t> </a:t>
            </a:r>
            <a:r>
              <a:rPr lang="cs-CZ" sz="2400" i="1" dirty="0" err="1"/>
              <a:t>paradoxa</a:t>
            </a:r>
            <a:r>
              <a:rPr lang="cs-CZ" sz="2400" i="1" dirty="0"/>
              <a:t> - </a:t>
            </a:r>
            <a:r>
              <a:rPr lang="cs-CZ" sz="2400" dirty="0"/>
              <a:t>plankton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pic>
        <p:nvPicPr>
          <p:cNvPr id="2050" name="Picture 2" descr="http://www.diark.org/img/species_pict/large/Cyanophora_paradoxa/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86999"/>
            <a:ext cx="2202681" cy="145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19746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1" y="908720"/>
            <a:ext cx="9038938" cy="5832648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8FF8FEC-80A0-83AB-CED6-1A7953E4CB9D}"/>
              </a:ext>
            </a:extLst>
          </p:cNvPr>
          <p:cNvSpPr txBox="1"/>
          <p:nvPr/>
        </p:nvSpPr>
        <p:spPr>
          <a:xfrm>
            <a:off x="4644008" y="2185119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Chloroplastida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B9689FD-18ED-5E43-B8FA-A6CE163A100D}"/>
              </a:ext>
            </a:extLst>
          </p:cNvPr>
          <p:cNvSpPr txBox="1"/>
          <p:nvPr/>
        </p:nvSpPr>
        <p:spPr>
          <a:xfrm>
            <a:off x="6228184" y="3140968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+ Streptophyta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9379E396-E106-FCF6-448E-2EAC3B3BE60B}"/>
              </a:ext>
            </a:extLst>
          </p:cNvPr>
          <p:cNvSpPr txBox="1">
            <a:spLocks/>
          </p:cNvSpPr>
          <p:nvPr/>
        </p:nvSpPr>
        <p:spPr>
          <a:xfrm>
            <a:off x="230832" y="-1658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sz="3200" dirty="0">
                <a:solidFill>
                  <a:srgbClr val="00B050"/>
                </a:solidFill>
              </a:rPr>
              <a:t>Endosymbiotická teorie</a:t>
            </a:r>
          </a:p>
        </p:txBody>
      </p:sp>
    </p:spTree>
    <p:extLst>
      <p:ext uri="{BB962C8B-B14F-4D97-AF65-F5344CB8AC3E}">
        <p14:creationId xmlns:p14="http://schemas.microsoft.com/office/powerpoint/2010/main" val="20165264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Přehled systému </a:t>
            </a:r>
            <a:r>
              <a:rPr lang="cs-CZ" sz="3200" dirty="0" err="1">
                <a:solidFill>
                  <a:schemeClr val="accent1"/>
                </a:solidFill>
              </a:rPr>
              <a:t>Archaeplastida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23318"/>
            <a:ext cx="8229600" cy="45259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B050"/>
                </a:solidFill>
              </a:rPr>
              <a:t>Větev </a:t>
            </a:r>
            <a:r>
              <a:rPr lang="cs-CZ" altLang="cs-CZ" sz="2400" b="1" dirty="0" err="1">
                <a:solidFill>
                  <a:srgbClr val="00B050"/>
                </a:solidFill>
              </a:rPr>
              <a:t>Biliphytae</a:t>
            </a:r>
            <a:endParaRPr lang="cs-CZ" altLang="cs-CZ" sz="2400" b="1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Glaucophyta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Rhodophyta</a:t>
            </a:r>
            <a:endParaRPr lang="cs-CZ" altLang="cs-CZ" sz="2400" dirty="0"/>
          </a:p>
          <a:p>
            <a:pPr marL="0" indent="0">
              <a:lnSpc>
                <a:spcPct val="90000"/>
              </a:lnSpc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B050"/>
                </a:solidFill>
              </a:rPr>
              <a:t>Větev </a:t>
            </a:r>
            <a:r>
              <a:rPr lang="cs-CZ" altLang="cs-CZ" sz="2400" b="1" dirty="0" err="1">
                <a:solidFill>
                  <a:srgbClr val="00B050"/>
                </a:solidFill>
              </a:rPr>
              <a:t>Viridiplantae</a:t>
            </a:r>
            <a:r>
              <a:rPr lang="cs-CZ" altLang="cs-CZ" sz="2400" b="1" dirty="0">
                <a:solidFill>
                  <a:srgbClr val="00B050"/>
                </a:solidFill>
              </a:rPr>
              <a:t>- </a:t>
            </a:r>
            <a:r>
              <a:rPr lang="cs-CZ" altLang="cs-CZ" sz="2400" b="1" dirty="0" err="1">
                <a:solidFill>
                  <a:srgbClr val="00B050"/>
                </a:solidFill>
              </a:rPr>
              <a:t>Chloroplastida</a:t>
            </a:r>
            <a:endParaRPr lang="cs-CZ" altLang="cs-CZ" sz="2400" b="1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1600" u="sng" dirty="0"/>
              <a:t>Vývojová linie </a:t>
            </a:r>
            <a:r>
              <a:rPr lang="cs-CZ" altLang="cs-CZ" sz="1600" u="sng" dirty="0" err="1"/>
              <a:t>Chlorophytae</a:t>
            </a:r>
            <a:endParaRPr lang="cs-CZ" altLang="cs-CZ" sz="1600" u="sng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Chlorophyta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1600" u="sng" dirty="0"/>
              <a:t>Vývojová linie </a:t>
            </a:r>
            <a:r>
              <a:rPr lang="cs-CZ" altLang="cs-CZ" sz="1600" u="sng" dirty="0" err="1"/>
              <a:t>Streptophytae</a:t>
            </a:r>
            <a:endParaRPr lang="cs-CZ" altLang="cs-CZ" sz="1600" u="sng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Charophyta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Anthocerotophyta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Marchantiophyta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Bryophyta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Cormophyta</a:t>
            </a:r>
            <a:endParaRPr lang="cs-CZ" altLang="cs-CZ" sz="2400" dirty="0"/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644"/>
            <a:ext cx="9144000" cy="201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57049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D74A396-F4BA-F88E-7347-74792DAFD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268760"/>
            <a:ext cx="9056658" cy="522465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43FC233-CBEB-13B1-9351-6CE290FFFB11}"/>
              </a:ext>
            </a:extLst>
          </p:cNvPr>
          <p:cNvSpPr txBox="1"/>
          <p:nvPr/>
        </p:nvSpPr>
        <p:spPr>
          <a:xfrm>
            <a:off x="3055949" y="152616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00B050"/>
                </a:solidFill>
              </a:rPr>
              <a:t>Chloroplastida</a:t>
            </a:r>
          </a:p>
        </p:txBody>
      </p:sp>
    </p:spTree>
    <p:extLst>
      <p:ext uri="{BB962C8B-B14F-4D97-AF65-F5344CB8AC3E}">
        <p14:creationId xmlns:p14="http://schemas.microsoft.com/office/powerpoint/2010/main" val="12467097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22B26F-7FFA-4298-BB8B-73F9AA3FF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Přehled systému -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Archaeplastida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Levá jednoduchá závorka 3">
            <a:extLst>
              <a:ext uri="{FF2B5EF4-FFF2-40B4-BE49-F238E27FC236}">
                <a16:creationId xmlns:a16="http://schemas.microsoft.com/office/drawing/2014/main" id="{27F32440-2D34-41A5-98D0-6BF87E1592E5}"/>
              </a:ext>
            </a:extLst>
          </p:cNvPr>
          <p:cNvSpPr/>
          <p:nvPr/>
        </p:nvSpPr>
        <p:spPr>
          <a:xfrm rot="5400000">
            <a:off x="4372040" y="465827"/>
            <a:ext cx="355839" cy="3860319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350" dirty="0">
              <a:latin typeface="Univers Condensed"/>
            </a:endParaRPr>
          </a:p>
        </p:txBody>
      </p:sp>
      <p:sp>
        <p:nvSpPr>
          <p:cNvPr id="5" name="Levá jednoduchá závorka 4">
            <a:extLst>
              <a:ext uri="{FF2B5EF4-FFF2-40B4-BE49-F238E27FC236}">
                <a16:creationId xmlns:a16="http://schemas.microsoft.com/office/drawing/2014/main" id="{5CF9A094-7439-4542-B7FA-10E1A30A497E}"/>
              </a:ext>
            </a:extLst>
          </p:cNvPr>
          <p:cNvSpPr/>
          <p:nvPr/>
        </p:nvSpPr>
        <p:spPr>
          <a:xfrm rot="5400000">
            <a:off x="2053018" y="1910078"/>
            <a:ext cx="603848" cy="268497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350">
              <a:latin typeface="Univers Condensed"/>
            </a:endParaRPr>
          </a:p>
        </p:txBody>
      </p:sp>
      <p:sp>
        <p:nvSpPr>
          <p:cNvPr id="6" name="Levá jednoduchá závorka 5">
            <a:extLst>
              <a:ext uri="{FF2B5EF4-FFF2-40B4-BE49-F238E27FC236}">
                <a16:creationId xmlns:a16="http://schemas.microsoft.com/office/drawing/2014/main" id="{7B988770-7C55-43A9-B582-07B70D5FF064}"/>
              </a:ext>
            </a:extLst>
          </p:cNvPr>
          <p:cNvSpPr/>
          <p:nvPr/>
        </p:nvSpPr>
        <p:spPr>
          <a:xfrm rot="5400000">
            <a:off x="6533362" y="1689025"/>
            <a:ext cx="258791" cy="2674187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350">
              <a:latin typeface="Univers Condensed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B47ACDC-570B-419C-88CD-18E796B2A064}"/>
              </a:ext>
            </a:extLst>
          </p:cNvPr>
          <p:cNvSpPr txBox="1"/>
          <p:nvPr/>
        </p:nvSpPr>
        <p:spPr>
          <a:xfrm>
            <a:off x="436444" y="3590476"/>
            <a:ext cx="115162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1350" dirty="0" err="1">
                <a:latin typeface="Univers Condensed"/>
                <a:cs typeface="Calibri"/>
              </a:rPr>
              <a:t>Glaucophyta</a:t>
            </a:r>
            <a:endParaRPr lang="cs-CZ" sz="1350" dirty="0">
              <a:latin typeface="Univers Condensed"/>
              <a:cs typeface="Calibri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998B891-942B-46C6-9EB3-CD4AA0DE43AB}"/>
              </a:ext>
            </a:extLst>
          </p:cNvPr>
          <p:cNvSpPr txBox="1"/>
          <p:nvPr/>
        </p:nvSpPr>
        <p:spPr>
          <a:xfrm>
            <a:off x="3120741" y="3589802"/>
            <a:ext cx="107614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1350" dirty="0" err="1">
                <a:latin typeface="Univers Condensed"/>
                <a:cs typeface="Calibri"/>
              </a:rPr>
              <a:t>Rhodophyta</a:t>
            </a:r>
            <a:endParaRPr lang="cs-CZ" sz="1350">
              <a:latin typeface="Univers Condensed"/>
              <a:cs typeface="Calibri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DC8E26C-0EE2-497E-8179-D2B1DEE8A37E}"/>
              </a:ext>
            </a:extLst>
          </p:cNvPr>
          <p:cNvSpPr txBox="1"/>
          <p:nvPr/>
        </p:nvSpPr>
        <p:spPr>
          <a:xfrm>
            <a:off x="1880694" y="2619330"/>
            <a:ext cx="149668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350" dirty="0">
                <a:latin typeface="Univers Condensed"/>
                <a:cs typeface="Calibri"/>
              </a:rPr>
              <a:t>Větev </a:t>
            </a:r>
            <a:r>
              <a:rPr lang="cs-CZ" sz="1350" dirty="0" err="1">
                <a:latin typeface="Univers Condensed"/>
                <a:cs typeface="Calibri"/>
              </a:rPr>
              <a:t>Biliphytae</a:t>
            </a:r>
            <a:endParaRPr lang="cs-CZ" sz="1350">
              <a:latin typeface="Univers Condensed"/>
              <a:cs typeface="Calibri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5D93D25-9FE5-4B1D-9FBB-2AA6E676B288}"/>
              </a:ext>
            </a:extLst>
          </p:cNvPr>
          <p:cNvSpPr txBox="1"/>
          <p:nvPr/>
        </p:nvSpPr>
        <p:spPr>
          <a:xfrm>
            <a:off x="5731777" y="2424390"/>
            <a:ext cx="149668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350" dirty="0">
                <a:latin typeface="Univers Condensed"/>
                <a:cs typeface="Calibri"/>
              </a:rPr>
              <a:t>Větev </a:t>
            </a:r>
            <a:r>
              <a:rPr lang="cs-CZ" sz="1350" dirty="0" err="1">
                <a:latin typeface="Univers Condensed"/>
                <a:cs typeface="Calibri"/>
              </a:rPr>
              <a:t>Viridiplantae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0E9DFE0-C55F-4A99-ACE1-2AF65F3ADABE}"/>
              </a:ext>
            </a:extLst>
          </p:cNvPr>
          <p:cNvSpPr txBox="1"/>
          <p:nvPr/>
        </p:nvSpPr>
        <p:spPr>
          <a:xfrm>
            <a:off x="4533315" y="3158481"/>
            <a:ext cx="1496683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350" dirty="0">
                <a:latin typeface="Univers Condensed"/>
                <a:cs typeface="Calibri"/>
              </a:rPr>
              <a:t>Vývojová linie </a:t>
            </a:r>
            <a:r>
              <a:rPr lang="cs-CZ" sz="1350" dirty="0" err="1">
                <a:latin typeface="Univers Condensed"/>
                <a:cs typeface="Calibri"/>
              </a:rPr>
              <a:t>Chlorophytae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AA9EF84-5033-4E03-B521-65F950404EFA}"/>
              </a:ext>
            </a:extLst>
          </p:cNvPr>
          <p:cNvSpPr txBox="1"/>
          <p:nvPr/>
        </p:nvSpPr>
        <p:spPr>
          <a:xfrm>
            <a:off x="7272202" y="3158481"/>
            <a:ext cx="1496683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350" dirty="0">
                <a:latin typeface="Univers Condensed"/>
                <a:cs typeface="Calibri"/>
              </a:rPr>
              <a:t>Vývojová větev </a:t>
            </a:r>
            <a:r>
              <a:rPr lang="cs-CZ" sz="1350" dirty="0" err="1">
                <a:latin typeface="Univers Condensed"/>
                <a:cs typeface="Calibri"/>
              </a:rPr>
              <a:t>Streptophytae</a:t>
            </a:r>
            <a:endParaRPr lang="cs-CZ" sz="1350" dirty="0" err="1">
              <a:latin typeface="Univers Condensed"/>
            </a:endParaRP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FD34672C-E3B1-43A8-991B-9A05677C0F97}"/>
              </a:ext>
            </a:extLst>
          </p:cNvPr>
          <p:cNvCxnSpPr/>
          <p:nvPr/>
        </p:nvCxnSpPr>
        <p:spPr>
          <a:xfrm flipV="1">
            <a:off x="5382883" y="3647600"/>
            <a:ext cx="21566" cy="420146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425C0B4-2F27-4515-9874-2CB605685D9A}"/>
              </a:ext>
            </a:extLst>
          </p:cNvPr>
          <p:cNvSpPr txBox="1"/>
          <p:nvPr/>
        </p:nvSpPr>
        <p:spPr>
          <a:xfrm>
            <a:off x="4641146" y="3967207"/>
            <a:ext cx="149668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350" dirty="0">
                <a:latin typeface="Univers Condensed"/>
                <a:cs typeface="Calibri"/>
              </a:rPr>
              <a:t>Odd. </a:t>
            </a:r>
            <a:r>
              <a:rPr lang="cs-CZ" sz="1350" dirty="0" err="1">
                <a:latin typeface="Univers Condensed"/>
                <a:cs typeface="Calibri"/>
              </a:rPr>
              <a:t>Chlorophyta</a:t>
            </a:r>
          </a:p>
        </p:txBody>
      </p:sp>
      <p:sp>
        <p:nvSpPr>
          <p:cNvPr id="17" name="Levá jednoduchá závorka 16">
            <a:extLst>
              <a:ext uri="{FF2B5EF4-FFF2-40B4-BE49-F238E27FC236}">
                <a16:creationId xmlns:a16="http://schemas.microsoft.com/office/drawing/2014/main" id="{CA064D6D-ECB0-4709-8E39-38F426A03368}"/>
              </a:ext>
            </a:extLst>
          </p:cNvPr>
          <p:cNvSpPr/>
          <p:nvPr/>
        </p:nvSpPr>
        <p:spPr>
          <a:xfrm rot="5400000">
            <a:off x="5837858" y="2395314"/>
            <a:ext cx="420536" cy="4550432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350">
              <a:latin typeface="Univers Condensed"/>
            </a:endParaRPr>
          </a:p>
        </p:txBody>
      </p:sp>
      <p:sp>
        <p:nvSpPr>
          <p:cNvPr id="18" name="Levá jednoduchá závorka 17">
            <a:extLst>
              <a:ext uri="{FF2B5EF4-FFF2-40B4-BE49-F238E27FC236}">
                <a16:creationId xmlns:a16="http://schemas.microsoft.com/office/drawing/2014/main" id="{A2054FD8-160A-4607-9C62-E5D394F96BEF}"/>
              </a:ext>
            </a:extLst>
          </p:cNvPr>
          <p:cNvSpPr/>
          <p:nvPr/>
        </p:nvSpPr>
        <p:spPr>
          <a:xfrm rot="5400000">
            <a:off x="5886380" y="3349609"/>
            <a:ext cx="431319" cy="2652622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350">
              <a:latin typeface="Univers Condensed"/>
            </a:endParaRPr>
          </a:p>
        </p:txBody>
      </p: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22224D98-D494-4B98-A1D2-B582C00E9859}"/>
              </a:ext>
            </a:extLst>
          </p:cNvPr>
          <p:cNvCxnSpPr>
            <a:cxnSpLocks/>
          </p:cNvCxnSpPr>
          <p:nvPr/>
        </p:nvCxnSpPr>
        <p:spPr>
          <a:xfrm flipH="1" flipV="1">
            <a:off x="6135733" y="4488135"/>
            <a:ext cx="4412" cy="429116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E5AA58E6-7113-4AEE-9A25-332BAFF91B77}"/>
              </a:ext>
            </a:extLst>
          </p:cNvPr>
          <p:cNvSpPr txBox="1"/>
          <p:nvPr/>
        </p:nvSpPr>
        <p:spPr>
          <a:xfrm>
            <a:off x="2948211" y="4926896"/>
            <a:ext cx="1496683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350" dirty="0">
                <a:latin typeface="Univers Condensed"/>
                <a:cs typeface="Calibri"/>
              </a:rPr>
              <a:t>Odd. </a:t>
            </a:r>
            <a:endParaRPr lang="cs-CZ" sz="1350">
              <a:latin typeface="Univers Condensed"/>
            </a:endParaRPr>
          </a:p>
          <a:p>
            <a:pPr algn="ctr"/>
            <a:r>
              <a:rPr lang="cs-CZ" sz="1350" dirty="0" err="1">
                <a:latin typeface="Univers Condensed"/>
                <a:cs typeface="Calibri"/>
              </a:rPr>
              <a:t>Charophyta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1AD40C46-0A42-4E0B-90B8-5238C1A95968}"/>
              </a:ext>
            </a:extLst>
          </p:cNvPr>
          <p:cNvSpPr txBox="1"/>
          <p:nvPr/>
        </p:nvSpPr>
        <p:spPr>
          <a:xfrm>
            <a:off x="4080428" y="4894546"/>
            <a:ext cx="1496683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350" dirty="0">
                <a:latin typeface="Univers Condensed"/>
                <a:cs typeface="Calibri"/>
              </a:rPr>
              <a:t>Odd. </a:t>
            </a:r>
            <a:r>
              <a:rPr lang="cs-CZ" sz="1350" dirty="0" err="1">
                <a:latin typeface="Univers Condensed"/>
                <a:cs typeface="Calibri"/>
              </a:rPr>
              <a:t>Anthocerophyta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8953F834-DF93-46C6-AFB7-B95D2E563C1C}"/>
              </a:ext>
            </a:extLst>
          </p:cNvPr>
          <p:cNvSpPr txBox="1"/>
          <p:nvPr/>
        </p:nvSpPr>
        <p:spPr>
          <a:xfrm>
            <a:off x="5395957" y="4894546"/>
            <a:ext cx="1496683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350" dirty="0">
                <a:latin typeface="Univers Condensed"/>
                <a:cs typeface="Calibri"/>
              </a:rPr>
              <a:t>Odd. </a:t>
            </a:r>
            <a:r>
              <a:rPr lang="cs-CZ" sz="1350" dirty="0" err="1">
                <a:latin typeface="Univers Condensed"/>
                <a:cs typeface="Calibri"/>
              </a:rPr>
              <a:t>Marchantiophyta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84E34AB1-743C-4115-966F-F094FB6C60B0}"/>
              </a:ext>
            </a:extLst>
          </p:cNvPr>
          <p:cNvSpPr txBox="1"/>
          <p:nvPr/>
        </p:nvSpPr>
        <p:spPr>
          <a:xfrm>
            <a:off x="6657570" y="4872980"/>
            <a:ext cx="1496683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350" dirty="0">
                <a:latin typeface="Univers Condensed"/>
                <a:cs typeface="Calibri"/>
              </a:rPr>
              <a:t>Odd. </a:t>
            </a:r>
            <a:endParaRPr lang="cs-CZ" sz="1350">
              <a:latin typeface="Univers Condensed"/>
            </a:endParaRPr>
          </a:p>
          <a:p>
            <a:pPr algn="ctr"/>
            <a:r>
              <a:rPr lang="cs-CZ" sz="1350" dirty="0" err="1">
                <a:latin typeface="Univers Condensed"/>
                <a:cs typeface="Calibri"/>
              </a:rPr>
              <a:t>Bryophyta</a:t>
            </a:r>
            <a:endParaRPr lang="cs-CZ" sz="1350" dirty="0" err="1">
              <a:latin typeface="Univers Condensed"/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00BC5BBC-922E-4CE9-8010-E916DA22ED48}"/>
              </a:ext>
            </a:extLst>
          </p:cNvPr>
          <p:cNvSpPr txBox="1"/>
          <p:nvPr/>
        </p:nvSpPr>
        <p:spPr>
          <a:xfrm>
            <a:off x="7746655" y="4894546"/>
            <a:ext cx="1496683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350" dirty="0">
                <a:latin typeface="Univers Condensed"/>
                <a:cs typeface="Calibri"/>
              </a:rPr>
              <a:t>Odd. </a:t>
            </a:r>
            <a:endParaRPr lang="cs-CZ" sz="1350">
              <a:latin typeface="Univers Condensed"/>
            </a:endParaRPr>
          </a:p>
          <a:p>
            <a:pPr algn="ctr"/>
            <a:r>
              <a:rPr lang="cs-CZ" sz="1350" dirty="0" err="1">
                <a:latin typeface="Univers Condensed"/>
                <a:cs typeface="Calibri"/>
              </a:rPr>
              <a:t>Cormophyta</a:t>
            </a:r>
          </a:p>
        </p:txBody>
      </p:sp>
      <p:sp>
        <p:nvSpPr>
          <p:cNvPr id="31" name="Ovál 30">
            <a:extLst>
              <a:ext uri="{FF2B5EF4-FFF2-40B4-BE49-F238E27FC236}">
                <a16:creationId xmlns:a16="http://schemas.microsoft.com/office/drawing/2014/main" id="{6429F734-06E5-4867-A812-34C7ABAD30BC}"/>
              </a:ext>
            </a:extLst>
          </p:cNvPr>
          <p:cNvSpPr/>
          <p:nvPr/>
        </p:nvSpPr>
        <p:spPr>
          <a:xfrm>
            <a:off x="2945246" y="4843058"/>
            <a:ext cx="1423358" cy="646982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>
              <a:latin typeface="Univers Condensed"/>
            </a:endParaRPr>
          </a:p>
        </p:txBody>
      </p: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CF8BD43C-ADC9-4E53-9A32-0D894F7C10AE}"/>
              </a:ext>
            </a:extLst>
          </p:cNvPr>
          <p:cNvCxnSpPr>
            <a:cxnSpLocks/>
          </p:cNvCxnSpPr>
          <p:nvPr/>
        </p:nvCxnSpPr>
        <p:spPr>
          <a:xfrm flipV="1">
            <a:off x="7948162" y="3640509"/>
            <a:ext cx="26762" cy="70967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0963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91513" cy="10699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600" dirty="0">
                <a:solidFill>
                  <a:srgbClr val="00B0F0"/>
                </a:solidFill>
                <a:latin typeface="Calibri" panose="020F0502020204030204" pitchFamily="34" charset="0"/>
              </a:rPr>
              <a:t>Vývojová větev </a:t>
            </a:r>
            <a:r>
              <a:rPr lang="cs-CZ" altLang="cs-CZ" sz="3600" dirty="0" err="1">
                <a:solidFill>
                  <a:srgbClr val="00B0F0"/>
                </a:solidFill>
                <a:latin typeface="Calibri" panose="020F0502020204030204" pitchFamily="34" charset="0"/>
              </a:rPr>
              <a:t>Streptophytae</a:t>
            </a:r>
            <a:r>
              <a:rPr lang="cs-CZ" altLang="cs-CZ" sz="3600" dirty="0">
                <a:solidFill>
                  <a:srgbClr val="00B0F0"/>
                </a:solidFill>
                <a:latin typeface="Calibri" panose="020F0502020204030204" pitchFamily="34" charset="0"/>
              </a:rPr>
              <a:t>, </a:t>
            </a:r>
            <a:br>
              <a:rPr lang="cs-CZ" altLang="cs-CZ" sz="3600" dirty="0">
                <a:solidFill>
                  <a:srgbClr val="00B0F0"/>
                </a:solidFill>
                <a:latin typeface="Calibri" panose="020F0502020204030204" pitchFamily="34" charset="0"/>
              </a:rPr>
            </a:br>
            <a:r>
              <a:rPr lang="cs-CZ" altLang="cs-CZ" sz="3600" dirty="0">
                <a:solidFill>
                  <a:srgbClr val="00B0F0"/>
                </a:solidFill>
                <a:latin typeface="Calibri" panose="020F0502020204030204" pitchFamily="34" charset="0"/>
              </a:rPr>
              <a:t>odd.: CHAROPHYTA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339850"/>
            <a:ext cx="8280400" cy="53292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Výchozí pro zelené rostliny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 err="1">
                <a:latin typeface="Calibri" panose="020F0502020204030204" pitchFamily="34" charset="0"/>
              </a:rPr>
              <a:t>Kokální</a:t>
            </a:r>
            <a:r>
              <a:rPr lang="cs-CZ" altLang="cs-CZ" sz="2400" b="1" dirty="0">
                <a:latin typeface="Calibri" panose="020F0502020204030204" pitchFamily="34" charset="0"/>
              </a:rPr>
              <a:t> a vláknité řasy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Přeslenitá vzpřímená stélka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>
                <a:latin typeface="Calibri" panose="020F0502020204030204" pitchFamily="34" charset="0"/>
              </a:rPr>
              <a:t>Fragmoplast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Chloroplast s </a:t>
            </a:r>
            <a:r>
              <a:rPr lang="cs-CZ" altLang="cs-CZ" sz="2400" dirty="0" err="1">
                <a:latin typeface="Calibri" panose="020F0502020204030204" pitchFamily="34" charset="0"/>
              </a:rPr>
              <a:t>pyrenoidem</a:t>
            </a:r>
            <a:r>
              <a:rPr lang="cs-CZ" altLang="cs-CZ" sz="2400" dirty="0">
                <a:latin typeface="Calibri" panose="020F0502020204030204" pitchFamily="34" charset="0"/>
              </a:rPr>
              <a:t> (škrobová zrnka)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Bičíkový aparát - </a:t>
            </a:r>
            <a:r>
              <a:rPr lang="cs-CZ" altLang="cs-CZ" sz="2400" dirty="0" err="1">
                <a:latin typeface="Calibri" panose="020F0502020204030204" pitchFamily="34" charset="0"/>
              </a:rPr>
              <a:t>kinetozom</a:t>
            </a:r>
            <a:r>
              <a:rPr lang="cs-CZ" altLang="cs-CZ" sz="2400" dirty="0">
                <a:latin typeface="Calibri" panose="020F0502020204030204" pitchFamily="34" charset="0"/>
              </a:rPr>
              <a:t> + 60 srostlých mikrotubulů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err="1">
                <a:latin typeface="Calibri" panose="020F0502020204030204" pitchFamily="34" charset="0"/>
              </a:rPr>
              <a:t>Spájivky</a:t>
            </a:r>
            <a:r>
              <a:rPr lang="cs-CZ" altLang="cs-CZ" sz="2400" dirty="0">
                <a:latin typeface="Calibri" panose="020F0502020204030204" pitchFamily="34" charset="0"/>
              </a:rPr>
              <a:t> - žádná bičíkatá stadia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Zoospory, spermatozoidy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Izogamie, anizogamie, oogamie, konjugace</a:t>
            </a:r>
          </a:p>
        </p:txBody>
      </p:sp>
      <p:pic>
        <p:nvPicPr>
          <p:cNvPr id="3" name="Obrázek 2" descr="Obsah obrázku Stonek rostliny, Cévnaté rostliny, rostlina, flóra&#10;&#10;Popis byl vytvořen automaticky">
            <a:extLst>
              <a:ext uri="{FF2B5EF4-FFF2-40B4-BE49-F238E27FC236}">
                <a16:creationId xmlns:a16="http://schemas.microsoft.com/office/drawing/2014/main" id="{A6EDA773-AF95-055E-BEFF-C1F8C09484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53" y="5057581"/>
            <a:ext cx="2148674" cy="1611506"/>
          </a:xfrm>
          <a:prstGeom prst="rect">
            <a:avLst/>
          </a:prstGeom>
        </p:spPr>
      </p:pic>
      <p:pic>
        <p:nvPicPr>
          <p:cNvPr id="5" name="Picture 2" descr="http://protist.i.hosei.ac.jp/pdb/images/chlorophyta/spirogyra/Spirogyra.jpg">
            <a:extLst>
              <a:ext uri="{FF2B5EF4-FFF2-40B4-BE49-F238E27FC236}">
                <a16:creationId xmlns:a16="http://schemas.microsoft.com/office/drawing/2014/main" id="{9F6B6E31-36AF-FDB0-804D-59FB3F2A7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720" y="5115580"/>
            <a:ext cx="2543784" cy="155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8950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>
                <a:solidFill>
                  <a:srgbClr val="00B0F0"/>
                </a:solidFill>
                <a:latin typeface="Calibri" panose="020F0502020204030204" pitchFamily="34" charset="0"/>
              </a:rPr>
              <a:t>Oddělení </a:t>
            </a:r>
            <a:r>
              <a:rPr lang="cs-CZ" sz="3600" dirty="0" err="1">
                <a:solidFill>
                  <a:srgbClr val="00B0F0"/>
                </a:solidFill>
                <a:latin typeface="Calibri" panose="020F0502020204030204" pitchFamily="34" charset="0"/>
              </a:rPr>
              <a:t>Charophyta</a:t>
            </a:r>
            <a:r>
              <a:rPr lang="cs-CZ" sz="3600" dirty="0">
                <a:solidFill>
                  <a:srgbClr val="00B0F0"/>
                </a:solidFill>
                <a:latin typeface="Calibri" panose="020F0502020204030204" pitchFamily="34" charset="0"/>
              </a:rPr>
              <a:t>, třídy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err="1">
                <a:solidFill>
                  <a:srgbClr val="FFC000"/>
                </a:solidFill>
                <a:latin typeface="Calibri" panose="020F0502020204030204" pitchFamily="34" charset="0"/>
              </a:rPr>
              <a:t>Mesostigmatophyceae</a:t>
            </a:r>
            <a:endParaRPr lang="cs-CZ" altLang="cs-CZ" sz="2400" dirty="0">
              <a:solidFill>
                <a:srgbClr val="FFC000"/>
              </a:solidFill>
              <a:latin typeface="Calibri" panose="020F0502020204030204" pitchFamily="34" charset="0"/>
            </a:endParaRPr>
          </a:p>
          <a:p>
            <a:r>
              <a:rPr lang="cs-CZ" altLang="cs-CZ" sz="24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Klebsormidiophyceae</a:t>
            </a:r>
            <a:endParaRPr lang="cs-CZ" altLang="cs-CZ" sz="24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cs-CZ" altLang="cs-CZ" sz="3600" dirty="0" err="1">
                <a:solidFill>
                  <a:srgbClr val="0070C0"/>
                </a:solidFill>
                <a:latin typeface="Calibri" panose="020F0502020204030204" pitchFamily="34" charset="0"/>
              </a:rPr>
              <a:t>Coleochaetophyceae</a:t>
            </a:r>
            <a:endParaRPr lang="cs-CZ" altLang="cs-CZ" sz="36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r>
              <a:rPr lang="cs-CZ" altLang="cs-CZ" sz="36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Charophyceae</a:t>
            </a:r>
            <a:endParaRPr lang="cs-CZ" altLang="cs-CZ" sz="36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r>
              <a:rPr lang="cs-CZ" altLang="cs-CZ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Zygnematophyceae</a:t>
            </a:r>
            <a:endParaRPr lang="cs-CZ" altLang="cs-CZ" sz="36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21319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dirty="0" err="1">
                <a:solidFill>
                  <a:srgbClr val="FFC000"/>
                </a:solidFill>
                <a:latin typeface="Calibri" panose="020F0502020204030204" pitchFamily="34" charset="0"/>
              </a:rPr>
              <a:t>Mesostigmatophyceae</a:t>
            </a:r>
            <a:br>
              <a:rPr lang="cs-CZ" altLang="cs-CZ" dirty="0">
                <a:solidFill>
                  <a:srgbClr val="FFC000"/>
                </a:solidFill>
                <a:latin typeface="Calibri" panose="020F0502020204030204" pitchFamily="34" charset="0"/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>
            <a:normAutofit/>
          </a:bodyPr>
          <a:lstStyle/>
          <a:p>
            <a:r>
              <a:rPr lang="cs-CZ" sz="2000" dirty="0"/>
              <a:t>Sladkovodní</a:t>
            </a:r>
          </a:p>
          <a:p>
            <a:r>
              <a:rPr lang="cs-CZ" sz="2000" dirty="0"/>
              <a:t>Bičíkovci</a:t>
            </a:r>
          </a:p>
          <a:p>
            <a:r>
              <a:rPr lang="cs-CZ" sz="2000" dirty="0"/>
              <a:t>Šupiny</a:t>
            </a:r>
          </a:p>
          <a:p>
            <a:endParaRPr lang="cs-CZ" sz="2000" dirty="0"/>
          </a:p>
        </p:txBody>
      </p:sp>
      <p:pic>
        <p:nvPicPr>
          <p:cNvPr id="8194" name="Picture 2" descr="http://natural-history.main.jp/Tree_of_life/Eukaryote/Plantae/Streptophyta/Mesostigma/2012-09-28%20182449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95" y="3356736"/>
            <a:ext cx="41910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045" y="6509511"/>
            <a:ext cx="2947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http://natural-history.main.jp</a:t>
            </a:r>
          </a:p>
        </p:txBody>
      </p:sp>
      <p:sp>
        <p:nvSpPr>
          <p:cNvPr id="7" name="Obdélník 6"/>
          <p:cNvSpPr/>
          <p:nvPr/>
        </p:nvSpPr>
        <p:spPr>
          <a:xfrm>
            <a:off x="179512" y="2956626"/>
            <a:ext cx="21053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i="1" dirty="0" err="1">
                <a:solidFill>
                  <a:srgbClr val="FFC000"/>
                </a:solidFill>
              </a:rPr>
              <a:t>Mesostigma</a:t>
            </a:r>
            <a:r>
              <a:rPr lang="cs-CZ" sz="2000" i="1" dirty="0">
                <a:solidFill>
                  <a:srgbClr val="FFC000"/>
                </a:solidFill>
              </a:rPr>
              <a:t> </a:t>
            </a:r>
            <a:r>
              <a:rPr lang="cs-CZ" sz="2000" i="1" dirty="0" err="1">
                <a:solidFill>
                  <a:srgbClr val="FFC000"/>
                </a:solidFill>
              </a:rPr>
              <a:t>viride</a:t>
            </a:r>
            <a:endParaRPr lang="cs-CZ" sz="2000" i="1" dirty="0">
              <a:solidFill>
                <a:srgbClr val="FFC000"/>
              </a:solidFill>
            </a:endParaRPr>
          </a:p>
        </p:txBody>
      </p:sp>
      <p:pic>
        <p:nvPicPr>
          <p:cNvPr id="8196" name="Picture 4" descr="http://www.rbgsyd.nsw.gov.au/__data/assets/image/0008/48176/Chaetosphaeridiu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17033"/>
            <a:ext cx="4234780" cy="28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5004048" y="2963990"/>
            <a:ext cx="22063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i="1" dirty="0" err="1">
                <a:solidFill>
                  <a:srgbClr val="FFC000"/>
                </a:solidFill>
              </a:rPr>
              <a:t>Chaetosphaeridium</a:t>
            </a:r>
            <a:endParaRPr lang="cs-CZ" sz="2000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4450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>
                <a:solidFill>
                  <a:srgbClr val="92D050"/>
                </a:solidFill>
                <a:latin typeface="Calibri" panose="020F0502020204030204" pitchFamily="34" charset="0"/>
              </a:rPr>
              <a:t>Třída </a:t>
            </a:r>
            <a:r>
              <a:rPr lang="cs-CZ" sz="3600" dirty="0" err="1">
                <a:solidFill>
                  <a:srgbClr val="92D050"/>
                </a:solidFill>
                <a:latin typeface="Calibri" panose="020F0502020204030204" pitchFamily="34" charset="0"/>
              </a:rPr>
              <a:t>Klebsormidiophyceae</a:t>
            </a:r>
            <a:endParaRPr lang="cs-CZ" sz="3600" dirty="0">
              <a:solidFill>
                <a:srgbClr val="92D050"/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Jediný rod  </a:t>
            </a:r>
            <a:r>
              <a:rPr lang="cs-CZ" altLang="cs-CZ" sz="2400" b="1" i="1" dirty="0" err="1">
                <a:solidFill>
                  <a:srgbClr val="92D050"/>
                </a:solidFill>
                <a:latin typeface="Calibri" panose="020F0502020204030204" pitchFamily="34" charset="0"/>
              </a:rPr>
              <a:t>Klebsormidium</a:t>
            </a:r>
            <a:endParaRPr lang="cs-CZ" altLang="cs-CZ" sz="2400" b="1" i="1" dirty="0">
              <a:solidFill>
                <a:srgbClr val="92D05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Kosmopolitní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Voda, </a:t>
            </a:r>
            <a:r>
              <a:rPr lang="cs-CZ" altLang="cs-CZ" sz="2400" b="1" dirty="0">
                <a:latin typeface="Calibri" panose="020F0502020204030204" pitchFamily="34" charset="0"/>
              </a:rPr>
              <a:t>terestrické biotopy</a:t>
            </a:r>
            <a:r>
              <a:rPr lang="cs-CZ" altLang="cs-CZ" sz="2400" dirty="0">
                <a:latin typeface="Calibri" panose="020F0502020204030204" pitchFamily="34" charset="0"/>
              </a:rPr>
              <a:t>, půda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Vláknité stélky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Buňky obsahují nástěnný chloroplast s </a:t>
            </a:r>
            <a:r>
              <a:rPr lang="cs-CZ" altLang="cs-CZ" sz="2400" dirty="0" err="1">
                <a:latin typeface="Calibri" panose="020F0502020204030204" pitchFamily="34" charset="0"/>
              </a:rPr>
              <a:t>pyrenoidem</a:t>
            </a:r>
            <a:endParaRPr lang="fr-CA" altLang="cs-CZ" sz="2400" dirty="0">
              <a:latin typeface="Calibri" panose="020F0502020204030204" pitchFamily="34" charset="0"/>
            </a:endParaRPr>
          </a:p>
          <a:p>
            <a:endParaRPr lang="cs-CZ" sz="2400" dirty="0"/>
          </a:p>
        </p:txBody>
      </p:sp>
      <p:pic>
        <p:nvPicPr>
          <p:cNvPr id="1026" name="Picture 2" descr="http://cfb.unh.edu/phycokey/Choices/Charophyceae/KLEBSORMIDIUM/Klebsormidium_02_400x158_rbgsyd.nsw.g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68760"/>
            <a:ext cx="309907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300192" y="2492896"/>
            <a:ext cx="1944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http://cfb.unh.edu</a:t>
            </a:r>
          </a:p>
        </p:txBody>
      </p:sp>
      <p:pic>
        <p:nvPicPr>
          <p:cNvPr id="1028" name="Picture 4" descr="http://cfb.unh.edu/phycokey/Choices/Charophyceae/KLEBSORMIDIUM/Hormidium_04_600x168_John%20Kinro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606" y="4221088"/>
            <a:ext cx="57150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3419260" y="5870519"/>
            <a:ext cx="1944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http://cfb.unh.edu</a:t>
            </a:r>
          </a:p>
        </p:txBody>
      </p:sp>
    </p:spTree>
    <p:extLst>
      <p:ext uri="{BB962C8B-B14F-4D97-AF65-F5344CB8AC3E}">
        <p14:creationId xmlns:p14="http://schemas.microsoft.com/office/powerpoint/2010/main" val="26044377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10"/>
          <p:cNvSpPr>
            <a:spLocks noChangeArrowheads="1"/>
          </p:cNvSpPr>
          <p:nvPr/>
        </p:nvSpPr>
        <p:spPr bwMode="auto">
          <a:xfrm>
            <a:off x="5724525" y="1196975"/>
            <a:ext cx="2447925" cy="23764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1270" name="Text Box 5"/>
          <p:cNvSpPr txBox="1">
            <a:spLocks noChangeArrowheads="1"/>
          </p:cNvSpPr>
          <p:nvPr/>
        </p:nvSpPr>
        <p:spPr bwMode="auto">
          <a:xfrm>
            <a:off x="179512" y="6073776"/>
            <a:ext cx="33115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rgbClr val="0070C0"/>
                </a:solidFill>
              </a:rPr>
              <a:t>Coleochaete</a:t>
            </a:r>
            <a:r>
              <a:rPr lang="cs-CZ" altLang="cs-CZ" sz="3200" i="1" dirty="0">
                <a:solidFill>
                  <a:srgbClr val="0070C0"/>
                </a:solidFill>
              </a:rPr>
              <a:t> </a:t>
            </a:r>
            <a:r>
              <a:rPr lang="cs-CZ" altLang="cs-CZ" sz="3200" dirty="0" err="1">
                <a:solidFill>
                  <a:srgbClr val="0070C0"/>
                </a:solidFill>
              </a:rPr>
              <a:t>sp</a:t>
            </a:r>
            <a:r>
              <a:rPr lang="cs-CZ" altLang="cs-CZ" sz="32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64928" y="1461889"/>
            <a:ext cx="2916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Tvoří </a:t>
            </a:r>
            <a:r>
              <a:rPr lang="cs-CZ" sz="2000" dirty="0" err="1"/>
              <a:t>hetrotrichální</a:t>
            </a:r>
            <a:r>
              <a:rPr lang="cs-CZ" sz="2000" dirty="0"/>
              <a:t> vlákna, která se sdružují dohromady v disk.</a:t>
            </a:r>
          </a:p>
        </p:txBody>
      </p:sp>
      <p:pic>
        <p:nvPicPr>
          <p:cNvPr id="2050" name="Picture 2" descr="Coleochaete orbicular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07" y="2547042"/>
            <a:ext cx="3106949" cy="22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68907" y="4869160"/>
            <a:ext cx="2388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www.ucmp.berkeley.ed</a:t>
            </a:r>
          </a:p>
        </p:txBody>
      </p:sp>
      <p:pic>
        <p:nvPicPr>
          <p:cNvPr id="2052" name="Picture 4" descr="http://www.water-land.co.uk/communities/1/004/012/381/551/images/46039859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85219"/>
            <a:ext cx="3672408" cy="264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148064" y="5034855"/>
            <a:ext cx="2929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http://www.water-land.co.uk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363208" y="476672"/>
            <a:ext cx="6675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Třída </a:t>
            </a:r>
            <a:r>
              <a:rPr lang="cs-CZ" sz="4000" dirty="0" err="1">
                <a:solidFill>
                  <a:srgbClr val="0070C0"/>
                </a:solidFill>
              </a:rPr>
              <a:t>Coleochaetophyceae</a:t>
            </a:r>
            <a:endParaRPr lang="cs-CZ" sz="4000" dirty="0">
              <a:solidFill>
                <a:srgbClr val="0070C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DFAA9A0-E727-386E-4A7B-BEF628E6D551}"/>
              </a:ext>
            </a:extLst>
          </p:cNvPr>
          <p:cNvSpPr txBox="1"/>
          <p:nvPr/>
        </p:nvSpPr>
        <p:spPr>
          <a:xfrm>
            <a:off x="3419872" y="5589240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0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coleochaetová</a:t>
            </a:r>
            <a:r>
              <a:rPr lang="cs-CZ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 hypotéza vzniku vyšších rostlin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27279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Třída </a:t>
            </a:r>
            <a:r>
              <a:rPr lang="cs-CZ" sz="36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Charophyceae</a:t>
            </a:r>
            <a:endParaRPr lang="cs-CZ" sz="36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Pletivná</a:t>
            </a:r>
            <a:r>
              <a:rPr lang="cs-CZ" altLang="cs-CZ" sz="2400" dirty="0">
                <a:latin typeface="Calibri" panose="020F0502020204030204" pitchFamily="34" charset="0"/>
              </a:rPr>
              <a:t> stélka (nody, internodia)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Rhizoidy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r>
              <a:rPr lang="cs-CZ" sz="2400" dirty="0"/>
              <a:t>Zoospory a spermatozoidy mají 2 bičíky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Buněčná stěna často inkrustovaná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Rozmnožování: fragmentace stélky, oogamie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Oogonium má korunku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Sladké čisté vody</a:t>
            </a:r>
          </a:p>
          <a:p>
            <a:r>
              <a:rPr lang="cs-CZ" sz="2400" dirty="0"/>
              <a:t>Zvápenatělé stélky - </a:t>
            </a:r>
            <a:r>
              <a:rPr lang="cs-CZ" sz="2400" dirty="0" err="1"/>
              <a:t>gyrogonity</a:t>
            </a:r>
            <a:r>
              <a:rPr lang="cs-CZ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3288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alaeos.com/eukarya/plantae/images/Glaucocyst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23"/>
            <a:ext cx="4486223" cy="368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fb.unh.edu/phycokey/Choices/Glaucophyceae/GLAUCOCYSTIS/Glaucocystis_02_600x450_nostochinearum_botany.natur.cuni.cz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521" y="3114675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72219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3172825" y="692696"/>
            <a:ext cx="37449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accent3">
                    <a:lumMod val="75000"/>
                  </a:schemeClr>
                </a:solidFill>
              </a:rPr>
              <a:t>Chara</a:t>
            </a:r>
            <a:r>
              <a:rPr lang="cs-CZ" altLang="cs-CZ" sz="3200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accent3">
                    <a:lumMod val="75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cs-CZ" altLang="cs-CZ" sz="32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074" name="Picture 2" descr="http://upload.wikimedia.org/wikipedia/commons/c/cf/CharaFragil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3019425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biology.unm.edu/ccouncil/Biology_203/Images/Non-floweringPlants/cha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674785"/>
            <a:ext cx="4392488" cy="312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880977" y="5013176"/>
            <a:ext cx="2390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http://biology.unm.edu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9483" y="82818"/>
            <a:ext cx="8642350" cy="43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000">
                <a:solidFill>
                  <a:schemeClr val="accent3">
                    <a:lumMod val="75000"/>
                  </a:schemeClr>
                </a:solidFill>
              </a:rPr>
              <a:t>Odd.: Charophyta Třída: Charophyceae Řád: Charales</a:t>
            </a:r>
            <a:endParaRPr lang="cs-CZ" altLang="cs-CZ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3746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encrypted-tbn0.gstatic.com/images?q=tbn:ANd9GcS9oidW0sdvoSTH0WQgth1yiMyGgb-W8iyaD-F9psNscJPa9e-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606" y="1268413"/>
            <a:ext cx="3152775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12541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dirty="0">
                <a:solidFill>
                  <a:schemeClr val="accent3">
                    <a:lumMod val="75000"/>
                  </a:schemeClr>
                </a:solidFill>
              </a:rPr>
              <a:t>Gametangia</a:t>
            </a:r>
          </a:p>
        </p:txBody>
      </p:sp>
      <p:sp>
        <p:nvSpPr>
          <p:cNvPr id="16388" name="Line 7"/>
          <p:cNvSpPr>
            <a:spLocks noChangeShapeType="1"/>
          </p:cNvSpPr>
          <p:nvPr/>
        </p:nvSpPr>
        <p:spPr bwMode="auto">
          <a:xfrm flipH="1" flipV="1">
            <a:off x="4102895" y="4654551"/>
            <a:ext cx="1296987" cy="503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4932040" y="5175072"/>
            <a:ext cx="15128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 dirty="0">
                <a:solidFill>
                  <a:schemeClr val="accent3">
                    <a:lumMod val="75000"/>
                  </a:schemeClr>
                </a:solidFill>
              </a:rPr>
              <a:t>anteridium</a:t>
            </a:r>
          </a:p>
        </p:txBody>
      </p:sp>
      <p:sp>
        <p:nvSpPr>
          <p:cNvPr id="16390" name="Line 9"/>
          <p:cNvSpPr>
            <a:spLocks noChangeShapeType="1"/>
          </p:cNvSpPr>
          <p:nvPr/>
        </p:nvSpPr>
        <p:spPr bwMode="auto">
          <a:xfrm>
            <a:off x="3492500" y="1844824"/>
            <a:ext cx="719138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2196307" y="1451769"/>
            <a:ext cx="16557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 dirty="0">
                <a:solidFill>
                  <a:schemeClr val="accent3">
                    <a:lumMod val="75000"/>
                  </a:schemeClr>
                </a:solidFill>
              </a:rPr>
              <a:t>oogonium</a:t>
            </a:r>
          </a:p>
        </p:txBody>
      </p:sp>
      <p:pic>
        <p:nvPicPr>
          <p:cNvPr id="4100" name="Picture 4" descr="http://www.photomacrography.net/forum/userpix/101_Chara_1024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316" y="1635125"/>
            <a:ext cx="2481804" cy="297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260175" y="4654551"/>
            <a:ext cx="2796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www.photomacrography.ne</a:t>
            </a:r>
          </a:p>
        </p:txBody>
      </p:sp>
      <p:pic>
        <p:nvPicPr>
          <p:cNvPr id="4102" name="Picture 6" descr="http://upload.wikimedia.org/wikipedia/commons/2/26/CharaV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59" y="1778939"/>
            <a:ext cx="2674298" cy="241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-84453" y="4192584"/>
            <a:ext cx="2796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www.photomacrography.ne</a:t>
            </a:r>
          </a:p>
        </p:txBody>
      </p:sp>
      <p:pic>
        <p:nvPicPr>
          <p:cNvPr id="12" name="Picture 4" descr="Popis není dostupný.">
            <a:extLst>
              <a:ext uri="{FF2B5EF4-FFF2-40B4-BE49-F238E27FC236}">
                <a16:creationId xmlns:a16="http://schemas.microsoft.com/office/drawing/2014/main" id="{3AF24D98-4298-A2E0-FC77-3A483547C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376" y="5023883"/>
            <a:ext cx="1951498" cy="214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15955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3172825" y="692696"/>
            <a:ext cx="37449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accent3">
                    <a:lumMod val="75000"/>
                  </a:schemeClr>
                </a:solidFill>
              </a:rPr>
              <a:t>Nitella</a:t>
            </a:r>
            <a:r>
              <a:rPr lang="cs-CZ" altLang="cs-CZ" sz="3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accent3">
                    <a:lumMod val="75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cs-CZ" altLang="cs-CZ" sz="32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9483" y="82818"/>
            <a:ext cx="8642350" cy="43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000">
                <a:solidFill>
                  <a:schemeClr val="accent3">
                    <a:lumMod val="75000"/>
                  </a:schemeClr>
                </a:solidFill>
              </a:rPr>
              <a:t>Odd.: Charophyta Třída: Charophyceae Řád: Charales</a:t>
            </a:r>
            <a:endParaRPr lang="cs-CZ" altLang="cs-CZ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146" name="Picture 2" descr="http://upload.wikimedia.org/wikipedia/commons/c/c7/Nitella_mucronata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398" y="1556792"/>
            <a:ext cx="5848350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483463" y="6093296"/>
            <a:ext cx="2177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http://www.nybg.org</a:t>
            </a:r>
          </a:p>
        </p:txBody>
      </p:sp>
    </p:spTree>
    <p:extLst>
      <p:ext uri="{BB962C8B-B14F-4D97-AF65-F5344CB8AC3E}">
        <p14:creationId xmlns:p14="http://schemas.microsoft.com/office/powerpoint/2010/main" val="22339229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2508202" y="966662"/>
            <a:ext cx="37449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accent3">
                    <a:lumMod val="75000"/>
                  </a:schemeClr>
                </a:solidFill>
              </a:rPr>
              <a:t>Tolypella</a:t>
            </a:r>
            <a:r>
              <a:rPr lang="cs-CZ" altLang="cs-CZ" sz="3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altLang="cs-CZ" sz="3200" i="1" dirty="0" err="1">
                <a:solidFill>
                  <a:schemeClr val="accent3">
                    <a:lumMod val="75000"/>
                  </a:schemeClr>
                </a:solidFill>
              </a:rPr>
              <a:t>glomerata</a:t>
            </a:r>
            <a:endParaRPr lang="cs-CZ" altLang="cs-CZ" sz="32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9483" y="82818"/>
            <a:ext cx="8642350" cy="43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000">
                <a:solidFill>
                  <a:schemeClr val="accent3">
                    <a:lumMod val="75000"/>
                  </a:schemeClr>
                </a:solidFill>
              </a:rPr>
              <a:t>Odd.: Charophyta Třída: Charophyceae Řád: Charales</a:t>
            </a:r>
            <a:endParaRPr lang="cs-CZ" altLang="cs-CZ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122" name="Picture 2" descr="http://www.naturedugard.org/images/4/33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483" y="1700808"/>
            <a:ext cx="5848350" cy="390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987824" y="5705500"/>
            <a:ext cx="3003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http://www.naturedugard.org</a:t>
            </a:r>
          </a:p>
        </p:txBody>
      </p:sp>
    </p:spTree>
    <p:extLst>
      <p:ext uri="{BB962C8B-B14F-4D97-AF65-F5344CB8AC3E}">
        <p14:creationId xmlns:p14="http://schemas.microsoft.com/office/powerpoint/2010/main" val="31692377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868363"/>
          </a:xfrm>
        </p:spPr>
        <p:txBody>
          <a:bodyPr/>
          <a:lstStyle/>
          <a:p>
            <a:pPr eaLnBrk="1" hangingPunct="1"/>
            <a:r>
              <a:rPr lang="cs-CZ" altLang="cs-CZ" sz="3200" dirty="0">
                <a:solidFill>
                  <a:schemeClr val="accent4">
                    <a:lumMod val="75000"/>
                  </a:schemeClr>
                </a:solidFill>
              </a:rPr>
              <a:t>Třída </a:t>
            </a:r>
            <a:r>
              <a:rPr lang="cs-CZ" altLang="cs-CZ" sz="32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endParaRPr lang="cs-CZ" altLang="cs-CZ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40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3923929" y="1600200"/>
            <a:ext cx="4762872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latin typeface="Calibri" panose="020F0502020204030204" pitchFamily="34" charset="0"/>
              </a:rPr>
              <a:t>Jednobuněčné, vláknité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latin typeface="Calibri" panose="020F0502020204030204" pitchFamily="34" charset="0"/>
              </a:rPr>
              <a:t>Charakteristické uspořádání chloroplastu (</a:t>
            </a:r>
            <a:r>
              <a:rPr lang="cs-CZ" sz="2000" dirty="0">
                <a:latin typeface="Calibri" panose="020F0502020204030204" pitchFamily="34" charset="0"/>
              </a:rPr>
              <a:t>stočen do spirály (</a:t>
            </a:r>
            <a:r>
              <a:rPr lang="cs-CZ" sz="2000" i="1" dirty="0" err="1">
                <a:latin typeface="Calibri" panose="020F0502020204030204" pitchFamily="34" charset="0"/>
              </a:rPr>
              <a:t>Spirogyra</a:t>
            </a:r>
            <a:r>
              <a:rPr lang="cs-CZ" sz="2000" dirty="0">
                <a:latin typeface="Calibri" panose="020F0502020204030204" pitchFamily="34" charset="0"/>
              </a:rPr>
              <a:t>) nebo je hvězdicovitě laločnatý (</a:t>
            </a:r>
            <a:r>
              <a:rPr lang="cs-CZ" sz="2000" i="1" dirty="0" err="1">
                <a:latin typeface="Calibri" panose="020F0502020204030204" pitchFamily="34" charset="0"/>
              </a:rPr>
              <a:t>Zygnema</a:t>
            </a:r>
            <a:r>
              <a:rPr lang="cs-CZ" sz="2000" dirty="0">
                <a:latin typeface="Calibri" panose="020F050202020403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latin typeface="Calibri" panose="020F0502020204030204" pitchFamily="34" charset="0"/>
              </a:rPr>
              <a:t>Nepohlavní rozmnožování: fragmentace vlákna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Konjugace</a:t>
            </a:r>
            <a:r>
              <a:rPr lang="cs-CZ" altLang="cs-CZ" sz="2000" dirty="0">
                <a:latin typeface="Calibri" panose="020F0502020204030204" pitchFamily="34" charset="0"/>
              </a:rPr>
              <a:t> (</a:t>
            </a:r>
            <a:r>
              <a:rPr lang="cs-CZ" sz="2000" dirty="0" err="1">
                <a:latin typeface="Calibri" panose="020F0502020204030204" pitchFamily="34" charset="0"/>
              </a:rPr>
              <a:t>isogamety</a:t>
            </a:r>
            <a:r>
              <a:rPr lang="cs-CZ" sz="2000" dirty="0">
                <a:latin typeface="Calibri" panose="020F0502020204030204" pitchFamily="34" charset="0"/>
              </a:rPr>
              <a:t> celé protoplasty)</a:t>
            </a:r>
            <a:endParaRPr lang="cs-CZ" altLang="cs-CZ" sz="20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err="1">
                <a:latin typeface="Calibri" panose="020F0502020204030204" pitchFamily="34" charset="0"/>
              </a:rPr>
              <a:t>Haplontní</a:t>
            </a:r>
            <a:r>
              <a:rPr lang="cs-CZ" altLang="cs-CZ" sz="2000" dirty="0">
                <a:latin typeface="Calibri" panose="020F0502020204030204" pitchFamily="34" charset="0"/>
              </a:rPr>
              <a:t> vývojový cyklus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latin typeface="Calibri" panose="020F0502020204030204" pitchFamily="34" charset="0"/>
              </a:rPr>
              <a:t>Zygospora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latin typeface="Calibri" panose="020F0502020204030204" pitchFamily="34" charset="0"/>
              </a:rPr>
              <a:t>Fragmoplast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Nemají bičíky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latin typeface="Calibri" panose="020F0502020204030204" pitchFamily="34" charset="0"/>
              </a:rPr>
              <a:t>Buněčná stěna - primární, sekundární (vnitřní celulózní, vnější slizovitá)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latin typeface="Calibri" panose="020F0502020204030204" pitchFamily="34" charset="0"/>
              </a:rPr>
              <a:t>Mírně kyselé vody, rašeliniště</a:t>
            </a:r>
          </a:p>
        </p:txBody>
      </p:sp>
      <p:pic>
        <p:nvPicPr>
          <p:cNvPr id="7170" name="Picture 2" descr="http://protist.i.hosei.ac.jp/pdb/images/chlorophyta/spirogyra/group_c/daedaleoides/sp_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3844564" cy="253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20707" y="3724213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pic>
        <p:nvPicPr>
          <p:cNvPr id="7172" name="Picture 4" descr="http://university.uog.edu/botany/474/images/spirogyra_conj_prep37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13203"/>
            <a:ext cx="3280675" cy="24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64824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Konjugace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 lnSpcReduction="10000"/>
          </a:bodyPr>
          <a:lstStyle/>
          <a:p>
            <a:r>
              <a:rPr lang="cs-CZ" sz="2400" b="1" dirty="0"/>
              <a:t>pohlavní proces - spájení</a:t>
            </a:r>
            <a:r>
              <a:rPr lang="cs-CZ" sz="2400" dirty="0"/>
              <a:t> (konjugace): jako gamety vystupují </a:t>
            </a:r>
            <a:r>
              <a:rPr lang="cs-CZ" sz="2400" dirty="0" err="1"/>
              <a:t>bezblanné</a:t>
            </a:r>
            <a:r>
              <a:rPr lang="cs-CZ" sz="2400" dirty="0"/>
              <a:t> protoplasty vegetativních buněk, které se pohybují amébovitě ve vymezeném prostoru (kopulační kanálek u vláknitých jařmatek, společný sliz obklopující buňky u </a:t>
            </a:r>
            <a:r>
              <a:rPr lang="cs-CZ" sz="2400" dirty="0" err="1"/>
              <a:t>kokálních</a:t>
            </a:r>
            <a:r>
              <a:rPr lang="cs-CZ" sz="2400" dirty="0"/>
              <a:t> krásivek) =&gt; </a:t>
            </a:r>
            <a:r>
              <a:rPr lang="cs-CZ" sz="2400" b="1" dirty="0"/>
              <a:t>splynutí, karyogamie </a:t>
            </a:r>
            <a:r>
              <a:rPr lang="cs-CZ" sz="2400" dirty="0"/>
              <a:t>=&gt; vzniká zygospora obklopená tlustou bun. stěnou (3 vrstvy - endospor, </a:t>
            </a:r>
            <a:r>
              <a:rPr lang="cs-CZ" sz="2400" dirty="0" err="1"/>
              <a:t>mezospor</a:t>
            </a:r>
            <a:r>
              <a:rPr lang="cs-CZ" sz="2400" dirty="0"/>
              <a:t> a strukturovaný exospor; </a:t>
            </a:r>
            <a:r>
              <a:rPr lang="cs-CZ" sz="2400" dirty="0" err="1"/>
              <a:t>mezospor</a:t>
            </a:r>
            <a:r>
              <a:rPr lang="cs-CZ" sz="2400" dirty="0"/>
              <a:t> obsahuje </a:t>
            </a:r>
            <a:r>
              <a:rPr lang="cs-CZ" sz="2400" dirty="0" err="1"/>
              <a:t>sporopolenin</a:t>
            </a:r>
            <a:r>
              <a:rPr lang="cs-CZ" sz="2400" dirty="0"/>
              <a:t>) =&gt; po období klidu meiotické dělení a klíčení</a:t>
            </a:r>
          </a:p>
          <a:p>
            <a:endParaRPr lang="cs-CZ" sz="2400" dirty="0"/>
          </a:p>
          <a:p>
            <a:r>
              <a:rPr lang="cs-CZ" sz="2400" dirty="0">
                <a:solidFill>
                  <a:schemeClr val="accent4">
                    <a:lumMod val="75000"/>
                  </a:schemeClr>
                </a:solidFill>
              </a:rPr>
              <a:t>žebříčková (</a:t>
            </a:r>
            <a:r>
              <a:rPr lang="cs-CZ" sz="2400" dirty="0" err="1">
                <a:solidFill>
                  <a:schemeClr val="accent4">
                    <a:lumMod val="75000"/>
                  </a:schemeClr>
                </a:solidFill>
              </a:rPr>
              <a:t>skalariformní</a:t>
            </a:r>
            <a:r>
              <a:rPr lang="cs-CZ" sz="2400" dirty="0">
                <a:solidFill>
                  <a:schemeClr val="accent4">
                    <a:lumMod val="75000"/>
                  </a:schemeClr>
                </a:solidFill>
              </a:rPr>
              <a:t>) </a:t>
            </a:r>
            <a:r>
              <a:rPr lang="cs-CZ" sz="2400" dirty="0"/>
              <a:t>= mezi dvěma různými vlákny; </a:t>
            </a:r>
            <a:r>
              <a:rPr lang="cs-CZ" sz="2400" dirty="0">
                <a:solidFill>
                  <a:schemeClr val="accent4">
                    <a:lumMod val="75000"/>
                  </a:schemeClr>
                </a:solidFill>
              </a:rPr>
              <a:t>laterální </a:t>
            </a:r>
            <a:r>
              <a:rPr lang="cs-CZ" sz="2400" dirty="0"/>
              <a:t>= mezi dvěma sousedními buňkami téhož vlákna</a:t>
            </a:r>
            <a:br>
              <a:rPr lang="cs-CZ" sz="2400" dirty="0"/>
            </a:br>
            <a:br>
              <a:rPr lang="cs-CZ" sz="2400" dirty="0"/>
            </a:br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719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986310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Třída </a:t>
            </a:r>
            <a:r>
              <a:rPr lang="cs-CZ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Zygnematophyceae</a:t>
            </a:r>
            <a:endParaRPr lang="cs-CZ" sz="36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cs-CZ" sz="2400" dirty="0">
                <a:latin typeface="Calibri" panose="020F0502020204030204" pitchFamily="34" charset="0"/>
              </a:rPr>
              <a:t>Řád </a:t>
            </a:r>
            <a:r>
              <a:rPr lang="cs-CZ" altLang="cs-CZ" sz="24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Zygnematales</a:t>
            </a:r>
            <a:r>
              <a:rPr lang="cs-CZ" altLang="cs-CZ" sz="2400" dirty="0">
                <a:latin typeface="Calibri" panose="020F0502020204030204" pitchFamily="34" charset="0"/>
              </a:rPr>
              <a:t>- vláknité typy (nevětvené)</a:t>
            </a:r>
          </a:p>
          <a:p>
            <a:pPr eaLnBrk="1" hangingPunct="1"/>
            <a:endParaRPr lang="cs-CZ" altLang="cs-CZ" sz="2400" dirty="0">
              <a:latin typeface="Calibri" panose="020F0502020204030204" pitchFamily="34" charset="0"/>
            </a:endParaRPr>
          </a:p>
          <a:p>
            <a:pPr marL="0" indent="0" eaLnBrk="1" hangingPunct="1">
              <a:buNone/>
            </a:pPr>
            <a:r>
              <a:rPr lang="cs-CZ" altLang="cs-CZ" sz="2400" dirty="0">
                <a:latin typeface="Calibri" panose="020F0502020204030204" pitchFamily="34" charset="0"/>
              </a:rPr>
              <a:t>Řád </a:t>
            </a:r>
            <a:r>
              <a:rPr lang="cs-CZ" altLang="cs-CZ" sz="24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Desmidiales</a:t>
            </a:r>
            <a:r>
              <a:rPr lang="cs-CZ" altLang="cs-CZ" sz="2400" dirty="0">
                <a:latin typeface="Calibri" panose="020F0502020204030204" pitchFamily="34" charset="0"/>
              </a:rPr>
              <a:t> – jednobuněčné typy, krásivky </a:t>
            </a:r>
          </a:p>
          <a:p>
            <a:pPr eaLnBrk="1" hangingPunct="1"/>
            <a:r>
              <a:rPr lang="cs-CZ" sz="2400" dirty="0">
                <a:latin typeface="Calibri" panose="020F0502020204030204" pitchFamily="34" charset="0"/>
              </a:rPr>
              <a:t>zářez (</a:t>
            </a:r>
            <a:r>
              <a:rPr lang="cs-CZ" sz="2400" dirty="0" err="1">
                <a:latin typeface="Calibri" panose="020F0502020204030204" pitchFamily="34" charset="0"/>
              </a:rPr>
              <a:t>isthmus</a:t>
            </a:r>
            <a:r>
              <a:rPr lang="cs-CZ" sz="2400" dirty="0">
                <a:latin typeface="Calibri" panose="020F0502020204030204" pitchFamily="34" charset="0"/>
              </a:rPr>
              <a:t> – šíje) a dvě </a:t>
            </a:r>
            <a:r>
              <a:rPr lang="cs-CZ" sz="2400" dirty="0" err="1">
                <a:latin typeface="Calibri" panose="020F0502020204030204" pitchFamily="34" charset="0"/>
              </a:rPr>
              <a:t>semicely</a:t>
            </a:r>
            <a:endParaRPr 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sz="2400" dirty="0">
                <a:latin typeface="Calibri" panose="020F0502020204030204" pitchFamily="34" charset="0"/>
              </a:rPr>
              <a:t>jádro je dislokováno uprostřed buňky v oblasti </a:t>
            </a:r>
            <a:r>
              <a:rPr lang="cs-CZ" sz="2400" dirty="0" err="1">
                <a:latin typeface="Calibri" panose="020F0502020204030204" pitchFamily="34" charset="0"/>
              </a:rPr>
              <a:t>isthmu</a:t>
            </a:r>
            <a:endParaRPr 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sz="2400" dirty="0">
                <a:latin typeface="Calibri" panose="020F0502020204030204" pitchFamily="34" charset="0"/>
              </a:rPr>
              <a:t>výběžky, ostny</a:t>
            </a:r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723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5209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een Algae (Cosmarium) - Stock Image - C005/7050 - Science Photo Library">
            <a:extLst>
              <a:ext uri="{FF2B5EF4-FFF2-40B4-BE49-F238E27FC236}">
                <a16:creationId xmlns:a16="http://schemas.microsoft.com/office/drawing/2014/main" id="{D55716D1-C438-45E0-973F-48A5E32AE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25" b="95375" l="1994" r="94939">
                        <a14:foregroundMark x1="92485" y1="50250" x2="92485" y2="50250"/>
                        <a14:foregroundMark x1="92485" y1="50250" x2="92485" y2="50250"/>
                        <a14:foregroundMark x1="88037" y1="50250" x2="88037" y2="50250"/>
                        <a14:foregroundMark x1="93252" y1="47125" x2="93252" y2="47125"/>
                        <a14:foregroundMark x1="94479" y1="49125" x2="94479" y2="49125"/>
                        <a14:foregroundMark x1="95092" y1="46250" x2="94785" y2="44250"/>
                        <a14:foregroundMark x1="93558" y1="41375" x2="93558" y2="41375"/>
                        <a14:foregroundMark x1="92945" y1="39000" x2="92945" y2="39000"/>
                        <a14:foregroundMark x1="91564" y1="37375" x2="91564" y2="37375"/>
                        <a14:foregroundMark x1="90644" y1="35125" x2="90644" y2="35125"/>
                        <a14:foregroundMark x1="90031" y1="33000" x2="90031" y2="32250"/>
                        <a14:foregroundMark x1="88344" y1="27250" x2="87730" y2="25875"/>
                        <a14:foregroundMark x1="86503" y1="22500" x2="86503" y2="22500"/>
                        <a14:foregroundMark x1="84509" y1="19125" x2="83896" y2="18375"/>
                        <a14:foregroundMark x1="82055" y1="16000" x2="82055" y2="16000"/>
                        <a14:foregroundMark x1="80061" y1="13125" x2="80061" y2="13125"/>
                        <a14:foregroundMark x1="78528" y1="11000" x2="78528" y2="11000"/>
                        <a14:foregroundMark x1="71166" y1="9250" x2="71166" y2="9250"/>
                        <a14:foregroundMark x1="66564" y1="8375" x2="66564" y2="8375"/>
                        <a14:foregroundMark x1="63037" y1="7875" x2="63037" y2="7875"/>
                        <a14:foregroundMark x1="62423" y1="7875" x2="62423" y2="7875"/>
                        <a14:foregroundMark x1="59202" y1="7125" x2="59202" y2="7125"/>
                        <a14:foregroundMark x1="57055" y1="6125" x2="57055" y2="6125"/>
                        <a14:foregroundMark x1="7975" y1="50750" x2="7975" y2="50750"/>
                        <a14:foregroundMark x1="5368" y1="52000" x2="5368" y2="52000"/>
                        <a14:foregroundMark x1="5368" y1="52000" x2="5368" y2="52000"/>
                        <a14:foregroundMark x1="2147" y1="54625" x2="2147" y2="54625"/>
                        <a14:foregroundMark x1="23313" y1="89125" x2="23313" y2="89125"/>
                        <a14:foregroundMark x1="29141" y1="91750" x2="29141" y2="91750"/>
                        <a14:foregroundMark x1="26227" y1="91000" x2="26227" y2="91000"/>
                        <a14:foregroundMark x1="47393" y1="95375" x2="47393" y2="95375"/>
                        <a14:foregroundMark x1="44172" y1="95125" x2="44172" y2="95125"/>
                        <a14:foregroundMark x1="93252" y1="39750" x2="93252" y2="39750"/>
                        <a14:foregroundMark x1="90644" y1="41375" x2="90644" y2="41375"/>
                        <a14:foregroundMark x1="90337" y1="38250" x2="90337" y2="38250"/>
                        <a14:foregroundMark x1="90644" y1="35875" x2="90644" y2="35875"/>
                        <a14:foregroundMark x1="90644" y1="34750" x2="90644" y2="34750"/>
                        <a14:foregroundMark x1="90644" y1="33250" x2="90644" y2="33250"/>
                        <a14:backgroundMark x1="90951" y1="52500" x2="90951" y2="52500"/>
                        <a14:backgroundMark x1="90951" y1="48375" x2="90951" y2="48375"/>
                        <a14:backgroundMark x1="90951" y1="45500" x2="90951" y2="45500"/>
                        <a14:backgroundMark x1="90951" y1="43625" x2="90951" y2="42375"/>
                        <a14:backgroundMark x1="90951" y1="39750" x2="90951" y2="39000"/>
                        <a14:backgroundMark x1="90951" y1="40000" x2="90951" y2="39750"/>
                        <a14:backgroundMark x1="91564" y1="37375" x2="91564" y2="36625"/>
                        <a14:backgroundMark x1="92178" y1="33000" x2="92178" y2="33000"/>
                        <a14:backgroundMark x1="91871" y1="30875" x2="91258" y2="30125"/>
                        <a14:backgroundMark x1="85583" y1="18375" x2="85583" y2="18375"/>
                        <a14:backgroundMark x1="80675" y1="14500" x2="79448" y2="13375"/>
                        <a14:backgroundMark x1="76534" y1="11875" x2="76534" y2="1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4995">
            <a:off x="3079738" y="1152757"/>
            <a:ext cx="4186067" cy="51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E4D4A4C-6174-4A5F-A36A-9CB79829D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651" y="-16996"/>
            <a:ext cx="9282223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Třída </a:t>
            </a:r>
            <a:r>
              <a:rPr lang="cs-CZ" altLang="cs-CZ" sz="2800" b="1" dirty="0" err="1">
                <a:solidFill>
                  <a:srgbClr val="265F00"/>
                </a:solidFill>
                <a:latin typeface="+mn-lt"/>
              </a:rPr>
              <a:t>Zygnematophyceae</a:t>
            </a:r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     </a:t>
            </a:r>
            <a:r>
              <a:rPr lang="cs-CZ" altLang="cs-CZ" sz="2800" b="1" i="1" dirty="0" err="1">
                <a:solidFill>
                  <a:srgbClr val="265F00"/>
                </a:solidFill>
                <a:latin typeface="+mn-lt"/>
              </a:rPr>
              <a:t>Cosmarium</a:t>
            </a:r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 sp.</a:t>
            </a:r>
            <a:endParaRPr lang="fr-CA" altLang="cs-CZ" sz="2800" b="1" dirty="0">
              <a:solidFill>
                <a:srgbClr val="265F00"/>
              </a:solidFill>
              <a:latin typeface="+mn-lt"/>
            </a:endParaRPr>
          </a:p>
        </p:txBody>
      </p:sp>
      <p:sp>
        <p:nvSpPr>
          <p:cNvPr id="8" name="Šipka: doprava 7">
            <a:extLst>
              <a:ext uri="{FF2B5EF4-FFF2-40B4-BE49-F238E27FC236}">
                <a16:creationId xmlns:a16="http://schemas.microsoft.com/office/drawing/2014/main" id="{83D589E2-8A12-4CB9-A51F-F1FD6E1A2BF8}"/>
              </a:ext>
            </a:extLst>
          </p:cNvPr>
          <p:cNvSpPr/>
          <p:nvPr/>
        </p:nvSpPr>
        <p:spPr>
          <a:xfrm>
            <a:off x="2312615" y="2232837"/>
            <a:ext cx="2923954" cy="141873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: doprava 8">
            <a:extLst>
              <a:ext uri="{FF2B5EF4-FFF2-40B4-BE49-F238E27FC236}">
                <a16:creationId xmlns:a16="http://schemas.microsoft.com/office/drawing/2014/main" id="{52F582E5-EBF0-4537-8356-CE3799A00467}"/>
              </a:ext>
            </a:extLst>
          </p:cNvPr>
          <p:cNvSpPr/>
          <p:nvPr/>
        </p:nvSpPr>
        <p:spPr>
          <a:xfrm>
            <a:off x="850638" y="3578879"/>
            <a:ext cx="2923954" cy="141873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6BB31520-10AA-43A7-97CE-2809A09BE0E4}"/>
              </a:ext>
            </a:extLst>
          </p:cNvPr>
          <p:cNvSpPr/>
          <p:nvPr/>
        </p:nvSpPr>
        <p:spPr>
          <a:xfrm rot="10800000">
            <a:off x="5290159" y="3610128"/>
            <a:ext cx="2324953" cy="141872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5E97A1F-DB80-4529-8060-36DF25D2CB93}"/>
              </a:ext>
            </a:extLst>
          </p:cNvPr>
          <p:cNvSpPr txBox="1"/>
          <p:nvPr/>
        </p:nvSpPr>
        <p:spPr>
          <a:xfrm>
            <a:off x="978229" y="2072940"/>
            <a:ext cx="266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pyrenoid</a:t>
            </a:r>
            <a:endParaRPr lang="cs-CZ" sz="2400" b="1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47805CD-DCB0-4126-B6E1-7417FFA5A5A8}"/>
              </a:ext>
            </a:extLst>
          </p:cNvPr>
          <p:cNvSpPr txBox="1"/>
          <p:nvPr/>
        </p:nvSpPr>
        <p:spPr>
          <a:xfrm>
            <a:off x="7591718" y="3429000"/>
            <a:ext cx="266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istmus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CCDED84-FF08-4A16-93C9-68EC16106D5D}"/>
              </a:ext>
            </a:extLst>
          </p:cNvPr>
          <p:cNvSpPr txBox="1"/>
          <p:nvPr/>
        </p:nvSpPr>
        <p:spPr>
          <a:xfrm>
            <a:off x="56316" y="3379294"/>
            <a:ext cx="266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sinus</a:t>
            </a:r>
          </a:p>
        </p:txBody>
      </p:sp>
      <p:sp>
        <p:nvSpPr>
          <p:cNvPr id="5" name="Pravá složená závorka 4">
            <a:extLst>
              <a:ext uri="{FF2B5EF4-FFF2-40B4-BE49-F238E27FC236}">
                <a16:creationId xmlns:a16="http://schemas.microsoft.com/office/drawing/2014/main" id="{A306A26A-0383-4FDC-A6BB-F0C9957EE174}"/>
              </a:ext>
            </a:extLst>
          </p:cNvPr>
          <p:cNvSpPr/>
          <p:nvPr/>
        </p:nvSpPr>
        <p:spPr>
          <a:xfrm>
            <a:off x="6262332" y="3752000"/>
            <a:ext cx="1611076" cy="2215708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F0F4510-2ECE-44FF-991F-BAB2144C57E1}"/>
              </a:ext>
            </a:extLst>
          </p:cNvPr>
          <p:cNvSpPr txBox="1"/>
          <p:nvPr/>
        </p:nvSpPr>
        <p:spPr>
          <a:xfrm>
            <a:off x="7884283" y="4588696"/>
            <a:ext cx="266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semicela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409197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78"/>
    </mc:Choice>
    <mc:Fallback xmlns="">
      <p:transition spd="slow" advTm="61078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www.keweenawalgae.mtu.edu/gallery_images/charophyceans/Mougeotia_p17-1_40125_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1468370"/>
            <a:ext cx="2651893" cy="199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Zygnematales</a:t>
            </a:r>
            <a:endParaRPr lang="cs-CZ" altLang="cs-CZ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51720" y="764704"/>
            <a:ext cx="4248150" cy="647700"/>
          </a:xfrm>
        </p:spPr>
        <p:txBody>
          <a:bodyPr/>
          <a:lstStyle/>
          <a:p>
            <a:pPr eaLnBrk="1" hangingPunct="1"/>
            <a:r>
              <a:rPr lang="cs-CZ" altLang="cs-CZ" i="1" dirty="0">
                <a:solidFill>
                  <a:schemeClr val="tx1"/>
                </a:solidFill>
              </a:rPr>
              <a:t> </a:t>
            </a:r>
            <a:r>
              <a:rPr lang="cs-CZ" altLang="cs-CZ" i="1" dirty="0" err="1">
                <a:solidFill>
                  <a:schemeClr val="accent4">
                    <a:lumMod val="75000"/>
                  </a:schemeClr>
                </a:solidFill>
              </a:rPr>
              <a:t>Mougeotia</a:t>
            </a:r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/>
              <a:t>.</a:t>
            </a:r>
            <a:endParaRPr lang="cs-CZ" altLang="cs-CZ" i="1" dirty="0"/>
          </a:p>
        </p:txBody>
      </p:sp>
      <p:pic>
        <p:nvPicPr>
          <p:cNvPr id="9218" name="Picture 2" descr="http://protist.i.hosei.ac.jp/PDB/Images/chlorophyta/mougeotia/group_2/sp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6968"/>
            <a:ext cx="5391150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259632" y="5877272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pic>
        <p:nvPicPr>
          <p:cNvPr id="9222" name="Picture 6" descr="http://mikrosvijet.files.wordpress.com/2013/04/mougeotia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49" y="3459450"/>
            <a:ext cx="2651893" cy="199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404820" y="5327409"/>
            <a:ext cx="26382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http://mikrosvijet.wordpress.com</a:t>
            </a:r>
          </a:p>
        </p:txBody>
      </p:sp>
    </p:spTree>
    <p:extLst>
      <p:ext uri="{BB962C8B-B14F-4D97-AF65-F5344CB8AC3E}">
        <p14:creationId xmlns:p14="http://schemas.microsoft.com/office/powerpoint/2010/main" val="71592927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Zygnematales</a:t>
            </a:r>
            <a:endParaRPr lang="cs-CZ" altLang="cs-CZ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834" y="620688"/>
            <a:ext cx="8353425" cy="647700"/>
          </a:xfrm>
        </p:spPr>
        <p:txBody>
          <a:bodyPr/>
          <a:lstStyle/>
          <a:p>
            <a:pPr eaLnBrk="1" hangingPunct="1"/>
            <a:r>
              <a:rPr lang="cs-CZ" altLang="cs-CZ" i="1" dirty="0"/>
              <a:t> </a:t>
            </a:r>
            <a:r>
              <a:rPr lang="cs-CZ" altLang="cs-CZ" i="1" dirty="0" err="1">
                <a:solidFill>
                  <a:schemeClr val="accent4">
                    <a:lumMod val="75000"/>
                  </a:schemeClr>
                </a:solidFill>
              </a:rPr>
              <a:t>Spirogyra</a:t>
            </a:r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843808" y="5733256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pic>
        <p:nvPicPr>
          <p:cNvPr id="10242" name="Picture 2" descr="http://protist.i.hosei.ac.jp/pdb/images/chlorophyta/spirogyra/Spirogy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73874"/>
            <a:ext cx="6820077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186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Rhodophyta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Buněčná stěna - </a:t>
            </a:r>
            <a:r>
              <a:rPr lang="cs-CZ" altLang="cs-CZ" sz="2400" b="1" dirty="0" err="1"/>
              <a:t>polygalaktany</a:t>
            </a:r>
            <a:r>
              <a:rPr lang="cs-CZ" altLang="cs-CZ" sz="2400" dirty="0"/>
              <a:t> (agar, karagen) 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Kalcifikace buněčné stěny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Rhodomorfin</a:t>
            </a:r>
            <a:r>
              <a:rPr lang="cs-CZ" altLang="cs-CZ" sz="2400" dirty="0"/>
              <a:t> - glykoprotein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Chlorofyl a, (d)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Chloroplasty mají dvě obalné membrány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Zeaxantin</a:t>
            </a:r>
            <a:r>
              <a:rPr lang="cs-CZ" altLang="cs-CZ" sz="2400" dirty="0"/>
              <a:t>, lutein, karoteny</a:t>
            </a:r>
            <a:endParaRPr lang="cs-CZ" altLang="cs-CZ" sz="2400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 err="1">
                <a:cs typeface="Arial" charset="0"/>
              </a:rPr>
              <a:t>Thylakoidy-fykobilizomy</a:t>
            </a:r>
            <a:r>
              <a:rPr lang="cs-CZ" altLang="cs-CZ" sz="2400" dirty="0">
                <a:cs typeface="Arial" charset="0"/>
              </a:rPr>
              <a:t>- </a:t>
            </a:r>
            <a:r>
              <a:rPr lang="cs-CZ" altLang="cs-CZ" sz="2400" dirty="0" err="1">
                <a:cs typeface="Arial" charset="0"/>
              </a:rPr>
              <a:t>fykobiliproteiny</a:t>
            </a:r>
            <a:r>
              <a:rPr lang="cs-CZ" altLang="cs-CZ" sz="2400" dirty="0">
                <a:cs typeface="Arial" charset="0"/>
              </a:rPr>
              <a:t> (</a:t>
            </a:r>
            <a:r>
              <a:rPr lang="cs-CZ" altLang="cs-CZ" sz="2400" dirty="0" err="1">
                <a:cs typeface="Arial" charset="0"/>
              </a:rPr>
              <a:t>fykocyanin</a:t>
            </a:r>
            <a:r>
              <a:rPr lang="cs-CZ" altLang="cs-CZ" sz="2400" dirty="0">
                <a:cs typeface="Arial" charset="0"/>
              </a:rPr>
              <a:t>, </a:t>
            </a:r>
            <a:r>
              <a:rPr lang="cs-CZ" altLang="cs-CZ" sz="2400" dirty="0" err="1">
                <a:cs typeface="Arial" charset="0"/>
              </a:rPr>
              <a:t>fykoerythrin</a:t>
            </a:r>
            <a:r>
              <a:rPr lang="cs-CZ" altLang="cs-CZ" sz="2400" dirty="0">
                <a:cs typeface="Arial" charset="0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>
                <a:cs typeface="Arial" charset="0"/>
              </a:rPr>
              <a:t>Florideový</a:t>
            </a:r>
            <a:r>
              <a:rPr lang="cs-CZ" altLang="cs-CZ" sz="2400" dirty="0">
                <a:cs typeface="Arial" charset="0"/>
              </a:rPr>
              <a:t> škrob (v plazmě)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>
                <a:cs typeface="Arial" charset="0"/>
              </a:rPr>
              <a:t>Floridozid</a:t>
            </a:r>
            <a:r>
              <a:rPr lang="cs-CZ" altLang="cs-CZ" sz="2400" dirty="0">
                <a:cs typeface="Arial" charset="0"/>
              </a:rPr>
              <a:t> - sacharid, osmoregulace</a:t>
            </a:r>
          </a:p>
          <a:p>
            <a:pPr>
              <a:lnSpc>
                <a:spcPct val="80000"/>
              </a:lnSpc>
            </a:pPr>
            <a:r>
              <a:rPr lang="cs-CZ" altLang="cs-CZ" sz="2400" b="1" dirty="0">
                <a:cs typeface="Arial" charset="0"/>
              </a:rPr>
              <a:t>Žádné bičíky!</a:t>
            </a:r>
          </a:p>
          <a:p>
            <a:pPr>
              <a:lnSpc>
                <a:spcPct val="80000"/>
              </a:lnSpc>
            </a:pPr>
            <a:r>
              <a:rPr lang="cs-CZ" altLang="cs-CZ" sz="2400" dirty="0">
                <a:cs typeface="Arial" charset="0"/>
              </a:rPr>
              <a:t>Potravinářský, farmaceutický průmysl</a:t>
            </a:r>
          </a:p>
          <a:p>
            <a:endParaRPr 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8</a:t>
            </a:fld>
            <a:endParaRPr lang="cs-CZ"/>
          </a:p>
        </p:txBody>
      </p:sp>
      <p:pic>
        <p:nvPicPr>
          <p:cNvPr id="1026" name="Picture 2" descr="Maki-sushi">
            <a:extLst>
              <a:ext uri="{FF2B5EF4-FFF2-40B4-BE49-F238E27FC236}">
                <a16:creationId xmlns:a16="http://schemas.microsoft.com/office/drawing/2014/main" id="{876B6D5D-B2AD-A3D4-1A10-B9878A779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583495"/>
            <a:ext cx="3589224" cy="119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brázky &quot;Red Algae&quot; – procházejte fotografie, vektory a videa 2,676 | Adobe  Stock">
            <a:extLst>
              <a:ext uri="{FF2B5EF4-FFF2-40B4-BE49-F238E27FC236}">
                <a16:creationId xmlns:a16="http://schemas.microsoft.com/office/drawing/2014/main" id="{62731E5E-ED59-CF4C-2EFE-DE16486EF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93" y="43404"/>
            <a:ext cx="1454132" cy="96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658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Zygnematales</a:t>
            </a:r>
            <a:endParaRPr lang="cs-CZ" altLang="cs-CZ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123728" y="620688"/>
            <a:ext cx="4248150" cy="647700"/>
          </a:xfrm>
        </p:spPr>
        <p:txBody>
          <a:bodyPr/>
          <a:lstStyle/>
          <a:p>
            <a:pPr eaLnBrk="1" hangingPunct="1"/>
            <a:r>
              <a:rPr lang="cs-CZ" altLang="cs-CZ" i="1" dirty="0"/>
              <a:t> </a:t>
            </a:r>
            <a:r>
              <a:rPr lang="cs-CZ" altLang="cs-CZ" i="1" dirty="0" err="1">
                <a:solidFill>
                  <a:schemeClr val="accent4">
                    <a:lumMod val="75000"/>
                  </a:schemeClr>
                </a:solidFill>
              </a:rPr>
              <a:t>Zygnema</a:t>
            </a:r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1266" name="Picture 2" descr="http://media.nordicmicroalgae.org/original/Zygnem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98" y="1196752"/>
            <a:ext cx="759381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microscopy-uk.org.uk/mag/imgnov07/Zygnema_pectinat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16" y="4437112"/>
            <a:ext cx="2746181" cy="202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273497" y="6097253"/>
            <a:ext cx="3370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http://www.microscopy-uk.org.uk</a:t>
            </a:r>
          </a:p>
        </p:txBody>
      </p:sp>
    </p:spTree>
    <p:extLst>
      <p:ext uri="{BB962C8B-B14F-4D97-AF65-F5344CB8AC3E}">
        <p14:creationId xmlns:p14="http://schemas.microsoft.com/office/powerpoint/2010/main" val="320332194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67744" y="764704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i="1" dirty="0" err="1">
                <a:solidFill>
                  <a:schemeClr val="accent4">
                    <a:lumMod val="75000"/>
                  </a:schemeClr>
                </a:solidFill>
              </a:rPr>
              <a:t>Micrasterias</a:t>
            </a:r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2290" name="Picture 2" descr="http://protist.i.hosei.ac.jp/pdb/images/Chlorophyta/Micrasterias/Micrasteri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631613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044113" y="5454516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</p:spTree>
    <p:extLst>
      <p:ext uri="{BB962C8B-B14F-4D97-AF65-F5344CB8AC3E}">
        <p14:creationId xmlns:p14="http://schemas.microsoft.com/office/powerpoint/2010/main" val="224922127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67744" y="764704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i="1" dirty="0" err="1">
                <a:solidFill>
                  <a:schemeClr val="accent4">
                    <a:lumMod val="75000"/>
                  </a:schemeClr>
                </a:solidFill>
              </a:rPr>
              <a:t>Micrasterias</a:t>
            </a:r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3314" name="Picture 2" descr="http://www.microscopy-uk.org.uk/mag/imgmay05/micrasteri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491869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699792" y="5085184"/>
            <a:ext cx="2632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www.microscopy-uk.org.u</a:t>
            </a:r>
          </a:p>
        </p:txBody>
      </p:sp>
    </p:spTree>
    <p:extLst>
      <p:ext uri="{BB962C8B-B14F-4D97-AF65-F5344CB8AC3E}">
        <p14:creationId xmlns:p14="http://schemas.microsoft.com/office/powerpoint/2010/main" val="396223267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339752" y="692696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>
                <a:solidFill>
                  <a:schemeClr val="tx1"/>
                </a:solidFill>
              </a:rPr>
              <a:t> </a:t>
            </a:r>
            <a:r>
              <a:rPr lang="cs-CZ" altLang="cs-CZ" i="1" dirty="0" err="1">
                <a:solidFill>
                  <a:schemeClr val="accent4">
                    <a:lumMod val="75000"/>
                  </a:schemeClr>
                </a:solidFill>
              </a:rPr>
              <a:t>Cosmarium</a:t>
            </a:r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4338" name="Picture 2" descr="http://protist.i.hosei.ac.jp/pdb/images/Chlorophyta/Cosmarium/Cristatae/Cristatae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584835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810224" y="5400969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</p:spTree>
    <p:extLst>
      <p:ext uri="{BB962C8B-B14F-4D97-AF65-F5344CB8AC3E}">
        <p14:creationId xmlns:p14="http://schemas.microsoft.com/office/powerpoint/2010/main" val="108035090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68453" y="764704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accent4">
                    <a:lumMod val="75000"/>
                  </a:schemeClr>
                </a:solidFill>
              </a:rPr>
              <a:t>Cosmarium</a:t>
            </a:r>
            <a:r>
              <a:rPr lang="cs-CZ" altLang="cs-CZ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5362" name="Picture 2" descr="http://fmp.conncoll.edu/Silicasecchidisk/Pics/Other%20Algae/Green_jpegs/Cosmarium_Key1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28800"/>
            <a:ext cx="4120179" cy="371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059832" y="5852464"/>
            <a:ext cx="2544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http://fmp.conncoll.edu/</a:t>
            </a:r>
          </a:p>
        </p:txBody>
      </p:sp>
    </p:spTree>
    <p:extLst>
      <p:ext uri="{BB962C8B-B14F-4D97-AF65-F5344CB8AC3E}">
        <p14:creationId xmlns:p14="http://schemas.microsoft.com/office/powerpoint/2010/main" val="113605527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99792" y="836712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>
                <a:solidFill>
                  <a:schemeClr val="tx1"/>
                </a:solidFill>
              </a:rPr>
              <a:t> </a:t>
            </a:r>
            <a:r>
              <a:rPr lang="cs-CZ" altLang="cs-CZ" i="1" dirty="0" err="1">
                <a:solidFill>
                  <a:schemeClr val="accent4">
                    <a:lumMod val="75000"/>
                  </a:schemeClr>
                </a:solidFill>
              </a:rPr>
              <a:t>Closterium</a:t>
            </a:r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6386" name="Picture 2" descr="http://protist.i.hosei.ac.jp/pdb/images/chlorophyta/closterium/moniliferum/monilifer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84784"/>
            <a:ext cx="4495800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648444" y="5467645"/>
            <a:ext cx="1968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protist.i.hosei.ac.jp</a:t>
            </a:r>
          </a:p>
        </p:txBody>
      </p:sp>
    </p:spTree>
    <p:extLst>
      <p:ext uri="{BB962C8B-B14F-4D97-AF65-F5344CB8AC3E}">
        <p14:creationId xmlns:p14="http://schemas.microsoft.com/office/powerpoint/2010/main" val="214083888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99792" y="836712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>
                <a:solidFill>
                  <a:schemeClr val="tx1"/>
                </a:solidFill>
              </a:rPr>
              <a:t> </a:t>
            </a:r>
            <a:r>
              <a:rPr lang="cs-CZ" altLang="cs-CZ" i="1" dirty="0" err="1">
                <a:solidFill>
                  <a:schemeClr val="accent4">
                    <a:lumMod val="75000"/>
                  </a:schemeClr>
                </a:solidFill>
              </a:rPr>
              <a:t>Closterium</a:t>
            </a:r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7410" name="Picture 2" descr="http://dbmuseblade.colorado.edu/DiatomTwo/sbsac_site/images/Closterium_moniliferum/Closterium_moniliferum1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84784"/>
            <a:ext cx="3810000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692245" y="5894860"/>
            <a:ext cx="3393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http://dbmuseblade.colorado.edu</a:t>
            </a:r>
          </a:p>
        </p:txBody>
      </p:sp>
    </p:spTree>
    <p:extLst>
      <p:ext uri="{BB962C8B-B14F-4D97-AF65-F5344CB8AC3E}">
        <p14:creationId xmlns:p14="http://schemas.microsoft.com/office/powerpoint/2010/main" val="140599893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339752" y="764704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>
                <a:solidFill>
                  <a:schemeClr val="tx1"/>
                </a:solidFill>
              </a:rPr>
              <a:t> </a:t>
            </a:r>
            <a:r>
              <a:rPr lang="cs-CZ" altLang="cs-CZ" i="1" dirty="0" err="1">
                <a:solidFill>
                  <a:schemeClr val="accent4">
                    <a:lumMod val="75000"/>
                  </a:schemeClr>
                </a:solidFill>
              </a:rPr>
              <a:t>Xanthidium</a:t>
            </a:r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8434" name="Picture 2" descr="http://www.desmids.nl/maand/images/Xanth_fasciculatu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6"/>
            <a:ext cx="428625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011219" y="5746651"/>
            <a:ext cx="2367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http://www.desmids.nl</a:t>
            </a:r>
          </a:p>
        </p:txBody>
      </p:sp>
    </p:spTree>
    <p:extLst>
      <p:ext uri="{BB962C8B-B14F-4D97-AF65-F5344CB8AC3E}">
        <p14:creationId xmlns:p14="http://schemas.microsoft.com/office/powerpoint/2010/main" val="130963522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145630" y="476672"/>
            <a:ext cx="4248150" cy="647700"/>
          </a:xfrm>
        </p:spPr>
        <p:txBody>
          <a:bodyPr/>
          <a:lstStyle/>
          <a:p>
            <a:pPr eaLnBrk="1" hangingPunct="1"/>
            <a:r>
              <a:rPr lang="cs-CZ" altLang="cs-CZ" i="1" dirty="0"/>
              <a:t> </a:t>
            </a:r>
            <a:r>
              <a:rPr lang="cs-CZ" altLang="cs-CZ" i="1" dirty="0" err="1">
                <a:solidFill>
                  <a:schemeClr val="accent4">
                    <a:lumMod val="75000"/>
                  </a:schemeClr>
                </a:solidFill>
              </a:rPr>
              <a:t>Pleurotaenium</a:t>
            </a:r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9458" name="Picture 2" descr="http://www.desmids.nl/maand/images/Pltrabecul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52736"/>
            <a:ext cx="3862230" cy="287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Pleurotaenium trabecula, zygosp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735" y="4070252"/>
            <a:ext cx="2664296" cy="226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95536" y="3926236"/>
            <a:ext cx="2367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http://www.desmids.nl</a:t>
            </a:r>
          </a:p>
        </p:txBody>
      </p:sp>
      <p:sp>
        <p:nvSpPr>
          <p:cNvPr id="3" name="Obdélník 2"/>
          <p:cNvSpPr/>
          <p:nvPr/>
        </p:nvSpPr>
        <p:spPr>
          <a:xfrm>
            <a:off x="5767935" y="5020157"/>
            <a:ext cx="1123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zygospora</a:t>
            </a:r>
          </a:p>
        </p:txBody>
      </p:sp>
      <p:cxnSp>
        <p:nvCxnSpPr>
          <p:cNvPr id="6" name="Přímá spojnice se šipkou 5"/>
          <p:cNvCxnSpPr>
            <a:stCxn id="3" idx="1"/>
          </p:cNvCxnSpPr>
          <p:nvPr/>
        </p:nvCxnSpPr>
        <p:spPr>
          <a:xfrm flipH="1">
            <a:off x="4788024" y="5204823"/>
            <a:ext cx="97991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782697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cs-CZ" dirty="0"/>
              <a:t>Děkuji za pozornost</a:t>
            </a:r>
          </a:p>
        </p:txBody>
      </p:sp>
      <p:pic>
        <p:nvPicPr>
          <p:cNvPr id="1026" name="Picture 2" descr="I used to hate algae but it's starting to grow on me - I used to hate algae but it's starting to grow on me  Sloth Pun Sloth">
            <a:extLst>
              <a:ext uri="{FF2B5EF4-FFF2-40B4-BE49-F238E27FC236}">
                <a16:creationId xmlns:a16="http://schemas.microsoft.com/office/drawing/2014/main" id="{6934D686-090B-46A0-00F2-DC6C1101A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9020" y="1600200"/>
            <a:ext cx="6805959" cy="452596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224335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Rozmnožování ruduch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/>
              <a:t>Nepohlavní: </a:t>
            </a:r>
            <a:r>
              <a:rPr lang="cs-CZ" sz="2400" dirty="0" err="1"/>
              <a:t>monosporami</a:t>
            </a:r>
            <a:endParaRPr lang="cs-CZ" sz="2400" dirty="0"/>
          </a:p>
          <a:p>
            <a:r>
              <a:rPr lang="cs-CZ" sz="2400" dirty="0"/>
              <a:t>Pohlavní: oogamie – vaječná b. (</a:t>
            </a:r>
            <a:r>
              <a:rPr lang="cs-CZ" sz="2400" dirty="0" err="1"/>
              <a:t>karpogon</a:t>
            </a:r>
            <a:r>
              <a:rPr lang="cs-CZ" sz="2400" dirty="0"/>
              <a:t>) je oplozena nepohyblivou samčí gametou (</a:t>
            </a:r>
            <a:r>
              <a:rPr lang="cs-CZ" sz="2400" dirty="0" err="1"/>
              <a:t>spermacií</a:t>
            </a:r>
            <a:r>
              <a:rPr lang="cs-CZ" sz="2400" dirty="0"/>
              <a:t>, které se tvoří v </a:t>
            </a:r>
            <a:r>
              <a:rPr lang="cs-CZ" sz="2400" dirty="0" err="1"/>
              <a:t>spermatangiích</a:t>
            </a:r>
            <a:r>
              <a:rPr lang="cs-CZ" sz="2400" dirty="0"/>
              <a:t>)</a:t>
            </a:r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921736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2101</TotalTime>
  <Words>2237</Words>
  <Application>Microsoft Office PowerPoint</Application>
  <PresentationFormat>Předvádění na obrazovce (4:3)</PresentationFormat>
  <Paragraphs>478</Paragraphs>
  <Slides>89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89</vt:i4>
      </vt:variant>
    </vt:vector>
  </HeadingPairs>
  <TitlesOfParts>
    <vt:vector size="95" baseType="lpstr">
      <vt:lpstr>Arial</vt:lpstr>
      <vt:lpstr>Calibri</vt:lpstr>
      <vt:lpstr>trebuchet ms</vt:lpstr>
      <vt:lpstr>Univers Condensed</vt:lpstr>
      <vt:lpstr>Wingdings</vt:lpstr>
      <vt:lpstr>Motiv systému Office</vt:lpstr>
      <vt:lpstr>Fylogeneze a diverzita rostlin: 3. přednáška Glaucophyta, Rhodophyta, Chlorophyta, Charophyta</vt:lpstr>
      <vt:lpstr>Systém</vt:lpstr>
      <vt:lpstr>Prezentace aplikace PowerPoint</vt:lpstr>
      <vt:lpstr>Přehled systému superskupiny Archaeplastida</vt:lpstr>
      <vt:lpstr>Prezentace aplikace PowerPoint</vt:lpstr>
      <vt:lpstr>Glaucophyta</vt:lpstr>
      <vt:lpstr>Prezentace aplikace PowerPoint</vt:lpstr>
      <vt:lpstr>Rhodophyta</vt:lpstr>
      <vt:lpstr>Rozmnožování ruduch</vt:lpstr>
      <vt:lpstr>Prezentace aplikace PowerPoint</vt:lpstr>
      <vt:lpstr>Ekologie</vt:lpstr>
      <vt:lpstr>Systém</vt:lpstr>
      <vt:lpstr>Prezentace aplikace PowerPoint</vt:lpstr>
      <vt:lpstr>Prezentace aplikace PowerPoint</vt:lpstr>
      <vt:lpstr>Prezentace aplikace PowerPoint</vt:lpstr>
      <vt:lpstr>Prezentace aplikace PowerPoint</vt:lpstr>
      <vt:lpstr>Porphyra (Nori) </vt:lpstr>
      <vt:lpstr> Chloroplastida (Viridiplantae)</vt:lpstr>
      <vt:lpstr>Chlorophyta</vt:lpstr>
      <vt:lpstr>Prezentace aplikace PowerPoint</vt:lpstr>
      <vt:lpstr>Chlorophyta</vt:lpstr>
      <vt:lpstr>Nepohlavní rozmnožování</vt:lpstr>
      <vt:lpstr>Pohlavní rozmnožování</vt:lpstr>
      <vt:lpstr>Mikrotubulární systémy v cytokinezi</vt:lpstr>
      <vt:lpstr>Prezentace aplikace PowerPoint</vt:lpstr>
      <vt:lpstr>Systém, třídy</vt:lpstr>
      <vt:lpstr>Odd.: Chlorophyta  Třída: PRASINOPHYCEAE</vt:lpstr>
      <vt:lpstr>Prezentace aplikace PowerPoint</vt:lpstr>
      <vt:lpstr>Odd.: Chlorophyta Třída: Ulvophyceae  Řád: Ulvales</vt:lpstr>
      <vt:lpstr>Prezentace aplikace PowerPoint</vt:lpstr>
      <vt:lpstr>Odd.: Chlorophyta Třída: Ulvophyceae  Řád: Ulvales</vt:lpstr>
      <vt:lpstr>Třída: Cladophorophyceae</vt:lpstr>
      <vt:lpstr>Odd.: Chlorophyta Třída: Cladophorophyceae Řád: Cladophorales </vt:lpstr>
      <vt:lpstr>Třída: Bryopsydophyceae</vt:lpstr>
      <vt:lpstr>Odd.: Chlorophyta Třída: Bryopsidophyceae Řád: Bryopsidales </vt:lpstr>
      <vt:lpstr>Odd.: Chlorophyta Třída: Bryopsidophyceae  Řád: Bryopsidales</vt:lpstr>
      <vt:lpstr>Odd.: Chlorophyta Třída: Bryopsidophyceae Řád: Bryopsidales </vt:lpstr>
      <vt:lpstr>Třída: Dasycladophyceaee</vt:lpstr>
      <vt:lpstr>Odd.: Chlorophyta Třída: Dasycladophyceae  Řád: Dasycladales</vt:lpstr>
      <vt:lpstr>Odd.: Chlorophyta Třída: Dasycladophyceae  Řád: Dasycladales</vt:lpstr>
      <vt:lpstr>Třída: Trentepohliophyceae</vt:lpstr>
      <vt:lpstr>Odd.: Chlorophyta Třída: Trentepohliophyceae Řád: Trentepohliales</vt:lpstr>
      <vt:lpstr>Odd.: Chlorophyta Třída: Trentepohliophyceae Řád: Trentepohliales</vt:lpstr>
      <vt:lpstr>Třída: Trebouxiophyceae</vt:lpstr>
      <vt:lpstr>Odd.: Chlorophyta Třída: Trebouxiophyceae  Řád: Trebouxiales</vt:lpstr>
      <vt:lpstr>Prezentace aplikace PowerPoint</vt:lpstr>
      <vt:lpstr>Odd.: Chlorophyta Třída: Trebouxiophyceae  Řád: Chlorellales</vt:lpstr>
      <vt:lpstr>Odd.: Chlorophyta Třída: Trebouxiophyceae  Řád: Oocystales</vt:lpstr>
      <vt:lpstr>Odd.: Chlorophyta Třída: Trebouxiophyceae  Řád: Prasiolales</vt:lpstr>
      <vt:lpstr>Třída: Chlorophyceae</vt:lpstr>
      <vt:lpstr>Odd.: Chlorophyta Třída: Chlorophyceae Řád: Chlamydomonadales</vt:lpstr>
      <vt:lpstr>Odd.: Chlorophyta Třída: Chlorophyceae  Řád: Volvocales</vt:lpstr>
      <vt:lpstr>Odd.: Chlorophyta Třída: Chlorophyceae Řád: Chlorococcales</vt:lpstr>
      <vt:lpstr>Odd.: Chlorophyta Třída: Chlorophyceae Řád: Chlorococcales</vt:lpstr>
      <vt:lpstr>Odd.: Chlorophyta Třída: Chlorophyceae  Řád: Microsporales</vt:lpstr>
      <vt:lpstr>Odd.: Chlorophyta Třída: Chlorophyceae  Řád: Oedogoniales</vt:lpstr>
      <vt:lpstr>Odd.: Chlorophyta Třída: Chlorophyceae Řád: Oedogoniales</vt:lpstr>
      <vt:lpstr>Charophyta</vt:lpstr>
      <vt:lpstr>Systém</vt:lpstr>
      <vt:lpstr>Prezentace aplikace PowerPoint</vt:lpstr>
      <vt:lpstr>Přehled systému Archaeplastida</vt:lpstr>
      <vt:lpstr>Prezentace aplikace PowerPoint</vt:lpstr>
      <vt:lpstr>Přehled systému - Archaeplastida</vt:lpstr>
      <vt:lpstr>Vývojová větev Streptophytae,  odd.: CHAROPHYTA</vt:lpstr>
      <vt:lpstr>Oddělení Charophyta, třídy</vt:lpstr>
      <vt:lpstr>Mesostigmatophyceae </vt:lpstr>
      <vt:lpstr>Třída Klebsormidiophyceae</vt:lpstr>
      <vt:lpstr>Prezentace aplikace PowerPoint</vt:lpstr>
      <vt:lpstr>Třída Charophyceae</vt:lpstr>
      <vt:lpstr>Prezentace aplikace PowerPoint</vt:lpstr>
      <vt:lpstr>Gametangia</vt:lpstr>
      <vt:lpstr>Prezentace aplikace PowerPoint</vt:lpstr>
      <vt:lpstr>Prezentace aplikace PowerPoint</vt:lpstr>
      <vt:lpstr>Třída Zygnematophyceae</vt:lpstr>
      <vt:lpstr>Konjugace</vt:lpstr>
      <vt:lpstr>Třída Zygnematophyceae</vt:lpstr>
      <vt:lpstr>Třída Zygnematophyceae     Cosmarium sp.</vt:lpstr>
      <vt:lpstr>Odd.: Charophyta Třída: Zygnematophyceae Řád: Zygnematales</vt:lpstr>
      <vt:lpstr>Odd.: Charophyta Třída: Zygnematophyceae Řád: Zygnematales</vt:lpstr>
      <vt:lpstr>Odd.: Charophyta Třída: Zygnematophyceae Řád: Zygnematales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diatomologie</dc:title>
  <dc:creator>bara</dc:creator>
  <cp:lastModifiedBy>Barbora Hutňan Chattová</cp:lastModifiedBy>
  <cp:revision>130</cp:revision>
  <dcterms:created xsi:type="dcterms:W3CDTF">2012-09-10T15:35:35Z</dcterms:created>
  <dcterms:modified xsi:type="dcterms:W3CDTF">2024-10-16T11:29:37Z</dcterms:modified>
</cp:coreProperties>
</file>