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377" r:id="rId2"/>
    <p:sldId id="265" r:id="rId3"/>
    <p:sldId id="386" r:id="rId4"/>
    <p:sldId id="379" r:id="rId5"/>
    <p:sldId id="380" r:id="rId6"/>
    <p:sldId id="356" r:id="rId7"/>
    <p:sldId id="357" r:id="rId8"/>
    <p:sldId id="358" r:id="rId9"/>
    <p:sldId id="359" r:id="rId10"/>
    <p:sldId id="360" r:id="rId11"/>
    <p:sldId id="361" r:id="rId12"/>
    <p:sldId id="376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75" r:id="rId21"/>
    <p:sldId id="369" r:id="rId22"/>
    <p:sldId id="370" r:id="rId23"/>
    <p:sldId id="371" r:id="rId24"/>
    <p:sldId id="372" r:id="rId25"/>
    <p:sldId id="353" r:id="rId26"/>
    <p:sldId id="260" r:id="rId27"/>
    <p:sldId id="274" r:id="rId28"/>
    <p:sldId id="276" r:id="rId29"/>
    <p:sldId id="381" r:id="rId30"/>
    <p:sldId id="266" r:id="rId31"/>
    <p:sldId id="267" r:id="rId32"/>
    <p:sldId id="268" r:id="rId33"/>
    <p:sldId id="279" r:id="rId34"/>
    <p:sldId id="277" r:id="rId35"/>
    <p:sldId id="278" r:id="rId36"/>
    <p:sldId id="282" r:id="rId37"/>
    <p:sldId id="315" r:id="rId38"/>
    <p:sldId id="316" r:id="rId39"/>
    <p:sldId id="317" r:id="rId40"/>
    <p:sldId id="318" r:id="rId41"/>
    <p:sldId id="319" r:id="rId42"/>
    <p:sldId id="320" r:id="rId43"/>
    <p:sldId id="291" r:id="rId44"/>
    <p:sldId id="321" r:id="rId45"/>
    <p:sldId id="322" r:id="rId46"/>
    <p:sldId id="323" r:id="rId47"/>
    <p:sldId id="324" r:id="rId48"/>
    <p:sldId id="264" r:id="rId49"/>
    <p:sldId id="293" r:id="rId50"/>
    <p:sldId id="304" r:id="rId51"/>
    <p:sldId id="312" r:id="rId52"/>
    <p:sldId id="313" r:id="rId53"/>
    <p:sldId id="325" r:id="rId54"/>
    <p:sldId id="326" r:id="rId55"/>
    <p:sldId id="335" r:id="rId56"/>
    <p:sldId id="327" r:id="rId57"/>
    <p:sldId id="329" r:id="rId58"/>
    <p:sldId id="330" r:id="rId59"/>
    <p:sldId id="331" r:id="rId60"/>
    <p:sldId id="332" r:id="rId61"/>
    <p:sldId id="333" r:id="rId62"/>
    <p:sldId id="382" r:id="rId63"/>
    <p:sldId id="383" r:id="rId64"/>
    <p:sldId id="384" r:id="rId65"/>
    <p:sldId id="373" r:id="rId66"/>
    <p:sldId id="374" r:id="rId67"/>
    <p:sldId id="288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4" autoAdjust="0"/>
    <p:restoredTop sz="62523" autoAdjust="0"/>
  </p:normalViewPr>
  <p:slideViewPr>
    <p:cSldViewPr>
      <p:cViewPr varScale="1">
        <p:scale>
          <a:sx n="62" d="100"/>
          <a:sy n="62" d="100"/>
        </p:scale>
        <p:origin x="128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01.10.2024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01.10.2024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01.10.2024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01.10.2024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01.10.2024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01.10.2024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Relationship Id="rId9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68.jpeg"/><Relationship Id="rId7" Type="http://schemas.openxmlformats.org/officeDocument/2006/relationships/image" Target="../media/image72.tif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1885034"/>
            <a:ext cx="2389404" cy="243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" y="4316654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stélka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</a:t>
            </a:r>
            <a:r>
              <a:rPr lang="cs-CZ" altLang="cs-CZ" sz="2400" dirty="0" err="1"/>
              <a:t>a,c</a:t>
            </a:r>
            <a:r>
              <a:rPr lang="cs-CZ" altLang="cs-CZ" sz="2400" baseline="-25000" dirty="0"/>
              <a:t>,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 se zelenými řasami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416658" y="7689741"/>
            <a:ext cx="984642" cy="89009"/>
          </a:xfrm>
          <a:prstGeom prst="rect">
            <a:avLst/>
          </a:prstGeom>
        </p:spPr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74B1E1-8137-A379-E4B3-77C3D6E5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67" y="4668931"/>
            <a:ext cx="2637433" cy="21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525589"/>
            <a:ext cx="4446240" cy="35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6" name="Picture 12" descr="http://img.21food.com/simg/product/2011/2/24/monteloeder-19200580.jpg">
            <a:extLst>
              <a:ext uri="{FF2B5EF4-FFF2-40B4-BE49-F238E27FC236}">
                <a16:creationId xmlns:a16="http://schemas.microsoft.com/office/drawing/2014/main" id="{168A9476-A002-6F19-7693-0E8C4302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61" y="4810945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gae Extract | Organic Laminaria Digitata Extract | Nature In Bottle">
            <a:extLst>
              <a:ext uri="{FF2B5EF4-FFF2-40B4-BE49-F238E27FC236}">
                <a16:creationId xmlns:a16="http://schemas.microsoft.com/office/drawing/2014/main" id="{34AA7246-BF7E-C97E-598E-0FCB314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5060"/>
            <a:ext cx="2488955" cy="2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</a:t>
            </a:r>
            <a:r>
              <a:rPr lang="cs-CZ" sz="2400" u="sng" dirty="0"/>
              <a:t>nejsou morfologicky odlišné</a:t>
            </a:r>
            <a:r>
              <a:rPr lang="cs-CZ" sz="2400" dirty="0"/>
              <a:t>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</a:t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4567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 (antheridia a oogonia)- gamety (spermatozoidy a </a:t>
            </a:r>
            <a:r>
              <a:rPr lang="cs-CZ" altLang="cs-CZ" sz="2400" dirty="0" err="1"/>
              <a:t>oosféry</a:t>
            </a:r>
            <a:r>
              <a:rPr lang="cs-CZ" altLang="cs-CZ" sz="2400" dirty="0"/>
              <a:t>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Specifický případ </a:t>
            </a:r>
            <a:r>
              <a:rPr lang="cs-CZ" sz="3200" dirty="0" err="1">
                <a:solidFill>
                  <a:schemeClr val="accent1"/>
                </a:solidFill>
              </a:rPr>
              <a:t>heteromorfické</a:t>
            </a:r>
            <a:r>
              <a:rPr lang="cs-CZ" sz="3200" dirty="0">
                <a:solidFill>
                  <a:schemeClr val="accent1"/>
                </a:solidFill>
              </a:rPr>
              <a:t> rodozměny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samostatný gametofyt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4" name="Obrázek 3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7C6DDAAA-AD05-B5F2-2186-47536B13D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35" y="4935812"/>
            <a:ext cx="2607549" cy="19633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277C0F-FB7F-3F2C-399D-9CBF8AB97FC3}"/>
              </a:ext>
            </a:extLst>
          </p:cNvPr>
          <p:cNvSpPr txBox="1"/>
          <p:nvPr/>
        </p:nvSpPr>
        <p:spPr>
          <a:xfrm>
            <a:off x="4572000" y="6033184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Mikroskopický gametofyt rodu </a:t>
            </a:r>
            <a:r>
              <a:rPr lang="cs-CZ" i="1" dirty="0" err="1"/>
              <a:t>Fucus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 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" y="908720"/>
            <a:ext cx="9038938" cy="583264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FF8FEC-80A0-83AB-CED6-1A7953E4CB9D}"/>
              </a:ext>
            </a:extLst>
          </p:cNvPr>
          <p:cNvSpPr txBox="1"/>
          <p:nvPr/>
        </p:nvSpPr>
        <p:spPr>
          <a:xfrm>
            <a:off x="4644008" y="218511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Chloroplastida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89FD-18ED-5E43-B8FA-A6CE163A100D}"/>
              </a:ext>
            </a:extLst>
          </p:cNvPr>
          <p:cNvSpPr txBox="1"/>
          <p:nvPr/>
        </p:nvSpPr>
        <p:spPr>
          <a:xfrm>
            <a:off x="6228184" y="314096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+ Streptophyta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379E396-E106-FCF6-448E-2EAC3B3BE60B}"/>
              </a:ext>
            </a:extLst>
          </p:cNvPr>
          <p:cNvSpPr txBox="1">
            <a:spLocks/>
          </p:cNvSpPr>
          <p:nvPr/>
        </p:nvSpPr>
        <p:spPr>
          <a:xfrm>
            <a:off x="230832" y="-165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3200" dirty="0">
                <a:solidFill>
                  <a:srgbClr val="00B050"/>
                </a:solidFill>
              </a:rPr>
              <a:t>Endosymbiotická teorie</a:t>
            </a:r>
          </a:p>
        </p:txBody>
      </p:sp>
    </p:spTree>
    <p:extLst>
      <p:ext uri="{BB962C8B-B14F-4D97-AF65-F5344CB8AC3E}">
        <p14:creationId xmlns:p14="http://schemas.microsoft.com/office/powerpoint/2010/main" val="179214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4" descr="Confused Face GIFs - Find &amp; Share on GIPHY">
            <a:extLst>
              <a:ext uri="{FF2B5EF4-FFF2-40B4-BE49-F238E27FC236}">
                <a16:creationId xmlns:a16="http://schemas.microsoft.com/office/drawing/2014/main" id="{B219AF86-0593-EF54-AD27-D4DAB03F2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8" y="1973743"/>
            <a:ext cx="2063931" cy="216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 Give Up GIFs | GIFDB.com">
            <a:extLst>
              <a:ext uri="{FF2B5EF4-FFF2-40B4-BE49-F238E27FC236}">
                <a16:creationId xmlns:a16="http://schemas.microsoft.com/office/drawing/2014/main" id="{0108B7B2-9F95-BDA4-B3A3-9A681B4F6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532"/>
            <a:ext cx="2730056" cy="152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03301" y="-23610"/>
            <a:ext cx="375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Superskupina SAR, </a:t>
            </a:r>
            <a:r>
              <a:rPr lang="cs-CZ" dirty="0" err="1">
                <a:solidFill>
                  <a:schemeClr val="accent6"/>
                </a:solidFill>
              </a:rPr>
              <a:t>Stramenopila</a:t>
            </a:r>
            <a:endParaRPr lang="cs-CZ" dirty="0">
              <a:solidFill>
                <a:schemeClr val="accent6"/>
              </a:solidFill>
            </a:endParaRP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chrysomonády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/>
              <a:t>Bičíkovci – jednotlivě nebo v koloniích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Mixotrofní výživa – fotosyntéza, osmotrofie, fagotrofie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Dva nestejně dlouhé bičíky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4 mikrotubulární kořeny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Fotoreceptor: stigma v prohlubni pod povrchem chloroplastu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Chlorofyly a + c, fukoxantin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7CEF1-F8DD-5A31-FA36-23B7110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590" y="1600200"/>
            <a:ext cx="297582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–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  <p:pic>
        <p:nvPicPr>
          <p:cNvPr id="4098" name="Picture 2" descr="Synura caroliniana · iNaturalist">
            <a:extLst>
              <a:ext uri="{FF2B5EF4-FFF2-40B4-BE49-F238E27FC236}">
                <a16:creationId xmlns:a16="http://schemas.microsoft.com/office/drawing/2014/main" id="{EF950DF2-57A9-BD8A-7621-22A19D83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84077"/>
            <a:ext cx="370790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1878</Words>
  <Application>Microsoft Office PowerPoint</Application>
  <PresentationFormat>Předvádění na obrazovce (4:3)</PresentationFormat>
  <Paragraphs>458</Paragraphs>
  <Slides>67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Arial</vt:lpstr>
      <vt:lpstr>Calibri</vt:lpstr>
      <vt:lpstr>Symbol</vt:lpstr>
      <vt:lpstr>trebuchet ms</vt:lpstr>
      <vt:lpstr>Wingdings 2</vt:lpstr>
      <vt:lpstr>Motiv systému Office</vt:lpstr>
      <vt:lpstr>Fylogeneze a diverzita rostlin: 2. přednáška 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 </vt:lpstr>
      <vt:lpstr>Prezentace aplikace PowerPoint</vt:lpstr>
      <vt:lpstr>Specifický případ heteromorfické rodozměny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110</cp:revision>
  <dcterms:created xsi:type="dcterms:W3CDTF">2012-09-10T15:35:35Z</dcterms:created>
  <dcterms:modified xsi:type="dcterms:W3CDTF">2024-10-01T13:37:53Z</dcterms:modified>
</cp:coreProperties>
</file>