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261" r:id="rId3"/>
    <p:sldId id="322" r:id="rId4"/>
    <p:sldId id="326" r:id="rId5"/>
    <p:sldId id="309" r:id="rId6"/>
    <p:sldId id="327" r:id="rId7"/>
    <p:sldId id="264" r:id="rId8"/>
    <p:sldId id="328" r:id="rId9"/>
    <p:sldId id="323" r:id="rId10"/>
    <p:sldId id="310" r:id="rId11"/>
    <p:sldId id="317" r:id="rId12"/>
    <p:sldId id="330" r:id="rId13"/>
    <p:sldId id="318" r:id="rId14"/>
    <p:sldId id="319" r:id="rId15"/>
    <p:sldId id="321" r:id="rId16"/>
    <p:sldId id="325" r:id="rId17"/>
    <p:sldId id="332" r:id="rId18"/>
    <p:sldId id="333" r:id="rId19"/>
    <p:sldId id="334" r:id="rId2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7C3"/>
    <a:srgbClr val="009900"/>
    <a:srgbClr val="66FF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 autoAdjust="0"/>
    <p:restoredTop sz="94693" autoAdjust="0"/>
  </p:normalViewPr>
  <p:slideViewPr>
    <p:cSldViewPr>
      <p:cViewPr varScale="1">
        <p:scale>
          <a:sx n="112" d="100"/>
          <a:sy n="112" d="100"/>
        </p:scale>
        <p:origin x="9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96BA9A2-5BF5-43D6-A2E8-3192EA655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94BBE552-F3C4-416F-BA4A-6727088F5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FFD575D-43EA-4913-A19A-AE342CD58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8032CEA2-5473-4FC8-83DE-8D4AF216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2FB4E88F-CB7F-4ACB-BA44-2C992C68E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3FEC9-E681-4756-A18F-D573A9B4268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795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9DBC7D8-AFE4-48E1-9BAF-D9C0126A2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251D8FFD-A8E2-4FBF-8820-7FAFD2E80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3D1079C-ABD5-47FB-9518-B620131C8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120C8B45-60AA-4CB8-9006-55DB8035A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AD049D5-30C3-4C36-8CC0-A61CC6E8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6A447-BEED-4257-A326-17A673E5477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0148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65456D23-467D-48A2-A058-32C47E253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1581C3F8-4157-4FEB-BC0B-5600EB763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9D9FBCFD-C64C-4652-BA85-19E05C5EB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8961C94-A0D9-47DF-B22D-0E49E855B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28EA09F-9AE7-471F-8CBA-55D3D9BCC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FEB06-03D3-490E-BE0C-8E9D73B10B9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3730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48B03B9-803D-4225-9598-1FFC4653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8908B81-5CDB-4F00-A5A9-12B9D7D76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9DA9D07-7530-4ED4-8CD3-E5BE06D1E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E3678C3E-B9DE-4474-8F05-2AB4E4CD6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05460BF8-6469-47D9-BBC6-C58A5CA2E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9878B-9289-4414-AD15-C19D4370594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787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78DF35B-896F-47BD-B54D-C7785E44C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76EEE31-D684-4E1C-AB3B-6CDE5E7F1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86AB5C1-F596-4451-BCE9-AE1558B11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83056779-024C-47FE-9679-CE5006D54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A66C318-E19C-41D3-A9F5-DB1E827AA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0BB56-6987-4BCF-8A6D-8EE2EA65002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4861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0F56CB7-64F3-4AB1-B521-B450B4E3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E13EACD-3FB6-4A03-8440-E9C8198CB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81FCCFCC-F4FB-4B44-9152-F32A1BDC2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AF386C17-81AC-4A0E-9F7C-4E81A1CB1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B3D4D233-22B2-43AE-9704-CDEF43038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974FCDEC-91AD-4935-A7D7-06311E8F2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74E0E-AEBD-47A9-967F-16C21481C73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3536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6BD8C3F-9C5E-410E-9F18-E945EF16D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D2C13799-28A3-4B22-B7DF-C32E8B1AB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503ACD86-621F-4CAC-A67D-41BA1A627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1F9D0B47-140C-41BC-AA74-CC13E4A617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643B82A8-E1FB-4237-A59D-9DB494AA44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C6F6CAD6-6866-487D-A6C5-6166CD2C0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A279EF5B-71DA-43A5-B98A-F5661189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7E28A1AB-BDB7-4A58-8574-8C73A4A91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A467A-19DD-4B42-8AD4-2E6A479449D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1678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51C00B7-FDB9-469D-A735-9543FE87D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8BFFD6B9-EE8D-4A15-BDCD-07D895A8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FC279D7C-D21E-45EF-9BCB-B939A3458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4CAB1A76-E5C8-4952-870C-0D683C6D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18BE2A-F687-4A7D-B256-F30C4ECEAFF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6662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E5F50812-22E7-4044-9472-6244DAEC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99D101A4-D36D-49B9-8AF9-544DBE10D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E3ED699D-5963-41B7-A76B-6A4AB26CC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A52318-1ADB-4695-8419-BBC7D41BB25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5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C11D25-D118-4531-8AE7-90844E258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9337FD0-6F6B-4346-B6B9-B0F22B6DE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619AA78-AF80-4518-A19E-1C2BF8628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1FABAE92-DD08-4324-9630-A4BDDCE9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DC197120-03DD-4909-B4BB-5DC9E631B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37EBF07B-674C-4E10-97E2-850501C49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86F04-D502-4480-9CAD-B87B162A70C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1995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E4E1022-1260-4223-A338-2A5F11385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E568E766-D52F-4B4B-A0E3-DB2B2F50E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E73C1112-7F1C-43F3-BC03-192EDE6AC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8D1DDD3B-4393-4421-89DE-F9D6E0B6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DEF0F7E-2471-4C57-8B38-2D75F4219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6692553A-5B53-4A21-882A-18945BF12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3C274-A64C-4CE5-8006-A46AA5CB7A2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36699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0217A5B1-4BC8-4542-A8D5-910CE7D9D8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D6F57DE9-4B17-42BD-9F2C-899BDB151D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A935BD0B-86D8-411B-9160-0A805BB2959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E42392AC-995E-4800-928C-82B8ADD428C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98EFAB57-ED4D-4B64-BB0A-7B691E4F6D4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EE6675A-F86E-46C5-B5A2-8899EC1E3B0F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hyperlink" Target="http://research.kahaku.go.jp/botany/chii-e/02/index.htm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earthlife.net/lichens/lichen.html" TargetMode="Externa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.pn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vesmir.kav.cas.cz/Madagaskar" TargetMode="Externa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2.jpeg"/><Relationship Id="rId5" Type="http://schemas.openxmlformats.org/officeDocument/2006/relationships/hyperlink" Target="http://www.earthlife.net/lichens/lichen.html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31.jpe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ology.ed.ac.uk/research/groups/jdeacon/microbes/lichen.htm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biology.unm.edu/ccouncil/Biology_203/Summaries/Fungi.htm" TargetMode="Externa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3.png"/><Relationship Id="rId4" Type="http://schemas.openxmlformats.org/officeDocument/2006/relationships/image" Target="../media/image36.jpeg"/><Relationship Id="rId9" Type="http://schemas.openxmlformats.org/officeDocument/2006/relationships/hyperlink" Target="http://www.anbg.gov.au/cryptogams/underworld/panel-4/index.html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9.MP3"/><Relationship Id="rId7" Type="http://schemas.openxmlformats.org/officeDocument/2006/relationships/hyperlink" Target="http://www.lichen.com/bigpix/Ccoccophorum.html" TargetMode="Externa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39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9.MP3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mezistromy.cz/cz/fotogalerie/byliny" TargetMode="External"/><Relationship Id="rId12" Type="http://schemas.openxmlformats.org/officeDocument/2006/relationships/image" Target="../media/image3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41.jpeg"/><Relationship Id="rId11" Type="http://schemas.openxmlformats.org/officeDocument/2006/relationships/hyperlink" Target="http://www.fotoaparat.cz/index.php?r=25&amp;rp=464151&amp;gal=photo" TargetMode="External"/><Relationship Id="rId5" Type="http://schemas.openxmlformats.org/officeDocument/2006/relationships/hyperlink" Target="http://www.naturephoto-cz.eu/hypogymnia-physodes-picture-1610.html" TargetMode="External"/><Relationship Id="rId10" Type="http://schemas.openxmlformats.org/officeDocument/2006/relationships/image" Target="../media/image43.jpeg"/><Relationship Id="rId4" Type="http://schemas.openxmlformats.org/officeDocument/2006/relationships/image" Target="../media/image40.jpeg"/><Relationship Id="rId9" Type="http://schemas.openxmlformats.org/officeDocument/2006/relationships/hyperlink" Target="http://www.sharnoffphotos.com/lichensF/pseudevernia_furfuracea.html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jpe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hyperlink" Target="http://www.flickr.com/photos/laajala/485461821/" TargetMode="External"/><Relationship Id="rId5" Type="http://schemas.openxmlformats.org/officeDocument/2006/relationships/hyperlink" Target="http://www.floralimages.co.uk/pusneaflori.htm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://www.nature-diary.co.uk/2007-05-26.htm" TargetMode="External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eppo.org/QUARANTINE/fungi/Mycosphaerella_pini/SCIRPI_images.htm" TargetMode="External"/><Relationship Id="rId12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eg"/><Relationship Id="rId11" Type="http://schemas.openxmlformats.org/officeDocument/2006/relationships/hyperlink" Target="http://www.pri.wur.nl/UK/research/research+themes/Interaction+between+plants+pests+and+diseases/photowheat/" TargetMode="External"/><Relationship Id="rId5" Type="http://schemas.openxmlformats.org/officeDocument/2006/relationships/hyperlink" Target="http://www.ppis.moag.gov.il/ppis/plant_disease_gallery/D_S_W_S/Rosellinia_necatrix_08-9.htm" TargetMode="External"/><Relationship Id="rId10" Type="http://schemas.openxmlformats.org/officeDocument/2006/relationships/image" Target="../media/image7.jpeg"/><Relationship Id="rId4" Type="http://schemas.openxmlformats.org/officeDocument/2006/relationships/image" Target="../media/image4.jpeg"/><Relationship Id="rId9" Type="http://schemas.openxmlformats.org/officeDocument/2006/relationships/hyperlink" Target="http://www.uoguelph.ca/~gbarron/MISC2003/nectriac.ht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hyperlink" Target="http://www.globalcyran.com/usmicro/newimages/Fusarium.jpg" TargetMode="External"/><Relationship Id="rId3" Type="http://schemas.microsoft.com/office/2007/relationships/media" Target="../media/media5.MP3"/><Relationship Id="rId7" Type="http://schemas.openxmlformats.org/officeDocument/2006/relationships/hyperlink" Target="http://www.inra.fr/hyp3/images/6030092.jpg" TargetMode="External"/><Relationship Id="rId12" Type="http://schemas.openxmlformats.org/officeDocument/2006/relationships/image" Target="../media/image11.jpeg"/><Relationship Id="rId17" Type="http://schemas.openxmlformats.org/officeDocument/2006/relationships/image" Target="../media/image3.png"/><Relationship Id="rId2" Type="http://schemas.openxmlformats.org/officeDocument/2006/relationships/audio" Target="../media/media4.MP3"/><Relationship Id="rId16" Type="http://schemas.openxmlformats.org/officeDocument/2006/relationships/image" Target="../media/image14.png"/><Relationship Id="rId1" Type="http://schemas.microsoft.com/office/2007/relationships/media" Target="../media/media4.MP3"/><Relationship Id="rId6" Type="http://schemas.openxmlformats.org/officeDocument/2006/relationships/image" Target="../media/image8.jpeg"/><Relationship Id="rId11" Type="http://schemas.openxmlformats.org/officeDocument/2006/relationships/hyperlink" Target="http://www.mnhn.fr/microchampignons/joelle.html" TargetMode="Externa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3.png"/><Relationship Id="rId10" Type="http://schemas.openxmlformats.org/officeDocument/2006/relationships/image" Target="../media/image10.jpeg"/><Relationship Id="rId4" Type="http://schemas.openxmlformats.org/officeDocument/2006/relationships/audio" Target="../media/media5.MP3"/><Relationship Id="rId9" Type="http://schemas.openxmlformats.org/officeDocument/2006/relationships/hyperlink" Target="http://www.plante-doktor.dk/phoma.htm" TargetMode="External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otany.hawaii.edu/faculty/wong/Bot201/Deuteromycota/rhizoc2.jpg" TargetMode="External"/><Relationship Id="rId13" Type="http://schemas.openxmlformats.org/officeDocument/2006/relationships/hyperlink" Target="http://www.commanster.eu/commanster/Mushrooms/Lichens/Lichens/Lepraria.incana.html" TargetMode="External"/><Relationship Id="rId3" Type="http://schemas.microsoft.com/office/2007/relationships/media" Target="../media/media7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7.jpeg"/><Relationship Id="rId2" Type="http://schemas.openxmlformats.org/officeDocument/2006/relationships/audio" Target="../media/media6.MP3"/><Relationship Id="rId16" Type="http://schemas.openxmlformats.org/officeDocument/2006/relationships/image" Target="../media/image3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hyperlink" Target="http://www.botany.hawaii.edu/faculty/wong/Bot201/Deuteromycota/Sclerotium_rolfsii1.jpg" TargetMode="External"/><Relationship Id="rId5" Type="http://schemas.microsoft.com/office/2007/relationships/media" Target="../media/media8.MP3"/><Relationship Id="rId15" Type="http://schemas.openxmlformats.org/officeDocument/2006/relationships/hyperlink" Target="http://www.bio.tamu.edu/USERS/xlin/research1.html" TargetMode="External"/><Relationship Id="rId10" Type="http://schemas.openxmlformats.org/officeDocument/2006/relationships/image" Target="../media/image16.jpeg"/><Relationship Id="rId4" Type="http://schemas.openxmlformats.org/officeDocument/2006/relationships/audio" Target="../media/media7.MP3"/><Relationship Id="rId9" Type="http://schemas.openxmlformats.org/officeDocument/2006/relationships/image" Target="../media/image15.jpeg"/><Relationship Id="rId1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http://www.lichen.com/bigpix/Oumbellifera.html" TargetMode="External"/><Relationship Id="rId5" Type="http://schemas.openxmlformats.org/officeDocument/2006/relationships/hyperlink" Target="http://www.naturfoto.cz/kalichovka-luzni-fotografie-3676.html" TargetMode="Externa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hyperlink" Target="http://www.lichens.lastdragon.org/Parmelia_sulcata.html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.png"/><Relationship Id="rId5" Type="http://schemas.openxmlformats.org/officeDocument/2006/relationships/hyperlink" Target="http://www.backyardnature.net/lichens.htm" TargetMode="Externa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Line 5">
            <a:extLst>
              <a:ext uri="{FF2B5EF4-FFF2-40B4-BE49-F238E27FC236}">
                <a16:creationId xmlns:a16="http://schemas.microsoft.com/office/drawing/2014/main" xmlns="" id="{BC46AA94-A260-4CDE-B195-2F1C8BF1C0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63588"/>
            <a:ext cx="611822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5238" name="Line 6">
            <a:extLst>
              <a:ext uri="{FF2B5EF4-FFF2-40B4-BE49-F238E27FC236}">
                <a16:creationId xmlns:a16="http://schemas.microsoft.com/office/drawing/2014/main" xmlns="" id="{02BE2767-2D96-4E6A-8984-7481C891E2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98513"/>
            <a:ext cx="6118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95239" name="Picture 7">
            <a:extLst>
              <a:ext uri="{FF2B5EF4-FFF2-40B4-BE49-F238E27FC236}">
                <a16:creationId xmlns:a16="http://schemas.microsoft.com/office/drawing/2014/main" xmlns="" id="{F538B79A-07CD-4067-9BBF-B5485CF92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60350"/>
            <a:ext cx="101123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0" name="Picture 8">
            <a:extLst>
              <a:ext uri="{FF2B5EF4-FFF2-40B4-BE49-F238E27FC236}">
                <a16:creationId xmlns:a16="http://schemas.microsoft.com/office/drawing/2014/main" xmlns="" id="{3ADFC991-B848-4276-90B7-EC766C8E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57175"/>
            <a:ext cx="10080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2" name="Text Box 2">
            <a:extLst>
              <a:ext uri="{FF2B5EF4-FFF2-40B4-BE49-F238E27FC236}">
                <a16:creationId xmlns:a16="http://schemas.microsoft.com/office/drawing/2014/main" xmlns="" id="{F78989AE-57C5-441E-A8E3-2EE9EC7BF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998126"/>
            <a:ext cx="8642350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FYLOGENEZE A DIVERZITA </a:t>
            </a:r>
          </a:p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HUB A PODOBNÝCH ORGANISMŮ</a:t>
            </a:r>
            <a:r>
              <a:rPr lang="cs-CZ" altLang="cs-CZ" sz="3200" dirty="0">
                <a:cs typeface="Arial" panose="020B0604020202020204" pitchFamily="34" charset="0"/>
              </a:rPr>
              <a:t/>
            </a:r>
            <a:br>
              <a:rPr lang="cs-CZ" altLang="cs-CZ" sz="3200" dirty="0"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(část přednášky Fylogeneze a diverzita rostlin)</a:t>
            </a:r>
            <a:endParaRPr lang="cs-CZ" altLang="cs-CZ" sz="2000" dirty="0">
              <a:cs typeface="Arial" panose="020B0604020202020204" pitchFamily="34" charset="0"/>
            </a:endParaRPr>
          </a:p>
          <a:p>
            <a:endParaRPr lang="cs-CZ" altLang="cs-CZ" sz="1200" dirty="0"/>
          </a:p>
          <a:p>
            <a:endParaRPr lang="cs-CZ" altLang="cs-CZ" sz="1200" dirty="0"/>
          </a:p>
          <a:p>
            <a:pPr algn="ctr"/>
            <a:r>
              <a:rPr lang="cs-CZ" altLang="cs-CZ" sz="1800" dirty="0"/>
              <a:t>• </a:t>
            </a:r>
            <a:r>
              <a:rPr lang="cs-CZ" altLang="cs-CZ" sz="1800" dirty="0" smtClean="0"/>
              <a:t>TSAR </a:t>
            </a:r>
            <a:r>
              <a:rPr lang="cs-CZ" altLang="cs-CZ" sz="1800" dirty="0"/>
              <a:t>- </a:t>
            </a:r>
            <a:r>
              <a:rPr lang="cs-CZ" altLang="cs-CZ" sz="1800" dirty="0" err="1"/>
              <a:t>Straminipila</a:t>
            </a:r>
            <a:r>
              <a:rPr lang="cs-CZ" altLang="cs-CZ" sz="1800" dirty="0"/>
              <a:t>: </a:t>
            </a:r>
            <a:r>
              <a:rPr lang="cs-CZ" altLang="cs-CZ" sz="1800" dirty="0" err="1"/>
              <a:t>Peronosporomycota</a:t>
            </a:r>
            <a:endParaRPr lang="cs-CZ" altLang="cs-CZ" sz="1800" dirty="0"/>
          </a:p>
          <a:p>
            <a:pPr algn="ctr"/>
            <a:r>
              <a:rPr lang="cs-CZ" altLang="cs-CZ" sz="1800" dirty="0" smtClean="0"/>
              <a:t>- </a:t>
            </a:r>
            <a:r>
              <a:rPr lang="cs-CZ" altLang="cs-CZ" sz="1800" dirty="0" err="1"/>
              <a:t>Rhizaria</a:t>
            </a:r>
            <a:r>
              <a:rPr lang="cs-CZ" altLang="cs-CZ" sz="1800" dirty="0"/>
              <a:t>: </a:t>
            </a:r>
            <a:r>
              <a:rPr lang="cs-CZ" altLang="cs-CZ" sz="1800" dirty="0" err="1"/>
              <a:t>Plasmodiophorida</a:t>
            </a:r>
            <a:r>
              <a:rPr lang="cs-CZ" altLang="cs-CZ" sz="1800" dirty="0"/>
              <a:t> • </a:t>
            </a:r>
            <a:r>
              <a:rPr lang="cs-CZ" altLang="cs-CZ" sz="1800" dirty="0" err="1"/>
              <a:t>Amoebozoa</a:t>
            </a:r>
            <a:r>
              <a:rPr lang="cs-CZ" altLang="cs-CZ" sz="1800" dirty="0"/>
              <a:t>: </a:t>
            </a:r>
            <a:r>
              <a:rPr lang="cs-CZ" altLang="cs-CZ" sz="1800" dirty="0" err="1"/>
              <a:t>Mycetozoa</a:t>
            </a:r>
            <a:endParaRPr lang="cs-CZ" altLang="cs-CZ" sz="1800" dirty="0"/>
          </a:p>
          <a:p>
            <a:pPr algn="ctr"/>
            <a:r>
              <a:rPr lang="cs-CZ" altLang="cs-CZ" sz="1800" dirty="0"/>
              <a:t>• </a:t>
            </a:r>
            <a:r>
              <a:rPr lang="cs-CZ" altLang="cs-CZ" sz="1800" dirty="0" err="1" smtClean="0"/>
              <a:t>Obazoa</a:t>
            </a:r>
            <a:r>
              <a:rPr lang="cs-CZ" altLang="cs-CZ" sz="1800" dirty="0" smtClean="0"/>
              <a:t> (</a:t>
            </a:r>
            <a:r>
              <a:rPr lang="cs-CZ" altLang="cs-CZ" sz="1800" dirty="0" err="1" smtClean="0"/>
              <a:t>Opisthokonta</a:t>
            </a:r>
            <a:r>
              <a:rPr lang="cs-CZ" altLang="cs-CZ" sz="1800" dirty="0" smtClean="0"/>
              <a:t>) </a:t>
            </a:r>
            <a:r>
              <a:rPr lang="cs-CZ" altLang="cs-CZ" sz="1800" dirty="0"/>
              <a:t>- </a:t>
            </a:r>
            <a:r>
              <a:rPr lang="cs-CZ" altLang="cs-CZ" sz="1800" dirty="0" err="1"/>
              <a:t>Fungi</a:t>
            </a:r>
            <a:r>
              <a:rPr lang="cs-CZ" altLang="cs-CZ" sz="1800" dirty="0"/>
              <a:t>: </a:t>
            </a:r>
            <a:r>
              <a:rPr lang="cs-CZ" altLang="cs-CZ" sz="1800" dirty="0" err="1"/>
              <a:t>Chytridiomycota</a:t>
            </a:r>
            <a:r>
              <a:rPr lang="cs-CZ" altLang="cs-CZ" sz="1800" dirty="0"/>
              <a:t> </a:t>
            </a:r>
          </a:p>
          <a:p>
            <a:pPr algn="ctr"/>
            <a:r>
              <a:rPr lang="cs-CZ" altLang="cs-CZ" sz="1800" dirty="0"/>
              <a:t>/ </a:t>
            </a:r>
            <a:r>
              <a:rPr lang="cs-CZ" altLang="cs-CZ" sz="1800" i="1" dirty="0"/>
              <a:t>skupina </a:t>
            </a:r>
            <a:r>
              <a:rPr lang="cs-CZ" altLang="cs-CZ" sz="1800" i="1" dirty="0" err="1"/>
              <a:t>Zygomycota</a:t>
            </a:r>
            <a:r>
              <a:rPr lang="cs-CZ" altLang="cs-CZ" sz="1800" dirty="0"/>
              <a:t> - </a:t>
            </a:r>
            <a:r>
              <a:rPr lang="cs-CZ" altLang="cs-CZ" sz="1800" dirty="0" err="1"/>
              <a:t>Mucoromycota</a:t>
            </a:r>
            <a:r>
              <a:rPr lang="cs-CZ" altLang="cs-CZ" sz="1800" dirty="0"/>
              <a:t> / </a:t>
            </a:r>
            <a:r>
              <a:rPr lang="cs-CZ" altLang="cs-CZ" sz="1800" dirty="0" err="1"/>
              <a:t>Glomeromycota</a:t>
            </a:r>
            <a:r>
              <a:rPr lang="cs-CZ" altLang="cs-CZ" sz="1800" dirty="0"/>
              <a:t> </a:t>
            </a:r>
          </a:p>
          <a:p>
            <a:pPr algn="ctr"/>
            <a:r>
              <a:rPr lang="cs-CZ" altLang="cs-CZ" sz="1800" dirty="0"/>
              <a:t>/ </a:t>
            </a:r>
            <a:r>
              <a:rPr lang="cs-CZ" altLang="cs-CZ" sz="1800" dirty="0" err="1"/>
              <a:t>Dikarya</a:t>
            </a:r>
            <a:r>
              <a:rPr lang="cs-CZ" altLang="cs-CZ" sz="1800" dirty="0"/>
              <a:t> - </a:t>
            </a:r>
            <a:r>
              <a:rPr lang="cs-CZ" altLang="cs-CZ" sz="1800" dirty="0" err="1"/>
              <a:t>Ascomycota</a:t>
            </a:r>
            <a:r>
              <a:rPr lang="cs-CZ" altLang="cs-CZ" sz="1800" dirty="0"/>
              <a:t>: </a:t>
            </a:r>
            <a:r>
              <a:rPr lang="cs-CZ" altLang="cs-CZ" sz="1800" dirty="0" err="1"/>
              <a:t>Taphrinomycotina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Saccharomycotina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Pezizomycotina</a:t>
            </a:r>
            <a:endParaRPr lang="cs-CZ" altLang="cs-CZ" sz="1800" dirty="0"/>
          </a:p>
          <a:p>
            <a:pPr algn="ctr"/>
            <a:r>
              <a:rPr lang="cs-CZ" altLang="cs-CZ" sz="18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cs-CZ" altLang="cs-CZ" sz="1800" i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pomocné skupiny </a:t>
            </a:r>
            <a:r>
              <a:rPr lang="cs-CZ" altLang="cs-CZ" sz="1800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Deuteromycota</a:t>
            </a:r>
            <a:r>
              <a:rPr lang="cs-CZ" altLang="cs-CZ" sz="1800" i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 </a:t>
            </a:r>
            <a:r>
              <a:rPr lang="cs-CZ" altLang="cs-CZ" sz="1800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Lichenes</a:t>
            </a:r>
            <a:r>
              <a:rPr lang="cs-CZ" altLang="cs-CZ" sz="1800" i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/>
            <a:r>
              <a:rPr lang="cs-CZ" altLang="cs-CZ" sz="1800" dirty="0"/>
              <a:t>- </a:t>
            </a:r>
            <a:r>
              <a:rPr lang="cs-CZ" altLang="cs-CZ" sz="1800" dirty="0" err="1"/>
              <a:t>Basidiomycota</a:t>
            </a:r>
            <a:r>
              <a:rPr lang="cs-CZ" altLang="cs-CZ" sz="1800" dirty="0"/>
              <a:t>: </a:t>
            </a:r>
            <a:r>
              <a:rPr lang="cs-CZ" altLang="cs-CZ" sz="1800" dirty="0" err="1"/>
              <a:t>Pucciniomycotina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Ustilaginomycotina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Agaricomycotina</a:t>
            </a:r>
            <a:endParaRPr lang="cs-CZ" altLang="cs-CZ" sz="1800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279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400" dirty="0">
                <a:solidFill>
                  <a:srgbClr val="006600"/>
                </a:solidFill>
                <a:ea typeface="SimSun" panose="02010600030101010101" pitchFamily="2" charset="-122"/>
              </a:rPr>
              <a:t>MASARYKOVA UNIVERZITA, PŘÍRODOVĚDECKÁ FAKULTA</a:t>
            </a:r>
          </a:p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400" dirty="0">
                <a:solidFill>
                  <a:srgbClr val="000000"/>
                </a:solidFill>
                <a:ea typeface="SimSun" panose="02010600030101010101" pitchFamily="2" charset="-122"/>
              </a:rPr>
              <a:t>ÚSTAV BOTANIKY A ZOOLOGIE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extLst>
              <a:ext uri="{FF2B5EF4-FFF2-40B4-BE49-F238E27FC236}">
                <a16:creationId xmlns:a16="http://schemas.microsoft.com/office/drawing/2014/main" xmlns="" id="{4430E6B6-09AD-446F-8C1B-1B869EAB0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99693"/>
            <a:ext cx="4343400" cy="612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 dirty="0">
                <a:solidFill>
                  <a:srgbClr val="000000"/>
                </a:solidFill>
              </a:rPr>
              <a:t>	         • 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 dirty="0" err="1">
                <a:solidFill>
                  <a:srgbClr val="000000"/>
                </a:solidFill>
                <a:cs typeface="Arial" panose="020B0604020202020204" pitchFamily="34" charset="0"/>
              </a:rPr>
              <a:t>heteromerická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	         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diferencovaná </a:t>
            </a:r>
            <a:r>
              <a:rPr lang="cs-CZ" altLang="cs-CZ" sz="1800" dirty="0">
                <a:solidFill>
                  <a:srgbClr val="000000"/>
                </a:solidFill>
              </a:rPr>
              <a:t>	    	       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na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jednotlivé vrstvy: 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	         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svrchní kůru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tvoří </a:t>
            </a:r>
            <a:r>
              <a:rPr lang="cs-CZ" altLang="cs-CZ" sz="1800" dirty="0">
                <a:solidFill>
                  <a:srgbClr val="000000"/>
                </a:solidFill>
              </a:rPr>
              <a:t>	 	       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pevné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izodiametrické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	       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buňk</a:t>
            </a:r>
            <a:r>
              <a:rPr lang="cs-CZ" altLang="cs-CZ" sz="1800" dirty="0">
                <a:solidFill>
                  <a:srgbClr val="000000"/>
                </a:solidFill>
              </a:rPr>
              <a:t>y </a:t>
            </a:r>
            <a:r>
              <a:rPr lang="cs-CZ" altLang="cs-CZ" sz="1800" dirty="0" err="1">
                <a:solidFill>
                  <a:srgbClr val="000000"/>
                </a:solidFill>
              </a:rPr>
              <a:t>m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ykobionta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	   	       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(mechanická ochrana</a:t>
            </a:r>
            <a:r>
              <a:rPr lang="cs-CZ" altLang="cs-CZ" sz="1800" dirty="0">
                <a:solidFill>
                  <a:srgbClr val="000000"/>
                </a:solidFill>
              </a:rPr>
              <a:t>, 	       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omezení výparu), 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ve vrstvě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gonidiové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jsou buňky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mezi nimi řídce hyfy (pronikají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do buněk haustorii nebo ne), 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vrstva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dřeňová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obsahuje rozvolněná vlákna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případně je u některých vytvořena spodní kůra stejné stavby jako svrchní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(v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ní bývají vytvořeny "otvory", jimiž proniká dřeňová vrstva na podklad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tzv.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cs-CZ" altLang="cs-CZ" sz="1600" b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cyfely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slouží pro čerpání vody a živin; je-li namísto "otvorů" spodní kůra přerušena, mluvíme </a:t>
            </a:r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o </a:t>
            </a:r>
            <a:r>
              <a:rPr lang="cs-CZ" altLang="cs-CZ" sz="1600" dirty="0" err="1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pseudocyfelách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)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;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  <a:endParaRPr lang="cs-CZ" altLang="cs-CZ" sz="1800" dirty="0" smtClean="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 dirty="0" smtClean="0">
                <a:solidFill>
                  <a:srgbClr val="000000"/>
                </a:solidFill>
              </a:rPr>
              <a:t>– ze</a:t>
            </a:r>
            <a:r>
              <a:rPr lang="cs-CZ" altLang="cs-CZ" sz="1800" dirty="0">
                <a:solidFill>
                  <a:srgbClr val="000000"/>
                </a:solidFill>
              </a:rPr>
              <a:t> spodní kůry mohou vybíhat do substrátu </a:t>
            </a:r>
            <a:r>
              <a:rPr lang="cs-CZ" altLang="cs-CZ" sz="1800" b="1" dirty="0" err="1">
                <a:solidFill>
                  <a:srgbClr val="000000"/>
                </a:solidFill>
              </a:rPr>
              <a:t>rhiziny</a:t>
            </a:r>
            <a:r>
              <a:rPr lang="cs-CZ" altLang="cs-CZ" sz="1800" dirty="0">
                <a:solidFill>
                  <a:srgbClr val="000000"/>
                </a:solidFill>
              </a:rPr>
              <a:t> (obdoba kořínků)</a:t>
            </a:r>
          </a:p>
        </p:txBody>
      </p:sp>
      <p:pic>
        <p:nvPicPr>
          <p:cNvPr id="73745" name="Picture 17">
            <a:extLst>
              <a:ext uri="{FF2B5EF4-FFF2-40B4-BE49-F238E27FC236}">
                <a16:creationId xmlns:a16="http://schemas.microsoft.com/office/drawing/2014/main" xmlns="" id="{BF669E83-94FF-495B-93BC-4AF187BAF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39243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6" name="Picture 18">
            <a:extLst>
              <a:ext uri="{FF2B5EF4-FFF2-40B4-BE49-F238E27FC236}">
                <a16:creationId xmlns:a16="http://schemas.microsoft.com/office/drawing/2014/main" xmlns="" id="{9238A594-6103-4616-A0BF-4D7E2A58D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3429000" cy="22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47" name="Text Box 19">
            <a:extLst>
              <a:ext uri="{FF2B5EF4-FFF2-40B4-BE49-F238E27FC236}">
                <a16:creationId xmlns:a16="http://schemas.microsoft.com/office/drawing/2014/main" xmlns="" id="{7C4EBE68-6D7D-479F-BAAE-EBD6CF7D0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538" y="2209800"/>
            <a:ext cx="27432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hlinkClick r:id="rId6"/>
              </a:rPr>
              <a:t>http://research.kahaku.go.jp/botany/chii-e/02/index.html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6_liche_10_heteromericka-stelka">
            <a:hlinkClick r:id="" action="ppaction://media"/>
            <a:extLst>
              <a:ext uri="{FF2B5EF4-FFF2-40B4-BE49-F238E27FC236}">
                <a16:creationId xmlns:a16="http://schemas.microsoft.com/office/drawing/2014/main" xmlns="" id="{55D4FC9C-8AD3-4AB2-91DA-94C7EA064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86020" y="20732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5" name="Text Box 9">
            <a:extLst>
              <a:ext uri="{FF2B5EF4-FFF2-40B4-BE49-F238E27FC236}">
                <a16:creationId xmlns:a16="http://schemas.microsoft.com/office/drawing/2014/main" xmlns="" id="{1D234CE9-5787-492F-AD24-F16F8B0AF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81000"/>
            <a:ext cx="632460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dělení typů stélek podle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morfologie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podle morfologie dělíme vlastně jen heteromerické stélky; homeomerické jsou rosolovité (díky slizu cyanobionta), vláknité nebo tzv. leprariové (práškovité, rozpadavé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anamorfní stadium)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korovitá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celou svou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plochou přirostlá (nebo vrostlá)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 substrát, obvykle chybí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spodní kůra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lupenitá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taktéž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roz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ložená</a:t>
            </a:r>
            <a:r>
              <a:rPr lang="cs-CZ" altLang="cs-CZ" sz="1800">
                <a:solidFill>
                  <a:srgbClr val="000000"/>
                </a:solidFill>
              </a:rPr>
              <a:t> do plochy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ale k podkladu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přirůstá jen některými místy,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část zlaločnatělé stélky může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od</a:t>
            </a:r>
            <a:r>
              <a:rPr lang="cs-CZ" altLang="cs-CZ" sz="18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podkladu odstávat; na spodní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straně stélky bývají vytvořeny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rhiziny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"kořenující" svazky hyf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vrůstající do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substrátu</a:t>
            </a:r>
          </a:p>
        </p:txBody>
      </p:sp>
      <p:pic>
        <p:nvPicPr>
          <p:cNvPr id="80906" name="Picture 10">
            <a:extLst>
              <a:ext uri="{FF2B5EF4-FFF2-40B4-BE49-F238E27FC236}">
                <a16:creationId xmlns:a16="http://schemas.microsoft.com/office/drawing/2014/main" xmlns="" id="{6F65E23F-F17B-4332-9078-16032087F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574800"/>
            <a:ext cx="1865312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7" name="Picture 11">
            <a:extLst>
              <a:ext uri="{FF2B5EF4-FFF2-40B4-BE49-F238E27FC236}">
                <a16:creationId xmlns:a16="http://schemas.microsoft.com/office/drawing/2014/main" xmlns="" id="{414D5D95-3CEA-4280-93F7-17DB5295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17800"/>
            <a:ext cx="1909763" cy="135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9" name="Picture 13">
            <a:extLst>
              <a:ext uri="{FF2B5EF4-FFF2-40B4-BE49-F238E27FC236}">
                <a16:creationId xmlns:a16="http://schemas.microsoft.com/office/drawing/2014/main" xmlns="" id="{35425D9A-9A30-47E2-A14A-A90F60C7C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457200"/>
            <a:ext cx="180816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10" name="Text Box 14">
            <a:extLst>
              <a:ext uri="{FF2B5EF4-FFF2-40B4-BE49-F238E27FC236}">
                <a16:creationId xmlns:a16="http://schemas.microsoft.com/office/drawing/2014/main" xmlns="" id="{33E1FEE0-9849-4D83-88AA-FC14147D5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4175125"/>
            <a:ext cx="2133600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Leprariová, korovitá a lupenitá stélka na příčném řezu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http://www.earthlife.net/lichens/lichen.html</a:t>
            </a:r>
            <a:r>
              <a:rPr lang="cs-CZ" altLang="cs-CZ"/>
              <a:t> </a:t>
            </a:r>
          </a:p>
        </p:txBody>
      </p:sp>
      <p:pic>
        <p:nvPicPr>
          <p:cNvPr id="80911" name="Picture 15">
            <a:extLst>
              <a:ext uri="{FF2B5EF4-FFF2-40B4-BE49-F238E27FC236}">
                <a16:creationId xmlns:a16="http://schemas.microsoft.com/office/drawing/2014/main" xmlns="" id="{A978C2BD-72D9-45AA-A97F-24D80D0F8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6400"/>
            <a:ext cx="26670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2" name="Picture 16">
            <a:extLst>
              <a:ext uri="{FF2B5EF4-FFF2-40B4-BE49-F238E27FC236}">
                <a16:creationId xmlns:a16="http://schemas.microsoft.com/office/drawing/2014/main" xmlns="" id="{27928BF9-9715-4345-B60A-73E2163F7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65588"/>
            <a:ext cx="26670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6_liche_11_stelka-korovita-lupenita">
            <a:hlinkClick r:id="" action="ppaction://media"/>
            <a:extLst>
              <a:ext uri="{FF2B5EF4-FFF2-40B4-BE49-F238E27FC236}">
                <a16:creationId xmlns:a16="http://schemas.microsoft.com/office/drawing/2014/main" xmlns="" id="{5D0D092A-A7E4-4B11-9D27-E0D96ED7F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75637" y="10874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>
            <a:extLst>
              <a:ext uri="{FF2B5EF4-FFF2-40B4-BE49-F238E27FC236}">
                <a16:creationId xmlns:a16="http://schemas.microsoft.com/office/drawing/2014/main" xmlns="" id="{A9400BB4-3341-4E27-A9F5-69C4979DF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81000"/>
            <a:ext cx="63246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keříčkovitá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je v kontaktu se substrátem jen svojí "bází", je vystoupavá nebo naopak visící ("vousatá" u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epifytických druhů), je charakteristická radiální stavbou (na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řezu tvoří vrstvy korová, gonidiová a dřeňová soustředné kruhy, nejsou "nad sebou" jako u ploše rozložených stélek)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přechodným typem je stélka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dimorfická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část stélky je lupenitá (thallus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horizontalis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a část keříčkovitě vystoupavá (thallus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verticalis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keříčkovité</a:t>
            </a:r>
            <a:r>
              <a:rPr lang="cs-CZ" altLang="cs-CZ" sz="1800" dirty="0">
                <a:solidFill>
                  <a:srgbClr val="000000"/>
                </a:solidFill>
              </a:rPr>
              <a:t>, válcovité nebo pohárkovité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útvary 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– </a:t>
            </a:r>
            <a:r>
              <a:rPr lang="cs-CZ" altLang="cs-CZ" sz="1800" b="1" dirty="0" err="1">
                <a:solidFill>
                  <a:srgbClr val="000000"/>
                </a:solidFill>
                <a:cs typeface="Arial" panose="020B0604020202020204" pitchFamily="34" charset="0"/>
              </a:rPr>
              <a:t>podecia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– na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svém vrcholu nesou plodnice (např. u dutohlávek)</a:t>
            </a:r>
          </a:p>
        </p:txBody>
      </p:sp>
      <p:pic>
        <p:nvPicPr>
          <p:cNvPr id="94213" name="Picture 5">
            <a:extLst>
              <a:ext uri="{FF2B5EF4-FFF2-40B4-BE49-F238E27FC236}">
                <a16:creationId xmlns:a16="http://schemas.microsoft.com/office/drawing/2014/main" xmlns="" id="{2433E768-3608-4081-B815-773A62452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479425"/>
            <a:ext cx="1781175" cy="161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5" name="Text Box 7">
            <a:extLst>
              <a:ext uri="{FF2B5EF4-FFF2-40B4-BE49-F238E27FC236}">
                <a16:creationId xmlns:a16="http://schemas.microsoft.com/office/drawing/2014/main" xmlns="" id="{50F92A53-A780-411C-88E7-E4C92D773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2117725"/>
            <a:ext cx="2133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Příčný řez svislou částí keříčkovité stélky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5"/>
              </a:rPr>
              <a:t>http://www.earthlife.net/lichens/lichen.html</a:t>
            </a:r>
            <a:r>
              <a:rPr lang="cs-CZ" altLang="cs-CZ"/>
              <a:t> </a:t>
            </a:r>
          </a:p>
        </p:txBody>
      </p:sp>
      <p:pic>
        <p:nvPicPr>
          <p:cNvPr id="94216" name="Picture 8">
            <a:extLst>
              <a:ext uri="{FF2B5EF4-FFF2-40B4-BE49-F238E27FC236}">
                <a16:creationId xmlns:a16="http://schemas.microsoft.com/office/drawing/2014/main" xmlns="" id="{81177EAB-BBEC-4939-8A56-EAD56464D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/>
          <a:stretch>
            <a:fillRect/>
          </a:stretch>
        </p:blipFill>
        <p:spPr bwMode="auto">
          <a:xfrm>
            <a:off x="5300663" y="3352800"/>
            <a:ext cx="3394075" cy="22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7" name="Text Box 9">
            <a:extLst>
              <a:ext uri="{FF2B5EF4-FFF2-40B4-BE49-F238E27FC236}">
                <a16:creationId xmlns:a16="http://schemas.microsoft.com/office/drawing/2014/main" xmlns="" id="{5F60928E-38C4-410D-BBD4-D66852140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2200" y="5610225"/>
            <a:ext cx="3886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/>
              <a:t>Foto Pavel Hošek, </a:t>
            </a:r>
            <a:r>
              <a:rPr lang="cs-CZ" altLang="cs-CZ">
                <a:hlinkClick r:id="rId7"/>
              </a:rPr>
              <a:t>http://www.vesmir.kav.cas.cz/Madagaskar</a:t>
            </a:r>
            <a:endParaRPr lang="cs-CZ" altLang="cs-CZ"/>
          </a:p>
        </p:txBody>
      </p:sp>
      <p:pic>
        <p:nvPicPr>
          <p:cNvPr id="94218" name="Picture 10">
            <a:extLst>
              <a:ext uri="{FF2B5EF4-FFF2-40B4-BE49-F238E27FC236}">
                <a16:creationId xmlns:a16="http://schemas.microsoft.com/office/drawing/2014/main" xmlns="" id="{ECD099D0-374D-4EBD-9EF3-E8569CF55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52800"/>
            <a:ext cx="2655888" cy="22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9" name="Picture 11">
            <a:extLst>
              <a:ext uri="{FF2B5EF4-FFF2-40B4-BE49-F238E27FC236}">
                <a16:creationId xmlns:a16="http://schemas.microsoft.com/office/drawing/2014/main" xmlns="" id="{81666C6B-395E-4A2E-8E58-2FFD77094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2425"/>
            <a:ext cx="1914525" cy="327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20" name="Text Box 12">
            <a:extLst>
              <a:ext uri="{FF2B5EF4-FFF2-40B4-BE49-F238E27FC236}">
                <a16:creationId xmlns:a16="http://schemas.microsoft.com/office/drawing/2014/main" xmlns="" id="{7E4A45D4-F8EB-4C7D-9851-640BE4A2B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791200"/>
            <a:ext cx="640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Vpravo</a:t>
            </a:r>
            <a:r>
              <a:rPr lang="cs-CZ" altLang="cs-CZ" sz="1300"/>
              <a:t> </a:t>
            </a:r>
            <a:r>
              <a:rPr lang="cs-CZ" altLang="cs-CZ" sz="1500"/>
              <a:t>keříčkovitá</a:t>
            </a:r>
            <a:r>
              <a:rPr lang="cs-CZ" altLang="cs-CZ" sz="1300"/>
              <a:t> </a:t>
            </a:r>
            <a:r>
              <a:rPr lang="cs-CZ" altLang="cs-CZ" sz="1500"/>
              <a:t>stélka,</a:t>
            </a:r>
            <a:r>
              <a:rPr lang="cs-CZ" altLang="cs-CZ" sz="1200"/>
              <a:t> </a:t>
            </a:r>
            <a:r>
              <a:rPr lang="cs-CZ" altLang="cs-CZ" sz="1500"/>
              <a:t>uprostřed</a:t>
            </a:r>
            <a:r>
              <a:rPr lang="cs-CZ" altLang="cs-CZ" sz="1300"/>
              <a:t> </a:t>
            </a:r>
            <a:r>
              <a:rPr lang="cs-CZ" altLang="cs-CZ" sz="1500"/>
              <a:t>dimorfická,</a:t>
            </a:r>
            <a:r>
              <a:rPr lang="cs-CZ" altLang="cs-CZ" sz="1200"/>
              <a:t> </a:t>
            </a:r>
            <a:r>
              <a:rPr lang="cs-CZ" altLang="cs-CZ" sz="1500"/>
              <a:t>vlevo</a:t>
            </a:r>
            <a:r>
              <a:rPr lang="cs-CZ" altLang="cs-CZ" sz="1300"/>
              <a:t> </a:t>
            </a:r>
            <a:r>
              <a:rPr lang="cs-CZ" altLang="cs-CZ" sz="1500"/>
              <a:t>podecia</a:t>
            </a:r>
            <a:r>
              <a:rPr lang="cs-CZ" altLang="cs-CZ" sz="1400"/>
              <a:t> </a:t>
            </a:r>
            <a:r>
              <a:rPr lang="cs-CZ" altLang="cs-CZ" sz="1500"/>
              <a:t>dutohlávky</a:t>
            </a:r>
          </a:p>
        </p:txBody>
      </p:sp>
      <p:sp>
        <p:nvSpPr>
          <p:cNvPr id="94222" name="Text Box 14">
            <a:extLst>
              <a:ext uri="{FF2B5EF4-FFF2-40B4-BE49-F238E27FC236}">
                <a16:creationId xmlns:a16="http://schemas.microsoft.com/office/drawing/2014/main" xmlns="" id="{3F4BA78C-D465-4EB6-9CF3-E3C205B73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638800"/>
            <a:ext cx="3429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R. Moore, W. D. Clark, K. R. Stern &amp; D. Vodopich: Botany, 1995 (2x). </a:t>
            </a:r>
          </a:p>
        </p:txBody>
      </p:sp>
      <p:pic>
        <p:nvPicPr>
          <p:cNvPr id="2" name="6_liche_12_stelka-kerickovita-dimorficka">
            <a:hlinkClick r:id="" action="ppaction://media"/>
            <a:extLst>
              <a:ext uri="{FF2B5EF4-FFF2-40B4-BE49-F238E27FC236}">
                <a16:creationId xmlns:a16="http://schemas.microsoft.com/office/drawing/2014/main" xmlns="" id="{F02F901F-9461-4DBA-BA37-46991C585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14837" y="61118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3" name="Text Box 13">
            <a:extLst>
              <a:ext uri="{FF2B5EF4-FFF2-40B4-BE49-F238E27FC236}">
                <a16:creationId xmlns:a16="http://schemas.microsoft.com/office/drawing/2014/main" xmlns="" id="{39BE6331-287B-4C3D-B93B-8F65E255F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14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rozmnožování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pohlavní</a:t>
            </a:r>
            <a:r>
              <a:rPr lang="cs-CZ" altLang="cs-CZ" sz="1800">
                <a:solidFill>
                  <a:srgbClr val="000000"/>
                </a:solidFill>
              </a:rPr>
              <a:t> rozmnožování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pouze záležitostí mykobionta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 případě rozmnožo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vání askosporami (resp. bazidiosp</a:t>
            </a:r>
            <a:r>
              <a:rPr lang="cs-CZ" altLang="cs-CZ" sz="1800">
                <a:solidFill>
                  <a:srgbClr val="000000"/>
                </a:solidFill>
              </a:rPr>
              <a:t>orami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je pak odkázán na opětovné "setkání" se svým fotobiontem; některé druhy proto tvoří tzv. hymeniální gonidie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buňky řas, které pronikají do thecia (hymenia) plodnic a šíří se spolu se sporami</a:t>
            </a:r>
            <a:endParaRPr lang="cs-CZ" altLang="cs-CZ" sz="400">
              <a:solidFill>
                <a:srgbClr val="000000"/>
              </a:solidFill>
            </a:endParaRPr>
          </a:p>
        </p:txBody>
      </p:sp>
      <p:pic>
        <p:nvPicPr>
          <p:cNvPr id="81940" name="Picture 20">
            <a:extLst>
              <a:ext uri="{FF2B5EF4-FFF2-40B4-BE49-F238E27FC236}">
                <a16:creationId xmlns:a16="http://schemas.microsoft.com/office/drawing/2014/main" xmlns="" id="{5826FBBE-E530-4038-B444-00F4D063D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05000"/>
            <a:ext cx="54165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1" name="Text Box 21">
            <a:extLst>
              <a:ext uri="{FF2B5EF4-FFF2-40B4-BE49-F238E27FC236}">
                <a16:creationId xmlns:a16="http://schemas.microsoft.com/office/drawing/2014/main" xmlns="" id="{76B28DDF-B5C1-49B8-854E-2D3A084C3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03800"/>
            <a:ext cx="8382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společné šíření obou složek zajišťuje rozmnožování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nepohlavní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nejjednodušším typem je fragmentace stélky a růst nových stélek z úlomků</a:t>
            </a:r>
          </a:p>
        </p:txBody>
      </p:sp>
      <p:sp>
        <p:nvSpPr>
          <p:cNvPr id="81942" name="Text Box 22">
            <a:extLst>
              <a:ext uri="{FF2B5EF4-FFF2-40B4-BE49-F238E27FC236}">
                <a16:creationId xmlns:a16="http://schemas.microsoft.com/office/drawing/2014/main" xmlns="" id="{692FAA0D-158F-40BA-B2FB-250BA722A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89125"/>
            <a:ext cx="2819400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Průřez apotheciem vystupujícím z povrchu heteromerické stélky</a:t>
            </a:r>
            <a:r>
              <a:rPr lang="cs-CZ" altLang="cs-CZ"/>
              <a:t> </a:t>
            </a:r>
          </a:p>
          <a:p>
            <a:pPr algn="r"/>
            <a:endParaRPr lang="cs-CZ" altLang="cs-CZ" sz="400"/>
          </a:p>
          <a:p>
            <a:pPr algn="r"/>
            <a:r>
              <a:rPr lang="cs-CZ" altLang="cs-CZ"/>
              <a:t>Zdroj: R. Moore, W. D. Clark, K. R. Stern &amp; D. Vodopich: Botany. - Wm. C. Brown Publ., 1995. </a:t>
            </a:r>
          </a:p>
        </p:txBody>
      </p:sp>
      <p:pic>
        <p:nvPicPr>
          <p:cNvPr id="2" name="6_liche_13_apothecium">
            <a:hlinkClick r:id="" action="ppaction://media"/>
            <a:extLst>
              <a:ext uri="{FF2B5EF4-FFF2-40B4-BE49-F238E27FC236}">
                <a16:creationId xmlns:a16="http://schemas.microsoft.com/office/drawing/2014/main" xmlns="" id="{993C7A5F-CD06-431E-A330-2A9170821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7784" y="3022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61" name="Picture 17">
            <a:extLst>
              <a:ext uri="{FF2B5EF4-FFF2-40B4-BE49-F238E27FC236}">
                <a16:creationId xmlns:a16="http://schemas.microsoft.com/office/drawing/2014/main" xmlns="" id="{27FF2611-C09B-4EA6-80EE-9C3278CB3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5052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8" name="Text Box 14">
            <a:extLst>
              <a:ext uri="{FF2B5EF4-FFF2-40B4-BE49-F238E27FC236}">
                <a16:creationId xmlns:a16="http://schemas.microsoft.com/office/drawing/2014/main" xmlns="" id="{C5FD5905-42FA-4544-8666-07B781DF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9436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 něco složitější typ představují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soredie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částečky stélky tvořící se na povrchu, obsahující buňky fotobionta propletené hyfami houby =&gt; jejich odlomení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od stélky vede k šíření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soredie se tvoří buď nahodile na povrchu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stélky, nebo na určitých okrajových částech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zvaných sorály</a:t>
            </a: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odvozeným typem rozmnožovacích útvarů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jsou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isidie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válcovité výrůstky z povrchu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stélky, v nichž je zachována heteromerická stavba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všech tří vrstev =&gt; taktéž šíření jejich odlomením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bývají odlišovány též fylidie (lupenitá obdoba isidií) 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schizidie (odtržení povrchu stélky s fotobiontem)</a:t>
            </a: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82959" name="Picture 15">
            <a:extLst>
              <a:ext uri="{FF2B5EF4-FFF2-40B4-BE49-F238E27FC236}">
                <a16:creationId xmlns:a16="http://schemas.microsoft.com/office/drawing/2014/main" xmlns="" id="{14411927-06D6-4038-99C7-BDEFFD019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" b="2835"/>
          <a:stretch>
            <a:fillRect/>
          </a:stretch>
        </p:blipFill>
        <p:spPr bwMode="auto">
          <a:xfrm>
            <a:off x="482600" y="4064000"/>
            <a:ext cx="24384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0" name="Picture 16">
            <a:extLst>
              <a:ext uri="{FF2B5EF4-FFF2-40B4-BE49-F238E27FC236}">
                <a16:creationId xmlns:a16="http://schemas.microsoft.com/office/drawing/2014/main" xmlns="" id="{40A20FA2-00BE-4CE4-8B70-50ED31BB5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2743200"/>
            <a:ext cx="244316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62" name="Text Box 18">
            <a:extLst>
              <a:ext uri="{FF2B5EF4-FFF2-40B4-BE49-F238E27FC236}">
                <a16:creationId xmlns:a16="http://schemas.microsoft.com/office/drawing/2014/main" xmlns="" id="{C466D61B-5804-43CF-87C8-891EE4BAE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486400"/>
            <a:ext cx="4648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Nahoře: schéma uvolňování soredií z povrchu stélky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http://biology.unm.edu/ccouncil/Biology_203/Summaries/Fungi.htm</a:t>
            </a:r>
            <a:r>
              <a:rPr lang="cs-CZ" altLang="cs-CZ"/>
              <a:t> </a:t>
            </a:r>
          </a:p>
        </p:txBody>
      </p:sp>
      <p:sp>
        <p:nvSpPr>
          <p:cNvPr id="82963" name="Text Box 19">
            <a:extLst>
              <a:ext uri="{FF2B5EF4-FFF2-40B4-BE49-F238E27FC236}">
                <a16:creationId xmlns:a16="http://schemas.microsoft.com/office/drawing/2014/main" xmlns="" id="{B24F26C9-6FA7-422C-B850-831AF4DF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943600"/>
            <a:ext cx="4419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Dole: soredie </a:t>
            </a:r>
            <a:r>
              <a:rPr lang="cs-CZ" altLang="cs-CZ" sz="1500" i="1"/>
              <a:t>Physcia grisea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8"/>
              </a:rPr>
              <a:t>http://www.biology.ed.ac.uk/research/groups/jdeacon/microbes/lichen.htm</a:t>
            </a:r>
            <a:r>
              <a:rPr lang="cs-CZ" altLang="cs-CZ"/>
              <a:t> </a:t>
            </a:r>
          </a:p>
        </p:txBody>
      </p:sp>
      <p:sp>
        <p:nvSpPr>
          <p:cNvPr id="82964" name="Text Box 20">
            <a:extLst>
              <a:ext uri="{FF2B5EF4-FFF2-40B4-BE49-F238E27FC236}">
                <a16:creationId xmlns:a16="http://schemas.microsoft.com/office/drawing/2014/main" xmlns="" id="{C8FD8A52-AE9E-4F2B-AE5B-A24E6FB41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000625"/>
            <a:ext cx="3276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Isidie </a:t>
            </a:r>
            <a:r>
              <a:rPr lang="cs-CZ" altLang="cs-CZ" sz="1500" i="1"/>
              <a:t>Xanthoparmelia australasica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r>
              <a:rPr lang="cs-CZ" altLang="cs-CZ">
                <a:hlinkClick r:id="rId9"/>
              </a:rPr>
              <a:t>http://www.anbg.gov.au/cryptogams/underworld/panel-4/index.html</a:t>
            </a:r>
            <a:r>
              <a:rPr lang="cs-CZ" altLang="cs-CZ"/>
              <a:t> </a:t>
            </a:r>
          </a:p>
        </p:txBody>
      </p:sp>
      <p:pic>
        <p:nvPicPr>
          <p:cNvPr id="2" name="6_liche_14_soredie-isidie">
            <a:hlinkClick r:id="" action="ppaction://media"/>
            <a:extLst>
              <a:ext uri="{FF2B5EF4-FFF2-40B4-BE49-F238E27FC236}">
                <a16:creationId xmlns:a16="http://schemas.microsoft.com/office/drawing/2014/main" xmlns="" id="{41A933B7-DF29-4D94-903D-4651AF13D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5143" y="404052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16" name="Text Box 24">
            <a:extLst>
              <a:ext uri="{FF2B5EF4-FFF2-40B4-BE49-F238E27FC236}">
                <a16:creationId xmlns:a16="http://schemas.microsoft.com/office/drawing/2014/main" xmlns="" id="{EAAFB5DB-2765-4C87-BE10-BE21B320B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ekologicko-fyziologická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charakteristika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: autotrofní organismy; spojení houby a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řasy/sinice umožňuje těmto organismům růst na místech, kde by se samotné jednotlivé složky "nechytly" - fotosyntéza umožňuje život na anorganickém substrátu,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zprostředkovává čerpání vody, živin a ochranu proti výparu (růst na extrémně suchých stanovištích - až 62 týdnů bez vody), příp. kompetiční výhody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příjem CO</a:t>
            </a:r>
            <a:r>
              <a:rPr lang="cs-CZ" altLang="cs-CZ" sz="1800" baseline="-300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zajišťuje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sz="1800" dirty="0">
                <a:solidFill>
                  <a:srgbClr val="000000"/>
                </a:solidFill>
              </a:rPr>
              <a:t>příjem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O</a:t>
            </a:r>
            <a:r>
              <a:rPr lang="cs-CZ" altLang="cs-CZ" sz="1800" baseline="-300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a nitrátů obě složky (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cyanobionti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příp. symbiotický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Azotobacter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též atmosférický dusík)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lišejníky vrůstají hyfami po celé ploše do substrátu (kámen, půda, u epifytických</a:t>
            </a:r>
            <a:r>
              <a:rPr lang="cs-CZ" altLang="cs-CZ" sz="1800" dirty="0">
                <a:solidFill>
                  <a:srgbClr val="000000"/>
                </a:solidFill>
              </a:rPr>
              <a:t> lišejníků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povrch rostlin, nejčastěji kůra), případně kontakt se substrátem zajišťují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rhiziny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růst je oproti jiným organismům pomalý (roky, i desítky let, nejstarší korovité stélky odhadem 4500 let)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hromadění radioaktivních látek ve stélkách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možnost sledování zamoření oblastí jejich výskytu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produkce "lišejníkových látek" - mohou sloužit jako zásobní látky, působit antibioticky (proti bakteriím i jiným houbám) i odpuzovat býložravce, ale klidně být i prostým "odpadem" metabolismu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některé druhy produkují jedovaté látky 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působící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na nervovou soustavu (deriváty kyseliny </a:t>
            </a:r>
            <a:r>
              <a:rPr lang="cs-CZ" altLang="cs-CZ" sz="1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vulpinové</a:t>
            </a:r>
            <a:r>
              <a:rPr lang="cs-CZ" altLang="cs-CZ" sz="1800" smtClean="0">
                <a:solidFill>
                  <a:srgbClr val="000000"/>
                </a:solidFill>
                <a:cs typeface="Arial" panose="020B0604020202020204" pitchFamily="34" charset="0"/>
              </a:rPr>
              <a:t>, používány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ve Skandinávii k hubení vlků)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7" name="Text Box 9">
            <a:extLst>
              <a:ext uri="{FF2B5EF4-FFF2-40B4-BE49-F238E27FC236}">
                <a16:creationId xmlns:a16="http://schemas.microsoft.com/office/drawing/2014/main" xmlns="" id="{D6CF0E8B-6D1F-4196-9F3A-A747EBB8F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: od rovníku k pólům, na nejrůznějších stanovištích (extrém v Antarktidě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zcela uvnitř kamenů)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kvůli svému pomalému růstu nejsou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kompetičně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silné, rostou hlavně na stanovištích, kde jiné organismy růst nemohou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zde jsou často prvotním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sukcesním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stadiem, jejich odumřelé stélky tvoří první organickou složku půdy tvořící se na čistě minerálním podkladu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 dirty="0">
              <a:solidFill>
                <a:srgbClr val="000000"/>
              </a:solidFill>
            </a:endParaRPr>
          </a:p>
          <a:p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využití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: vzácně jako potrava ("mana" -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Lecanora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esculenta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), spíše jako krmivo, potrava pro zvěř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některé druhy využívány v lidovém lékařství (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Lobaria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pulmonaria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), při výrobu barviv, v parfumerii aj.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řada druhů slouží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jako dobré indikátory čistoty ovzduší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dnes </a:t>
            </a:r>
            <a:r>
              <a:rPr lang="cs-CZ" altLang="cs-CZ" sz="1800" dirty="0">
                <a:solidFill>
                  <a:srgbClr val="000000"/>
                </a:solidFill>
              </a:rPr>
              <a:t>jsou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houby řazeny do systému hub podle svého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 rámci vřeckatých hub některé řády obsahují jen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houby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cs-CZ" altLang="cs-CZ" sz="1600" i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Lecanorales</a:t>
            </a:r>
            <a:r>
              <a:rPr lang="cs-CZ" altLang="cs-CZ" sz="16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cs-CZ" altLang="cs-CZ" sz="1600" i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Verrucariales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a pár dalších), jiné obsahují některé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lichenizované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zástupce (</a:t>
            </a:r>
            <a:r>
              <a:rPr lang="cs-CZ" altLang="cs-CZ" sz="1600" i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Ostropales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aj.)</a:t>
            </a:r>
            <a:b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stopkovýtrusné houby nalezneme jen mezi houbami rouškatými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(z pod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oddělení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i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Agaricomyc</a:t>
            </a:r>
            <a:r>
              <a:rPr lang="cs-CZ" altLang="cs-CZ" sz="1600" i="1" dirty="0" err="1">
                <a:solidFill>
                  <a:schemeClr val="bg1">
                    <a:lumMod val="50000"/>
                  </a:schemeClr>
                </a:solidFill>
              </a:rPr>
              <a:t>otina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) v čeledích </a:t>
            </a:r>
            <a:r>
              <a:rPr lang="cs-CZ" altLang="cs-CZ" sz="1600" i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Thelephoraceae</a:t>
            </a:r>
            <a:r>
              <a:rPr lang="cs-CZ" altLang="cs-CZ" sz="16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cs-CZ" altLang="cs-CZ" sz="1600" i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Corticiaceae</a:t>
            </a:r>
            <a:r>
              <a:rPr lang="cs-CZ" altLang="cs-CZ" sz="16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cs-CZ" altLang="cs-CZ" sz="1600" i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Clavariaceae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a </a:t>
            </a:r>
            <a:r>
              <a:rPr lang="cs-CZ" altLang="cs-CZ" sz="1600" i="1" dirty="0" err="1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richolomataceae</a:t>
            </a:r>
            <a:endParaRPr lang="cs-CZ" altLang="cs-CZ" sz="16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2" name="6_liche_16_prvni-sukcesni-sstadium">
            <a:hlinkClick r:id="" action="ppaction://media"/>
            <a:extLst>
              <a:ext uri="{FF2B5EF4-FFF2-40B4-BE49-F238E27FC236}">
                <a16:creationId xmlns:a16="http://schemas.microsoft.com/office/drawing/2014/main" xmlns="" id="{5C034963-68D2-4238-9F3C-8412F4A6B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637" y="9239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>
            <a:extLst>
              <a:ext uri="{FF2B5EF4-FFF2-40B4-BE49-F238E27FC236}">
                <a16:creationId xmlns:a16="http://schemas.microsoft.com/office/drawing/2014/main" xmlns="" id="{B8F30D1D-D85C-40DA-B1D5-8F7545107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63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8000"/>
              </a:lnSpc>
            </a:pPr>
            <a:r>
              <a:rPr lang="cs-CZ" altLang="cs-CZ" sz="1800" b="1" dirty="0">
                <a:solidFill>
                  <a:srgbClr val="000000"/>
                </a:solidFill>
              </a:rPr>
              <a:t>Třída: </a:t>
            </a:r>
            <a:r>
              <a:rPr lang="cs-CZ" altLang="cs-CZ" sz="1800" b="1" i="1" dirty="0">
                <a:solidFill>
                  <a:srgbClr val="000000"/>
                </a:solidFill>
              </a:rPr>
              <a:t>LECANOROMYCETES  </a:t>
            </a:r>
            <a:r>
              <a:rPr lang="cs-CZ" altLang="cs-CZ" sz="1800" dirty="0">
                <a:solidFill>
                  <a:srgbClr val="000000"/>
                </a:solidFill>
              </a:rPr>
              <a:t>(pokračování přehledu </a:t>
            </a:r>
            <a:r>
              <a:rPr lang="cs-CZ" altLang="cs-CZ" sz="1800" dirty="0" err="1">
                <a:solidFill>
                  <a:srgbClr val="000000"/>
                </a:solidFill>
              </a:rPr>
              <a:t>pododd</a:t>
            </a:r>
            <a:r>
              <a:rPr lang="cs-CZ" altLang="cs-CZ" sz="1800" dirty="0">
                <a:solidFill>
                  <a:srgbClr val="000000"/>
                </a:solidFill>
              </a:rPr>
              <a:t>. </a:t>
            </a:r>
            <a:r>
              <a:rPr lang="cs-CZ" altLang="cs-CZ" sz="1800" i="1" dirty="0" err="1">
                <a:solidFill>
                  <a:srgbClr val="000000"/>
                </a:solidFill>
              </a:rPr>
              <a:t>Pezizomycotina</a:t>
            </a:r>
            <a:r>
              <a:rPr lang="cs-CZ" altLang="cs-CZ" sz="1800" dirty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98000"/>
              </a:lnSpc>
            </a:pP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obsahuje několik řádů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lichenizovaných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hub, zde </a:t>
            </a:r>
            <a:r>
              <a:rPr lang="cs-CZ" altLang="cs-CZ" sz="1800" dirty="0">
                <a:solidFill>
                  <a:srgbClr val="000000"/>
                </a:solidFill>
              </a:rPr>
              <a:t>je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zmíněn nejvýznamnější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Lecanorales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 širším pojetí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(pro účely redukované přednášky jsou sem 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vřazeni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též zástupci dalších řádů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lichenizovaných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vřeckatých hub)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Lecanorales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početný řád (přes 5800 druhů)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lichenizovaných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hub (zahrnuje asi polovinu druhů lišejníků)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různé typy stélek 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plodnice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apothecia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askohymeniálním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vývojem,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parafýzy někdy vytvářejí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epithecium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vřecka tlustostěnná, tzv.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lekanorový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typ (něco mezi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uni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- a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bitunikátními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vřecky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otevírání vřecka je dvoustupňové, ale nedojde k vyhřeznutí vnitřní vrstvy mimo vnější)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• 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spor je ve vřecku 2-8 (i víc), jsou jedno- </a:t>
            </a:r>
            <a:endParaRPr lang="cs-CZ" altLang="cs-CZ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i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vícebuněčné</a:t>
            </a:r>
            <a:endParaRPr lang="cs-CZ" altLang="cs-CZ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8000"/>
              </a:lnSpc>
            </a:pP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i="1" dirty="0">
                <a:solidFill>
                  <a:srgbClr val="000000"/>
                </a:solidFill>
              </a:rPr>
              <a:t>–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Collema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huspeník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slizovitá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homeo</a:t>
            </a:r>
            <a:r>
              <a:rPr lang="cs-CZ" altLang="cs-CZ" sz="1800" dirty="0">
                <a:solidFill>
                  <a:srgbClr val="000000"/>
                </a:solidFill>
              </a:rPr>
              <a:t>-</a:t>
            </a:r>
          </a:p>
          <a:p>
            <a:pPr>
              <a:lnSpc>
                <a:spcPct val="98000"/>
              </a:lnSpc>
            </a:pP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merická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stélka, promísena vlákna houby 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a buňky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Nostoc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6259" name="Picture 3" descr="lecanoromycetes_Collema-coccophorum">
            <a:extLst>
              <a:ext uri="{FF2B5EF4-FFF2-40B4-BE49-F238E27FC236}">
                <a16:creationId xmlns:a16="http://schemas.microsoft.com/office/drawing/2014/main" xmlns="" id="{2B50FBA2-C0AE-4316-BBF1-37880D3C8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60800"/>
            <a:ext cx="3733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 Box 4">
            <a:extLst>
              <a:ext uri="{FF2B5EF4-FFF2-40B4-BE49-F238E27FC236}">
                <a16:creationId xmlns:a16="http://schemas.microsoft.com/office/drawing/2014/main" xmlns="" id="{E76B345F-B091-4C4A-8B55-8C2CF964C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927725"/>
            <a:ext cx="3733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 sz="1500"/>
              <a:t>Huspeník </a:t>
            </a:r>
            <a:r>
              <a:rPr lang="cs-CZ" altLang="cs-CZ" sz="1500" i="1"/>
              <a:t>Collema coccophorum</a:t>
            </a:r>
            <a:endParaRPr lang="cs-CZ" altLang="cs-CZ" sz="400" i="1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http://www.lichen.com/bigpix/Ccoccophorum.html</a:t>
            </a:r>
            <a:r>
              <a:rPr lang="cs-CZ" altLang="cs-CZ"/>
              <a:t> </a:t>
            </a:r>
          </a:p>
        </p:txBody>
      </p:sp>
      <p:pic>
        <p:nvPicPr>
          <p:cNvPr id="2" name="6_liche_17_lecanorovy-typ-vrecka">
            <a:hlinkClick r:id="" action="ppaction://media"/>
            <a:extLst>
              <a:ext uri="{FF2B5EF4-FFF2-40B4-BE49-F238E27FC236}">
                <a16:creationId xmlns:a16="http://schemas.microsoft.com/office/drawing/2014/main" xmlns="" id="{AB1B1617-95E4-4320-8D74-9F9E99AFD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3118" y="3310057"/>
            <a:ext cx="487363" cy="487363"/>
          </a:xfrm>
          <a:prstGeom prst="rect">
            <a:avLst/>
          </a:prstGeom>
        </p:spPr>
      </p:pic>
      <p:pic>
        <p:nvPicPr>
          <p:cNvPr id="3" name="6_liche_17_collema">
            <a:hlinkClick r:id="" action="ppaction://media"/>
            <a:extLst>
              <a:ext uri="{FF2B5EF4-FFF2-40B4-BE49-F238E27FC236}">
                <a16:creationId xmlns:a16="http://schemas.microsoft.com/office/drawing/2014/main" xmlns="" id="{FB9A60AE-1152-4D21-9D68-8AA7025413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89437" y="54403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>
            <a:extLst>
              <a:ext uri="{FF2B5EF4-FFF2-40B4-BE49-F238E27FC236}">
                <a16:creationId xmlns:a16="http://schemas.microsoft.com/office/drawing/2014/main" xmlns="" id="{6FC93991-BC3C-4139-A59F-4FC702BD1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6000"/>
              </a:lnSpc>
              <a:spcBef>
                <a:spcPct val="50000"/>
              </a:spcBef>
            </a:pP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běžné rody s lupenitou stélkou</a:t>
            </a:r>
            <a:r>
              <a:rPr lang="cs-CZ" altLang="cs-CZ" sz="1800">
                <a:solidFill>
                  <a:srgbClr val="000000"/>
                </a:solidFill>
              </a:rPr>
              <a:t>: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Parmelia, Hypogymnia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(česky oboje terčovka),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Physcia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(terčovník),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Xanthoria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(terčník),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Peltigera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(hávnatka),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Lobaria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(důlkatec),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Umbilicaria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(pupkovka)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přirostlá k substrátu jen v jednom místě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stélku lupenitě-keříčkovitou mají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Cetraria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(pukléřka),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Pseudevernia, Evernia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(větvičník)</a:t>
            </a:r>
          </a:p>
        </p:txBody>
      </p:sp>
      <p:pic>
        <p:nvPicPr>
          <p:cNvPr id="97283" name="Picture 3" descr="C:\user\Houba\Škola-obrázky\nizsi_rostliny\pezizomycotina\lecanoromycetes_hypogymnia-physodes.jpg">
            <a:extLst>
              <a:ext uri="{FF2B5EF4-FFF2-40B4-BE49-F238E27FC236}">
                <a16:creationId xmlns:a16="http://schemas.microsoft.com/office/drawing/2014/main" xmlns="" id="{A9C9538D-3EAE-4D59-99CB-306F44F6E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t="12695" r="10498" b="6650"/>
          <a:stretch>
            <a:fillRect/>
          </a:stretch>
        </p:blipFill>
        <p:spPr bwMode="auto">
          <a:xfrm>
            <a:off x="5943600" y="1674813"/>
            <a:ext cx="2743200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 Box 4">
            <a:extLst>
              <a:ext uri="{FF2B5EF4-FFF2-40B4-BE49-F238E27FC236}">
                <a16:creationId xmlns:a16="http://schemas.microsoft.com/office/drawing/2014/main" xmlns="" id="{8C26BBEF-1907-4A5B-93EE-C61269FDE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225" y="1600200"/>
            <a:ext cx="403860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 sz="1500"/>
              <a:t>Terčovka bublinatá (</a:t>
            </a:r>
            <a:r>
              <a:rPr lang="cs-CZ" altLang="cs-CZ" sz="1500" i="1"/>
              <a:t>Hypogymnia physodes</a:t>
            </a:r>
            <a:r>
              <a:rPr lang="cs-CZ" altLang="cs-CZ" sz="1500"/>
              <a:t>)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/>
              <a:t>Foto Jiří Bohdal, </a:t>
            </a:r>
            <a:r>
              <a:rPr lang="cs-CZ" altLang="cs-CZ">
                <a:hlinkClick r:id="rId5"/>
              </a:rPr>
              <a:t>http://www.naturephoto-cz.eu/hypogymnia-physodes-picture-1610.html</a:t>
            </a:r>
            <a:r>
              <a:rPr lang="cs-CZ" altLang="cs-CZ"/>
              <a:t> </a:t>
            </a:r>
          </a:p>
        </p:txBody>
      </p:sp>
      <p:pic>
        <p:nvPicPr>
          <p:cNvPr id="97285" name="Picture 5" descr="C:\user\Houba\Škola-obrázky\nizsi_rostliny\pezizomycotina\lecanoromycetes_havnatka-psi.jpg">
            <a:extLst>
              <a:ext uri="{FF2B5EF4-FFF2-40B4-BE49-F238E27FC236}">
                <a16:creationId xmlns:a16="http://schemas.microsoft.com/office/drawing/2014/main" xmlns="" id="{0CDE990F-D28F-4473-82E2-FCE4EB150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56088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Text Box 6">
            <a:extLst>
              <a:ext uri="{FF2B5EF4-FFF2-40B4-BE49-F238E27FC236}">
                <a16:creationId xmlns:a16="http://schemas.microsoft.com/office/drawing/2014/main" xmlns="" id="{81096600-F93D-4C19-8535-8BC4C02C8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25" y="2411413"/>
            <a:ext cx="373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 sz="1500"/>
              <a:t>Vpravo dole:</a:t>
            </a:r>
          </a:p>
          <a:p>
            <a:pPr algn="r"/>
            <a:r>
              <a:rPr lang="cs-CZ" altLang="cs-CZ" sz="1500"/>
              <a:t>Hávnatka psí (</a:t>
            </a:r>
            <a:r>
              <a:rPr lang="cs-CZ" altLang="cs-CZ" sz="1500" i="1"/>
              <a:t>Peltigera canina</a:t>
            </a:r>
            <a:r>
              <a:rPr lang="cs-CZ" altLang="cs-CZ" sz="1500"/>
              <a:t>)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http://www.mezistromy.cz/cz/fotogalerie/byliny</a:t>
            </a:r>
            <a:r>
              <a:rPr lang="cs-CZ" altLang="cs-CZ"/>
              <a:t> </a:t>
            </a:r>
          </a:p>
        </p:txBody>
      </p:sp>
      <p:pic>
        <p:nvPicPr>
          <p:cNvPr id="97287" name="Picture 7" descr="C:\user\Houba\Škola-obrázky\nizsi_rostliny\pezizomycotina\lecanoromycetes_pseudevernia-furfuracea.jpg">
            <a:extLst>
              <a:ext uri="{FF2B5EF4-FFF2-40B4-BE49-F238E27FC236}">
                <a16:creationId xmlns:a16="http://schemas.microsoft.com/office/drawing/2014/main" xmlns="" id="{0DFBEBFA-E353-44A8-88C6-1A4281F4E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32088"/>
            <a:ext cx="23860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8" name="Text Box 8">
            <a:extLst>
              <a:ext uri="{FF2B5EF4-FFF2-40B4-BE49-F238E27FC236}">
                <a16:creationId xmlns:a16="http://schemas.microsoft.com/office/drawing/2014/main" xmlns="" id="{49DFB4C6-7A3A-46FE-A853-06A4907B5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74838"/>
            <a:ext cx="28194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500"/>
              <a:t>Větvičník otrubičný (</a:t>
            </a:r>
            <a:r>
              <a:rPr lang="cs-CZ" altLang="cs-CZ" sz="1500" i="1"/>
              <a:t>Pseudevernia furfuracea</a:t>
            </a:r>
            <a:r>
              <a:rPr lang="cs-CZ" altLang="cs-CZ" sz="1500"/>
              <a:t>)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r>
              <a:rPr lang="cs-CZ" altLang="cs-CZ"/>
              <a:t>Foto Stephen Sharnoff, </a:t>
            </a:r>
            <a:r>
              <a:rPr lang="cs-CZ" altLang="cs-CZ">
                <a:hlinkClick r:id="rId9"/>
              </a:rPr>
              <a:t>http://www.sharnoffphotos.com</a:t>
            </a:r>
          </a:p>
          <a:p>
            <a:r>
              <a:rPr lang="cs-CZ" altLang="cs-CZ">
                <a:hlinkClick r:id="rId9"/>
              </a:rPr>
              <a:t>/lichensF/pseudevernia_furfuracea.html</a:t>
            </a:r>
            <a:r>
              <a:rPr lang="cs-CZ" altLang="cs-CZ"/>
              <a:t> </a:t>
            </a:r>
          </a:p>
        </p:txBody>
      </p:sp>
      <p:pic>
        <p:nvPicPr>
          <p:cNvPr id="97289" name="Picture 9" descr="C:\user\Houba\Škola-obrázky\nizsi_rostliny\pezizomycotina\lecanoromycetes_xanthoria-parietina.jpg">
            <a:extLst>
              <a:ext uri="{FF2B5EF4-FFF2-40B4-BE49-F238E27FC236}">
                <a16:creationId xmlns:a16="http://schemas.microsoft.com/office/drawing/2014/main" xmlns="" id="{DB5382E2-B677-48CF-A751-62E6E8A59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t="7463" r="6401"/>
          <a:stretch>
            <a:fillRect/>
          </a:stretch>
        </p:blipFill>
        <p:spPr bwMode="auto">
          <a:xfrm>
            <a:off x="2917825" y="3614738"/>
            <a:ext cx="29718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90" name="Text Box 10">
            <a:extLst>
              <a:ext uri="{FF2B5EF4-FFF2-40B4-BE49-F238E27FC236}">
                <a16:creationId xmlns:a16="http://schemas.microsoft.com/office/drawing/2014/main" xmlns="" id="{25B64987-1799-4261-9973-647599716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13" y="3113088"/>
            <a:ext cx="316706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500"/>
              <a:t>Terčník zední (</a:t>
            </a:r>
            <a:r>
              <a:rPr lang="cs-CZ" altLang="cs-CZ" sz="1500" i="1"/>
              <a:t>Xanthoria parietina</a:t>
            </a:r>
            <a:r>
              <a:rPr lang="cs-CZ" altLang="cs-CZ" sz="1500"/>
              <a:t>)</a:t>
            </a:r>
            <a:endParaRPr lang="cs-CZ" altLang="cs-CZ" sz="400"/>
          </a:p>
          <a:p>
            <a:pPr algn="ctr"/>
            <a:r>
              <a:rPr lang="cs-CZ" altLang="cs-CZ" sz="200"/>
              <a:t>                 </a:t>
            </a:r>
          </a:p>
          <a:p>
            <a:pPr algn="ctr"/>
            <a:r>
              <a:rPr lang="cs-CZ" altLang="cs-CZ">
                <a:hlinkClick r:id="rId11"/>
              </a:rPr>
              <a:t>http://www.fotoaparat.cz/index.php?r=25&amp;rp=464151&amp;gal=photo</a:t>
            </a:r>
            <a:r>
              <a:rPr lang="cs-CZ" altLang="cs-CZ"/>
              <a:t> </a:t>
            </a:r>
          </a:p>
        </p:txBody>
      </p:sp>
      <p:pic>
        <p:nvPicPr>
          <p:cNvPr id="2" name="6_liche_18_lupenite-lisejniky">
            <a:hlinkClick r:id="" action="ppaction://media"/>
            <a:extLst>
              <a:ext uri="{FF2B5EF4-FFF2-40B4-BE49-F238E27FC236}">
                <a16:creationId xmlns:a16="http://schemas.microsoft.com/office/drawing/2014/main" xmlns="" id="{817C0934-F1CF-4BE0-8DFB-3B42EAC01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91731" y="215344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>
            <a:extLst>
              <a:ext uri="{FF2B5EF4-FFF2-40B4-BE49-F238E27FC236}">
                <a16:creationId xmlns:a16="http://schemas.microsoft.com/office/drawing/2014/main" xmlns="" id="{43B3CB09-622B-4DEC-939A-629304581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81000"/>
            <a:ext cx="54102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6000"/>
              </a:lnSpc>
              <a:spcBef>
                <a:spcPct val="50000"/>
              </a:spcBef>
            </a:pP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Cladonia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(dutohlávka)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druhy s lupenitým základem stélky a </a:t>
            </a:r>
            <a:r>
              <a:rPr lang="cs-CZ" altLang="cs-CZ" sz="1800">
                <a:solidFill>
                  <a:srgbClr val="000000"/>
                </a:solidFill>
              </a:rPr>
              <a:t>vzhůru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trčícími podecii, nesoucími apothecia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čistě keříčkovité jsou druhy rodů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Usnea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(provazovka),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Alectoria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(vousatec) </a:t>
            </a: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oboje epifyté, stélky visí z větví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 substrátu zcela přirostlé korovité lišejníky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Rhizocarpon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(mapovník),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Lecidea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(šálečka)</a:t>
            </a:r>
          </a:p>
        </p:txBody>
      </p:sp>
      <p:sp>
        <p:nvSpPr>
          <p:cNvPr id="98307" name="Text Box 3">
            <a:extLst>
              <a:ext uri="{FF2B5EF4-FFF2-40B4-BE49-F238E27FC236}">
                <a16:creationId xmlns:a16="http://schemas.microsoft.com/office/drawing/2014/main" xmlns="" id="{170051BE-C23D-4897-B00A-5E498A214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667000"/>
            <a:ext cx="5562600" cy="114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cs-CZ" altLang="cs-CZ" sz="1500"/>
              <a:t>Vlevo nahoře: Dutohlávka </a:t>
            </a:r>
            <a:r>
              <a:rPr lang="cs-CZ" altLang="cs-CZ" sz="1500" i="1"/>
              <a:t>Cladonia diversa</a:t>
            </a:r>
            <a:endParaRPr lang="cs-CZ" altLang="cs-CZ" sz="400" i="1"/>
          </a:p>
          <a:p>
            <a:r>
              <a:rPr lang="cs-CZ" altLang="cs-CZ" sz="200"/>
              <a:t>                 </a:t>
            </a:r>
          </a:p>
          <a:p>
            <a:endParaRPr lang="cs-CZ" altLang="cs-CZ" sz="200"/>
          </a:p>
          <a:p>
            <a:r>
              <a:rPr lang="cs-CZ" altLang="cs-CZ"/>
              <a:t>Foto Carl Farmer, </a:t>
            </a:r>
            <a:r>
              <a:rPr lang="cs-CZ" altLang="cs-CZ">
                <a:hlinkClick r:id="rId4"/>
              </a:rPr>
              <a:t>http://www.nature-diary.co.uk/2007-05-26.htm</a:t>
            </a:r>
            <a:r>
              <a:rPr lang="cs-CZ" altLang="cs-CZ"/>
              <a:t> </a:t>
            </a:r>
          </a:p>
          <a:p>
            <a:endParaRPr lang="cs-CZ" altLang="cs-CZ" sz="1000"/>
          </a:p>
          <a:p>
            <a:r>
              <a:rPr lang="cs-CZ" altLang="cs-CZ" sz="1500"/>
              <a:t>Vlevo dole: Provazovka</a:t>
            </a:r>
            <a:r>
              <a:rPr lang="cs-CZ" altLang="cs-CZ" sz="1500" i="1"/>
              <a:t> Usnea florida</a:t>
            </a:r>
            <a:endParaRPr lang="cs-CZ" altLang="cs-CZ" sz="400" i="1"/>
          </a:p>
          <a:p>
            <a:r>
              <a:rPr lang="cs-CZ" altLang="cs-CZ" sz="200"/>
              <a:t>                 </a:t>
            </a:r>
          </a:p>
          <a:p>
            <a:r>
              <a:rPr lang="cs-CZ" altLang="cs-CZ"/>
              <a:t>Foto J. R. Crellin, </a:t>
            </a:r>
            <a:r>
              <a:rPr lang="cs-CZ" altLang="cs-CZ">
                <a:hlinkClick r:id="rId5"/>
              </a:rPr>
              <a:t>http://www.floralimages.co.uk/pusneaflori.htm</a:t>
            </a:r>
            <a:r>
              <a:rPr lang="cs-CZ" altLang="cs-CZ"/>
              <a:t> </a:t>
            </a:r>
          </a:p>
          <a:p>
            <a:endParaRPr lang="cs-CZ" altLang="cs-CZ"/>
          </a:p>
        </p:txBody>
      </p:sp>
      <p:sp>
        <p:nvSpPr>
          <p:cNvPr id="98308" name="Text Box 4">
            <a:extLst>
              <a:ext uri="{FF2B5EF4-FFF2-40B4-BE49-F238E27FC236}">
                <a16:creationId xmlns:a16="http://schemas.microsoft.com/office/drawing/2014/main" xmlns="" id="{3B92F0A0-3525-402D-B1FF-3B79E4B6F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717925"/>
            <a:ext cx="1981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500"/>
              <a:t>Mapovník</a:t>
            </a:r>
            <a:r>
              <a:rPr lang="cs-CZ" altLang="cs-CZ" sz="1500" i="1"/>
              <a:t> Rhizocarpon </a:t>
            </a:r>
            <a:r>
              <a:rPr lang="cs-CZ" altLang="cs-CZ" sz="1500"/>
              <a:t>sp.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r>
              <a:rPr lang="cs-CZ" altLang="cs-CZ">
                <a:hlinkClick r:id="rId6"/>
              </a:rPr>
              <a:t>http://www.flickr.com</a:t>
            </a:r>
          </a:p>
          <a:p>
            <a:r>
              <a:rPr lang="cs-CZ" altLang="cs-CZ">
                <a:hlinkClick r:id="rId6"/>
              </a:rPr>
              <a:t>/photos/laajala/485461821/</a:t>
            </a:r>
            <a:r>
              <a:rPr lang="cs-CZ" altLang="cs-CZ"/>
              <a:t> </a:t>
            </a:r>
          </a:p>
        </p:txBody>
      </p:sp>
      <p:pic>
        <p:nvPicPr>
          <p:cNvPr id="98309" name="Picture 5" descr="C:\user\Houba\Škola-obrázky\nizsi_rostliny\pezizomycotina\lecanoromycetes_cladonia-diversa.jpg">
            <a:extLst>
              <a:ext uri="{FF2B5EF4-FFF2-40B4-BE49-F238E27FC236}">
                <a16:creationId xmlns:a16="http://schemas.microsoft.com/office/drawing/2014/main" xmlns="" id="{3B4D04F1-7984-4E3A-BFE8-6994D2104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27765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6" descr="C:\user\Houba\Škola-obrázky\nizsi_rostliny\pezizomycotina\lecanoromycetes_usnea_florida.jpg">
            <a:extLst>
              <a:ext uri="{FF2B5EF4-FFF2-40B4-BE49-F238E27FC236}">
                <a16:creationId xmlns:a16="http://schemas.microsoft.com/office/drawing/2014/main" xmlns="" id="{61A4BE12-1C34-4A88-9753-01969C5A4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r="11339"/>
          <a:stretch>
            <a:fillRect/>
          </a:stretch>
        </p:blipFill>
        <p:spPr bwMode="auto">
          <a:xfrm>
            <a:off x="457200" y="3810000"/>
            <a:ext cx="27781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1" name="Picture 7" descr="C:\user\Houba\Škola-obrázky\nizsi_rostliny\pezizomycotina\lecanoromycetes_rhizocarpon-sp.jpg">
            <a:extLst>
              <a:ext uri="{FF2B5EF4-FFF2-40B4-BE49-F238E27FC236}">
                <a16:creationId xmlns:a16="http://schemas.microsoft.com/office/drawing/2014/main" xmlns="" id="{B4E11284-1BD7-4A47-BC2A-1EC8F67F1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3806825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6_liche_19_kerickovite-korovite-lisejniky">
            <a:hlinkClick r:id="" action="ppaction://media"/>
            <a:extLst>
              <a:ext uri="{FF2B5EF4-FFF2-40B4-BE49-F238E27FC236}">
                <a16:creationId xmlns:a16="http://schemas.microsoft.com/office/drawing/2014/main" xmlns="" id="{2B1FE84E-46DE-4B63-8DF9-DBD0E37A2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66759" y="259237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>
            <a:extLst>
              <a:ext uri="{FF2B5EF4-FFF2-40B4-BE49-F238E27FC236}">
                <a16:creationId xmlns:a16="http://schemas.microsoft.com/office/drawing/2014/main" xmlns="" id="{5ADFE123-C3BD-4AF3-A0D0-A257469A2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u="sng" dirty="0"/>
              <a:t>Pomocné oddělení: </a:t>
            </a:r>
            <a:r>
              <a:rPr lang="cs-CZ" altLang="cs-CZ" sz="1800" i="1" u="sng" dirty="0"/>
              <a:t>DEUTEROMYCOTA (FUNGI IMPERFECTI)</a:t>
            </a:r>
            <a:endParaRPr lang="cs-CZ" altLang="cs-CZ" sz="1800" u="sng" dirty="0"/>
          </a:p>
          <a:p>
            <a:endParaRPr lang="cs-CZ" altLang="cs-CZ" sz="1200" u="sng" dirty="0"/>
          </a:p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není přirozenou taxonomickou jednotkou, je vytvořena pro účely klasifikace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hub</a:t>
            </a:r>
            <a:r>
              <a:rPr lang="cs-CZ" altLang="cs-CZ" sz="1800" b="1" dirty="0">
                <a:solidFill>
                  <a:srgbClr val="000000"/>
                </a:solidFill>
              </a:rPr>
              <a:t> 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v anamorfní fázi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různé pojetí šíře této skupiny 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buď zahrnuje pouze druhy, u nichž se nevytváří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teleomorfa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(žijí tedy v mitotické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holomorfě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- rozmnožují se pouze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mitosporami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příp. "přesedlaly" na parasexuální proces) nebo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teleomorfa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není známa (v přirozených podmínkách nevzniká anebo vzniká, ale zatím nebyla objevena spojitost s danou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anamorfou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=&gt; po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objevení spojitosti s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teleomorfou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jsou pak takovéto druhy zařazeny do přirozeného systému a z takto pojatého systému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Fungi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imperfecti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vypadnou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anebo (podle mého logičtější pojetí) zahrnuje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anamorfy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všech druhů, tedy i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těch, u kterých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teleomorfa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známa je (souběžně jsou samozřejmě klasifikovány v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přirozeném systému); u většiny těchto druhů je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anamorfa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převládajícím stadiem, ke tvorbě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teleomorfy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dochází vzácněji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 smtClean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podle vlastností mycelia (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přehrádkované mycelium,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jednojaderné buňky, jednoduché póry v přehrádkách) </a:t>
            </a:r>
            <a:r>
              <a:rPr lang="cs-CZ" altLang="cs-CZ" sz="1800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Deuteromycota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reprezentují převážně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anamorfy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vřeckatých 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hub (potvrzeno i molekulárně)</a:t>
            </a:r>
            <a:endParaRPr lang="cs-CZ" altLang="cs-CZ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6_deute_02_deuteromycota">
            <a:hlinkClick r:id="" action="ppaction://media"/>
            <a:extLst>
              <a:ext uri="{FF2B5EF4-FFF2-40B4-BE49-F238E27FC236}">
                <a16:creationId xmlns:a16="http://schemas.microsoft.com/office/drawing/2014/main" xmlns="" id="{A049B92C-2343-4FA8-A82C-304C09D58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8318" y="57332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>
            <a:extLst>
              <a:ext uri="{FF2B5EF4-FFF2-40B4-BE49-F238E27FC236}">
                <a16:creationId xmlns:a16="http://schemas.microsoft.com/office/drawing/2014/main" xmlns="" id="{C018236A-9264-4750-BDC1-E2DC5BF7C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60960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základní</a:t>
            </a:r>
            <a:r>
              <a:rPr lang="cs-CZ" altLang="cs-CZ" sz="1800">
                <a:solidFill>
                  <a:srgbClr val="000000"/>
                </a:solidFill>
              </a:rPr>
              <a:t>m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způsob</a:t>
            </a:r>
            <a:r>
              <a:rPr lang="cs-CZ" altLang="cs-CZ" sz="1800">
                <a:solidFill>
                  <a:srgbClr val="000000"/>
                </a:solidFill>
              </a:rPr>
              <a:t>em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rozmnožování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je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tvorba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konidií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cs-CZ" altLang="cs-CZ" sz="16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to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jak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přímo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myceliu, tak na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konidioforech</a:t>
            </a:r>
            <a:r>
              <a:rPr lang="cs-CZ" altLang="cs-CZ" sz="1800">
                <a:solidFill>
                  <a:srgbClr val="000000"/>
                </a:solidFill>
              </a:rPr>
              <a:t>; konidiofory vyrůstají jednotlivě nebo v </a:t>
            </a:r>
            <a:r>
              <a:rPr lang="cs-CZ" altLang="cs-CZ" sz="1800" b="1">
                <a:solidFill>
                  <a:srgbClr val="000000"/>
                </a:solidFill>
              </a:rPr>
              <a:t>konidiomatech</a:t>
            </a:r>
            <a:r>
              <a:rPr lang="cs-CZ" altLang="cs-CZ" sz="1800">
                <a:solidFill>
                  <a:srgbClr val="000000"/>
                </a:solidFill>
              </a:rPr>
              <a:t> (obdoba plodnic) 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pyknidách</a:t>
            </a:r>
            <a:r>
              <a:rPr lang="cs-CZ" altLang="cs-CZ" sz="1800">
                <a:solidFill>
                  <a:srgbClr val="000000"/>
                </a:solidFill>
              </a:rPr>
              <a:t>,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acervulech, sporodochiích nebo synnematech)</a:t>
            </a:r>
          </a:p>
        </p:txBody>
      </p:sp>
      <p:pic>
        <p:nvPicPr>
          <p:cNvPr id="86021" name="Picture 5">
            <a:extLst>
              <a:ext uri="{FF2B5EF4-FFF2-40B4-BE49-F238E27FC236}">
                <a16:creationId xmlns:a16="http://schemas.microsoft.com/office/drawing/2014/main" xmlns="" id="{C7838183-C7F2-432B-931F-446BCDA95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457200"/>
            <a:ext cx="2174875" cy="31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2" name="Text Box 6">
            <a:extLst>
              <a:ext uri="{FF2B5EF4-FFF2-40B4-BE49-F238E27FC236}">
                <a16:creationId xmlns:a16="http://schemas.microsoft.com/office/drawing/2014/main" xmlns="" id="{EB40BC72-E9BB-4F4A-A741-B7E34A2D3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546225"/>
            <a:ext cx="17526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5"/>
              </a:rPr>
              <a:t>http://www.ppis.moag.gov.il/ppis</a:t>
            </a:r>
          </a:p>
          <a:p>
            <a:pPr algn="r"/>
            <a:r>
              <a:rPr lang="cs-CZ" altLang="cs-CZ">
                <a:hlinkClick r:id="rId5"/>
              </a:rPr>
              <a:t>/plant_disease_gallery/D_S_W_S</a:t>
            </a:r>
          </a:p>
          <a:p>
            <a:pPr algn="r"/>
            <a:r>
              <a:rPr lang="cs-CZ" altLang="cs-CZ">
                <a:hlinkClick r:id="rId5"/>
              </a:rPr>
              <a:t>/Rosellinia_necatrix_08-9.htm</a:t>
            </a:r>
            <a:r>
              <a:rPr lang="cs-CZ" altLang="cs-CZ"/>
              <a:t> </a:t>
            </a:r>
          </a:p>
        </p:txBody>
      </p:sp>
      <p:pic>
        <p:nvPicPr>
          <p:cNvPr id="86023" name="Picture 7">
            <a:extLst>
              <a:ext uri="{FF2B5EF4-FFF2-40B4-BE49-F238E27FC236}">
                <a16:creationId xmlns:a16="http://schemas.microsoft.com/office/drawing/2014/main" xmlns="" id="{98DECF51-7131-4BCE-ABFF-2D8643826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3840163"/>
            <a:ext cx="3849688" cy="256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4" name="Text Box 8">
            <a:extLst>
              <a:ext uri="{FF2B5EF4-FFF2-40B4-BE49-F238E27FC236}">
                <a16:creationId xmlns:a16="http://schemas.microsoft.com/office/drawing/2014/main" xmlns="" id="{744E3A50-513A-4452-958A-848E40D4B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3813175"/>
            <a:ext cx="4038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hlinkClick r:id="rId7"/>
              </a:rPr>
              <a:t>http://www.eppo.org/QUARANTINE/fungi/Mycosphaerella_pini/SCIRPI_images.htm</a:t>
            </a:r>
            <a:r>
              <a:rPr lang="cs-CZ" altLang="cs-CZ"/>
              <a:t> </a:t>
            </a:r>
          </a:p>
        </p:txBody>
      </p:sp>
      <p:pic>
        <p:nvPicPr>
          <p:cNvPr id="86025" name="Picture 9">
            <a:extLst>
              <a:ext uri="{FF2B5EF4-FFF2-40B4-BE49-F238E27FC236}">
                <a16:creationId xmlns:a16="http://schemas.microsoft.com/office/drawing/2014/main" xmlns="" id="{A6068351-37CA-4FD0-B3A0-36814BEFC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57600"/>
            <a:ext cx="36576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6" name="Text Box 10">
            <a:extLst>
              <a:ext uri="{FF2B5EF4-FFF2-40B4-BE49-F238E27FC236}">
                <a16:creationId xmlns:a16="http://schemas.microsoft.com/office/drawing/2014/main" xmlns="" id="{E9D28A09-E47D-4366-BA28-678F3E81C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657600"/>
            <a:ext cx="2895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hlinkClick r:id="rId9"/>
              </a:rPr>
              <a:t>http://www.uoguelph.ca/~gbarron/MISC2003/nectriac.htm</a:t>
            </a:r>
            <a:r>
              <a:rPr lang="cs-CZ" altLang="cs-CZ"/>
              <a:t> </a:t>
            </a:r>
          </a:p>
        </p:txBody>
      </p:sp>
      <p:pic>
        <p:nvPicPr>
          <p:cNvPr id="86027" name="Picture 11">
            <a:extLst>
              <a:ext uri="{FF2B5EF4-FFF2-40B4-BE49-F238E27FC236}">
                <a16:creationId xmlns:a16="http://schemas.microsoft.com/office/drawing/2014/main" xmlns="" id="{32D1BB49-03C4-448C-ABF6-4F710B134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851025"/>
            <a:ext cx="28956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8" name="Text Box 12">
            <a:extLst>
              <a:ext uri="{FF2B5EF4-FFF2-40B4-BE49-F238E27FC236}">
                <a16:creationId xmlns:a16="http://schemas.microsoft.com/office/drawing/2014/main" xmlns="" id="{A223CE1F-F689-4157-9D22-CC2BBFA32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46225"/>
            <a:ext cx="2209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11"/>
              </a:rPr>
              <a:t>http://www.pri.wur.nl/UK/research/research</a:t>
            </a:r>
          </a:p>
          <a:p>
            <a:pPr algn="r"/>
            <a:r>
              <a:rPr lang="cs-CZ" altLang="cs-CZ">
                <a:hlinkClick r:id="rId11"/>
              </a:rPr>
              <a:t>+themes/Interaction+between+plants+pests+and+diseases/photowheat/</a:t>
            </a:r>
            <a:r>
              <a:rPr lang="cs-CZ" altLang="cs-CZ"/>
              <a:t> </a:t>
            </a:r>
          </a:p>
        </p:txBody>
      </p:sp>
      <p:sp>
        <p:nvSpPr>
          <p:cNvPr id="86029" name="Text Box 13">
            <a:extLst>
              <a:ext uri="{FF2B5EF4-FFF2-40B4-BE49-F238E27FC236}">
                <a16:creationId xmlns:a16="http://schemas.microsoft.com/office/drawing/2014/main" xmlns="" id="{69079DE4-82A5-41CA-AE88-099AC9D96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981200"/>
            <a:ext cx="312420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 sz="1500"/>
              <a:t>Vlevo: pyknida </a:t>
            </a:r>
            <a:r>
              <a:rPr lang="cs-CZ" altLang="cs-CZ" sz="1500" i="1"/>
              <a:t>Mycosphaerella graminicola</a:t>
            </a:r>
            <a:r>
              <a:rPr lang="cs-CZ" altLang="cs-CZ" sz="1500"/>
              <a:t>; vlevo dole: acervulus</a:t>
            </a:r>
            <a:r>
              <a:rPr lang="cs-CZ" altLang="cs-CZ" sz="1500" i="1"/>
              <a:t> Mycosphaerella pini</a:t>
            </a:r>
            <a:r>
              <a:rPr lang="cs-CZ" altLang="cs-CZ" sz="1500"/>
              <a:t> (anamorfa </a:t>
            </a:r>
            <a:r>
              <a:rPr lang="cs-CZ" altLang="cs-CZ" sz="1500" i="1"/>
              <a:t>Dothiostroma</a:t>
            </a:r>
            <a:r>
              <a:rPr lang="cs-CZ" altLang="cs-CZ" sz="1500"/>
              <a:t>); vpravo dole: sporodochium </a:t>
            </a:r>
            <a:r>
              <a:rPr lang="cs-CZ" altLang="cs-CZ" sz="1500" i="1"/>
              <a:t>Nectria cinnabarina</a:t>
            </a:r>
            <a:r>
              <a:rPr lang="cs-CZ" altLang="cs-CZ" sz="1500"/>
              <a:t> (anamorfa </a:t>
            </a:r>
            <a:r>
              <a:rPr lang="cs-CZ" altLang="cs-CZ" sz="1500" i="1"/>
              <a:t>Tubercularia</a:t>
            </a:r>
            <a:r>
              <a:rPr lang="cs-CZ" altLang="cs-CZ" sz="1500"/>
              <a:t>); vpravo: synnema (= korémie) </a:t>
            </a:r>
            <a:r>
              <a:rPr lang="cs-CZ" altLang="cs-CZ" sz="1500" i="1"/>
              <a:t>Rosellinia necatrix.</a:t>
            </a:r>
            <a:endParaRPr lang="cs-CZ" altLang="cs-CZ"/>
          </a:p>
        </p:txBody>
      </p:sp>
      <p:pic>
        <p:nvPicPr>
          <p:cNvPr id="2" name="6_deute_03_konidiomata">
            <a:hlinkClick r:id="" action="ppaction://media"/>
            <a:extLst>
              <a:ext uri="{FF2B5EF4-FFF2-40B4-BE49-F238E27FC236}">
                <a16:creationId xmlns:a16="http://schemas.microsoft.com/office/drawing/2014/main" xmlns="" id="{71BD8599-4A3E-4502-A10B-590948B2A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62463" y="59324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>
            <a:extLst>
              <a:ext uri="{FF2B5EF4-FFF2-40B4-BE49-F238E27FC236}">
                <a16:creationId xmlns:a16="http://schemas.microsoft.com/office/drawing/2014/main" xmlns="" id="{8535C905-894A-45DC-82CD-82144F044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• 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ke genetickým kombinacím dochází prostřednictvím </a:t>
            </a:r>
            <a:r>
              <a:rPr lang="cs-CZ" altLang="cs-CZ" sz="16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parasexuálního procesu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styk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dvou haploidních mycelií =&gt; vytvoření můstků =&gt; jimi přejdou jádra =&gt; heterokaryotické mycelium =&gt; v něm může dojít ke splývání jader (různých i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shodných genotypů) =&gt; diploidní jádra =&gt; během jejich dělení nastane mitotický crossing-over =&gt; tvoří se diploidní mycelium a konidie =&gt;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haploidizace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bez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meiozy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- v anafázi chromosomy nerovnoměrně rozděleny k pólům =&gt; některé haploidní konidie odlišné od rodičovských</a:t>
            </a:r>
            <a:b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tímto procesem je zabezpečena genetická proměnlivost a tím i přizpůsobivost změnám podmínek</a:t>
            </a:r>
            <a:endParaRPr lang="cs-CZ" altLang="cs-CZ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cs-CZ" altLang="cs-CZ" sz="1200" dirty="0">
              <a:solidFill>
                <a:srgbClr val="000000"/>
              </a:solidFill>
            </a:endParaRPr>
          </a:p>
          <a:p>
            <a:r>
              <a:rPr lang="cs-CZ" altLang="cs-CZ" sz="1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na všech možných biotopech, suchozemských i vodních, zástupci </a:t>
            </a:r>
            <a:r>
              <a:rPr lang="cs-CZ" altLang="cs-CZ" sz="1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saprotrofní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i parazitičtí (většinou fakultativně, ale i obligátně, někteří dokonce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hyperparazité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), i význam</a:t>
            </a:r>
            <a:r>
              <a:rPr lang="cs-CZ" altLang="cs-CZ" sz="1800" dirty="0">
                <a:solidFill>
                  <a:srgbClr val="000000"/>
                </a:solidFill>
              </a:rPr>
              <a:t>n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é patogenní houby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cs-CZ" altLang="cs-CZ" sz="1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cs-CZ" altLang="cs-CZ" sz="1800" dirty="0">
                <a:solidFill>
                  <a:srgbClr val="000000"/>
                </a:solidFill>
              </a:rPr>
              <a:t>č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lenění na pomocné třídy, řády, čeledi a rody) se 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zdaleka nemusí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krýt 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se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systémem při</a:t>
            </a:r>
            <a:r>
              <a:rPr lang="cs-CZ" altLang="cs-CZ" sz="1800" dirty="0">
                <a:solidFill>
                  <a:srgbClr val="000000"/>
                </a:solidFill>
              </a:rPr>
              <a:t>r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ozeným, historicky </a:t>
            </a:r>
            <a:r>
              <a:rPr lang="cs-CZ" altLang="cs-CZ" sz="1800" dirty="0">
                <a:solidFill>
                  <a:srgbClr val="000000"/>
                </a:solidFill>
              </a:rPr>
              <a:t>byl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systém založen na morfologii konidií (dnes již ustupuje do pozadí)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 současnosti preferováno členění podle tvorby mycelia a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konidiomat</a:t>
            </a:r>
            <a:endParaRPr lang="cs-CZ" altLang="cs-CZ" sz="1800" dirty="0">
              <a:solidFill>
                <a:srgbClr val="000000"/>
              </a:solidFill>
            </a:endParaRPr>
          </a:p>
        </p:txBody>
      </p:sp>
      <p:pic>
        <p:nvPicPr>
          <p:cNvPr id="2" name="6_deute_04_jmena-anamorfa-teleomorfa">
            <a:hlinkClick r:id="" action="ppaction://media"/>
            <a:extLst>
              <a:ext uri="{FF2B5EF4-FFF2-40B4-BE49-F238E27FC236}">
                <a16:creationId xmlns:a16="http://schemas.microsoft.com/office/drawing/2014/main" xmlns="" id="{FE210907-1AA6-45F1-A01F-7D55B7124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0661" y="530120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27" name="Picture 23">
            <a:extLst>
              <a:ext uri="{FF2B5EF4-FFF2-40B4-BE49-F238E27FC236}">
                <a16:creationId xmlns:a16="http://schemas.microsoft.com/office/drawing/2014/main" xmlns="" id="{04CD649B-77F6-4041-9937-02D32690B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" r="9448"/>
          <a:stretch>
            <a:fillRect/>
          </a:stretch>
        </p:blipFill>
        <p:spPr bwMode="auto">
          <a:xfrm>
            <a:off x="4311650" y="3265488"/>
            <a:ext cx="3962400" cy="278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28" name="Text Box 24">
            <a:extLst>
              <a:ext uri="{FF2B5EF4-FFF2-40B4-BE49-F238E27FC236}">
                <a16:creationId xmlns:a16="http://schemas.microsoft.com/office/drawing/2014/main" xmlns="" id="{53D5AE37-C1F4-4A99-B033-886A13E2E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225" y="6313488"/>
            <a:ext cx="3200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B. Tivoli, </a:t>
            </a:r>
            <a:r>
              <a:rPr lang="cs-CZ" altLang="cs-CZ">
                <a:solidFill>
                  <a:srgbClr val="000000"/>
                </a:solidFill>
                <a:hlinkClick r:id="rId7"/>
              </a:rPr>
              <a:t>http://www.inra.fr/hyp3/images/6030092.jpg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2729" name="Text Box 25">
            <a:extLst>
              <a:ext uri="{FF2B5EF4-FFF2-40B4-BE49-F238E27FC236}">
                <a16:creationId xmlns:a16="http://schemas.microsoft.com/office/drawing/2014/main" xmlns="" id="{1F47C5EF-FD43-4DDB-909A-7DD8F1560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225" y="6084888"/>
            <a:ext cx="4473575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500" i="1"/>
              <a:t>Ascochyta fabae (Pleosporales)</a:t>
            </a:r>
            <a:r>
              <a:rPr lang="cs-CZ" altLang="cs-CZ" sz="1500"/>
              <a:t>, průřez pyknidou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pic>
        <p:nvPicPr>
          <p:cNvPr id="72730" name="Picture 26">
            <a:extLst>
              <a:ext uri="{FF2B5EF4-FFF2-40B4-BE49-F238E27FC236}">
                <a16:creationId xmlns:a16="http://schemas.microsoft.com/office/drawing/2014/main" xmlns="" id="{2AF638C9-5336-4381-BDA9-E88404843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3265488"/>
            <a:ext cx="3771900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31" name="Text Box 27">
            <a:extLst>
              <a:ext uri="{FF2B5EF4-FFF2-40B4-BE49-F238E27FC236}">
                <a16:creationId xmlns:a16="http://schemas.microsoft.com/office/drawing/2014/main" xmlns="" id="{EE0AECDC-2D31-4D55-B2D9-97C4594E9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313488"/>
            <a:ext cx="3581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Foto: Magnus Gammelgaard, </a:t>
            </a:r>
            <a:r>
              <a:rPr lang="cs-CZ" altLang="cs-CZ">
                <a:solidFill>
                  <a:srgbClr val="000000"/>
                </a:solidFill>
                <a:hlinkClick r:id="rId9"/>
              </a:rPr>
              <a:t>http://www.plante-doktor.dk/phoma.htm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2732" name="Text Box 28">
            <a:extLst>
              <a:ext uri="{FF2B5EF4-FFF2-40B4-BE49-F238E27FC236}">
                <a16:creationId xmlns:a16="http://schemas.microsoft.com/office/drawing/2014/main" xmlns="" id="{7E88E730-8438-4957-B9CC-B603BEB63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84888"/>
            <a:ext cx="51816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500" i="1"/>
              <a:t>Phoma trachelii (Pleosporales)</a:t>
            </a:r>
            <a:r>
              <a:rPr lang="cs-CZ" altLang="cs-CZ" sz="1500"/>
              <a:t>, pyknidy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pic>
        <p:nvPicPr>
          <p:cNvPr id="72733" name="Picture 29">
            <a:extLst>
              <a:ext uri="{FF2B5EF4-FFF2-40B4-BE49-F238E27FC236}">
                <a16:creationId xmlns:a16="http://schemas.microsoft.com/office/drawing/2014/main" xmlns="" id="{757A6419-7B6B-4E2F-A5E2-AE2EE782A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49263"/>
            <a:ext cx="229552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34" name="Text Box 30">
            <a:extLst>
              <a:ext uri="{FF2B5EF4-FFF2-40B4-BE49-F238E27FC236}">
                <a16:creationId xmlns:a16="http://schemas.microsoft.com/office/drawing/2014/main" xmlns="" id="{29BAA1A1-16EE-44A6-B7D4-A13A2F9F3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2963863"/>
            <a:ext cx="3200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Joëlle Dupont, </a:t>
            </a:r>
            <a:r>
              <a:rPr lang="cs-CZ" altLang="cs-CZ">
                <a:hlinkClick r:id="rId11"/>
              </a:rPr>
              <a:t>http://www.mnhn.fr/microchampignons/joelle.html</a:t>
            </a:r>
            <a:r>
              <a:rPr lang="cs-CZ" altLang="cs-CZ" b="1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</a:p>
        </p:txBody>
      </p:sp>
      <p:pic>
        <p:nvPicPr>
          <p:cNvPr id="72735" name="Picture 31">
            <a:extLst>
              <a:ext uri="{FF2B5EF4-FFF2-40B4-BE49-F238E27FC236}">
                <a16:creationId xmlns:a16="http://schemas.microsoft.com/office/drawing/2014/main" xmlns="" id="{D187A462-D49B-4D83-8E7D-97CE5782E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r="26575"/>
          <a:stretch>
            <a:fillRect/>
          </a:stretch>
        </p:blipFill>
        <p:spPr bwMode="auto">
          <a:xfrm>
            <a:off x="2855913" y="449263"/>
            <a:ext cx="21653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36" name="Text Box 32">
            <a:extLst>
              <a:ext uri="{FF2B5EF4-FFF2-40B4-BE49-F238E27FC236}">
                <a16:creationId xmlns:a16="http://schemas.microsoft.com/office/drawing/2014/main" xmlns="" id="{A6819239-F68C-41F8-88D5-67FB19ACC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0" y="2963863"/>
            <a:ext cx="3200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13"/>
              </a:rPr>
              <a:t>http://www.globalcyran.com/usmicro/newimages/Fusarium.jpg</a:t>
            </a:r>
            <a:r>
              <a:rPr lang="cs-CZ" altLang="cs-CZ" b="1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</a:p>
        </p:txBody>
      </p:sp>
      <p:pic>
        <p:nvPicPr>
          <p:cNvPr id="72737" name="Picture 33">
            <a:extLst>
              <a:ext uri="{FF2B5EF4-FFF2-40B4-BE49-F238E27FC236}">
                <a16:creationId xmlns:a16="http://schemas.microsoft.com/office/drawing/2014/main" xmlns="" id="{1C10CB26-BAF9-4BCF-90A4-6BBB23BAF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373063"/>
            <a:ext cx="8350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38" name="Picture 34">
            <a:extLst>
              <a:ext uri="{FF2B5EF4-FFF2-40B4-BE49-F238E27FC236}">
                <a16:creationId xmlns:a16="http://schemas.microsoft.com/office/drawing/2014/main" xmlns="" id="{BA49FF0B-2491-4436-BF7C-1E983D5D4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5" y="449263"/>
            <a:ext cx="1504950" cy="123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39" name="Picture 35">
            <a:extLst>
              <a:ext uri="{FF2B5EF4-FFF2-40B4-BE49-F238E27FC236}">
                <a16:creationId xmlns:a16="http://schemas.microsoft.com/office/drawing/2014/main" xmlns="" id="{1C1325A8-E984-47EF-B670-46FC8B07E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722438"/>
            <a:ext cx="172720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40" name="Text Box 36">
            <a:extLst>
              <a:ext uri="{FF2B5EF4-FFF2-40B4-BE49-F238E27FC236}">
                <a16:creationId xmlns:a16="http://schemas.microsoft.com/office/drawing/2014/main" xmlns="" id="{D9EE2078-E1EA-4EEB-9667-0A358FEE4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2278063"/>
            <a:ext cx="11430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r>
              <a:rPr lang="cs-CZ" altLang="cs-CZ" sz="1500" i="1"/>
              <a:t>Botrytis</a:t>
            </a:r>
            <a:r>
              <a:rPr lang="cs-CZ" altLang="cs-CZ" sz="1500"/>
              <a:t>, konidiofor s konidiemi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sp>
        <p:nvSpPr>
          <p:cNvPr id="72741" name="Text Box 37">
            <a:extLst>
              <a:ext uri="{FF2B5EF4-FFF2-40B4-BE49-F238E27FC236}">
                <a16:creationId xmlns:a16="http://schemas.microsoft.com/office/drawing/2014/main" xmlns="" id="{98B13895-344A-4751-9F16-C8D0378DB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3" y="2278063"/>
            <a:ext cx="13716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500" i="1"/>
              <a:t>Fusarium</a:t>
            </a:r>
            <a:r>
              <a:rPr lang="cs-CZ" altLang="cs-CZ" sz="1500"/>
              <a:t>, vícebuněčné makrokonidie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sp>
        <p:nvSpPr>
          <p:cNvPr id="72742" name="Text Box 38">
            <a:extLst>
              <a:ext uri="{FF2B5EF4-FFF2-40B4-BE49-F238E27FC236}">
                <a16:creationId xmlns:a16="http://schemas.microsoft.com/office/drawing/2014/main" xmlns="" id="{00652297-0E17-4C04-9A2D-6B99FC28D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6800" y="373063"/>
            <a:ext cx="13716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2000"/>
              </a:lnSpc>
            </a:pPr>
            <a:r>
              <a:rPr lang="cs-CZ" altLang="cs-CZ" sz="1500"/>
              <a:t>„Zďovitá“ konidie </a:t>
            </a:r>
            <a:r>
              <a:rPr lang="cs-CZ" altLang="cs-CZ" sz="1500" i="1"/>
              <a:t>Alternaria tenuissima</a:t>
            </a:r>
            <a:r>
              <a:rPr lang="cs-CZ" altLang="cs-CZ" sz="1500"/>
              <a:t> a klíčení </a:t>
            </a:r>
            <a:r>
              <a:rPr lang="cs-CZ" altLang="cs-CZ" sz="1500" i="1"/>
              <a:t>Alternaria alternata </a:t>
            </a:r>
            <a:r>
              <a:rPr lang="cs-CZ" altLang="cs-CZ" sz="1500"/>
              <a:t>(</a:t>
            </a:r>
            <a:r>
              <a:rPr lang="cs-CZ" altLang="cs-CZ" sz="1500" i="1"/>
              <a:t>Dothideom., Pleosporales</a:t>
            </a:r>
            <a:r>
              <a:rPr lang="cs-CZ" altLang="cs-CZ" sz="1500"/>
              <a:t>) z pěti buněk současně (čas. odstup 1 hodina)</a:t>
            </a:r>
          </a:p>
        </p:txBody>
      </p:sp>
      <p:pic>
        <p:nvPicPr>
          <p:cNvPr id="2" name="6_deute_05_coelomycetes-pyknidy">
            <a:hlinkClick r:id="" action="ppaction://media"/>
            <a:extLst>
              <a:ext uri="{FF2B5EF4-FFF2-40B4-BE49-F238E27FC236}">
                <a16:creationId xmlns:a16="http://schemas.microsoft.com/office/drawing/2014/main" xmlns="" id="{0E8D1BA1-D99E-429B-9A85-A2A17D2FB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2822" y="3245674"/>
            <a:ext cx="487363" cy="487363"/>
          </a:xfrm>
          <a:prstGeom prst="rect">
            <a:avLst/>
          </a:prstGeom>
        </p:spPr>
      </p:pic>
      <p:pic>
        <p:nvPicPr>
          <p:cNvPr id="3" name="6_deute_05_hyphomycetes-makrokonidie">
            <a:hlinkClick r:id="" action="ppaction://media"/>
            <a:extLst>
              <a:ext uri="{FF2B5EF4-FFF2-40B4-BE49-F238E27FC236}">
                <a16:creationId xmlns:a16="http://schemas.microsoft.com/office/drawing/2014/main" xmlns="" id="{D5B5F6E6-78D2-4EAC-9BD2-621D6E0C95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2821" y="40646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Text Box 4">
            <a:extLst>
              <a:ext uri="{FF2B5EF4-FFF2-40B4-BE49-F238E27FC236}">
                <a16:creationId xmlns:a16="http://schemas.microsoft.com/office/drawing/2014/main" xmlns="" id="{9087FB54-A5F0-4C0B-9BDE-3429E9452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889625"/>
            <a:ext cx="4724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>
                <a:solidFill>
                  <a:srgbClr val="000000"/>
                </a:solidFill>
              </a:rPr>
              <a:t>Rhizoctonia</a:t>
            </a:r>
            <a:r>
              <a:rPr lang="cs-CZ" altLang="cs-CZ" sz="1500">
                <a:solidFill>
                  <a:srgbClr val="000000"/>
                </a:solidFill>
              </a:rPr>
              <a:t> sp.</a:t>
            </a:r>
          </a:p>
          <a:p>
            <a:endParaRPr lang="cs-CZ" altLang="cs-CZ" sz="200" i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hlinkClick r:id="rId8"/>
              </a:rPr>
              <a:t>http://www.botany.hawaii.edu/faculty/wong/Bot201/Deuteromycota/rhizoc2.jpg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1141" name="Picture 5">
            <a:extLst>
              <a:ext uri="{FF2B5EF4-FFF2-40B4-BE49-F238E27FC236}">
                <a16:creationId xmlns:a16="http://schemas.microsoft.com/office/drawing/2014/main" xmlns="" id="{40DBDEB9-DDA3-4811-AAAB-CBFF7489C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3235325"/>
            <a:ext cx="4164012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>
            <a:extLst>
              <a:ext uri="{FF2B5EF4-FFF2-40B4-BE49-F238E27FC236}">
                <a16:creationId xmlns:a16="http://schemas.microsoft.com/office/drawing/2014/main" xmlns="" id="{15F57A1F-1E8C-4896-9D11-4447E5C1F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35325"/>
            <a:ext cx="3552825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3" name="Text Box 7">
            <a:extLst>
              <a:ext uri="{FF2B5EF4-FFF2-40B4-BE49-F238E27FC236}">
                <a16:creationId xmlns:a16="http://schemas.microsoft.com/office/drawing/2014/main" xmlns="" id="{43E85B68-1701-4963-802F-862E17AC7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889625"/>
            <a:ext cx="4724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>
                <a:solidFill>
                  <a:srgbClr val="000000"/>
                </a:solidFill>
              </a:rPr>
              <a:t>Sclerotium rolfsii</a:t>
            </a:r>
          </a:p>
          <a:p>
            <a:pPr algn="r"/>
            <a:endParaRPr lang="cs-CZ" altLang="cs-CZ" sz="200" i="1">
              <a:solidFill>
                <a:srgbClr val="000000"/>
              </a:solidFill>
            </a:endParaRPr>
          </a:p>
          <a:p>
            <a:pPr algn="r"/>
            <a:r>
              <a:rPr lang="cs-CZ" altLang="cs-CZ">
                <a:solidFill>
                  <a:srgbClr val="000000"/>
                </a:solidFill>
                <a:hlinkClick r:id="rId11"/>
              </a:rPr>
              <a:t>http://www.botany.hawaii.edu/faculty/wong/Bot201/Deuteromycota/Sclerotium_rolfsii1.jpg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1144" name="Picture 8">
            <a:extLst>
              <a:ext uri="{FF2B5EF4-FFF2-40B4-BE49-F238E27FC236}">
                <a16:creationId xmlns:a16="http://schemas.microsoft.com/office/drawing/2014/main" xmlns="" id="{830AF918-08CF-4D27-8AE9-E289C2DA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33400"/>
            <a:ext cx="355123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5" name="Text Box 9">
            <a:extLst>
              <a:ext uri="{FF2B5EF4-FFF2-40B4-BE49-F238E27FC236}">
                <a16:creationId xmlns:a16="http://schemas.microsoft.com/office/drawing/2014/main" xmlns="" id="{01378ABE-5634-4A43-A2EC-0DDEC719B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57500"/>
            <a:ext cx="8382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dirty="0">
                <a:solidFill>
                  <a:srgbClr val="000000"/>
                </a:solidFill>
              </a:rPr>
              <a:t>Vpravo nahoře: </a:t>
            </a:r>
            <a:r>
              <a:rPr lang="cs-CZ" altLang="cs-CZ" sz="1500" i="1" dirty="0" err="1">
                <a:solidFill>
                  <a:srgbClr val="000000"/>
                </a:solidFill>
              </a:rPr>
              <a:t>Lepraria</a:t>
            </a:r>
            <a:r>
              <a:rPr lang="cs-CZ" altLang="cs-CZ" sz="1500" i="1" dirty="0">
                <a:solidFill>
                  <a:srgbClr val="000000"/>
                </a:solidFill>
              </a:rPr>
              <a:t> </a:t>
            </a:r>
            <a:r>
              <a:rPr lang="cs-CZ" altLang="cs-CZ" sz="1500" i="1" dirty="0" err="1">
                <a:solidFill>
                  <a:srgbClr val="000000"/>
                </a:solidFill>
              </a:rPr>
              <a:t>incana</a:t>
            </a:r>
            <a:r>
              <a:rPr lang="cs-CZ" altLang="cs-CZ" sz="1500" i="1" dirty="0">
                <a:solidFill>
                  <a:srgbClr val="000000"/>
                </a:solidFill>
              </a:rPr>
              <a:t>    </a:t>
            </a:r>
            <a:r>
              <a:rPr lang="cs-CZ" altLang="cs-CZ" dirty="0">
                <a:solidFill>
                  <a:srgbClr val="000000"/>
                </a:solidFill>
              </a:rPr>
              <a:t>Foto J. K. </a:t>
            </a:r>
            <a:r>
              <a:rPr lang="cs-CZ" altLang="cs-CZ" dirty="0" err="1">
                <a:solidFill>
                  <a:srgbClr val="000000"/>
                </a:solidFill>
              </a:rPr>
              <a:t>Lindsey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>
                <a:solidFill>
                  <a:srgbClr val="000000"/>
                </a:solidFill>
                <a:hlinkClick r:id="rId13"/>
              </a:rPr>
              <a:t>http://www.commanster.eu/commanster/Mushrooms/Lichens/Lichens/Lepraria.incana.html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1146" name="Picture 10">
            <a:extLst>
              <a:ext uri="{FF2B5EF4-FFF2-40B4-BE49-F238E27FC236}">
                <a16:creationId xmlns:a16="http://schemas.microsoft.com/office/drawing/2014/main" xmlns="" id="{77AA8EEF-14F3-4558-960D-F26305E49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2925"/>
            <a:ext cx="3011488" cy="22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7" name="Text Box 11">
            <a:extLst>
              <a:ext uri="{FF2B5EF4-FFF2-40B4-BE49-F238E27FC236}">
                <a16:creationId xmlns:a16="http://schemas.microsoft.com/office/drawing/2014/main" xmlns="" id="{54D02FA1-10E7-444F-9AB1-D24CF1E20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57200"/>
            <a:ext cx="1524000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/>
              <a:t>Cryptococcus neoformans</a:t>
            </a:r>
            <a:r>
              <a:rPr lang="cs-CZ" altLang="cs-CZ" sz="1500"/>
              <a:t>, kvasinkovité stadium stopkovýtrusné houby z rodu </a:t>
            </a:r>
            <a:r>
              <a:rPr lang="cs-CZ" altLang="cs-CZ" sz="1500" i="1"/>
              <a:t>Filobasidiella</a:t>
            </a:r>
          </a:p>
          <a:p>
            <a:endParaRPr lang="cs-CZ" altLang="cs-CZ" sz="400"/>
          </a:p>
          <a:p>
            <a:r>
              <a:rPr lang="cs-CZ" altLang="cs-CZ">
                <a:hlinkClick r:id="rId15"/>
              </a:rPr>
              <a:t>http://www.bio.tamu.edu</a:t>
            </a:r>
          </a:p>
          <a:p>
            <a:r>
              <a:rPr lang="cs-CZ" altLang="cs-CZ">
                <a:hlinkClick r:id="rId15"/>
              </a:rPr>
              <a:t>/USERS/xlin/research1.html</a:t>
            </a:r>
            <a:r>
              <a:rPr lang="cs-CZ" altLang="cs-CZ"/>
              <a:t> </a:t>
            </a:r>
          </a:p>
        </p:txBody>
      </p:sp>
      <p:pic>
        <p:nvPicPr>
          <p:cNvPr id="2" name="6_deute_06_rhizoctonia-sclerotium">
            <a:hlinkClick r:id="" action="ppaction://media"/>
            <a:extLst>
              <a:ext uri="{FF2B5EF4-FFF2-40B4-BE49-F238E27FC236}">
                <a16:creationId xmlns:a16="http://schemas.microsoft.com/office/drawing/2014/main" xmlns="" id="{95DA0869-0142-4911-A01D-B209C1614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01625" y="3189587"/>
            <a:ext cx="487363" cy="487363"/>
          </a:xfrm>
          <a:prstGeom prst="rect">
            <a:avLst/>
          </a:prstGeom>
        </p:spPr>
      </p:pic>
      <p:pic>
        <p:nvPicPr>
          <p:cNvPr id="3" name="6_deute_06_blastomycetes-dimorfismus">
            <a:hlinkClick r:id="" action="ppaction://media"/>
            <a:extLst>
              <a:ext uri="{FF2B5EF4-FFF2-40B4-BE49-F238E27FC236}">
                <a16:creationId xmlns:a16="http://schemas.microsoft.com/office/drawing/2014/main" xmlns="" id="{F509F310-1FAD-488E-8127-A10EF063AE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057525" y="2325871"/>
            <a:ext cx="487363" cy="487363"/>
          </a:xfrm>
          <a:prstGeom prst="rect">
            <a:avLst/>
          </a:prstGeom>
        </p:spPr>
      </p:pic>
      <p:pic>
        <p:nvPicPr>
          <p:cNvPr id="4" name="6_deute_06_lepraria">
            <a:hlinkClick r:id="" action="ppaction://media"/>
            <a:extLst>
              <a:ext uri="{FF2B5EF4-FFF2-40B4-BE49-F238E27FC236}">
                <a16:creationId xmlns:a16="http://schemas.microsoft.com/office/drawing/2014/main" xmlns="" id="{158ED52D-7725-49DE-A787-7E5897F99BF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2000" y="24827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1" name="Text Box 33">
            <a:extLst>
              <a:ext uri="{FF2B5EF4-FFF2-40B4-BE49-F238E27FC236}">
                <a16:creationId xmlns:a16="http://schemas.microsoft.com/office/drawing/2014/main" xmlns="" id="{031A602A-3AB2-467B-B994-03101977C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u="sng" dirty="0"/>
              <a:t>Pomocné oddělení: </a:t>
            </a:r>
            <a:r>
              <a:rPr lang="cs-CZ" altLang="cs-CZ" sz="1800" i="1" u="sng" dirty="0"/>
              <a:t>LICHENES</a:t>
            </a:r>
            <a:r>
              <a:rPr lang="cs-CZ" altLang="cs-CZ" sz="1800" u="sng" dirty="0"/>
              <a:t> - LIŠEJNÍKY</a:t>
            </a:r>
          </a:p>
          <a:p>
            <a:endParaRPr lang="cs-CZ" altLang="cs-CZ" sz="1200" u="sng" dirty="0"/>
          </a:p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je obtížné přesně definovat, co je lišejník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definice různých autorů se o to pokouší zhruba ve smyslu, že jde o morfologicko-fyziologickou jednotku, ve které je obligátně vázán určitý druh houby (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s určitým druhem řasy nebo sinice (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b="1" dirty="0" err="1">
                <a:solidFill>
                  <a:srgbClr val="000000"/>
                </a:solidFill>
                <a:cs typeface="Arial" panose="020B0604020202020204" pitchFamily="34" charset="0"/>
              </a:rPr>
              <a:t>mykobiont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houbová složka je </a:t>
            </a:r>
            <a:r>
              <a:rPr lang="cs-CZ" altLang="cs-CZ" sz="1800" dirty="0">
                <a:solidFill>
                  <a:srgbClr val="000000"/>
                </a:solidFill>
              </a:rPr>
              <a:t>u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více než 90 % </a:t>
            </a:r>
            <a:r>
              <a:rPr lang="cs-CZ" altLang="cs-CZ" sz="1800" dirty="0">
                <a:solidFill>
                  <a:srgbClr val="000000"/>
                </a:solidFill>
              </a:rPr>
              <a:t>druhů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vřeckatá houba, zbytek tvoří houby stopkovýtrusné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dirty="0">
              <a:solidFill>
                <a:srgbClr val="000000"/>
              </a:solidFill>
            </a:endParaRPr>
          </a:p>
          <a:p>
            <a:endParaRPr lang="cs-CZ" altLang="cs-CZ" sz="1200" dirty="0">
              <a:solidFill>
                <a:srgbClr val="000000"/>
              </a:solidFill>
            </a:endParaRPr>
          </a:p>
          <a:p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</a:rPr>
              <a:t>•  </a:t>
            </a:r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problematické je zařazení</a:t>
            </a:r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</a:rPr>
              <a:t> houby</a:t>
            </a:r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endParaRPr lang="cs-CZ" altLang="cs-CZ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cs-CZ" altLang="cs-CZ" sz="1600" i="1" dirty="0" err="1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Geosiphon</a:t>
            </a:r>
            <a:r>
              <a:rPr lang="cs-CZ" altLang="cs-CZ" sz="1600" i="1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i="1" dirty="0" err="1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pyriforme</a:t>
            </a:r>
            <a:r>
              <a:rPr lang="cs-CZ" altLang="cs-CZ" sz="1600" i="1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cs-CZ" altLang="cs-CZ" sz="1600" i="1" dirty="0" err="1" smtClean="0">
                <a:solidFill>
                  <a:schemeClr val="bg1">
                    <a:lumMod val="50000"/>
                  </a:schemeClr>
                </a:solidFill>
              </a:rPr>
              <a:t>Glomer</a:t>
            </a:r>
            <a:r>
              <a:rPr lang="cs-CZ" altLang="cs-CZ" sz="1600" i="1" dirty="0" err="1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omycota</a:t>
            </a:r>
            <a:r>
              <a:rPr lang="cs-CZ" altLang="cs-CZ" sz="1600" i="1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)</a:t>
            </a:r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 tvořící symbiózu se sinicemi, které</a:t>
            </a:r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jsou však ve stélce lokalizovány ve </a:t>
            </a:r>
            <a:r>
              <a:rPr lang="cs-CZ" altLang="cs-CZ" sz="1600" dirty="0" err="1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vezikulech</a:t>
            </a:r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(nejde tedy o běžný typ lišejníkové stélky)</a:t>
            </a:r>
            <a:endParaRPr lang="cs-CZ" altLang="cs-CZ" sz="16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2322" name="Picture 34">
            <a:extLst>
              <a:ext uri="{FF2B5EF4-FFF2-40B4-BE49-F238E27FC236}">
                <a16:creationId xmlns:a16="http://schemas.microsoft.com/office/drawing/2014/main" xmlns="" id="{3B773BD8-8366-4A42-A4F0-081437831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2638078"/>
            <a:ext cx="1504950" cy="209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23" name="Text Box 35">
            <a:extLst>
              <a:ext uri="{FF2B5EF4-FFF2-40B4-BE49-F238E27FC236}">
                <a16:creationId xmlns:a16="http://schemas.microsoft.com/office/drawing/2014/main" xmlns="" id="{36629788-87F2-4074-8D33-B2F419EA5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735165"/>
            <a:ext cx="4572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>
                <a:solidFill>
                  <a:srgbClr val="000000"/>
                </a:solidFill>
              </a:rPr>
              <a:t>Vpravo lichenizovaná </a:t>
            </a:r>
            <a:r>
              <a:rPr lang="cs-CZ" altLang="cs-CZ" sz="1500" i="1">
                <a:solidFill>
                  <a:srgbClr val="000000"/>
                </a:solidFill>
              </a:rPr>
              <a:t>Omphalina umbellifera</a:t>
            </a:r>
            <a:r>
              <a:rPr lang="cs-CZ" altLang="cs-CZ" sz="1500">
                <a:solidFill>
                  <a:srgbClr val="000000"/>
                </a:solidFill>
              </a:rPr>
              <a:t>, vlevo nelichenizovaná </a:t>
            </a:r>
            <a:r>
              <a:rPr lang="cs-CZ" altLang="cs-CZ" sz="1500" i="1">
                <a:solidFill>
                  <a:srgbClr val="000000"/>
                </a:solidFill>
              </a:rPr>
              <a:t>O. discorosea </a:t>
            </a:r>
            <a:r>
              <a:rPr lang="cs-CZ" altLang="cs-CZ" sz="1500">
                <a:solidFill>
                  <a:srgbClr val="000000"/>
                </a:solidFill>
              </a:rPr>
              <a:t>(kalichovka lužní) </a:t>
            </a:r>
            <a:endParaRPr lang="cs-CZ" altLang="cs-CZ" sz="1500" i="1">
              <a:solidFill>
                <a:srgbClr val="000000"/>
              </a:solidFill>
            </a:endParaRPr>
          </a:p>
          <a:p>
            <a:pPr algn="r"/>
            <a:endParaRPr lang="cs-CZ" altLang="cs-CZ" sz="200" i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  Foto Jaroslav Malý, </a:t>
            </a:r>
            <a:r>
              <a:rPr lang="cs-CZ" altLang="cs-CZ">
                <a:solidFill>
                  <a:srgbClr val="000000"/>
                </a:solidFill>
                <a:hlinkClick r:id="rId5"/>
              </a:rPr>
              <a:t>http://www.naturfoto.cz/kalichovka-luzni-fotografie-3676.html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  <a:p>
            <a:endParaRPr lang="cs-CZ" altLang="cs-CZ" sz="200">
              <a:solidFill>
                <a:srgbClr val="000000"/>
              </a:solidFill>
            </a:endParaRPr>
          </a:p>
          <a:p>
            <a:pPr algn="r"/>
            <a:r>
              <a:rPr lang="cs-CZ" altLang="cs-CZ">
                <a:solidFill>
                  <a:srgbClr val="000000"/>
                </a:solidFill>
              </a:rPr>
              <a:t>Foto Stephen et Sylvia Sharnoff, </a:t>
            </a:r>
            <a:r>
              <a:rPr lang="cs-CZ" altLang="cs-CZ">
                <a:solidFill>
                  <a:srgbClr val="000000"/>
                </a:solidFill>
                <a:hlinkClick r:id="rId6"/>
              </a:rPr>
              <a:t>http://www.lichen.com/bigpix/Oumbellifera.html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2324" name="Picture 36">
            <a:extLst>
              <a:ext uri="{FF2B5EF4-FFF2-40B4-BE49-F238E27FC236}">
                <a16:creationId xmlns:a16="http://schemas.microsoft.com/office/drawing/2014/main" xmlns="" id="{1327D39F-AD63-40A0-95C5-21715CED9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36490"/>
            <a:ext cx="2797175" cy="20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25" name="Text Box 37">
            <a:extLst>
              <a:ext uri="{FF2B5EF4-FFF2-40B4-BE49-F238E27FC236}">
                <a16:creationId xmlns:a16="http://schemas.microsoft.com/office/drawing/2014/main" xmlns="" id="{FD6BCA0C-8FC2-4EB3-A6E6-83AE1BA55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678782"/>
            <a:ext cx="39624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mezi vřeckatými houbami na</a:t>
            </a:r>
            <a:r>
              <a:rPr lang="cs-CZ" altLang="cs-CZ" sz="1800" dirty="0">
                <a:solidFill>
                  <a:srgbClr val="000000"/>
                </a:solidFill>
              </a:rPr>
              <a:t>jd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eme řadu rodů, čeledí i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některé řády pouze s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lichenizovanými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zástupci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</a:rPr>
              <a:t>– u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stopkovýtrusných jde nanejvýš o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rody, ale v řadě případů obsahuje jeden rod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nelicheni</a:t>
            </a:r>
            <a:r>
              <a:rPr lang="cs-CZ" altLang="cs-CZ" sz="1800" dirty="0" err="1">
                <a:solidFill>
                  <a:srgbClr val="000000"/>
                </a:solidFill>
              </a:rPr>
              <a:t>-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zované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druhy (</a:t>
            </a:r>
            <a:r>
              <a:rPr lang="cs-CZ" altLang="cs-CZ" sz="1800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Omphalina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 s. l.)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druhy hub tvořící lišejníky jsou obvykle specificky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neschopné samostatného života</a:t>
            </a:r>
          </a:p>
        </p:txBody>
      </p:sp>
      <p:pic>
        <p:nvPicPr>
          <p:cNvPr id="2" name="6_liche_07_lichenismus-mykobiont">
            <a:hlinkClick r:id="" action="ppaction://media"/>
            <a:extLst>
              <a:ext uri="{FF2B5EF4-FFF2-40B4-BE49-F238E27FC236}">
                <a16:creationId xmlns:a16="http://schemas.microsoft.com/office/drawing/2014/main" xmlns="" id="{C4AEB676-6DC9-40DF-8B3B-A2F690D79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44924" y="453995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>
            <a:extLst>
              <a:ext uri="{FF2B5EF4-FFF2-40B4-BE49-F238E27FC236}">
                <a16:creationId xmlns:a16="http://schemas.microsoft.com/office/drawing/2014/main" xmlns="" id="{CAB96465-CCD4-4EBE-991D-717A76188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7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fotobiont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fotosyntetizjící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složka řasová (v tom případě lze mluvit o fykobiontu) nebo sinicová (cyanobiont)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nejčastějšími fotobionty jsou zelené řasy, po nich sinice a v ojedinělých případech různobrvky a chaluhy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fotobionty lišejníků jsou běžně řasy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Trebouxia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aj.) nebo sinice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Nostoc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aj.), které se vyskytují jak volně, tak vázané v symbióze s houbou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jeden druh řasy nebo sinice může být fotobiontem mnoha (i systematicky zcela nepříbuzných) lichenizovaných hub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přímý kontakt mezi buňkami jednotlivých složek (ale nemusí k němu dojít) – z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hyf mykobionta pronikají haustoria do buněk fotobionta </a:t>
            </a:r>
          </a:p>
        </p:txBody>
      </p:sp>
      <p:pic>
        <p:nvPicPr>
          <p:cNvPr id="92163" name="Picture 3">
            <a:extLst>
              <a:ext uri="{FF2B5EF4-FFF2-40B4-BE49-F238E27FC236}">
                <a16:creationId xmlns:a16="http://schemas.microsoft.com/office/drawing/2014/main" xmlns="" id="{6BA7003F-3163-46C3-A52D-624F7F79F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7" r="40495" b="53383"/>
          <a:stretch>
            <a:fillRect/>
          </a:stretch>
        </p:blipFill>
        <p:spPr bwMode="auto">
          <a:xfrm>
            <a:off x="479425" y="3200400"/>
            <a:ext cx="3108325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>
            <a:extLst>
              <a:ext uri="{FF2B5EF4-FFF2-40B4-BE49-F238E27FC236}">
                <a16:creationId xmlns:a16="http://schemas.microsoft.com/office/drawing/2014/main" xmlns="" id="{E9A7E7EC-C179-4FA8-B691-960BFBF3F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00400"/>
            <a:ext cx="3860800" cy="27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5" name="Text Box 5">
            <a:extLst>
              <a:ext uri="{FF2B5EF4-FFF2-40B4-BE49-F238E27FC236}">
                <a16:creationId xmlns:a16="http://schemas.microsoft.com/office/drawing/2014/main" xmlns="" id="{9DE5F07E-1D4D-49A5-9893-979DAD754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03925"/>
            <a:ext cx="83820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>
                <a:solidFill>
                  <a:srgbClr val="000000"/>
                </a:solidFill>
              </a:rPr>
              <a:t>Terčovka brázditá (</a:t>
            </a:r>
            <a:r>
              <a:rPr lang="cs-CZ" altLang="cs-CZ" sz="1500" i="1">
                <a:solidFill>
                  <a:srgbClr val="000000"/>
                </a:solidFill>
              </a:rPr>
              <a:t>Parmelia sulcata</a:t>
            </a:r>
            <a:r>
              <a:rPr lang="cs-CZ" altLang="cs-CZ" sz="1500">
                <a:solidFill>
                  <a:srgbClr val="000000"/>
                </a:solidFill>
              </a:rPr>
              <a:t>) a buňky rodu </a:t>
            </a:r>
            <a:r>
              <a:rPr lang="cs-CZ" altLang="cs-CZ" sz="1500" i="1">
                <a:solidFill>
                  <a:srgbClr val="000000"/>
                </a:solidFill>
              </a:rPr>
              <a:t>Trebouxia</a:t>
            </a:r>
            <a:r>
              <a:rPr lang="cs-CZ" altLang="cs-CZ" sz="1500">
                <a:solidFill>
                  <a:srgbClr val="000000"/>
                </a:solidFill>
              </a:rPr>
              <a:t> ve stélce terčovky (měřítko 20 µm) </a:t>
            </a:r>
            <a:endParaRPr lang="cs-CZ" altLang="cs-CZ" sz="1500" i="1">
              <a:solidFill>
                <a:srgbClr val="000000"/>
              </a:solidFill>
            </a:endParaRPr>
          </a:p>
          <a:p>
            <a:endParaRPr lang="cs-CZ" altLang="cs-CZ" sz="200" i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Foto AJ Silverside, </a:t>
            </a:r>
            <a:r>
              <a:rPr lang="cs-CZ" altLang="cs-CZ">
                <a:solidFill>
                  <a:srgbClr val="000000"/>
                </a:solidFill>
                <a:hlinkClick r:id="rId6"/>
              </a:rPr>
              <a:t>http://www.lichens.lastdragon.org/Parmelia_sulcata.html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6_liche_08_fotobiont">
            <a:hlinkClick r:id="" action="ppaction://media"/>
            <a:extLst>
              <a:ext uri="{FF2B5EF4-FFF2-40B4-BE49-F238E27FC236}">
                <a16:creationId xmlns:a16="http://schemas.microsoft.com/office/drawing/2014/main" xmlns="" id="{C52A68DC-3308-4D68-BCB6-FF3CF6129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3336" y="31600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7" name="Text Box 7">
            <a:extLst>
              <a:ext uri="{FF2B5EF4-FFF2-40B4-BE49-F238E27FC236}">
                <a16:creationId xmlns:a16="http://schemas.microsoft.com/office/drawing/2014/main" xmlns="" id="{F8FE78D9-7DDF-46DD-9652-16160135A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vztah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a </a:t>
            </a:r>
            <a:r>
              <a:rPr lang="cs-CZ" altLang="cs-CZ" sz="1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fotobionta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je zjednodušeně označován jako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mutualistická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(oboustranně prospěšná)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symbióza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• 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spojení více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mykobiontů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s jedním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fotobiontem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může vést ke vzniku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parasymbiózy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(současné symbiózy obou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mykobiontů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s tím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fotobiontem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), ale také může "nový"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mykobiont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zlikvidovat "starého" (stávajícího)</a:t>
            </a:r>
            <a:b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naopak setkání jednoho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mykobionta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s více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fotobionty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=&gt; vznik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cefalodií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- výběžků na povrchu stélky, ve kterých je další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fotobiont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lokalizován</a:t>
            </a:r>
            <a:b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případ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polysymbiózy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s lišejníkem žije v symbióze </a:t>
            </a:r>
            <a:r>
              <a:rPr lang="cs-CZ" altLang="cs-CZ" sz="1600" i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Azotobacter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ve vztahu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- a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nemusí jít vždy o pravou symbiózu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jde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i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o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případy, že houba žije </a:t>
            </a:r>
            <a:r>
              <a:rPr lang="cs-CZ" altLang="cs-CZ" sz="1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saprotrofně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na odumřelých buňkách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nebo dochází i k parazitismu z jedné i druhé strany (=&gt; vede k teoriím, že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lišejníku jde obecně o "kontrolovanou" formu parazitismu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čím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fylogeneticky starší, tím ustálenější)</a:t>
            </a:r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sz="1200" dirty="0">
              <a:solidFill>
                <a:srgbClr val="000000"/>
              </a:solidFill>
            </a:endParaRPr>
          </a:p>
          <a:p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stavba stélky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podle anatomie rozlišujeme dva typy: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 dirty="0" err="1">
                <a:solidFill>
                  <a:srgbClr val="000000"/>
                </a:solidFill>
                <a:cs typeface="Arial" panose="020B0604020202020204" pitchFamily="34" charset="0"/>
              </a:rPr>
              <a:t>homeomerická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buňky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a vlákna 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volně rozptýleny mezi sebou; tyto lišejníky 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mívají stélku rosolovité konzistence (pod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tento typ lze 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zařadit i vláknité lišejníky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vlákno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obklopené 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hyfami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</a:rPr>
              <a:t>–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tvar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homeomerických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stélek určuje spíše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</a:t>
            </a:r>
            <a:r>
              <a:rPr lang="cs-CZ" altLang="cs-CZ" sz="1800" dirty="0">
                <a:solidFill>
                  <a:srgbClr val="000000"/>
                </a:solidFill>
              </a:rPr>
              <a:t>,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zatímco tvar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heteromerických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stélek </a:t>
            </a:r>
            <a:r>
              <a:rPr lang="cs-CZ" altLang="cs-CZ" sz="1800" dirty="0">
                <a:solidFill>
                  <a:srgbClr val="000000"/>
                </a:solidFill>
              </a:rPr>
              <a:t>určuje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</a:t>
            </a:r>
            <a:endParaRPr lang="cs-CZ" altLang="cs-CZ" sz="1800" dirty="0">
              <a:solidFill>
                <a:srgbClr val="000000"/>
              </a:solidFill>
            </a:endParaRPr>
          </a:p>
        </p:txBody>
      </p:sp>
      <p:pic>
        <p:nvPicPr>
          <p:cNvPr id="87048" name="Picture 8">
            <a:extLst>
              <a:ext uri="{FF2B5EF4-FFF2-40B4-BE49-F238E27FC236}">
                <a16:creationId xmlns:a16="http://schemas.microsoft.com/office/drawing/2014/main" xmlns="" id="{12D82391-1CB0-463F-8936-F8D3888AD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43956"/>
            <a:ext cx="2209800" cy="20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9" name="Text Box 9">
            <a:extLst>
              <a:ext uri="{FF2B5EF4-FFF2-40B4-BE49-F238E27FC236}">
                <a16:creationId xmlns:a16="http://schemas.microsoft.com/office/drawing/2014/main" xmlns="" id="{507EB41E-455E-4FFD-83A0-17EA661DF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977556"/>
            <a:ext cx="2286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>
                <a:solidFill>
                  <a:srgbClr val="000000"/>
                </a:solidFill>
                <a:hlinkClick r:id="rId5"/>
              </a:rPr>
              <a:t>http://www.backyardnature.net/lichens.htm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6_liche_09_parasymbioza">
            <a:hlinkClick r:id="" action="ppaction://media"/>
            <a:extLst>
              <a:ext uri="{FF2B5EF4-FFF2-40B4-BE49-F238E27FC236}">
                <a16:creationId xmlns:a16="http://schemas.microsoft.com/office/drawing/2014/main" xmlns="" id="{6123666A-92D7-4D48-8DEC-3300943CC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6918" y="16288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5709</TotalTime>
  <Words>756</Words>
  <Application>Microsoft Office PowerPoint</Application>
  <PresentationFormat>Předvádění na obrazovce (4:3)</PresentationFormat>
  <Paragraphs>181</Paragraphs>
  <Slides>19</Slides>
  <Notes>0</Notes>
  <HiddenSlides>0</HiddenSlides>
  <MMClips>21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SimSun</vt:lpstr>
      <vt:lpstr>Arial</vt:lpstr>
      <vt:lpstr>Helvetica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Daniel Dvořák</dc:creator>
  <cp:lastModifiedBy>PH</cp:lastModifiedBy>
  <cp:revision>223</cp:revision>
  <dcterms:created xsi:type="dcterms:W3CDTF">2005-10-28T15:01:41Z</dcterms:created>
  <dcterms:modified xsi:type="dcterms:W3CDTF">2024-09-18T14:41:41Z</dcterms:modified>
</cp:coreProperties>
</file>