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3"/>
    <p:sldMasterId id="2147483649" r:id="rId4"/>
  </p:sldMasterIdLst>
  <p:notesMasterIdLst>
    <p:notesMasterId r:id="rId47"/>
  </p:notesMasterIdLst>
  <p:sldIdLst>
    <p:sldId id="256" r:id="rId5"/>
    <p:sldId id="262" r:id="rId6"/>
    <p:sldId id="273" r:id="rId7"/>
    <p:sldId id="282" r:id="rId8"/>
    <p:sldId id="283" r:id="rId9"/>
    <p:sldId id="303" r:id="rId10"/>
    <p:sldId id="274" r:id="rId11"/>
    <p:sldId id="304" r:id="rId12"/>
    <p:sldId id="305" r:id="rId13"/>
    <p:sldId id="275" r:id="rId14"/>
    <p:sldId id="277" r:id="rId15"/>
    <p:sldId id="276" r:id="rId16"/>
    <p:sldId id="278" r:id="rId17"/>
    <p:sldId id="279" r:id="rId18"/>
    <p:sldId id="264" r:id="rId19"/>
    <p:sldId id="280" r:id="rId20"/>
    <p:sldId id="281" r:id="rId21"/>
    <p:sldId id="284" r:id="rId22"/>
    <p:sldId id="288" r:id="rId23"/>
    <p:sldId id="285" r:id="rId24"/>
    <p:sldId id="306" r:id="rId25"/>
    <p:sldId id="286" r:id="rId26"/>
    <p:sldId id="287" r:id="rId27"/>
    <p:sldId id="298" r:id="rId28"/>
    <p:sldId id="300" r:id="rId29"/>
    <p:sldId id="301" r:id="rId30"/>
    <p:sldId id="302" r:id="rId31"/>
    <p:sldId id="270" r:id="rId32"/>
    <p:sldId id="271" r:id="rId33"/>
    <p:sldId id="269" r:id="rId34"/>
    <p:sldId id="267" r:id="rId35"/>
    <p:sldId id="272" r:id="rId36"/>
    <p:sldId id="296" r:id="rId37"/>
    <p:sldId id="307" r:id="rId38"/>
    <p:sldId id="291" r:id="rId39"/>
    <p:sldId id="292" r:id="rId40"/>
    <p:sldId id="293" r:id="rId41"/>
    <p:sldId id="295" r:id="rId42"/>
    <p:sldId id="294" r:id="rId43"/>
    <p:sldId id="290" r:id="rId44"/>
    <p:sldId id="299" r:id="rId45"/>
    <p:sldId id="266" r:id="rId46"/>
  </p:sldIdLst>
  <p:sldSz cx="9144000" cy="6858000" type="screen4x3"/>
  <p:notesSz cx="6858000" cy="9144000"/>
  <p:defaultTextStyle>
    <a:defPPr>
      <a:defRPr lang="en-GB"/>
    </a:defPPr>
    <a:lvl1pPr algn="l" defTabSz="449263" rtl="0" fontAlgn="base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ahoma" panose="020B0604030504040204" pitchFamily="34" charset="0"/>
      <a:defRPr sz="2400" kern="1200">
        <a:solidFill>
          <a:schemeClr val="bg1"/>
        </a:solidFill>
        <a:latin typeface="Tahoma" panose="020B0604030504040204" pitchFamily="34" charset="0"/>
        <a:ea typeface="+mn-ea"/>
        <a:cs typeface="Arial" panose="020B0604020202020204" pitchFamily="34" charset="0"/>
      </a:defRPr>
    </a:lvl1pPr>
    <a:lvl2pPr marL="457200" algn="l" defTabSz="449263" rtl="0" fontAlgn="base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ahoma" panose="020B0604030504040204" pitchFamily="34" charset="0"/>
      <a:defRPr sz="2400" kern="1200">
        <a:solidFill>
          <a:schemeClr val="bg1"/>
        </a:solidFill>
        <a:latin typeface="Tahoma" panose="020B0604030504040204" pitchFamily="34" charset="0"/>
        <a:ea typeface="+mn-ea"/>
        <a:cs typeface="Arial" panose="020B0604020202020204" pitchFamily="34" charset="0"/>
      </a:defRPr>
    </a:lvl2pPr>
    <a:lvl3pPr marL="914400" algn="l" defTabSz="449263" rtl="0" fontAlgn="base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ahoma" panose="020B0604030504040204" pitchFamily="34" charset="0"/>
      <a:defRPr sz="2400" kern="1200">
        <a:solidFill>
          <a:schemeClr val="bg1"/>
        </a:solidFill>
        <a:latin typeface="Tahoma" panose="020B0604030504040204" pitchFamily="34" charset="0"/>
        <a:ea typeface="+mn-ea"/>
        <a:cs typeface="Arial" panose="020B0604020202020204" pitchFamily="34" charset="0"/>
      </a:defRPr>
    </a:lvl3pPr>
    <a:lvl4pPr marL="1371600" algn="l" defTabSz="449263" rtl="0" fontAlgn="base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ahoma" panose="020B0604030504040204" pitchFamily="34" charset="0"/>
      <a:defRPr sz="2400" kern="1200">
        <a:solidFill>
          <a:schemeClr val="bg1"/>
        </a:solidFill>
        <a:latin typeface="Tahoma" panose="020B0604030504040204" pitchFamily="34" charset="0"/>
        <a:ea typeface="+mn-ea"/>
        <a:cs typeface="Arial" panose="020B0604020202020204" pitchFamily="34" charset="0"/>
      </a:defRPr>
    </a:lvl4pPr>
    <a:lvl5pPr marL="1828800" algn="l" defTabSz="449263" rtl="0" fontAlgn="base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ahoma" panose="020B0604030504040204" pitchFamily="34" charset="0"/>
      <a:defRPr sz="2400" kern="1200">
        <a:solidFill>
          <a:schemeClr val="bg1"/>
        </a:solidFill>
        <a:latin typeface="Tahoma" panose="020B060403050404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2400" kern="1200">
        <a:solidFill>
          <a:schemeClr val="bg1"/>
        </a:solidFill>
        <a:latin typeface="Tahoma" panose="020B060403050404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2400" kern="1200">
        <a:solidFill>
          <a:schemeClr val="bg1"/>
        </a:solidFill>
        <a:latin typeface="Tahoma" panose="020B060403050404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2400" kern="1200">
        <a:solidFill>
          <a:schemeClr val="bg1"/>
        </a:solidFill>
        <a:latin typeface="Tahoma" panose="020B060403050404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2400" kern="1200">
        <a:solidFill>
          <a:schemeClr val="bg1"/>
        </a:solidFill>
        <a:latin typeface="Tahoma" panose="020B060403050404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2787"/>
    <p:restoredTop sz="69365" autoAdjust="0"/>
  </p:normalViewPr>
  <p:slideViewPr>
    <p:cSldViewPr showGuides="1">
      <p:cViewPr varScale="1">
        <p:scale>
          <a:sx n="75" d="100"/>
          <a:sy n="75" d="100"/>
        </p:scale>
        <p:origin x="360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-780" y="-84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howGuides="1"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tableStyles" Target="tableStyles.xml"/><Relationship Id="rId3" Type="http://schemas.openxmlformats.org/officeDocument/2006/relationships/slideMaster" Target="slideMasters/slideMaster1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AutoShape 1">
            <a:extLst>
              <a:ext uri="{FF2B5EF4-FFF2-40B4-BE49-F238E27FC236}">
                <a16:creationId xmlns:a16="http://schemas.microsoft.com/office/drawing/2014/main" id="{825543F1-72B6-44FF-AC65-0D1410042F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cs-CZ">
              <a:cs typeface="Arial" charset="0"/>
            </a:endParaRPr>
          </a:p>
        </p:txBody>
      </p:sp>
      <p:sp>
        <p:nvSpPr>
          <p:cNvPr id="3074" name="Rectangle 2">
            <a:extLst>
              <a:ext uri="{FF2B5EF4-FFF2-40B4-BE49-F238E27FC236}">
                <a16:creationId xmlns:a16="http://schemas.microsoft.com/office/drawing/2014/main" id="{171E9BC3-BF7C-4F9B-98D9-BD9DD494A26C}"/>
              </a:ext>
            </a:extLst>
          </p:cNvPr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2970213" cy="455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Font typeface="Times New Roman" pitchFamily="18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757A703F-895E-4BFF-A0B4-EBF349BE9152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3886200" y="0"/>
            <a:ext cx="2970213" cy="455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buFont typeface="Times New Roman" pitchFamily="18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45" name="Rectangle 4">
            <a:extLst>
              <a:ext uri="{FF2B5EF4-FFF2-40B4-BE49-F238E27FC236}">
                <a16:creationId xmlns:a16="http://schemas.microsoft.com/office/drawing/2014/main" id="{6AF26178-042A-4145-8496-3DD569A70236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0413" cy="342741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>
            <a:extLst>
              <a:ext uri="{FF2B5EF4-FFF2-40B4-BE49-F238E27FC236}">
                <a16:creationId xmlns:a16="http://schemas.microsoft.com/office/drawing/2014/main" id="{E5B6885B-C1E5-4DE7-9EA6-A8AA0A13E957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914400" y="4343400"/>
            <a:ext cx="5027613" cy="4113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endParaRPr lang="cs-CZ" noProof="0"/>
          </a:p>
        </p:txBody>
      </p:sp>
      <p:sp>
        <p:nvSpPr>
          <p:cNvPr id="3078" name="Rectangle 6">
            <a:extLst>
              <a:ext uri="{FF2B5EF4-FFF2-40B4-BE49-F238E27FC236}">
                <a16:creationId xmlns:a16="http://schemas.microsoft.com/office/drawing/2014/main" id="{18AFA933-9EA5-49DA-BF0C-3C997A8A2180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0" y="8686800"/>
            <a:ext cx="2970213" cy="455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Font typeface="Times New Roman" pitchFamily="18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079" name="Rectangle 7">
            <a:extLst>
              <a:ext uri="{FF2B5EF4-FFF2-40B4-BE49-F238E27FC236}">
                <a16:creationId xmlns:a16="http://schemas.microsoft.com/office/drawing/2014/main" id="{53BE7CFA-CEB2-4D20-A698-421DAFA3DD2E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3886200" y="8686800"/>
            <a:ext cx="2970213" cy="455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buFont typeface="Times New Roman" panose="02020603050405020304" pitchFamily="18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fld id="{12404003-D9AA-417B-B1FE-E1CD086CC16E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143121164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>
            <a:extLst>
              <a:ext uri="{FF2B5EF4-FFF2-40B4-BE49-F238E27FC236}">
                <a16:creationId xmlns:a16="http://schemas.microsoft.com/office/drawing/2014/main" id="{BED17798-49EC-4DF8-A971-39D41D1CF064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ahoma" panose="020B0604030504040204" pitchFamily="34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ahoma" panose="020B0604030504040204" pitchFamily="34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ahoma" panose="020B0604030504040204" pitchFamily="34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ahoma" panose="020B0604030504040204" pitchFamily="34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FA715E0B-7057-470F-93EB-630CE2361F6F}" type="slidenum">
              <a:rPr lang="en-GB" altLang="cs-CZ" sz="1200">
                <a:solidFill>
                  <a:srgbClr val="000000"/>
                </a:solidFill>
                <a:latin typeface="Times New Roman" panose="02020603050405020304" pitchFamily="18" charset="0"/>
              </a:rPr>
              <a:pPr eaLnBrk="1" hangingPunct="1"/>
              <a:t>1</a:t>
            </a:fld>
            <a:endParaRPr lang="en-GB" altLang="cs-CZ" sz="12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267" name="Text Box 1">
            <a:extLst>
              <a:ext uri="{FF2B5EF4-FFF2-40B4-BE49-F238E27FC236}">
                <a16:creationId xmlns:a16="http://schemas.microsoft.com/office/drawing/2014/main" id="{0B15EDA4-C24A-48B3-96EF-54C990E4B9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bg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ahoma" panose="020B0604030504040204" pitchFamily="34" charset="0"/>
              <a:defRPr sz="2400">
                <a:solidFill>
                  <a:schemeClr val="bg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ahoma" panose="020B0604030504040204" pitchFamily="34" charset="0"/>
              <a:defRPr sz="2400">
                <a:solidFill>
                  <a:schemeClr val="bg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ahoma" panose="020B0604030504040204" pitchFamily="34" charset="0"/>
              <a:defRPr sz="2400">
                <a:solidFill>
                  <a:schemeClr val="bg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ahoma" panose="020B0604030504040204" pitchFamily="34" charset="0"/>
              <a:defRPr sz="2400">
                <a:solidFill>
                  <a:schemeClr val="bg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11268" name="Rectangle 2">
            <a:extLst>
              <a:ext uri="{FF2B5EF4-FFF2-40B4-BE49-F238E27FC236}">
                <a16:creationId xmlns:a16="http://schemas.microsoft.com/office/drawing/2014/main" id="{A8F71CAE-5D19-442A-A3DE-AEC3D1595439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9200" cy="41163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>
            <a:extLst>
              <a:ext uri="{FF2B5EF4-FFF2-40B4-BE49-F238E27FC236}">
                <a16:creationId xmlns:a16="http://schemas.microsoft.com/office/drawing/2014/main" id="{8C0216A2-8087-455E-9F7D-E6FC42E371C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Rectangle 3">
            <a:extLst>
              <a:ext uri="{FF2B5EF4-FFF2-40B4-BE49-F238E27FC236}">
                <a16:creationId xmlns:a16="http://schemas.microsoft.com/office/drawing/2014/main" id="{A6CE810D-7799-4E37-B5A5-476761D333B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>
            <a:extLst>
              <a:ext uri="{FF2B5EF4-FFF2-40B4-BE49-F238E27FC236}">
                <a16:creationId xmlns:a16="http://schemas.microsoft.com/office/drawing/2014/main" id="{3A9D68A9-4FDE-470E-80FE-0BD26D522DD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>
            <a:extLst>
              <a:ext uri="{FF2B5EF4-FFF2-40B4-BE49-F238E27FC236}">
                <a16:creationId xmlns:a16="http://schemas.microsoft.com/office/drawing/2014/main" id="{32600917-37C1-4103-BB9D-47217A33717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cs-CZ" altLang="cs-CZ" dirty="0"/>
              <a:t>Někdy je možné poznat zonalitu i u floému</a:t>
            </a:r>
          </a:p>
          <a:p>
            <a:endParaRPr lang="cs-CZ" altLang="cs-CZ" dirty="0"/>
          </a:p>
          <a:p>
            <a:r>
              <a:rPr lang="cs-CZ" altLang="cs-CZ" dirty="0"/>
              <a:t>Tady kruhovitě pórovité dřevo</a:t>
            </a:r>
          </a:p>
          <a:p>
            <a:endParaRPr lang="cs-CZ" altLang="cs-CZ" dirty="0"/>
          </a:p>
          <a:p>
            <a:r>
              <a:rPr lang="cs-CZ" altLang="cs-CZ" dirty="0"/>
              <a:t>Funkčních je jen posledních několik letokruhů = </a:t>
            </a:r>
            <a:r>
              <a:rPr lang="cs-CZ" altLang="cs-CZ" dirty="0" err="1"/>
              <a:t>biel</a:t>
            </a:r>
            <a:r>
              <a:rPr lang="cs-CZ" altLang="cs-CZ" dirty="0"/>
              <a:t> (světlejší)</a:t>
            </a:r>
          </a:p>
          <a:p>
            <a:endParaRPr lang="cs-CZ" altLang="cs-CZ" dirty="0"/>
          </a:p>
          <a:p>
            <a:r>
              <a:rPr lang="cs-CZ" altLang="cs-CZ" dirty="0"/>
              <a:t>Jádrové dřevo vnitřní již nefunkční – často tmavší</a:t>
            </a:r>
          </a:p>
          <a:p>
            <a:endParaRPr lang="cs-CZ" altLang="cs-CZ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A4E5BC10-C33F-4140-B9E0-446C2E00689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BBE74BE6-BDA2-4909-B252-5050E099F7B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>
            <a:extLst>
              <a:ext uri="{FF2B5EF4-FFF2-40B4-BE49-F238E27FC236}">
                <a16:creationId xmlns:a16="http://schemas.microsoft.com/office/drawing/2014/main" id="{8755416E-CD31-4F78-B752-00BD248D375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1" name="Rectangle 3">
            <a:extLst>
              <a:ext uri="{FF2B5EF4-FFF2-40B4-BE49-F238E27FC236}">
                <a16:creationId xmlns:a16="http://schemas.microsoft.com/office/drawing/2014/main" id="{69A2705E-B29F-4016-99DB-3B0C6BB5C50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cs-CZ" altLang="cs-CZ" dirty="0"/>
              <a:t>U </a:t>
            </a:r>
            <a:r>
              <a:rPr lang="cs-CZ" altLang="cs-CZ" dirty="0" err="1"/>
              <a:t>bikolaterálních</a:t>
            </a:r>
            <a:r>
              <a:rPr lang="cs-CZ" altLang="cs-CZ" dirty="0"/>
              <a:t> kambium jen u vnější strany</a:t>
            </a:r>
          </a:p>
          <a:p>
            <a:endParaRPr lang="cs-CZ" altLang="cs-CZ" dirty="0"/>
          </a:p>
          <a:p>
            <a:r>
              <a:rPr lang="cs-CZ" altLang="cs-CZ" dirty="0"/>
              <a:t>Bylinný druh, takže se nezakládá </a:t>
            </a:r>
            <a:r>
              <a:rPr lang="cs-CZ" altLang="cs-CZ" dirty="0" err="1"/>
              <a:t>mezisvazkové</a:t>
            </a:r>
            <a:r>
              <a:rPr lang="cs-CZ" altLang="cs-CZ" dirty="0"/>
              <a:t> kambium ani </a:t>
            </a:r>
            <a:r>
              <a:rPr lang="cs-CZ" altLang="cs-CZ" dirty="0" err="1"/>
              <a:t>fefogen</a:t>
            </a:r>
            <a:endParaRPr lang="cs-CZ" altLang="cs-CZ" dirty="0"/>
          </a:p>
          <a:p>
            <a:endParaRPr lang="cs-CZ" altLang="cs-CZ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>
            <a:extLst>
              <a:ext uri="{FF2B5EF4-FFF2-40B4-BE49-F238E27FC236}">
                <a16:creationId xmlns:a16="http://schemas.microsoft.com/office/drawing/2014/main" id="{4BAA19C7-A591-4DBA-BDE7-0ECBBA89F5B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5" name="Rectangle 3">
            <a:extLst>
              <a:ext uri="{FF2B5EF4-FFF2-40B4-BE49-F238E27FC236}">
                <a16:creationId xmlns:a16="http://schemas.microsoft.com/office/drawing/2014/main" id="{6EEA6CB3-E132-4A61-81EF-8671CC87C93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cs-CZ" altLang="cs-CZ" dirty="0"/>
              <a:t>Vznikají často obrovské bb.</a:t>
            </a:r>
          </a:p>
          <a:p>
            <a:endParaRPr lang="cs-CZ" altLang="cs-CZ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>
            <a:extLst>
              <a:ext uri="{FF2B5EF4-FFF2-40B4-BE49-F238E27FC236}">
                <a16:creationId xmlns:a16="http://schemas.microsoft.com/office/drawing/2014/main" id="{0FFCCF0C-0ABF-4B65-88DE-04B16CC81BC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Rectangle 3">
            <a:extLst>
              <a:ext uri="{FF2B5EF4-FFF2-40B4-BE49-F238E27FC236}">
                <a16:creationId xmlns:a16="http://schemas.microsoft.com/office/drawing/2014/main" id="{29984733-22FA-494E-830C-81E6D81F0B9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cs-CZ" altLang="cs-CZ" dirty="0"/>
              <a:t>Tady jen jeden letokruh s četnými paprsky</a:t>
            </a:r>
          </a:p>
          <a:p>
            <a:endParaRPr lang="cs-CZ" altLang="cs-CZ" dirty="0"/>
          </a:p>
          <a:p>
            <a:r>
              <a:rPr lang="cs-CZ" altLang="cs-CZ" dirty="0"/>
              <a:t>Opět </a:t>
            </a:r>
            <a:r>
              <a:rPr lang="cs-CZ" altLang="cs-CZ" dirty="0" err="1"/>
              <a:t>perivaskulární</a:t>
            </a:r>
            <a:r>
              <a:rPr lang="cs-CZ" altLang="cs-CZ" dirty="0"/>
              <a:t> sklerenchym nebo jen ostrůvky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>
            <a:extLst>
              <a:ext uri="{FF2B5EF4-FFF2-40B4-BE49-F238E27FC236}">
                <a16:creationId xmlns:a16="http://schemas.microsoft.com/office/drawing/2014/main" id="{7EC28990-6A21-44D2-A687-1B951DCEF76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3" name="Rectangle 3">
            <a:extLst>
              <a:ext uri="{FF2B5EF4-FFF2-40B4-BE49-F238E27FC236}">
                <a16:creationId xmlns:a16="http://schemas.microsoft.com/office/drawing/2014/main" id="{CA92C8DC-96BB-458C-B1A0-28BFCE3F83A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cs-CZ" altLang="cs-CZ" dirty="0"/>
              <a:t>Roztroušeně pórovité – nejsou odlišnosti mezi jar. A let dřevem</a:t>
            </a:r>
          </a:p>
          <a:p>
            <a:endParaRPr lang="cs-CZ" altLang="cs-CZ" dirty="0"/>
          </a:p>
          <a:p>
            <a:endParaRPr lang="cs-CZ" altLang="cs-CZ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>
            <a:extLst>
              <a:ext uri="{FF2B5EF4-FFF2-40B4-BE49-F238E27FC236}">
                <a16:creationId xmlns:a16="http://schemas.microsoft.com/office/drawing/2014/main" id="{47FFBEEF-117B-4631-9201-32D8EE559C9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>
            <a:extLst>
              <a:ext uri="{FF2B5EF4-FFF2-40B4-BE49-F238E27FC236}">
                <a16:creationId xmlns:a16="http://schemas.microsoft.com/office/drawing/2014/main" id="{456E7C50-DE20-4DE8-85B8-17E4B9EC1AB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cs-CZ" altLang="cs-CZ" dirty="0"/>
              <a:t>Pro dataci jen přírůstky xylému, floém jen ojediněle</a:t>
            </a:r>
          </a:p>
          <a:p>
            <a:endParaRPr lang="cs-CZ" altLang="cs-CZ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>
            <a:extLst>
              <a:ext uri="{FF2B5EF4-FFF2-40B4-BE49-F238E27FC236}">
                <a16:creationId xmlns:a16="http://schemas.microsoft.com/office/drawing/2014/main" id="{57FCCA1A-24CA-404C-9367-263303D60E5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Rectangle 3">
            <a:extLst>
              <a:ext uri="{FF2B5EF4-FFF2-40B4-BE49-F238E27FC236}">
                <a16:creationId xmlns:a16="http://schemas.microsoft.com/office/drawing/2014/main" id="{48C249B8-15FA-43F1-A20E-21FCC727E56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cs-CZ" altLang="cs-CZ" dirty="0"/>
              <a:t>Nahosemenná – jsou tady pryskyřiční kanálky</a:t>
            </a:r>
          </a:p>
          <a:p>
            <a:endParaRPr lang="cs-CZ" altLang="cs-CZ" dirty="0"/>
          </a:p>
          <a:p>
            <a:r>
              <a:rPr lang="cs-CZ" altLang="cs-CZ" dirty="0"/>
              <a:t>Jednoletá větvička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>
            <a:extLst>
              <a:ext uri="{FF2B5EF4-FFF2-40B4-BE49-F238E27FC236}">
                <a16:creationId xmlns:a16="http://schemas.microsoft.com/office/drawing/2014/main" id="{E5AA2E23-5697-4B19-9F54-BE08DC6D795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59" name="Rectangle 3">
            <a:extLst>
              <a:ext uri="{FF2B5EF4-FFF2-40B4-BE49-F238E27FC236}">
                <a16:creationId xmlns:a16="http://schemas.microsoft.com/office/drawing/2014/main" id="{CB191EB2-01DD-4FF8-BF50-E41E9E093DA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cs-CZ" altLang="cs-CZ" dirty="0"/>
              <a:t>Jednoděložná</a:t>
            </a:r>
          </a:p>
          <a:p>
            <a:endParaRPr lang="cs-CZ" altLang="cs-CZ" dirty="0"/>
          </a:p>
          <a:p>
            <a:r>
              <a:rPr lang="cs-CZ" altLang="cs-CZ" dirty="0"/>
              <a:t>Kambiu podobný meristém</a:t>
            </a:r>
          </a:p>
          <a:p>
            <a:endParaRPr lang="cs-CZ" altLang="cs-CZ" dirty="0"/>
          </a:p>
          <a:p>
            <a:r>
              <a:rPr lang="cs-CZ" altLang="cs-CZ" dirty="0"/>
              <a:t>Ve střední části vznikají koncentrické CS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>
            <a:extLst>
              <a:ext uri="{FF2B5EF4-FFF2-40B4-BE49-F238E27FC236}">
                <a16:creationId xmlns:a16="http://schemas.microsoft.com/office/drawing/2014/main" id="{7B09D498-6E8F-4C51-90BC-F4DB543F0092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ahoma" panose="020B0604030504040204" pitchFamily="34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ahoma" panose="020B0604030504040204" pitchFamily="34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ahoma" panose="020B0604030504040204" pitchFamily="34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ahoma" panose="020B0604030504040204" pitchFamily="34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3E35D39-B654-4CD0-AAF2-401B6D2BB39F}" type="slidenum">
              <a:rPr lang="en-GB" altLang="cs-CZ" sz="1200">
                <a:solidFill>
                  <a:srgbClr val="000000"/>
                </a:solidFill>
                <a:latin typeface="Times New Roman" panose="02020603050405020304" pitchFamily="18" charset="0"/>
              </a:rPr>
              <a:pPr eaLnBrk="1" hangingPunct="1"/>
              <a:t>2</a:t>
            </a:fld>
            <a:endParaRPr lang="en-GB" altLang="cs-CZ" sz="12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291" name="Text Box 2">
            <a:extLst>
              <a:ext uri="{FF2B5EF4-FFF2-40B4-BE49-F238E27FC236}">
                <a16:creationId xmlns:a16="http://schemas.microsoft.com/office/drawing/2014/main" id="{8C748805-AF05-4773-8379-F5F105D616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bg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ahoma" panose="020B0604030504040204" pitchFamily="34" charset="0"/>
              <a:defRPr sz="2400">
                <a:solidFill>
                  <a:schemeClr val="bg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ahoma" panose="020B0604030504040204" pitchFamily="34" charset="0"/>
              <a:defRPr sz="2400">
                <a:solidFill>
                  <a:schemeClr val="bg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ahoma" panose="020B0604030504040204" pitchFamily="34" charset="0"/>
              <a:defRPr sz="2400">
                <a:solidFill>
                  <a:schemeClr val="bg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ahoma" panose="020B0604030504040204" pitchFamily="34" charset="0"/>
              <a:defRPr sz="2400">
                <a:solidFill>
                  <a:schemeClr val="bg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12292" name="Rectangle 3">
            <a:extLst>
              <a:ext uri="{FF2B5EF4-FFF2-40B4-BE49-F238E27FC236}">
                <a16:creationId xmlns:a16="http://schemas.microsoft.com/office/drawing/2014/main" id="{E60F84AC-BB41-40DE-943B-A14E65269D93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9200" cy="41163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cs-CZ" altLang="cs-CZ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>
            <a:extLst>
              <a:ext uri="{FF2B5EF4-FFF2-40B4-BE49-F238E27FC236}">
                <a16:creationId xmlns:a16="http://schemas.microsoft.com/office/drawing/2014/main" id="{D75E9C7D-F384-4596-8EB2-A5FE0EB48F3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3" name="Rectangle 3">
            <a:extLst>
              <a:ext uri="{FF2B5EF4-FFF2-40B4-BE49-F238E27FC236}">
                <a16:creationId xmlns:a16="http://schemas.microsoft.com/office/drawing/2014/main" id="{7DD62AAC-19AA-43CC-B00C-F497F4158A1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>
            <a:extLst>
              <a:ext uri="{FF2B5EF4-FFF2-40B4-BE49-F238E27FC236}">
                <a16:creationId xmlns:a16="http://schemas.microsoft.com/office/drawing/2014/main" id="{157FAAE8-7F4D-4679-AA10-89ECD9565A8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5" name="Rectangle 3">
            <a:extLst>
              <a:ext uri="{FF2B5EF4-FFF2-40B4-BE49-F238E27FC236}">
                <a16:creationId xmlns:a16="http://schemas.microsoft.com/office/drawing/2014/main" id="{B1223FA3-52D9-40D5-899C-DA89320AB6E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cs-CZ" altLang="cs-CZ" dirty="0"/>
              <a:t>Tady felogen založen hlouběji</a:t>
            </a:r>
          </a:p>
          <a:p>
            <a:endParaRPr lang="cs-CZ" altLang="cs-CZ" dirty="0"/>
          </a:p>
          <a:p>
            <a:endParaRPr lang="cs-CZ" altLang="cs-CZ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>
            <a:extLst>
              <a:ext uri="{FF2B5EF4-FFF2-40B4-BE49-F238E27FC236}">
                <a16:creationId xmlns:a16="http://schemas.microsoft.com/office/drawing/2014/main" id="{F4CC3DE6-4734-447C-A752-82BED8E20CF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499" name="Rectangle 3">
            <a:extLst>
              <a:ext uri="{FF2B5EF4-FFF2-40B4-BE49-F238E27FC236}">
                <a16:creationId xmlns:a16="http://schemas.microsoft.com/office/drawing/2014/main" id="{71778C3D-0D05-4EB4-854A-E661A238654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cs-CZ" altLang="cs-CZ" dirty="0"/>
              <a:t>Tady rozestoupené korkové elementy – vzniká lenticela –provětrávání</a:t>
            </a:r>
          </a:p>
          <a:p>
            <a:endParaRPr lang="cs-CZ" altLang="cs-CZ" dirty="0"/>
          </a:p>
          <a:p>
            <a:endParaRPr lang="cs-CZ" altLang="cs-CZ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>
            <a:extLst>
              <a:ext uri="{FF2B5EF4-FFF2-40B4-BE49-F238E27FC236}">
                <a16:creationId xmlns:a16="http://schemas.microsoft.com/office/drawing/2014/main" id="{3AECDCF9-6425-4669-8147-14264A890B8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3" name="Rectangle 3">
            <a:extLst>
              <a:ext uri="{FF2B5EF4-FFF2-40B4-BE49-F238E27FC236}">
                <a16:creationId xmlns:a16="http://schemas.microsoft.com/office/drawing/2014/main" id="{C8608D77-244F-4C5A-9503-2E496B3A89E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cs-CZ" altLang="cs-CZ" dirty="0"/>
              <a:t>Sbírá se korek ca. jednou za 10 let</a:t>
            </a:r>
          </a:p>
          <a:p>
            <a:endParaRPr lang="cs-CZ" altLang="cs-CZ" dirty="0"/>
          </a:p>
          <a:p>
            <a:endParaRPr lang="cs-CZ" altLang="cs-CZ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>
            <a:extLst>
              <a:ext uri="{FF2B5EF4-FFF2-40B4-BE49-F238E27FC236}">
                <a16:creationId xmlns:a16="http://schemas.microsoft.com/office/drawing/2014/main" id="{B466783A-1F94-4B2B-9D9A-7D96BF55108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>
            <a:extLst>
              <a:ext uri="{FF2B5EF4-FFF2-40B4-BE49-F238E27FC236}">
                <a16:creationId xmlns:a16="http://schemas.microsoft.com/office/drawing/2014/main" id="{725F9DFA-D2C1-4F15-BD6B-21B2DEF323B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cs-CZ" altLang="cs-CZ" dirty="0"/>
              <a:t>Liána</a:t>
            </a:r>
          </a:p>
          <a:p>
            <a:endParaRPr lang="cs-CZ" altLang="cs-CZ" dirty="0"/>
          </a:p>
          <a:p>
            <a:r>
              <a:rPr lang="cs-CZ" altLang="cs-CZ" dirty="0"/>
              <a:t>Přesněji označujeme jako CS jen primární X a F</a:t>
            </a:r>
          </a:p>
          <a:p>
            <a:endParaRPr lang="cs-CZ" altLang="cs-CZ" dirty="0"/>
          </a:p>
          <a:p>
            <a:r>
              <a:rPr lang="cs-CZ" altLang="cs-CZ" dirty="0"/>
              <a:t>Felogen ještě nevytvořen, zakládá se obvykle až pod sklerenchymem</a:t>
            </a:r>
          </a:p>
          <a:p>
            <a:endParaRPr lang="cs-CZ" altLang="cs-CZ" dirty="0"/>
          </a:p>
          <a:p>
            <a:endParaRPr lang="cs-CZ" altLang="cs-CZ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>
            <a:extLst>
              <a:ext uri="{FF2B5EF4-FFF2-40B4-BE49-F238E27FC236}">
                <a16:creationId xmlns:a16="http://schemas.microsoft.com/office/drawing/2014/main" id="{64E224AE-069D-4545-A5D3-3D3E0479F1D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5" name="Rectangle 3">
            <a:extLst>
              <a:ext uri="{FF2B5EF4-FFF2-40B4-BE49-F238E27FC236}">
                <a16:creationId xmlns:a16="http://schemas.microsoft.com/office/drawing/2014/main" id="{4C82651C-4C60-4B2A-86E0-1036F3034D1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cs-CZ" altLang="cs-CZ" dirty="0"/>
              <a:t>Tady vidět, jak hluboko se Felogen zakládá</a:t>
            </a:r>
          </a:p>
          <a:p>
            <a:endParaRPr lang="cs-CZ" altLang="cs-CZ" dirty="0"/>
          </a:p>
          <a:p>
            <a:endParaRPr lang="cs-CZ" altLang="cs-CZ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>
            <a:extLst>
              <a:ext uri="{FF2B5EF4-FFF2-40B4-BE49-F238E27FC236}">
                <a16:creationId xmlns:a16="http://schemas.microsoft.com/office/drawing/2014/main" id="{E9F9405F-BF4E-4DF8-A648-05C47258A02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3854BC55-9CBA-456F-9298-B3552394BB5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cs-CZ" altLang="cs-CZ" dirty="0"/>
              <a:t>U chmele </a:t>
            </a:r>
          </a:p>
          <a:p>
            <a:endParaRPr lang="cs-CZ" altLang="cs-CZ" dirty="0"/>
          </a:p>
          <a:p>
            <a:r>
              <a:rPr lang="cs-CZ" altLang="cs-CZ" dirty="0" err="1"/>
              <a:t>Drůzy</a:t>
            </a:r>
            <a:r>
              <a:rPr lang="cs-CZ" altLang="cs-CZ" dirty="0"/>
              <a:t> v dřeni</a:t>
            </a:r>
          </a:p>
          <a:p>
            <a:endParaRPr lang="cs-CZ" altLang="cs-CZ" dirty="0"/>
          </a:p>
          <a:p>
            <a:r>
              <a:rPr lang="cs-CZ" altLang="cs-CZ" dirty="0"/>
              <a:t>Zřetelná hranice mezi primárním a sek. xylémem (časově oddělená aktivita kambia po </a:t>
            </a:r>
            <a:r>
              <a:rPr lang="cs-CZ" altLang="cs-CZ" dirty="0" err="1"/>
              <a:t>difff</a:t>
            </a:r>
            <a:r>
              <a:rPr lang="cs-CZ" altLang="cs-CZ" dirty="0"/>
              <a:t>. z prokambia)</a:t>
            </a: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0DA78C0D-FEA5-4A36-B995-B8338E8C5A2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138DA200-B98F-474A-8C5F-6E4C54F8E37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cs-CZ" altLang="cs-CZ" dirty="0"/>
              <a:t>Výrazný </a:t>
            </a:r>
            <a:r>
              <a:rPr lang="cs-CZ" altLang="cs-CZ" dirty="0" err="1"/>
              <a:t>perivaskulární</a:t>
            </a:r>
            <a:r>
              <a:rPr lang="cs-CZ" altLang="cs-CZ" dirty="0"/>
              <a:t> sklerenchym</a:t>
            </a:r>
          </a:p>
          <a:p>
            <a:endParaRPr lang="cs-CZ" altLang="cs-CZ" dirty="0"/>
          </a:p>
          <a:p>
            <a:endParaRPr lang="cs-CZ" altLang="cs-CZ"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>
            <a:extLst>
              <a:ext uri="{FF2B5EF4-FFF2-40B4-BE49-F238E27FC236}">
                <a16:creationId xmlns:a16="http://schemas.microsoft.com/office/drawing/2014/main" id="{165EE0C1-598E-4FAF-AD55-8DBB0435B15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Rectangle 3">
            <a:extLst>
              <a:ext uri="{FF2B5EF4-FFF2-40B4-BE49-F238E27FC236}">
                <a16:creationId xmlns:a16="http://schemas.microsoft.com/office/drawing/2014/main" id="{5054A611-9B01-430C-96BE-FA32DE031A6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cs-CZ" altLang="cs-CZ" dirty="0" err="1"/>
              <a:t>Feleogen</a:t>
            </a:r>
            <a:r>
              <a:rPr lang="cs-CZ" altLang="cs-CZ" dirty="0"/>
              <a:t> se diferencuje až u floému</a:t>
            </a:r>
          </a:p>
          <a:p>
            <a:endParaRPr lang="cs-CZ" altLang="cs-CZ" dirty="0"/>
          </a:p>
          <a:p>
            <a:endParaRPr lang="cs-CZ" altLang="cs-CZ"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>
            <a:extLst>
              <a:ext uri="{FF2B5EF4-FFF2-40B4-BE49-F238E27FC236}">
                <a16:creationId xmlns:a16="http://schemas.microsoft.com/office/drawing/2014/main" id="{02FFD09E-7CC3-4B9E-94B1-387608B61E2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5" name="Rectangle 3">
            <a:extLst>
              <a:ext uri="{FF2B5EF4-FFF2-40B4-BE49-F238E27FC236}">
                <a16:creationId xmlns:a16="http://schemas.microsoft.com/office/drawing/2014/main" id="{A009C839-2EC5-47CE-9CC0-964DF893CC3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cs-CZ" altLang="cs-CZ" dirty="0"/>
              <a:t>U kořenů nevidíme letokruhy, pravděpodobně stálejší prostředí</a:t>
            </a:r>
          </a:p>
          <a:p>
            <a:endParaRPr lang="cs-CZ" altLang="cs-CZ" dirty="0"/>
          </a:p>
          <a:p>
            <a:endParaRPr lang="cs-CZ" altLang="cs-CZ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>
            <a:extLst>
              <a:ext uri="{FF2B5EF4-FFF2-40B4-BE49-F238E27FC236}">
                <a16:creationId xmlns:a16="http://schemas.microsoft.com/office/drawing/2014/main" id="{EA2893EF-5530-4D3E-A849-554FEDCB162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Rectangle 3">
            <a:extLst>
              <a:ext uri="{FF2B5EF4-FFF2-40B4-BE49-F238E27FC236}">
                <a16:creationId xmlns:a16="http://schemas.microsoft.com/office/drawing/2014/main" id="{EC5D7BFA-0B1B-4E57-9B4F-DCE15CE9865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cs-CZ" altLang="cs-CZ" dirty="0"/>
              <a:t>Terminologická zmatek oproti češtině</a:t>
            </a:r>
          </a:p>
          <a:p>
            <a:endParaRPr lang="cs-CZ" altLang="cs-CZ" dirty="0"/>
          </a:p>
          <a:p>
            <a:r>
              <a:rPr lang="cs-CZ" altLang="cs-CZ" dirty="0" err="1"/>
              <a:t>Vascular</a:t>
            </a:r>
            <a:r>
              <a:rPr lang="cs-CZ" altLang="cs-CZ" dirty="0"/>
              <a:t> </a:t>
            </a:r>
            <a:r>
              <a:rPr lang="cs-CZ" altLang="cs-CZ" dirty="0" err="1"/>
              <a:t>cambium</a:t>
            </a:r>
            <a:r>
              <a:rPr lang="cs-CZ" altLang="cs-CZ" dirty="0"/>
              <a:t> není </a:t>
            </a:r>
            <a:r>
              <a:rPr lang="cs-CZ" altLang="cs-CZ" dirty="0" err="1"/>
              <a:t>fascicularní</a:t>
            </a:r>
            <a:r>
              <a:rPr lang="cs-CZ" altLang="cs-CZ" dirty="0"/>
              <a:t> kambium – jen obecné kambium !!!</a:t>
            </a:r>
          </a:p>
          <a:p>
            <a:endParaRPr lang="cs-CZ" altLang="cs-CZ" dirty="0"/>
          </a:p>
          <a:p>
            <a:r>
              <a:rPr lang="cs-CZ" altLang="cs-CZ" dirty="0" err="1"/>
              <a:t>Fusiformní</a:t>
            </a:r>
            <a:r>
              <a:rPr lang="cs-CZ" altLang="cs-CZ" dirty="0"/>
              <a:t> iniciály &gt;&gt; </a:t>
            </a:r>
          </a:p>
          <a:p>
            <a:endParaRPr lang="cs-CZ" altLang="cs-CZ" dirty="0"/>
          </a:p>
          <a:p>
            <a:r>
              <a:rPr lang="cs-CZ" altLang="cs-CZ" dirty="0" err="1"/>
              <a:t>Papprskové</a:t>
            </a:r>
            <a:r>
              <a:rPr lang="cs-CZ" altLang="cs-CZ" dirty="0"/>
              <a:t> iniciály &gt;&gt; </a:t>
            </a:r>
          </a:p>
          <a:p>
            <a:endParaRPr lang="cs-CZ" altLang="cs-CZ" dirty="0"/>
          </a:p>
          <a:p>
            <a:r>
              <a:rPr lang="cs-CZ" altLang="cs-CZ" dirty="0"/>
              <a:t>Svazkové vznik z prokambia a funguje po zbytek života</a:t>
            </a:r>
          </a:p>
          <a:p>
            <a:endParaRPr lang="cs-CZ" altLang="cs-CZ" dirty="0"/>
          </a:p>
          <a:p>
            <a:r>
              <a:rPr lang="cs-CZ" altLang="cs-CZ" dirty="0" err="1"/>
              <a:t>Mezisvazkové</a:t>
            </a:r>
            <a:r>
              <a:rPr lang="cs-CZ" altLang="cs-CZ" dirty="0"/>
              <a:t> se zakládá de novo</a:t>
            </a: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>
            <a:extLst>
              <a:ext uri="{FF2B5EF4-FFF2-40B4-BE49-F238E27FC236}">
                <a16:creationId xmlns:a16="http://schemas.microsoft.com/office/drawing/2014/main" id="{FE361B5E-D085-4993-849A-CB4EE9C092D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1" name="Rectangle 3">
            <a:extLst>
              <a:ext uri="{FF2B5EF4-FFF2-40B4-BE49-F238E27FC236}">
                <a16:creationId xmlns:a16="http://schemas.microsoft.com/office/drawing/2014/main" id="{7CF2B7AC-FD42-4DB4-B5F1-E716E777CDB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cs-CZ" altLang="cs-CZ" dirty="0"/>
              <a:t>Kambium se zakládá mezi X a F pólem</a:t>
            </a:r>
          </a:p>
          <a:p>
            <a:endParaRPr lang="cs-CZ" altLang="cs-CZ" dirty="0"/>
          </a:p>
          <a:p>
            <a:r>
              <a:rPr lang="cs-CZ" altLang="cs-CZ" dirty="0"/>
              <a:t>Kambium vzniká z pericyklu ( naproti </a:t>
            </a:r>
            <a:r>
              <a:rPr lang="cs-CZ" altLang="cs-CZ" dirty="0" err="1"/>
              <a:t>px</a:t>
            </a:r>
            <a:r>
              <a:rPr lang="cs-CZ" altLang="cs-CZ" dirty="0"/>
              <a:t> pólu)</a:t>
            </a: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>
            <a:extLst>
              <a:ext uri="{FF2B5EF4-FFF2-40B4-BE49-F238E27FC236}">
                <a16:creationId xmlns:a16="http://schemas.microsoft.com/office/drawing/2014/main" id="{6FF35FE6-A9AA-4863-ACE0-74A2677B299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5" name="Rectangle 3">
            <a:extLst>
              <a:ext uri="{FF2B5EF4-FFF2-40B4-BE49-F238E27FC236}">
                <a16:creationId xmlns:a16="http://schemas.microsoft.com/office/drawing/2014/main" id="{FBD02611-4D1F-4037-9A2E-A198B78A7E4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cs-CZ" altLang="cs-CZ" dirty="0" err="1"/>
              <a:t>Hexarchní</a:t>
            </a:r>
            <a:r>
              <a:rPr lang="cs-CZ" altLang="cs-CZ" dirty="0"/>
              <a:t> CS</a:t>
            </a:r>
          </a:p>
          <a:p>
            <a:endParaRPr lang="cs-CZ" altLang="cs-CZ" dirty="0"/>
          </a:p>
          <a:p>
            <a:r>
              <a:rPr lang="cs-CZ" altLang="cs-CZ" dirty="0"/>
              <a:t>V úžlabí </a:t>
            </a:r>
            <a:r>
              <a:rPr lang="cs-CZ" altLang="cs-CZ" dirty="0" err="1"/>
              <a:t>mezo</a:t>
            </a:r>
            <a:r>
              <a:rPr lang="cs-CZ" altLang="cs-CZ" dirty="0"/>
              <a:t> X a F již založeno kambium</a:t>
            </a: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>
            <a:extLst>
              <a:ext uri="{FF2B5EF4-FFF2-40B4-BE49-F238E27FC236}">
                <a16:creationId xmlns:a16="http://schemas.microsoft.com/office/drawing/2014/main" id="{1CAD2E03-7596-4B4A-93ED-20569364298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39" name="Rectangle 3">
            <a:extLst>
              <a:ext uri="{FF2B5EF4-FFF2-40B4-BE49-F238E27FC236}">
                <a16:creationId xmlns:a16="http://schemas.microsoft.com/office/drawing/2014/main" id="{06B032EA-0D29-46B8-BC00-404A76DC1DA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>
            <a:extLst>
              <a:ext uri="{FF2B5EF4-FFF2-40B4-BE49-F238E27FC236}">
                <a16:creationId xmlns:a16="http://schemas.microsoft.com/office/drawing/2014/main" id="{0A25B1E7-C711-4EA4-8C3F-AFD4A3E26FD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7" name="Rectangle 3">
            <a:extLst>
              <a:ext uri="{FF2B5EF4-FFF2-40B4-BE49-F238E27FC236}">
                <a16:creationId xmlns:a16="http://schemas.microsoft.com/office/drawing/2014/main" id="{7DD0C15B-0C33-4E8D-9B39-BB0DDD261F0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cs-CZ" altLang="cs-CZ" dirty="0"/>
              <a:t>U mladých je kambium zvlněné u starších</a:t>
            </a:r>
          </a:p>
          <a:p>
            <a:endParaRPr lang="cs-CZ" altLang="cs-CZ" dirty="0"/>
          </a:p>
          <a:p>
            <a:r>
              <a:rPr lang="cs-CZ" altLang="cs-CZ" dirty="0"/>
              <a:t>V kůře dilatační růst (zvětšování </a:t>
            </a:r>
            <a:r>
              <a:rPr lang="cs-CZ" altLang="cs-CZ" dirty="0" err="1"/>
              <a:t>kor</a:t>
            </a:r>
            <a:r>
              <a:rPr lang="cs-CZ" altLang="cs-CZ" dirty="0"/>
              <a:t>. Části)</a:t>
            </a: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>
            <a:extLst>
              <a:ext uri="{FF2B5EF4-FFF2-40B4-BE49-F238E27FC236}">
                <a16:creationId xmlns:a16="http://schemas.microsoft.com/office/drawing/2014/main" id="{D94B566A-687E-4E9D-9299-5C548A7F2F3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3" name="Rectangle 3">
            <a:extLst>
              <a:ext uri="{FF2B5EF4-FFF2-40B4-BE49-F238E27FC236}">
                <a16:creationId xmlns:a16="http://schemas.microsoft.com/office/drawing/2014/main" id="{A8A6D2D3-6B0C-4263-8E40-DC3C760B62A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cs-CZ" altLang="cs-CZ" dirty="0"/>
              <a:t>Ca. 3letá větvička( dle floému) dle xylému nezjistíme</a:t>
            </a: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>
            <a:extLst>
              <a:ext uri="{FF2B5EF4-FFF2-40B4-BE49-F238E27FC236}">
                <a16:creationId xmlns:a16="http://schemas.microsoft.com/office/drawing/2014/main" id="{A51D5E5E-F94F-411E-AF69-08BDF1D48F2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Rectangle 3">
            <a:extLst>
              <a:ext uri="{FF2B5EF4-FFF2-40B4-BE49-F238E27FC236}">
                <a16:creationId xmlns:a16="http://schemas.microsoft.com/office/drawing/2014/main" id="{4E10EC71-6AF3-448B-8F7C-4CBCDD0D465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cs-CZ" altLang="cs-CZ" dirty="0"/>
              <a:t>Založené sukcesivní kambia – zakládají se opakovaně</a:t>
            </a: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>
            <a:extLst>
              <a:ext uri="{FF2B5EF4-FFF2-40B4-BE49-F238E27FC236}">
                <a16:creationId xmlns:a16="http://schemas.microsoft.com/office/drawing/2014/main" id="{4EE2BFA0-0E66-4AAC-A59D-E85F6A6858E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7" name="Rectangle 3">
            <a:extLst>
              <a:ext uri="{FF2B5EF4-FFF2-40B4-BE49-F238E27FC236}">
                <a16:creationId xmlns:a16="http://schemas.microsoft.com/office/drawing/2014/main" id="{8DB5F6F0-7C44-4DF8-9FFC-0B3F5EC1083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cs-CZ" altLang="cs-CZ" dirty="0"/>
              <a:t>Tady netloustne stélé – jen korová část</a:t>
            </a:r>
          </a:p>
          <a:p>
            <a:endParaRPr lang="cs-CZ" altLang="cs-CZ" dirty="0"/>
          </a:p>
          <a:p>
            <a:r>
              <a:rPr lang="cs-CZ" altLang="cs-CZ" dirty="0"/>
              <a:t>Není to pravý sorpční kořen, jen hluboce proroste a až dosáhne půdu, změní se v sorpční kořen a vzdušnou částí probíhá transport do nadzemní části…</a:t>
            </a:r>
          </a:p>
          <a:p>
            <a:endParaRPr lang="cs-CZ" altLang="cs-CZ" dirty="0"/>
          </a:p>
          <a:p>
            <a:endParaRPr lang="cs-CZ" altLang="cs-CZ" dirty="0"/>
          </a:p>
          <a:p>
            <a:endParaRPr lang="cs-CZ" altLang="cs-CZ" dirty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2">
            <a:extLst>
              <a:ext uri="{FF2B5EF4-FFF2-40B4-BE49-F238E27FC236}">
                <a16:creationId xmlns:a16="http://schemas.microsoft.com/office/drawing/2014/main" id="{5FDAA5B0-6F40-498D-BF0B-708EDB7A1B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bg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ahoma" panose="020B0604030504040204" pitchFamily="34" charset="0"/>
              <a:defRPr sz="2400">
                <a:solidFill>
                  <a:schemeClr val="bg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ahoma" panose="020B0604030504040204" pitchFamily="34" charset="0"/>
              <a:defRPr sz="2400">
                <a:solidFill>
                  <a:schemeClr val="bg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ahoma" panose="020B0604030504040204" pitchFamily="34" charset="0"/>
              <a:defRPr sz="2400">
                <a:solidFill>
                  <a:schemeClr val="bg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ahoma" panose="020B0604030504040204" pitchFamily="34" charset="0"/>
              <a:defRPr sz="2400">
                <a:solidFill>
                  <a:schemeClr val="bg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28DCD053-98BC-44FF-8B45-7F82A4006FD9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9200" cy="41163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>
            <a:extLst>
              <a:ext uri="{FF2B5EF4-FFF2-40B4-BE49-F238E27FC236}">
                <a16:creationId xmlns:a16="http://schemas.microsoft.com/office/drawing/2014/main" id="{F52388D4-4A39-46C9-8D05-7ED5DCA2F2A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9" name="Rectangle 3">
            <a:extLst>
              <a:ext uri="{FF2B5EF4-FFF2-40B4-BE49-F238E27FC236}">
                <a16:creationId xmlns:a16="http://schemas.microsoft.com/office/drawing/2014/main" id="{B897EC7F-E49C-4319-BAEA-13CF29D8B37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>
            <a:extLst>
              <a:ext uri="{FF2B5EF4-FFF2-40B4-BE49-F238E27FC236}">
                <a16:creationId xmlns:a16="http://schemas.microsoft.com/office/drawing/2014/main" id="{5063F5E8-8AC5-4C3E-942A-169F3574706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Rectangle 3">
            <a:extLst>
              <a:ext uri="{FF2B5EF4-FFF2-40B4-BE49-F238E27FC236}">
                <a16:creationId xmlns:a16="http://schemas.microsoft.com/office/drawing/2014/main" id="{4CFE2C8F-2987-4BDE-A9AA-F960D15A970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>
            <a:extLst>
              <a:ext uri="{FF2B5EF4-FFF2-40B4-BE49-F238E27FC236}">
                <a16:creationId xmlns:a16="http://schemas.microsoft.com/office/drawing/2014/main" id="{0A1BF391-230F-4935-9EBE-E306044DF7B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Rectangle 3">
            <a:extLst>
              <a:ext uri="{FF2B5EF4-FFF2-40B4-BE49-F238E27FC236}">
                <a16:creationId xmlns:a16="http://schemas.microsoft.com/office/drawing/2014/main" id="{C518BA83-7224-4EC4-B291-2AC88A33F08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cs-CZ" altLang="cs-CZ" dirty="0"/>
              <a:t>Felogen = </a:t>
            </a:r>
            <a:r>
              <a:rPr lang="cs-CZ" altLang="cs-CZ" dirty="0" err="1"/>
              <a:t>cork</a:t>
            </a:r>
            <a:r>
              <a:rPr lang="cs-CZ" altLang="cs-CZ" dirty="0"/>
              <a:t> </a:t>
            </a:r>
            <a:r>
              <a:rPr lang="cs-CZ" altLang="cs-CZ" dirty="0" err="1"/>
              <a:t>cambium</a:t>
            </a:r>
            <a:r>
              <a:rPr lang="cs-CZ" altLang="cs-CZ" dirty="0"/>
              <a:t>; vzniká de novo</a:t>
            </a:r>
          </a:p>
          <a:p>
            <a:endParaRPr lang="cs-CZ" altLang="cs-CZ" dirty="0"/>
          </a:p>
          <a:p>
            <a:r>
              <a:rPr lang="cs-CZ" altLang="cs-CZ" dirty="0"/>
              <a:t>Nemusí se </a:t>
            </a:r>
            <a:r>
              <a:rPr lang="cs-CZ" altLang="cs-CZ" dirty="0" err="1"/>
              <a:t>zakládát</a:t>
            </a:r>
            <a:r>
              <a:rPr lang="cs-CZ" altLang="cs-CZ" dirty="0"/>
              <a:t>, jinak ho nahrazuje </a:t>
            </a:r>
            <a:r>
              <a:rPr lang="cs-CZ" altLang="cs-CZ" b="1" dirty="0"/>
              <a:t>dilatační růst</a:t>
            </a:r>
            <a:r>
              <a:rPr lang="cs-CZ" altLang="cs-CZ" dirty="0"/>
              <a:t> – jak nestačí – felogen</a:t>
            </a:r>
          </a:p>
          <a:p>
            <a:endParaRPr lang="cs-CZ" altLang="cs-CZ" dirty="0"/>
          </a:p>
          <a:p>
            <a:r>
              <a:rPr lang="cs-CZ" altLang="cs-CZ" dirty="0"/>
              <a:t>Nový felogen se zakládá vždy hlouběji než předchozí ( ve zbývající prim, kůře, nebo ve </a:t>
            </a:r>
            <a:r>
              <a:rPr lang="cs-CZ" altLang="cs-CZ" dirty="0" err="1"/>
              <a:t>felodermě</a:t>
            </a:r>
            <a:endParaRPr lang="cs-CZ" altLang="cs-CZ" dirty="0"/>
          </a:p>
          <a:p>
            <a:endParaRPr lang="cs-CZ" altLang="cs-CZ" dirty="0"/>
          </a:p>
          <a:p>
            <a:r>
              <a:rPr lang="cs-CZ" altLang="cs-CZ" dirty="0"/>
              <a:t>Proto vnější </a:t>
            </a:r>
            <a:r>
              <a:rPr lang="cs-CZ" altLang="cs-CZ" dirty="0" err="1"/>
              <a:t>vrsty</a:t>
            </a:r>
            <a:r>
              <a:rPr lang="cs-CZ" altLang="cs-CZ" dirty="0"/>
              <a:t> odumírají a vzniká borka</a:t>
            </a:r>
          </a:p>
          <a:p>
            <a:endParaRPr lang="cs-CZ" altLang="cs-CZ" dirty="0"/>
          </a:p>
          <a:p>
            <a:r>
              <a:rPr lang="cs-CZ" altLang="cs-CZ" dirty="0"/>
              <a:t>V borce vznikají lenticely – kanálky v borce</a:t>
            </a:r>
          </a:p>
          <a:p>
            <a:endParaRPr lang="cs-CZ" altLang="cs-CZ" dirty="0"/>
          </a:p>
          <a:p>
            <a:r>
              <a:rPr lang="cs-CZ" altLang="cs-CZ" dirty="0"/>
              <a:t>Korek nepropouští vodu a plyny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>
            <a:extLst>
              <a:ext uri="{FF2B5EF4-FFF2-40B4-BE49-F238E27FC236}">
                <a16:creationId xmlns:a16="http://schemas.microsoft.com/office/drawing/2014/main" id="{C5D89D51-F67C-483A-AFF0-B352238FD3C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>
            <a:extLst>
              <a:ext uri="{FF2B5EF4-FFF2-40B4-BE49-F238E27FC236}">
                <a16:creationId xmlns:a16="http://schemas.microsoft.com/office/drawing/2014/main" id="{738FDD03-88E5-4AF4-B36E-FCD2CED7D86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>
            <a:extLst>
              <a:ext uri="{FF2B5EF4-FFF2-40B4-BE49-F238E27FC236}">
                <a16:creationId xmlns:a16="http://schemas.microsoft.com/office/drawing/2014/main" id="{17A734C9-4EA4-4D08-860A-D30E5557E4D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Rectangle 3">
            <a:extLst>
              <a:ext uri="{FF2B5EF4-FFF2-40B4-BE49-F238E27FC236}">
                <a16:creationId xmlns:a16="http://schemas.microsoft.com/office/drawing/2014/main" id="{CD9AC5FD-9E65-46DA-A843-79064274035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cs-CZ" altLang="cs-CZ" dirty="0"/>
              <a:t>V liánách to často pozorujeme</a:t>
            </a:r>
          </a:p>
          <a:p>
            <a:endParaRPr lang="cs-CZ" altLang="cs-CZ" dirty="0"/>
          </a:p>
          <a:p>
            <a:r>
              <a:rPr lang="cs-CZ" altLang="cs-CZ" dirty="0"/>
              <a:t>Tady primární stavba + </a:t>
            </a:r>
            <a:r>
              <a:rPr lang="cs-CZ" altLang="cs-CZ" dirty="0" err="1"/>
              <a:t>perivaskulární</a:t>
            </a:r>
            <a:r>
              <a:rPr lang="cs-CZ" altLang="cs-CZ" dirty="0"/>
              <a:t> sklerenchym</a:t>
            </a:r>
          </a:p>
          <a:p>
            <a:endParaRPr lang="cs-CZ" altLang="cs-CZ" dirty="0"/>
          </a:p>
          <a:p>
            <a:r>
              <a:rPr lang="cs-CZ" altLang="cs-CZ" dirty="0"/>
              <a:t>Objem dřeva &gt; objem lýka</a:t>
            </a:r>
          </a:p>
          <a:p>
            <a:endParaRPr lang="cs-CZ" altLang="cs-CZ" dirty="0"/>
          </a:p>
          <a:p>
            <a:endParaRPr lang="cs-CZ" altLang="cs-CZ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>
            <a:extLst>
              <a:ext uri="{FF2B5EF4-FFF2-40B4-BE49-F238E27FC236}">
                <a16:creationId xmlns:a16="http://schemas.microsoft.com/office/drawing/2014/main" id="{BFF7718F-2C86-4D60-84CC-51A2FAA7B56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>
            <a:extLst>
              <a:ext uri="{FF2B5EF4-FFF2-40B4-BE49-F238E27FC236}">
                <a16:creationId xmlns:a16="http://schemas.microsoft.com/office/drawing/2014/main" id="{58C42831-4522-4357-8683-A281F6F09E4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Rectangle 12">
            <a:extLst>
              <a:ext uri="{FF2B5EF4-FFF2-40B4-BE49-F238E27FC236}">
                <a16:creationId xmlns:a16="http://schemas.microsoft.com/office/drawing/2014/main" id="{3C3E96B5-9AC2-4B8C-BFFF-BCF6CDCE779B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13">
            <a:extLst>
              <a:ext uri="{FF2B5EF4-FFF2-40B4-BE49-F238E27FC236}">
                <a16:creationId xmlns:a16="http://schemas.microsoft.com/office/drawing/2014/main" id="{3610D679-FEA1-4937-9266-C2D95CB5B218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C3F3E1A5-4ABA-4688-9A77-3EAC9CDEA8D4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8079A6E-7DC6-4D12-81FC-25AE739FEAB5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2327054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12">
            <a:extLst>
              <a:ext uri="{FF2B5EF4-FFF2-40B4-BE49-F238E27FC236}">
                <a16:creationId xmlns:a16="http://schemas.microsoft.com/office/drawing/2014/main" id="{35E1573C-6E5B-46AF-B505-D305B09820E0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13">
            <a:extLst>
              <a:ext uri="{FF2B5EF4-FFF2-40B4-BE49-F238E27FC236}">
                <a16:creationId xmlns:a16="http://schemas.microsoft.com/office/drawing/2014/main" id="{B600E14D-01C6-4650-88EA-BC92E5AB6202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1F0DD28B-B967-48F7-86DE-D05D766A4793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092A380-0600-4C3A-9FDA-DBC04A413929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39759807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362700" y="463550"/>
            <a:ext cx="1941513" cy="5903913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533400" y="463550"/>
            <a:ext cx="5676900" cy="5903913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12">
            <a:extLst>
              <a:ext uri="{FF2B5EF4-FFF2-40B4-BE49-F238E27FC236}">
                <a16:creationId xmlns:a16="http://schemas.microsoft.com/office/drawing/2014/main" id="{1EF2F1ED-E7BF-48A7-B51C-D845A1F57F19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13">
            <a:extLst>
              <a:ext uri="{FF2B5EF4-FFF2-40B4-BE49-F238E27FC236}">
                <a16:creationId xmlns:a16="http://schemas.microsoft.com/office/drawing/2014/main" id="{27E5D63C-B39D-45C3-A8AE-EEE469124C68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71CF1912-40AC-4840-B8F7-49E9FF8BA183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3DFC8EF-D577-480F-8972-4B3DA677B784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4631632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Rectangle 14">
            <a:extLst>
              <a:ext uri="{FF2B5EF4-FFF2-40B4-BE49-F238E27FC236}">
                <a16:creationId xmlns:a16="http://schemas.microsoft.com/office/drawing/2014/main" id="{912BF60A-3300-420A-8F0A-811AAC23257C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15">
            <a:extLst>
              <a:ext uri="{FF2B5EF4-FFF2-40B4-BE49-F238E27FC236}">
                <a16:creationId xmlns:a16="http://schemas.microsoft.com/office/drawing/2014/main" id="{9697CF24-8986-4412-8614-0F56DEAFBC58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16">
            <a:extLst>
              <a:ext uri="{FF2B5EF4-FFF2-40B4-BE49-F238E27FC236}">
                <a16:creationId xmlns:a16="http://schemas.microsoft.com/office/drawing/2014/main" id="{950F44BB-0E07-4E0E-8699-60E8AD3E8DE0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87E3E91-7429-4634-8E63-57CFDDB1985D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8073822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14">
            <a:extLst>
              <a:ext uri="{FF2B5EF4-FFF2-40B4-BE49-F238E27FC236}">
                <a16:creationId xmlns:a16="http://schemas.microsoft.com/office/drawing/2014/main" id="{E37BA96B-AD5F-4386-A2C2-97B9D6FEF7ED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15">
            <a:extLst>
              <a:ext uri="{FF2B5EF4-FFF2-40B4-BE49-F238E27FC236}">
                <a16:creationId xmlns:a16="http://schemas.microsoft.com/office/drawing/2014/main" id="{D5CAFA22-1CC5-48A8-9D81-375C75E681D7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16">
            <a:extLst>
              <a:ext uri="{FF2B5EF4-FFF2-40B4-BE49-F238E27FC236}">
                <a16:creationId xmlns:a16="http://schemas.microsoft.com/office/drawing/2014/main" id="{57183A6D-98F2-479A-B81E-D4AB1EAC4223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9983479-46C6-45A5-ACD2-A5E8D851F5C5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18398641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14">
            <a:extLst>
              <a:ext uri="{FF2B5EF4-FFF2-40B4-BE49-F238E27FC236}">
                <a16:creationId xmlns:a16="http://schemas.microsoft.com/office/drawing/2014/main" id="{9AE34D7E-A40A-42E5-B2EB-3F94E70A3594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15">
            <a:extLst>
              <a:ext uri="{FF2B5EF4-FFF2-40B4-BE49-F238E27FC236}">
                <a16:creationId xmlns:a16="http://schemas.microsoft.com/office/drawing/2014/main" id="{68B34307-BC2D-4CE0-8470-B911BFCE3008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16">
            <a:extLst>
              <a:ext uri="{FF2B5EF4-FFF2-40B4-BE49-F238E27FC236}">
                <a16:creationId xmlns:a16="http://schemas.microsoft.com/office/drawing/2014/main" id="{DA8D6912-3C64-4BF4-A966-C9F90A23ABBA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A85A73E-D626-4917-8C17-986CBF1637B9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38561973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37013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6613" y="1604963"/>
            <a:ext cx="4038600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14">
            <a:extLst>
              <a:ext uri="{FF2B5EF4-FFF2-40B4-BE49-F238E27FC236}">
                <a16:creationId xmlns:a16="http://schemas.microsoft.com/office/drawing/2014/main" id="{3549662F-1E51-49ED-99F8-CA7A93959E9B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15">
            <a:extLst>
              <a:ext uri="{FF2B5EF4-FFF2-40B4-BE49-F238E27FC236}">
                <a16:creationId xmlns:a16="http://schemas.microsoft.com/office/drawing/2014/main" id="{485DC174-F4A6-4A06-9738-2B2C621797E7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16">
            <a:extLst>
              <a:ext uri="{FF2B5EF4-FFF2-40B4-BE49-F238E27FC236}">
                <a16:creationId xmlns:a16="http://schemas.microsoft.com/office/drawing/2014/main" id="{17595477-F2E5-4570-B626-FBCABD8B2979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534087E-7FB4-49D5-AD59-71D5EE2CF54D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20584086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14">
            <a:extLst>
              <a:ext uri="{FF2B5EF4-FFF2-40B4-BE49-F238E27FC236}">
                <a16:creationId xmlns:a16="http://schemas.microsoft.com/office/drawing/2014/main" id="{B7A64C2B-5B61-47A1-BF9C-F17AA107A7E0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15">
            <a:extLst>
              <a:ext uri="{FF2B5EF4-FFF2-40B4-BE49-F238E27FC236}">
                <a16:creationId xmlns:a16="http://schemas.microsoft.com/office/drawing/2014/main" id="{6168996A-E1B4-4BF2-82D4-1E4EDB091128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16">
            <a:extLst>
              <a:ext uri="{FF2B5EF4-FFF2-40B4-BE49-F238E27FC236}">
                <a16:creationId xmlns:a16="http://schemas.microsoft.com/office/drawing/2014/main" id="{8C139530-FD24-4DA2-B1CA-D0F51258F6F5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1ACDBE3-B52E-48FD-A3C7-976DF95D7210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5197119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14">
            <a:extLst>
              <a:ext uri="{FF2B5EF4-FFF2-40B4-BE49-F238E27FC236}">
                <a16:creationId xmlns:a16="http://schemas.microsoft.com/office/drawing/2014/main" id="{70D96191-7C21-4E99-B4EC-371A35A7E49A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15">
            <a:extLst>
              <a:ext uri="{FF2B5EF4-FFF2-40B4-BE49-F238E27FC236}">
                <a16:creationId xmlns:a16="http://schemas.microsoft.com/office/drawing/2014/main" id="{20078D47-2253-42AE-8868-F84CDBD1E990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16">
            <a:extLst>
              <a:ext uri="{FF2B5EF4-FFF2-40B4-BE49-F238E27FC236}">
                <a16:creationId xmlns:a16="http://schemas.microsoft.com/office/drawing/2014/main" id="{5C7A1BED-11E8-47C9-8401-2BBC019CA116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88D8B34-E5EB-475F-8028-EA1184293403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10973120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4">
            <a:extLst>
              <a:ext uri="{FF2B5EF4-FFF2-40B4-BE49-F238E27FC236}">
                <a16:creationId xmlns:a16="http://schemas.microsoft.com/office/drawing/2014/main" id="{0A3F13B9-BEAF-4149-B258-5542D7B6D6B8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15">
            <a:extLst>
              <a:ext uri="{FF2B5EF4-FFF2-40B4-BE49-F238E27FC236}">
                <a16:creationId xmlns:a16="http://schemas.microsoft.com/office/drawing/2014/main" id="{6250CA91-336B-49E6-A887-A78B040A7450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16">
            <a:extLst>
              <a:ext uri="{FF2B5EF4-FFF2-40B4-BE49-F238E27FC236}">
                <a16:creationId xmlns:a16="http://schemas.microsoft.com/office/drawing/2014/main" id="{868EB58A-3725-4D59-9C74-8DDE2C81DA81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F54068-25A6-48D5-B0B0-88DC75AFF38E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12318476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14">
            <a:extLst>
              <a:ext uri="{FF2B5EF4-FFF2-40B4-BE49-F238E27FC236}">
                <a16:creationId xmlns:a16="http://schemas.microsoft.com/office/drawing/2014/main" id="{78714D07-E730-4F7D-898E-2D839CD7C21D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15">
            <a:extLst>
              <a:ext uri="{FF2B5EF4-FFF2-40B4-BE49-F238E27FC236}">
                <a16:creationId xmlns:a16="http://schemas.microsoft.com/office/drawing/2014/main" id="{A4C08742-116A-44E2-8215-AC288E39E5DB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16">
            <a:extLst>
              <a:ext uri="{FF2B5EF4-FFF2-40B4-BE49-F238E27FC236}">
                <a16:creationId xmlns:a16="http://schemas.microsoft.com/office/drawing/2014/main" id="{62B581F9-0DF8-4376-A2C7-D5F7D3D551D8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4F5C287-6551-495D-B661-5A2333A97291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13647625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12">
            <a:extLst>
              <a:ext uri="{FF2B5EF4-FFF2-40B4-BE49-F238E27FC236}">
                <a16:creationId xmlns:a16="http://schemas.microsoft.com/office/drawing/2014/main" id="{1E8224AF-2A98-4730-9489-9AFCB257312D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13">
            <a:extLst>
              <a:ext uri="{FF2B5EF4-FFF2-40B4-BE49-F238E27FC236}">
                <a16:creationId xmlns:a16="http://schemas.microsoft.com/office/drawing/2014/main" id="{52C83F1D-DA94-4CF5-997C-A3847342C43D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48D8EBE4-C5E3-4013-AB4D-8B456F79D718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86783CC-0879-4F38-B4BE-6C9233E8AB65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19812008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14">
            <a:extLst>
              <a:ext uri="{FF2B5EF4-FFF2-40B4-BE49-F238E27FC236}">
                <a16:creationId xmlns:a16="http://schemas.microsoft.com/office/drawing/2014/main" id="{8FB8FF5F-A50C-43C5-8221-FC9A9D3467CB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15">
            <a:extLst>
              <a:ext uri="{FF2B5EF4-FFF2-40B4-BE49-F238E27FC236}">
                <a16:creationId xmlns:a16="http://schemas.microsoft.com/office/drawing/2014/main" id="{41846A63-902C-4A02-AA4A-30D632FED7DE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16">
            <a:extLst>
              <a:ext uri="{FF2B5EF4-FFF2-40B4-BE49-F238E27FC236}">
                <a16:creationId xmlns:a16="http://schemas.microsoft.com/office/drawing/2014/main" id="{333495E3-D5B4-4838-A309-B341FE41D9C9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EAA50BB-FF58-4792-948C-F2278D299F5E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206692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14">
            <a:extLst>
              <a:ext uri="{FF2B5EF4-FFF2-40B4-BE49-F238E27FC236}">
                <a16:creationId xmlns:a16="http://schemas.microsoft.com/office/drawing/2014/main" id="{A0BF26C5-B8B4-494B-9CD9-66788A74E7E5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15">
            <a:extLst>
              <a:ext uri="{FF2B5EF4-FFF2-40B4-BE49-F238E27FC236}">
                <a16:creationId xmlns:a16="http://schemas.microsoft.com/office/drawing/2014/main" id="{D31781AD-5C52-44B3-9E8B-9595B01D8BDD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16">
            <a:extLst>
              <a:ext uri="{FF2B5EF4-FFF2-40B4-BE49-F238E27FC236}">
                <a16:creationId xmlns:a16="http://schemas.microsoft.com/office/drawing/2014/main" id="{E5A2EAD3-B821-4D6B-8958-F4F6C0A40F2C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E5575D3-1188-4BAF-88FC-8C6C9E0B5711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5730359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1604963"/>
            <a:ext cx="2055813" cy="452437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1604963"/>
            <a:ext cx="6019800" cy="452437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14">
            <a:extLst>
              <a:ext uri="{FF2B5EF4-FFF2-40B4-BE49-F238E27FC236}">
                <a16:creationId xmlns:a16="http://schemas.microsoft.com/office/drawing/2014/main" id="{9B22B55E-B540-4766-A760-1E4B393DB069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15">
            <a:extLst>
              <a:ext uri="{FF2B5EF4-FFF2-40B4-BE49-F238E27FC236}">
                <a16:creationId xmlns:a16="http://schemas.microsoft.com/office/drawing/2014/main" id="{0D7D55DB-40F5-489A-B9BE-1E72D25C4ED0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16">
            <a:extLst>
              <a:ext uri="{FF2B5EF4-FFF2-40B4-BE49-F238E27FC236}">
                <a16:creationId xmlns:a16="http://schemas.microsoft.com/office/drawing/2014/main" id="{19C7F515-498A-4D20-8CEE-7093D6BDB138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66DE84-B964-4DCA-AB12-D7266C092E29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42270526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1765300"/>
            <a:ext cx="7770813" cy="1433513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14">
            <a:extLst>
              <a:ext uri="{FF2B5EF4-FFF2-40B4-BE49-F238E27FC236}">
                <a16:creationId xmlns:a16="http://schemas.microsoft.com/office/drawing/2014/main" id="{F4C90A12-1904-42D9-9FAA-E8F0DDF5B818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15">
            <a:extLst>
              <a:ext uri="{FF2B5EF4-FFF2-40B4-BE49-F238E27FC236}">
                <a16:creationId xmlns:a16="http://schemas.microsoft.com/office/drawing/2014/main" id="{494C9C72-8076-4E5A-BE40-C4B7EF986081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16">
            <a:extLst>
              <a:ext uri="{FF2B5EF4-FFF2-40B4-BE49-F238E27FC236}">
                <a16:creationId xmlns:a16="http://schemas.microsoft.com/office/drawing/2014/main" id="{191613CE-440F-4DA0-B075-705C1ACD0EB4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19A399-F62E-4C9D-BBEF-7D44E802DEEC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31286739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12">
            <a:extLst>
              <a:ext uri="{FF2B5EF4-FFF2-40B4-BE49-F238E27FC236}">
                <a16:creationId xmlns:a16="http://schemas.microsoft.com/office/drawing/2014/main" id="{97CDAD89-F6D3-44AF-97B8-32D675211746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13">
            <a:extLst>
              <a:ext uri="{FF2B5EF4-FFF2-40B4-BE49-F238E27FC236}">
                <a16:creationId xmlns:a16="http://schemas.microsoft.com/office/drawing/2014/main" id="{FDCF66E3-67EB-4E00-92AA-540F8697A0D4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05AACB49-BE85-44B7-8D9B-9BE80113BC91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AA8BAF3-5F2A-4A25-BF7C-2EEC15E28799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39592447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533400" y="2133600"/>
            <a:ext cx="3808413" cy="42338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494213" y="2133600"/>
            <a:ext cx="3810000" cy="42338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2981EBA9-1B04-495F-A800-8F10C0C863AB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13">
            <a:extLst>
              <a:ext uri="{FF2B5EF4-FFF2-40B4-BE49-F238E27FC236}">
                <a16:creationId xmlns:a16="http://schemas.microsoft.com/office/drawing/2014/main" id="{CCA701E8-CB91-428B-BEC7-502E973754BD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14">
            <a:extLst>
              <a:ext uri="{FF2B5EF4-FFF2-40B4-BE49-F238E27FC236}">
                <a16:creationId xmlns:a16="http://schemas.microsoft.com/office/drawing/2014/main" id="{6DA856DF-A23C-49FB-9F03-655550F10A4F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E2C426B-F535-4882-9B11-6762D57EB035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33027194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82F1E2AF-C966-4CE1-909F-D76F3AD55687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13">
            <a:extLst>
              <a:ext uri="{FF2B5EF4-FFF2-40B4-BE49-F238E27FC236}">
                <a16:creationId xmlns:a16="http://schemas.microsoft.com/office/drawing/2014/main" id="{C4C11023-5A54-497A-B735-EAE5D2D0BEFA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14">
            <a:extLst>
              <a:ext uri="{FF2B5EF4-FFF2-40B4-BE49-F238E27FC236}">
                <a16:creationId xmlns:a16="http://schemas.microsoft.com/office/drawing/2014/main" id="{1B806FCF-E5D6-4E6A-9F24-F7E1E42CBD73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79FEBC-A6CA-4398-8AB2-6E9A4E2CB725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42124572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12">
            <a:extLst>
              <a:ext uri="{FF2B5EF4-FFF2-40B4-BE49-F238E27FC236}">
                <a16:creationId xmlns:a16="http://schemas.microsoft.com/office/drawing/2014/main" id="{A65E1E94-D1B8-46EE-B57F-BA890443FE22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13">
            <a:extLst>
              <a:ext uri="{FF2B5EF4-FFF2-40B4-BE49-F238E27FC236}">
                <a16:creationId xmlns:a16="http://schemas.microsoft.com/office/drawing/2014/main" id="{538C1F4A-9DFF-475B-A766-19D55CE8FA7D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14">
            <a:extLst>
              <a:ext uri="{FF2B5EF4-FFF2-40B4-BE49-F238E27FC236}">
                <a16:creationId xmlns:a16="http://schemas.microsoft.com/office/drawing/2014/main" id="{836FB535-CFD9-4B24-BA23-F3085658D494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F9CB4B8-4800-438E-8553-E650404B1137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32661848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>
            <a:extLst>
              <a:ext uri="{FF2B5EF4-FFF2-40B4-BE49-F238E27FC236}">
                <a16:creationId xmlns:a16="http://schemas.microsoft.com/office/drawing/2014/main" id="{BD71C8B8-4154-4665-8F7A-223B116A2D90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13">
            <a:extLst>
              <a:ext uri="{FF2B5EF4-FFF2-40B4-BE49-F238E27FC236}">
                <a16:creationId xmlns:a16="http://schemas.microsoft.com/office/drawing/2014/main" id="{B1075AD0-694E-434A-9E88-7A83F387B0FB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14">
            <a:extLst>
              <a:ext uri="{FF2B5EF4-FFF2-40B4-BE49-F238E27FC236}">
                <a16:creationId xmlns:a16="http://schemas.microsoft.com/office/drawing/2014/main" id="{30CA6597-49DA-414B-9222-ED4A84092E33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4CBB14D-996F-4F19-90F7-610C943CE6F2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33384775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69B7CE6D-AB5B-416A-8DD6-00A80B3C5987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13">
            <a:extLst>
              <a:ext uri="{FF2B5EF4-FFF2-40B4-BE49-F238E27FC236}">
                <a16:creationId xmlns:a16="http://schemas.microsoft.com/office/drawing/2014/main" id="{C28260AA-DFFC-4E60-93E4-4079DC9BF3D2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14">
            <a:extLst>
              <a:ext uri="{FF2B5EF4-FFF2-40B4-BE49-F238E27FC236}">
                <a16:creationId xmlns:a16="http://schemas.microsoft.com/office/drawing/2014/main" id="{5FE8A485-AF66-47AD-ACAE-B87C7CD34E91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F304F62-F766-42B0-A406-504332BA1B2D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37483203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2665D3D4-4301-499A-9D72-A66A91FDCD7A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13">
            <a:extLst>
              <a:ext uri="{FF2B5EF4-FFF2-40B4-BE49-F238E27FC236}">
                <a16:creationId xmlns:a16="http://schemas.microsoft.com/office/drawing/2014/main" id="{E25D0692-EF68-4F22-8C07-D317549E1C01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14">
            <a:extLst>
              <a:ext uri="{FF2B5EF4-FFF2-40B4-BE49-F238E27FC236}">
                <a16:creationId xmlns:a16="http://schemas.microsoft.com/office/drawing/2014/main" id="{7EA8DC6E-BF8E-4B65-B064-1AC857FB4562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DB7093C-5DFE-4119-A118-C2B6B5ADF1C1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37427514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1">
            <a:extLst>
              <a:ext uri="{FF2B5EF4-FFF2-40B4-BE49-F238E27FC236}">
                <a16:creationId xmlns:a16="http://schemas.microsoft.com/office/drawing/2014/main" id="{EF05688D-7BA5-4D05-9004-B1F5581E387E}"/>
              </a:ext>
            </a:extLst>
          </p:cNvPr>
          <p:cNvGrpSpPr>
            <a:grpSpLocks/>
          </p:cNvGrpSpPr>
          <p:nvPr/>
        </p:nvGrpSpPr>
        <p:grpSpPr bwMode="auto">
          <a:xfrm>
            <a:off x="152400" y="0"/>
            <a:ext cx="8990013" cy="6856413"/>
            <a:chOff x="96" y="0"/>
            <a:chExt cx="5663" cy="4319"/>
          </a:xfrm>
        </p:grpSpPr>
        <p:sp>
          <p:nvSpPr>
            <p:cNvPr id="2" name="Rectangle 2">
              <a:extLst>
                <a:ext uri="{FF2B5EF4-FFF2-40B4-BE49-F238E27FC236}">
                  <a16:creationId xmlns:a16="http://schemas.microsoft.com/office/drawing/2014/main" id="{44F44CCF-1E9F-45A5-ADA4-ACD889C2EB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8" y="0"/>
              <a:ext cx="4752" cy="240"/>
            </a:xfrm>
            <a:prstGeom prst="rect">
              <a:avLst/>
            </a:prstGeom>
            <a:solidFill>
              <a:srgbClr val="FF822D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cs typeface="Arial" charset="0"/>
              </a:endParaRPr>
            </a:p>
          </p:txBody>
        </p:sp>
        <p:pic>
          <p:nvPicPr>
            <p:cNvPr id="1033" name="Picture 3">
              <a:extLst>
                <a:ext uri="{FF2B5EF4-FFF2-40B4-BE49-F238E27FC236}">
                  <a16:creationId xmlns:a16="http://schemas.microsoft.com/office/drawing/2014/main" id="{016ACCFD-7F6D-4AA6-A970-12D4EABA13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664" r="5334" b="86713"/>
            <a:stretch>
              <a:fillRect/>
            </a:stretch>
          </p:blipFill>
          <p:spPr bwMode="auto">
            <a:xfrm>
              <a:off x="1584" y="0"/>
              <a:ext cx="4176" cy="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3" name="Rectangle 4">
              <a:extLst>
                <a:ext uri="{FF2B5EF4-FFF2-40B4-BE49-F238E27FC236}">
                  <a16:creationId xmlns:a16="http://schemas.microsoft.com/office/drawing/2014/main" id="{64490EB2-AC46-4C69-B702-63A26C542B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8" y="240"/>
              <a:ext cx="4752" cy="48"/>
            </a:xfrm>
            <a:prstGeom prst="rect">
              <a:avLst/>
            </a:prstGeom>
            <a:solidFill>
              <a:srgbClr val="00CC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cs typeface="Arial" charset="0"/>
              </a:endParaRPr>
            </a:p>
          </p:txBody>
        </p:sp>
        <p:sp>
          <p:nvSpPr>
            <p:cNvPr id="1029" name="Freeform 5">
              <a:extLst>
                <a:ext uri="{FF2B5EF4-FFF2-40B4-BE49-F238E27FC236}">
                  <a16:creationId xmlns:a16="http://schemas.microsoft.com/office/drawing/2014/main" id="{E8DAAC8B-3A51-452A-8DC4-40E2BDE302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" y="1248"/>
              <a:ext cx="4320" cy="3072"/>
            </a:xfrm>
            <a:custGeom>
              <a:avLst/>
              <a:gdLst/>
              <a:ahLst/>
              <a:cxnLst>
                <a:cxn ang="0">
                  <a:pos x="0" y="3264"/>
                </a:cxn>
                <a:cxn ang="0">
                  <a:pos x="0" y="0"/>
                </a:cxn>
                <a:cxn ang="0">
                  <a:pos x="4320" y="0"/>
                </a:cxn>
              </a:cxnLst>
              <a:rect l="0" t="0" r="r" b="b"/>
              <a:pathLst>
                <a:path w="4320" h="3264">
                  <a:moveTo>
                    <a:pt x="0" y="3264"/>
                  </a:moveTo>
                  <a:lnTo>
                    <a:pt x="0" y="0"/>
                  </a:lnTo>
                  <a:lnTo>
                    <a:pt x="4320" y="0"/>
                  </a:lnTo>
                </a:path>
              </a:pathLst>
            </a:custGeom>
            <a:noFill/>
            <a:ln w="9360">
              <a:solidFill>
                <a:srgbClr val="00CC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cs typeface="Arial" charset="0"/>
              </a:endParaRPr>
            </a:p>
          </p:txBody>
        </p:sp>
        <p:sp>
          <p:nvSpPr>
            <p:cNvPr id="1030" name="Oval 6">
              <a:extLst>
                <a:ext uri="{FF2B5EF4-FFF2-40B4-BE49-F238E27FC236}">
                  <a16:creationId xmlns:a16="http://schemas.microsoft.com/office/drawing/2014/main" id="{BDB49577-6CC5-44BD-9080-AFB69E95DF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9" y="1193"/>
              <a:ext cx="94" cy="94"/>
            </a:xfrm>
            <a:prstGeom prst="ellipse">
              <a:avLst/>
            </a:prstGeom>
            <a:gradFill rotWithShape="0">
              <a:gsLst>
                <a:gs pos="0">
                  <a:srgbClr val="9A4E1B"/>
                </a:gs>
                <a:gs pos="100000">
                  <a:srgbClr val="FF822D"/>
                </a:gs>
              </a:gsLst>
              <a:lin ang="108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cs typeface="Arial" charset="0"/>
              </a:endParaRPr>
            </a:p>
          </p:txBody>
        </p:sp>
        <p:sp>
          <p:nvSpPr>
            <p:cNvPr id="1031" name="Oval 7">
              <a:extLst>
                <a:ext uri="{FF2B5EF4-FFF2-40B4-BE49-F238E27FC236}">
                  <a16:creationId xmlns:a16="http://schemas.microsoft.com/office/drawing/2014/main" id="{625418AB-2BBA-491D-92BB-6609114B30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7" y="1193"/>
              <a:ext cx="94" cy="94"/>
            </a:xfrm>
            <a:prstGeom prst="ellipse">
              <a:avLst/>
            </a:prstGeom>
            <a:gradFill rotWithShape="0">
              <a:gsLst>
                <a:gs pos="0">
                  <a:srgbClr val="9A4E1B"/>
                </a:gs>
                <a:gs pos="100000">
                  <a:srgbClr val="FF822D"/>
                </a:gs>
              </a:gsLst>
              <a:lin ang="108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cs typeface="Arial" charset="0"/>
              </a:endParaRPr>
            </a:p>
          </p:txBody>
        </p:sp>
        <p:sp>
          <p:nvSpPr>
            <p:cNvPr id="1032" name="Oval 8">
              <a:extLst>
                <a:ext uri="{FF2B5EF4-FFF2-40B4-BE49-F238E27FC236}">
                  <a16:creationId xmlns:a16="http://schemas.microsoft.com/office/drawing/2014/main" id="{A2C6D7FC-5F77-49F4-BFF5-4CD6EB2BF5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75" y="1193"/>
              <a:ext cx="94" cy="94"/>
            </a:xfrm>
            <a:prstGeom prst="ellipse">
              <a:avLst/>
            </a:prstGeom>
            <a:gradFill rotWithShape="0">
              <a:gsLst>
                <a:gs pos="0">
                  <a:srgbClr val="9A4E1B"/>
                </a:gs>
                <a:gs pos="100000">
                  <a:srgbClr val="FF822D"/>
                </a:gs>
              </a:gsLst>
              <a:lin ang="108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cs typeface="Arial" charset="0"/>
              </a:endParaRPr>
            </a:p>
          </p:txBody>
        </p:sp>
        <p:sp>
          <p:nvSpPr>
            <p:cNvPr id="4" name="Oval 9">
              <a:extLst>
                <a:ext uri="{FF2B5EF4-FFF2-40B4-BE49-F238E27FC236}">
                  <a16:creationId xmlns:a16="http://schemas.microsoft.com/office/drawing/2014/main" id="{389E6C22-D41E-4345-99B5-2906FA5D53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03" y="1193"/>
              <a:ext cx="94" cy="94"/>
            </a:xfrm>
            <a:prstGeom prst="ellipse">
              <a:avLst/>
            </a:prstGeom>
            <a:gradFill rotWithShape="0">
              <a:gsLst>
                <a:gs pos="0">
                  <a:srgbClr val="9A4E1B"/>
                </a:gs>
                <a:gs pos="100000">
                  <a:srgbClr val="FF822D"/>
                </a:gs>
              </a:gsLst>
              <a:lin ang="108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cs typeface="Arial" charset="0"/>
              </a:endParaRPr>
            </a:p>
          </p:txBody>
        </p:sp>
      </p:grpSp>
      <p:sp>
        <p:nvSpPr>
          <p:cNvPr id="1027" name="Rectangle 10">
            <a:extLst>
              <a:ext uri="{FF2B5EF4-FFF2-40B4-BE49-F238E27FC236}">
                <a16:creationId xmlns:a16="http://schemas.microsoft.com/office/drawing/2014/main" id="{71BB5799-4DAC-430F-B96C-8CAC87005D8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533400" y="463550"/>
            <a:ext cx="7770813" cy="143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cs-CZ"/>
              <a:t>Klepněte pro úpravu formátu titulního textu</a:t>
            </a:r>
          </a:p>
        </p:txBody>
      </p:sp>
      <p:sp>
        <p:nvSpPr>
          <p:cNvPr id="1028" name="Rectangle 11">
            <a:extLst>
              <a:ext uri="{FF2B5EF4-FFF2-40B4-BE49-F238E27FC236}">
                <a16:creationId xmlns:a16="http://schemas.microsoft.com/office/drawing/2014/main" id="{354B3527-B6EB-4FA0-9D98-D42CEB9D3C8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533400" y="2133600"/>
            <a:ext cx="7770813" cy="423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cs-CZ"/>
              <a:t>Klepněte pro úpravu formátu textu osnovy</a:t>
            </a:r>
          </a:p>
          <a:p>
            <a:pPr lvl="1"/>
            <a:r>
              <a:rPr lang="en-GB" altLang="cs-CZ"/>
              <a:t>Druhá úroveň</a:t>
            </a:r>
          </a:p>
          <a:p>
            <a:pPr lvl="2"/>
            <a:r>
              <a:rPr lang="en-GB" altLang="cs-CZ"/>
              <a:t>Třetí úroveň</a:t>
            </a:r>
          </a:p>
          <a:p>
            <a:pPr lvl="3"/>
            <a:r>
              <a:rPr lang="en-GB" altLang="cs-CZ"/>
              <a:t>Čtvrtá úroveň osnovy</a:t>
            </a:r>
          </a:p>
          <a:p>
            <a:pPr lvl="4"/>
            <a:r>
              <a:rPr lang="en-GB" altLang="cs-CZ"/>
              <a:t>Pátá úroveň osnovy</a:t>
            </a:r>
          </a:p>
          <a:p>
            <a:pPr lvl="4"/>
            <a:r>
              <a:rPr lang="en-GB" altLang="cs-CZ"/>
              <a:t>Šestá úroveň</a:t>
            </a:r>
          </a:p>
          <a:p>
            <a:pPr lvl="4"/>
            <a:r>
              <a:rPr lang="en-GB" altLang="cs-CZ"/>
              <a:t>Sedmá úroveň</a:t>
            </a:r>
          </a:p>
          <a:p>
            <a:pPr lvl="4"/>
            <a:r>
              <a:rPr lang="en-GB" altLang="cs-CZ"/>
              <a:t>Osmá úroveň textu</a:t>
            </a:r>
          </a:p>
          <a:p>
            <a:pPr lvl="4"/>
            <a:r>
              <a:rPr lang="en-GB" altLang="cs-CZ"/>
              <a:t>Devátá úroveň</a:t>
            </a:r>
          </a:p>
        </p:txBody>
      </p:sp>
      <p:sp>
        <p:nvSpPr>
          <p:cNvPr id="1036" name="Rectangle 12">
            <a:extLst>
              <a:ext uri="{FF2B5EF4-FFF2-40B4-BE49-F238E27FC236}">
                <a16:creationId xmlns:a16="http://schemas.microsoft.com/office/drawing/2014/main" id="{7F15AAAC-2462-41C4-A3F3-62357591EAF4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533400" y="6324600"/>
            <a:ext cx="1903413" cy="455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Clr>
                <a:srgbClr val="86EA00"/>
              </a:buClr>
              <a:buFont typeface="Tahoma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Tahoma" pitchFamily="34" charset="0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7" name="Rectangle 13">
            <a:extLst>
              <a:ext uri="{FF2B5EF4-FFF2-40B4-BE49-F238E27FC236}">
                <a16:creationId xmlns:a16="http://schemas.microsoft.com/office/drawing/2014/main" id="{5F9E88EC-7B6F-40FD-8E8A-3310D8BAC2B5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2971800" y="6324600"/>
            <a:ext cx="2894013" cy="455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buClr>
                <a:srgbClr val="86EA00"/>
              </a:buClr>
              <a:buFont typeface="Tahoma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Tahoma" pitchFamily="34" charset="0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8" name="Rectangle 14">
            <a:extLst>
              <a:ext uri="{FF2B5EF4-FFF2-40B4-BE49-F238E27FC236}">
                <a16:creationId xmlns:a16="http://schemas.microsoft.com/office/drawing/2014/main" id="{493F2670-FC8B-4F44-9CB7-490D4C72B3BE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6400800" y="6324600"/>
            <a:ext cx="1903413" cy="455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buClr>
                <a:srgbClr val="86EA00"/>
              </a:buClr>
              <a:defRPr sz="1400">
                <a:solidFill>
                  <a:srgbClr val="000000"/>
                </a:solidFill>
              </a:defRPr>
            </a:lvl1pPr>
          </a:lstStyle>
          <a:p>
            <a:fld id="{27D0C2A6-0B8A-4EE2-976E-A3AECA615F3D}" type="slidenum">
              <a:rPr lang="en-GB" altLang="cs-CZ"/>
              <a:pPr/>
              <a:t>‹#›</a:t>
            </a:fld>
            <a:endParaRPr lang="en-GB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ahoma" panose="020B0604030504040204" pitchFamily="34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ahoma" panose="020B0604030504040204" pitchFamily="34" charset="0"/>
        <a:defRPr sz="4400">
          <a:solidFill>
            <a:srgbClr val="000000"/>
          </a:solidFill>
          <a:latin typeface="Tahoma" pitchFamily="34" charset="0"/>
          <a:cs typeface="Arial" charset="0"/>
        </a:defRPr>
      </a:lvl2pPr>
      <a:lvl3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ahoma" panose="020B0604030504040204" pitchFamily="34" charset="0"/>
        <a:defRPr sz="4400">
          <a:solidFill>
            <a:srgbClr val="000000"/>
          </a:solidFill>
          <a:latin typeface="Tahoma" pitchFamily="34" charset="0"/>
          <a:cs typeface="Arial" charset="0"/>
        </a:defRPr>
      </a:lvl3pPr>
      <a:lvl4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ahoma" panose="020B0604030504040204" pitchFamily="34" charset="0"/>
        <a:defRPr sz="4400">
          <a:solidFill>
            <a:srgbClr val="000000"/>
          </a:solidFill>
          <a:latin typeface="Tahoma" pitchFamily="34" charset="0"/>
          <a:cs typeface="Arial" charset="0"/>
        </a:defRPr>
      </a:lvl4pPr>
      <a:lvl5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ahoma" panose="020B0604030504040204" pitchFamily="34" charset="0"/>
        <a:defRPr sz="4400">
          <a:solidFill>
            <a:srgbClr val="000000"/>
          </a:solidFill>
          <a:latin typeface="Tahoma" pitchFamily="34" charset="0"/>
          <a:cs typeface="Arial" charset="0"/>
        </a:defRPr>
      </a:lvl5pPr>
      <a:lvl6pPr marL="457200" algn="ctr" defTabSz="449263" rtl="0" fontAlgn="base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ahoma" pitchFamily="34" charset="0"/>
        <a:defRPr sz="4400">
          <a:solidFill>
            <a:srgbClr val="000000"/>
          </a:solidFill>
          <a:latin typeface="Tahoma" pitchFamily="34" charset="0"/>
          <a:cs typeface="Arial" charset="0"/>
        </a:defRPr>
      </a:lvl6pPr>
      <a:lvl7pPr marL="914400" algn="ctr" defTabSz="449263" rtl="0" fontAlgn="base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ahoma" pitchFamily="34" charset="0"/>
        <a:defRPr sz="4400">
          <a:solidFill>
            <a:srgbClr val="000000"/>
          </a:solidFill>
          <a:latin typeface="Tahoma" pitchFamily="34" charset="0"/>
          <a:cs typeface="Arial" charset="0"/>
        </a:defRPr>
      </a:lvl7pPr>
      <a:lvl8pPr marL="1371600" algn="ctr" defTabSz="449263" rtl="0" fontAlgn="base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ahoma" pitchFamily="34" charset="0"/>
        <a:defRPr sz="4400">
          <a:solidFill>
            <a:srgbClr val="000000"/>
          </a:solidFill>
          <a:latin typeface="Tahoma" pitchFamily="34" charset="0"/>
          <a:cs typeface="Arial" charset="0"/>
        </a:defRPr>
      </a:lvl8pPr>
      <a:lvl9pPr marL="1828800" algn="ctr" defTabSz="449263" rtl="0" fontAlgn="base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ahoma" pitchFamily="34" charset="0"/>
        <a:defRPr sz="4400">
          <a:solidFill>
            <a:srgbClr val="000000"/>
          </a:solidFill>
          <a:latin typeface="Tahoma" pitchFamily="34" charset="0"/>
          <a:cs typeface="Arial" charset="0"/>
        </a:defRPr>
      </a:lvl9pPr>
    </p:titleStyle>
    <p:bodyStyle>
      <a:lvl1pPr marL="341313" indent="-341313" algn="l" defTabSz="449263" rtl="0" eaLnBrk="0" fontAlgn="base" hangingPunct="0">
        <a:lnSpc>
          <a:spcPct val="93000"/>
        </a:lnSpc>
        <a:spcBef>
          <a:spcPts val="800"/>
        </a:spcBef>
        <a:spcAft>
          <a:spcPct val="0"/>
        </a:spcAft>
        <a:buClr>
          <a:srgbClr val="FF63B1"/>
        </a:buClr>
        <a:buSzPct val="75000"/>
        <a:buFont typeface="Wingdings" panose="05000000000000000000" pitchFamily="2" charset="2"/>
        <a:buChar char="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1363" indent="-284163" algn="l" defTabSz="449263" rtl="0" eaLnBrk="0" fontAlgn="base" hangingPunct="0">
        <a:lnSpc>
          <a:spcPct val="93000"/>
        </a:lnSpc>
        <a:spcBef>
          <a:spcPts val="700"/>
        </a:spcBef>
        <a:spcAft>
          <a:spcPct val="0"/>
        </a:spcAft>
        <a:buClr>
          <a:srgbClr val="FF822D"/>
        </a:buClr>
        <a:buSzPct val="65000"/>
        <a:buFont typeface="Wingdings" panose="05000000000000000000" pitchFamily="2" charset="2"/>
        <a:buChar char=""/>
        <a:defRPr sz="2800">
          <a:solidFill>
            <a:srgbClr val="000000"/>
          </a:solidFill>
          <a:latin typeface="+mn-lt"/>
          <a:cs typeface="+mn-cs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ts val="600"/>
        </a:spcBef>
        <a:spcAft>
          <a:spcPct val="0"/>
        </a:spcAft>
        <a:buClr>
          <a:srgbClr val="00CC00"/>
        </a:buClr>
        <a:buSzPct val="65000"/>
        <a:buFont typeface="Wingdings" panose="05000000000000000000" pitchFamily="2" charset="2"/>
        <a:buChar char=""/>
        <a:defRPr sz="2400">
          <a:solidFill>
            <a:srgbClr val="000000"/>
          </a:solidFill>
          <a:latin typeface="+mn-lt"/>
          <a:cs typeface="+mn-cs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ts val="500"/>
        </a:spcBef>
        <a:spcAft>
          <a:spcPct val="0"/>
        </a:spcAft>
        <a:buClr>
          <a:srgbClr val="B2B2B2"/>
        </a:buClr>
        <a:buSzPct val="70000"/>
        <a:buFont typeface="Wingdings" panose="05000000000000000000" pitchFamily="2" charset="2"/>
        <a:buChar char=""/>
        <a:defRPr sz="2000">
          <a:solidFill>
            <a:srgbClr val="000000"/>
          </a:solidFill>
          <a:latin typeface="+mn-lt"/>
          <a:cs typeface="+mn-cs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ts val="500"/>
        </a:spcBef>
        <a:spcAft>
          <a:spcPct val="0"/>
        </a:spcAft>
        <a:buClr>
          <a:srgbClr val="B2B2B2"/>
        </a:buClr>
        <a:buSzPct val="55000"/>
        <a:buFont typeface="Wingdings" panose="05000000000000000000" pitchFamily="2" charset="2"/>
        <a:buChar char=""/>
        <a:defRPr sz="2000">
          <a:solidFill>
            <a:srgbClr val="000000"/>
          </a:solidFill>
          <a:latin typeface="+mn-lt"/>
          <a:cs typeface="+mn-cs"/>
        </a:defRPr>
      </a:lvl5pPr>
      <a:lvl6pPr marL="2514600" indent="-228600" algn="l" defTabSz="449263" rtl="0" fontAlgn="base">
        <a:lnSpc>
          <a:spcPct val="93000"/>
        </a:lnSpc>
        <a:spcBef>
          <a:spcPts val="500"/>
        </a:spcBef>
        <a:spcAft>
          <a:spcPct val="0"/>
        </a:spcAft>
        <a:buClr>
          <a:srgbClr val="B2B2B2"/>
        </a:buClr>
        <a:buSzPct val="55000"/>
        <a:buFont typeface="Wingdings" pitchFamily="2" charset="2"/>
        <a:buChar char=""/>
        <a:defRPr sz="2000">
          <a:solidFill>
            <a:srgbClr val="000000"/>
          </a:solidFill>
          <a:latin typeface="+mn-lt"/>
          <a:cs typeface="+mn-cs"/>
        </a:defRPr>
      </a:lvl6pPr>
      <a:lvl7pPr marL="2971800" indent="-228600" algn="l" defTabSz="449263" rtl="0" fontAlgn="base">
        <a:lnSpc>
          <a:spcPct val="93000"/>
        </a:lnSpc>
        <a:spcBef>
          <a:spcPts val="500"/>
        </a:spcBef>
        <a:spcAft>
          <a:spcPct val="0"/>
        </a:spcAft>
        <a:buClr>
          <a:srgbClr val="B2B2B2"/>
        </a:buClr>
        <a:buSzPct val="55000"/>
        <a:buFont typeface="Wingdings" pitchFamily="2" charset="2"/>
        <a:buChar char=""/>
        <a:defRPr sz="2000">
          <a:solidFill>
            <a:srgbClr val="000000"/>
          </a:solidFill>
          <a:latin typeface="+mn-lt"/>
          <a:cs typeface="+mn-cs"/>
        </a:defRPr>
      </a:lvl7pPr>
      <a:lvl8pPr marL="3429000" indent="-228600" algn="l" defTabSz="449263" rtl="0" fontAlgn="base">
        <a:lnSpc>
          <a:spcPct val="93000"/>
        </a:lnSpc>
        <a:spcBef>
          <a:spcPts val="500"/>
        </a:spcBef>
        <a:spcAft>
          <a:spcPct val="0"/>
        </a:spcAft>
        <a:buClr>
          <a:srgbClr val="B2B2B2"/>
        </a:buClr>
        <a:buSzPct val="55000"/>
        <a:buFont typeface="Wingdings" pitchFamily="2" charset="2"/>
        <a:buChar char=""/>
        <a:defRPr sz="2000">
          <a:solidFill>
            <a:srgbClr val="000000"/>
          </a:solidFill>
          <a:latin typeface="+mn-lt"/>
          <a:cs typeface="+mn-cs"/>
        </a:defRPr>
      </a:lvl8pPr>
      <a:lvl9pPr marL="3886200" indent="-228600" algn="l" defTabSz="449263" rtl="0" fontAlgn="base">
        <a:lnSpc>
          <a:spcPct val="93000"/>
        </a:lnSpc>
        <a:spcBef>
          <a:spcPts val="500"/>
        </a:spcBef>
        <a:spcAft>
          <a:spcPct val="0"/>
        </a:spcAft>
        <a:buClr>
          <a:srgbClr val="B2B2B2"/>
        </a:buClr>
        <a:buSzPct val="55000"/>
        <a:buFont typeface="Wingdings" pitchFamily="2" charset="2"/>
        <a:buChar char=""/>
        <a:defRPr sz="2000">
          <a:solidFill>
            <a:srgbClr val="000000"/>
          </a:solidFill>
          <a:latin typeface="+mn-lt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1">
            <a:extLst>
              <a:ext uri="{FF2B5EF4-FFF2-40B4-BE49-F238E27FC236}">
                <a16:creationId xmlns:a16="http://schemas.microsoft.com/office/drawing/2014/main" id="{B7F031EF-B81F-410F-A409-C41D8693A308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2413" cy="6856413"/>
            <a:chOff x="0" y="0"/>
            <a:chExt cx="5759" cy="4319"/>
          </a:xfrm>
        </p:grpSpPr>
        <p:sp>
          <p:nvSpPr>
            <p:cNvPr id="2" name="Freeform 2">
              <a:extLst>
                <a:ext uri="{FF2B5EF4-FFF2-40B4-BE49-F238E27FC236}">
                  <a16:creationId xmlns:a16="http://schemas.microsoft.com/office/drawing/2014/main" id="{2A7281F5-FCC6-42A6-AF93-EBEA7284F4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824" cy="4320"/>
            </a:xfrm>
            <a:custGeom>
              <a:avLst/>
              <a:gdLst/>
              <a:ahLst/>
              <a:cxnLst>
                <a:cxn ang="0">
                  <a:pos x="0" y="3840"/>
                </a:cxn>
                <a:cxn ang="0">
                  <a:pos x="0" y="0"/>
                </a:cxn>
                <a:cxn ang="0">
                  <a:pos x="1824" y="0"/>
                </a:cxn>
                <a:cxn ang="0">
                  <a:pos x="583" y="3840"/>
                </a:cxn>
                <a:cxn ang="0">
                  <a:pos x="0" y="3840"/>
                </a:cxn>
              </a:cxnLst>
              <a:rect l="0" t="0" r="r" b="b"/>
              <a:pathLst>
                <a:path w="1824" h="3840">
                  <a:moveTo>
                    <a:pt x="0" y="3840"/>
                  </a:moveTo>
                  <a:lnTo>
                    <a:pt x="0" y="0"/>
                  </a:lnTo>
                  <a:lnTo>
                    <a:pt x="1824" y="0"/>
                  </a:lnTo>
                  <a:cubicBezTo>
                    <a:pt x="74" y="1204"/>
                    <a:pt x="465" y="3655"/>
                    <a:pt x="583" y="3840"/>
                  </a:cubicBezTo>
                  <a:cubicBezTo>
                    <a:pt x="291" y="3840"/>
                    <a:pt x="0" y="3840"/>
                    <a:pt x="0" y="3840"/>
                  </a:cubicBezTo>
                  <a:close/>
                </a:path>
              </a:pathLst>
            </a:custGeom>
            <a:blipFill dpi="0" rotWithShape="0">
              <a:blip r:embed="rId14" cstate="print"/>
              <a:srcRect/>
              <a:tile tx="0" ty="0" sx="100000" sy="100000" flip="none" algn="tl"/>
            </a:blip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cs typeface="Arial" charset="0"/>
              </a:endParaRPr>
            </a:p>
          </p:txBody>
        </p:sp>
        <p:sp>
          <p:nvSpPr>
            <p:cNvPr id="3" name="Rectangle 3">
              <a:extLst>
                <a:ext uri="{FF2B5EF4-FFF2-40B4-BE49-F238E27FC236}">
                  <a16:creationId xmlns:a16="http://schemas.microsoft.com/office/drawing/2014/main" id="{EF32FA83-0920-46D4-B235-A57324D9B3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8" y="0"/>
              <a:ext cx="4752" cy="240"/>
            </a:xfrm>
            <a:prstGeom prst="rect">
              <a:avLst/>
            </a:prstGeom>
            <a:solidFill>
              <a:srgbClr val="FF822D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cs typeface="Arial" charset="0"/>
              </a:endParaRPr>
            </a:p>
          </p:txBody>
        </p:sp>
        <p:pic>
          <p:nvPicPr>
            <p:cNvPr id="2058" name="Picture 4">
              <a:extLst>
                <a:ext uri="{FF2B5EF4-FFF2-40B4-BE49-F238E27FC236}">
                  <a16:creationId xmlns:a16="http://schemas.microsoft.com/office/drawing/2014/main" id="{E4C1BB19-AD98-4103-913F-EE55D24D55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664" r="5334" b="86713"/>
            <a:stretch>
              <a:fillRect/>
            </a:stretch>
          </p:blipFill>
          <p:spPr bwMode="auto">
            <a:xfrm>
              <a:off x="1584" y="0"/>
              <a:ext cx="4176" cy="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2053" name="Rectangle 5">
              <a:extLst>
                <a:ext uri="{FF2B5EF4-FFF2-40B4-BE49-F238E27FC236}">
                  <a16:creationId xmlns:a16="http://schemas.microsoft.com/office/drawing/2014/main" id="{21F141E7-6576-481E-8405-E9066FAE0D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8" y="240"/>
              <a:ext cx="4752" cy="48"/>
            </a:xfrm>
            <a:prstGeom prst="rect">
              <a:avLst/>
            </a:prstGeom>
            <a:solidFill>
              <a:srgbClr val="00CC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cs typeface="Arial" charset="0"/>
              </a:endParaRPr>
            </a:p>
          </p:txBody>
        </p:sp>
        <p:grpSp>
          <p:nvGrpSpPr>
            <p:cNvPr id="2060" name="Group 6">
              <a:extLst>
                <a:ext uri="{FF2B5EF4-FFF2-40B4-BE49-F238E27FC236}">
                  <a16:creationId xmlns:a16="http://schemas.microsoft.com/office/drawing/2014/main" id="{7E3D577C-8FA1-40C3-A408-AD88D95C9D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2256"/>
              <a:ext cx="3641" cy="93"/>
              <a:chOff x="0" y="2256"/>
              <a:chExt cx="3641" cy="93"/>
            </a:xfrm>
          </p:grpSpPr>
          <p:sp>
            <p:nvSpPr>
              <p:cNvPr id="4" name="Freeform 7">
                <a:extLst>
                  <a:ext uri="{FF2B5EF4-FFF2-40B4-BE49-F238E27FC236}">
                    <a16:creationId xmlns:a16="http://schemas.microsoft.com/office/drawing/2014/main" id="{B569BBD2-9934-46B7-A6AA-F9FF1015FC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2310"/>
                <a:ext cx="3642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642" y="0"/>
                  </a:cxn>
                </a:cxnLst>
                <a:rect l="0" t="0" r="r" b="b"/>
                <a:pathLst>
                  <a:path w="3642" h="1">
                    <a:moveTo>
                      <a:pt x="0" y="0"/>
                    </a:moveTo>
                    <a:lnTo>
                      <a:pt x="3642" y="0"/>
                    </a:lnTo>
                  </a:path>
                </a:pathLst>
              </a:custGeom>
              <a:noFill/>
              <a:ln w="9360">
                <a:solidFill>
                  <a:srgbClr val="00CC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cs-CZ">
                  <a:cs typeface="Arial" charset="0"/>
                </a:endParaRPr>
              </a:p>
            </p:txBody>
          </p:sp>
          <p:grpSp>
            <p:nvGrpSpPr>
              <p:cNvPr id="5" name="Group 8">
                <a:extLst>
                  <a:ext uri="{FF2B5EF4-FFF2-40B4-BE49-F238E27FC236}">
                    <a16:creationId xmlns:a16="http://schemas.microsoft.com/office/drawing/2014/main" id="{2DA19742-D10F-4D56-874F-EEB2A63DB64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60" y="2256"/>
                <a:ext cx="1677" cy="93"/>
                <a:chOff x="960" y="2256"/>
                <a:chExt cx="1677" cy="93"/>
              </a:xfrm>
            </p:grpSpPr>
            <p:sp>
              <p:nvSpPr>
                <p:cNvPr id="2057" name="Oval 9">
                  <a:extLst>
                    <a:ext uri="{FF2B5EF4-FFF2-40B4-BE49-F238E27FC236}">
                      <a16:creationId xmlns:a16="http://schemas.microsoft.com/office/drawing/2014/main" id="{22694801-68F7-47E3-8BCF-99E4447BA90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60" y="2256"/>
                  <a:ext cx="94" cy="94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9A4E1B"/>
                    </a:gs>
                    <a:gs pos="100000">
                      <a:srgbClr val="FF822D"/>
                    </a:gs>
                  </a:gsLst>
                  <a:lin ang="108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cs-CZ">
                    <a:cs typeface="Arial" charset="0"/>
                  </a:endParaRPr>
                </a:p>
              </p:txBody>
            </p:sp>
            <p:sp>
              <p:nvSpPr>
                <p:cNvPr id="6" name="Oval 10">
                  <a:extLst>
                    <a:ext uri="{FF2B5EF4-FFF2-40B4-BE49-F238E27FC236}">
                      <a16:creationId xmlns:a16="http://schemas.microsoft.com/office/drawing/2014/main" id="{22F45A66-F6B6-4BCF-952B-CF9CDD608C5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88" y="2256"/>
                  <a:ext cx="94" cy="94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9A4E1B"/>
                    </a:gs>
                    <a:gs pos="100000">
                      <a:srgbClr val="FF822D"/>
                    </a:gs>
                  </a:gsLst>
                  <a:lin ang="108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cs-CZ">
                    <a:cs typeface="Arial" charset="0"/>
                  </a:endParaRPr>
                </a:p>
              </p:txBody>
            </p:sp>
            <p:sp>
              <p:nvSpPr>
                <p:cNvPr id="2059" name="Oval 11">
                  <a:extLst>
                    <a:ext uri="{FF2B5EF4-FFF2-40B4-BE49-F238E27FC236}">
                      <a16:creationId xmlns:a16="http://schemas.microsoft.com/office/drawing/2014/main" id="{A336CE65-FD4C-45E3-9286-A89BD6EB344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16" y="2256"/>
                  <a:ext cx="94" cy="94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9A4E1B"/>
                    </a:gs>
                    <a:gs pos="100000">
                      <a:srgbClr val="FF822D"/>
                    </a:gs>
                  </a:gsLst>
                  <a:lin ang="108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cs-CZ">
                    <a:cs typeface="Arial" charset="0"/>
                  </a:endParaRPr>
                </a:p>
              </p:txBody>
            </p:sp>
            <p:sp>
              <p:nvSpPr>
                <p:cNvPr id="7" name="Oval 12">
                  <a:extLst>
                    <a:ext uri="{FF2B5EF4-FFF2-40B4-BE49-F238E27FC236}">
                      <a16:creationId xmlns:a16="http://schemas.microsoft.com/office/drawing/2014/main" id="{326CFF8F-3ED2-49EC-9522-7BF37AB79D0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44" y="2256"/>
                  <a:ext cx="94" cy="94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9A4E1B"/>
                    </a:gs>
                    <a:gs pos="100000">
                      <a:srgbClr val="FF822D"/>
                    </a:gs>
                  </a:gsLst>
                  <a:lin ang="108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cs-CZ">
                    <a:cs typeface="Arial" charset="0"/>
                  </a:endParaRPr>
                </a:p>
              </p:txBody>
            </p:sp>
          </p:grpSp>
        </p:grpSp>
      </p:grpSp>
      <p:sp>
        <p:nvSpPr>
          <p:cNvPr id="2051" name="Rectangle 13">
            <a:extLst>
              <a:ext uri="{FF2B5EF4-FFF2-40B4-BE49-F238E27FC236}">
                <a16:creationId xmlns:a16="http://schemas.microsoft.com/office/drawing/2014/main" id="{68AE9E8F-DE69-4D50-A8B9-001F3BEE980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765300"/>
            <a:ext cx="7770813" cy="143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cs-CZ"/>
              <a:t>Klepněte pro úpravu formátu titulního textu</a:t>
            </a:r>
          </a:p>
        </p:txBody>
      </p:sp>
      <p:sp>
        <p:nvSpPr>
          <p:cNvPr id="2062" name="Rectangle 14">
            <a:extLst>
              <a:ext uri="{FF2B5EF4-FFF2-40B4-BE49-F238E27FC236}">
                <a16:creationId xmlns:a16="http://schemas.microsoft.com/office/drawing/2014/main" id="{CBE4C2D7-FF11-4BED-9718-59B30E74BA3B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685800" y="6324600"/>
            <a:ext cx="1903413" cy="455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SzPct val="45000"/>
              <a:buFont typeface="Wingdings" pitchFamily="2" charset="2"/>
              <a:buNone/>
              <a:tabLst>
                <a:tab pos="723900" algn="l"/>
                <a:tab pos="1447800" algn="l"/>
              </a:tabLst>
              <a:defRPr sz="1400">
                <a:solidFill>
                  <a:srgbClr val="000000"/>
                </a:solidFill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063" name="Rectangle 15">
            <a:extLst>
              <a:ext uri="{FF2B5EF4-FFF2-40B4-BE49-F238E27FC236}">
                <a16:creationId xmlns:a16="http://schemas.microsoft.com/office/drawing/2014/main" id="{4CEC6B34-60A7-4CF7-93D2-40979A6A6191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324600"/>
            <a:ext cx="2894013" cy="455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064" name="Rectangle 16">
            <a:extLst>
              <a:ext uri="{FF2B5EF4-FFF2-40B4-BE49-F238E27FC236}">
                <a16:creationId xmlns:a16="http://schemas.microsoft.com/office/drawing/2014/main" id="{4DFACF16-8E68-42C6-9604-00AEAF19DCC0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324600"/>
            <a:ext cx="1903413" cy="455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buSzPct val="45000"/>
              <a:buFont typeface="Wingdings" panose="05000000000000000000" pitchFamily="2" charset="2"/>
              <a:buNone/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fld id="{9AAF93B3-800C-4ABC-95CF-981608E51D9C}" type="slidenum">
              <a:rPr lang="en-GB" altLang="cs-CZ"/>
              <a:pPr/>
              <a:t>‹#›</a:t>
            </a:fld>
            <a:endParaRPr lang="en-GB" altLang="cs-CZ"/>
          </a:p>
        </p:txBody>
      </p:sp>
      <p:sp>
        <p:nvSpPr>
          <p:cNvPr id="2055" name="Rectangle 17">
            <a:extLst>
              <a:ext uri="{FF2B5EF4-FFF2-40B4-BE49-F238E27FC236}">
                <a16:creationId xmlns:a16="http://schemas.microsoft.com/office/drawing/2014/main" id="{94CAE233-F00A-470C-B3D2-55FECECE004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228013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cs-CZ"/>
              <a:t>Klepněte pro úpravu formátu textu osnovy</a:t>
            </a:r>
          </a:p>
          <a:p>
            <a:pPr lvl="1"/>
            <a:r>
              <a:rPr lang="en-GB" altLang="cs-CZ"/>
              <a:t>Druhá úroveň</a:t>
            </a:r>
          </a:p>
          <a:p>
            <a:pPr lvl="2"/>
            <a:r>
              <a:rPr lang="en-GB" altLang="cs-CZ"/>
              <a:t>Třetí úroveň</a:t>
            </a:r>
          </a:p>
          <a:p>
            <a:pPr lvl="3"/>
            <a:r>
              <a:rPr lang="en-GB" altLang="cs-CZ"/>
              <a:t>Čtvrtá úroveň osnovy</a:t>
            </a:r>
          </a:p>
          <a:p>
            <a:pPr lvl="4"/>
            <a:r>
              <a:rPr lang="en-GB" altLang="cs-CZ"/>
              <a:t>Pátá úroveň osnovy</a:t>
            </a:r>
          </a:p>
          <a:p>
            <a:pPr lvl="4"/>
            <a:r>
              <a:rPr lang="en-GB" altLang="cs-CZ"/>
              <a:t>Šestá úroveň</a:t>
            </a:r>
          </a:p>
          <a:p>
            <a:pPr lvl="4"/>
            <a:r>
              <a:rPr lang="en-GB" altLang="cs-CZ"/>
              <a:t>Sedmá úroveň</a:t>
            </a:r>
          </a:p>
          <a:p>
            <a:pPr lvl="4"/>
            <a:r>
              <a:rPr lang="en-GB" altLang="cs-CZ"/>
              <a:t>Osmá úroveň textu</a:t>
            </a:r>
          </a:p>
          <a:p>
            <a:pPr lvl="4"/>
            <a:r>
              <a:rPr lang="en-GB" altLang="cs-CZ"/>
              <a:t>Devátá úroveň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ahoma" panose="020B0604030504040204" pitchFamily="34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ahoma" panose="020B0604030504040204" pitchFamily="34" charset="0"/>
        <a:defRPr sz="4400">
          <a:solidFill>
            <a:srgbClr val="000000"/>
          </a:solidFill>
          <a:latin typeface="Tahoma" pitchFamily="34" charset="0"/>
          <a:cs typeface="Arial" charset="0"/>
        </a:defRPr>
      </a:lvl2pPr>
      <a:lvl3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ahoma" panose="020B0604030504040204" pitchFamily="34" charset="0"/>
        <a:defRPr sz="4400">
          <a:solidFill>
            <a:srgbClr val="000000"/>
          </a:solidFill>
          <a:latin typeface="Tahoma" pitchFamily="34" charset="0"/>
          <a:cs typeface="Arial" charset="0"/>
        </a:defRPr>
      </a:lvl3pPr>
      <a:lvl4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ahoma" panose="020B0604030504040204" pitchFamily="34" charset="0"/>
        <a:defRPr sz="4400">
          <a:solidFill>
            <a:srgbClr val="000000"/>
          </a:solidFill>
          <a:latin typeface="Tahoma" pitchFamily="34" charset="0"/>
          <a:cs typeface="Arial" charset="0"/>
        </a:defRPr>
      </a:lvl4pPr>
      <a:lvl5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ahoma" panose="020B0604030504040204" pitchFamily="34" charset="0"/>
        <a:defRPr sz="4400">
          <a:solidFill>
            <a:srgbClr val="000000"/>
          </a:solidFill>
          <a:latin typeface="Tahoma" pitchFamily="34" charset="0"/>
          <a:cs typeface="Arial" charset="0"/>
        </a:defRPr>
      </a:lvl5pPr>
      <a:lvl6pPr marL="457200" algn="ctr" defTabSz="449263" rtl="0" fontAlgn="base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ahoma" pitchFamily="34" charset="0"/>
        <a:defRPr sz="4400">
          <a:solidFill>
            <a:srgbClr val="000000"/>
          </a:solidFill>
          <a:latin typeface="Tahoma" pitchFamily="34" charset="0"/>
          <a:cs typeface="Arial" charset="0"/>
        </a:defRPr>
      </a:lvl6pPr>
      <a:lvl7pPr marL="914400" algn="ctr" defTabSz="449263" rtl="0" fontAlgn="base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ahoma" pitchFamily="34" charset="0"/>
        <a:defRPr sz="4400">
          <a:solidFill>
            <a:srgbClr val="000000"/>
          </a:solidFill>
          <a:latin typeface="Tahoma" pitchFamily="34" charset="0"/>
          <a:cs typeface="Arial" charset="0"/>
        </a:defRPr>
      </a:lvl7pPr>
      <a:lvl8pPr marL="1371600" algn="ctr" defTabSz="449263" rtl="0" fontAlgn="base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ahoma" pitchFamily="34" charset="0"/>
        <a:defRPr sz="4400">
          <a:solidFill>
            <a:srgbClr val="000000"/>
          </a:solidFill>
          <a:latin typeface="Tahoma" pitchFamily="34" charset="0"/>
          <a:cs typeface="Arial" charset="0"/>
        </a:defRPr>
      </a:lvl8pPr>
      <a:lvl9pPr marL="1828800" algn="ctr" defTabSz="449263" rtl="0" fontAlgn="base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ahoma" pitchFamily="34" charset="0"/>
        <a:defRPr sz="4400">
          <a:solidFill>
            <a:srgbClr val="000000"/>
          </a:solidFill>
          <a:latin typeface="Tahoma" pitchFamily="34" charset="0"/>
          <a:cs typeface="Arial" charset="0"/>
        </a:defRPr>
      </a:lvl9pPr>
    </p:titleStyle>
    <p:bodyStyle>
      <a:lvl1pPr marL="341313" indent="-341313" algn="l" defTabSz="449263" rtl="0" eaLnBrk="0" fontAlgn="base" hangingPunct="0">
        <a:lnSpc>
          <a:spcPct val="93000"/>
        </a:lnSpc>
        <a:spcBef>
          <a:spcPts val="800"/>
        </a:spcBef>
        <a:spcAft>
          <a:spcPct val="0"/>
        </a:spcAft>
        <a:buClr>
          <a:srgbClr val="FF63B1"/>
        </a:buClr>
        <a:buSzPct val="75000"/>
        <a:buFont typeface="Wingdings" panose="05000000000000000000" pitchFamily="2" charset="2"/>
        <a:buChar char="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1363" indent="-284163" algn="l" defTabSz="449263" rtl="0" eaLnBrk="0" fontAlgn="base" hangingPunct="0">
        <a:lnSpc>
          <a:spcPct val="93000"/>
        </a:lnSpc>
        <a:spcBef>
          <a:spcPts val="700"/>
        </a:spcBef>
        <a:spcAft>
          <a:spcPct val="0"/>
        </a:spcAft>
        <a:buClr>
          <a:srgbClr val="FF822D"/>
        </a:buClr>
        <a:buSzPct val="65000"/>
        <a:buFont typeface="Wingdings" panose="05000000000000000000" pitchFamily="2" charset="2"/>
        <a:buChar char=""/>
        <a:defRPr sz="2800">
          <a:solidFill>
            <a:srgbClr val="000000"/>
          </a:solidFill>
          <a:latin typeface="+mn-lt"/>
          <a:cs typeface="+mn-cs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ts val="600"/>
        </a:spcBef>
        <a:spcAft>
          <a:spcPct val="0"/>
        </a:spcAft>
        <a:buClr>
          <a:srgbClr val="00CC00"/>
        </a:buClr>
        <a:buSzPct val="65000"/>
        <a:buFont typeface="Wingdings" panose="05000000000000000000" pitchFamily="2" charset="2"/>
        <a:buChar char=""/>
        <a:defRPr sz="2400">
          <a:solidFill>
            <a:srgbClr val="000000"/>
          </a:solidFill>
          <a:latin typeface="+mn-lt"/>
          <a:cs typeface="+mn-cs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ts val="500"/>
        </a:spcBef>
        <a:spcAft>
          <a:spcPct val="0"/>
        </a:spcAft>
        <a:buClr>
          <a:srgbClr val="B2B2B2"/>
        </a:buClr>
        <a:buSzPct val="70000"/>
        <a:buFont typeface="Wingdings" panose="05000000000000000000" pitchFamily="2" charset="2"/>
        <a:buChar char=""/>
        <a:defRPr sz="2000">
          <a:solidFill>
            <a:srgbClr val="000000"/>
          </a:solidFill>
          <a:latin typeface="+mn-lt"/>
          <a:cs typeface="+mn-cs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ts val="500"/>
        </a:spcBef>
        <a:spcAft>
          <a:spcPct val="0"/>
        </a:spcAft>
        <a:buClr>
          <a:srgbClr val="B2B2B2"/>
        </a:buClr>
        <a:buSzPct val="55000"/>
        <a:buFont typeface="Wingdings" panose="05000000000000000000" pitchFamily="2" charset="2"/>
        <a:buChar char=""/>
        <a:defRPr sz="2000">
          <a:solidFill>
            <a:srgbClr val="000000"/>
          </a:solidFill>
          <a:latin typeface="+mn-lt"/>
          <a:cs typeface="+mn-cs"/>
        </a:defRPr>
      </a:lvl5pPr>
      <a:lvl6pPr marL="2514600" indent="-228600" algn="l" defTabSz="449263" rtl="0" fontAlgn="base">
        <a:lnSpc>
          <a:spcPct val="93000"/>
        </a:lnSpc>
        <a:spcBef>
          <a:spcPts val="500"/>
        </a:spcBef>
        <a:spcAft>
          <a:spcPct val="0"/>
        </a:spcAft>
        <a:buClr>
          <a:srgbClr val="B2B2B2"/>
        </a:buClr>
        <a:buSzPct val="55000"/>
        <a:buFont typeface="Wingdings" pitchFamily="2" charset="2"/>
        <a:buChar char=""/>
        <a:defRPr sz="2000">
          <a:solidFill>
            <a:srgbClr val="000000"/>
          </a:solidFill>
          <a:latin typeface="+mn-lt"/>
          <a:cs typeface="+mn-cs"/>
        </a:defRPr>
      </a:lvl6pPr>
      <a:lvl7pPr marL="2971800" indent="-228600" algn="l" defTabSz="449263" rtl="0" fontAlgn="base">
        <a:lnSpc>
          <a:spcPct val="93000"/>
        </a:lnSpc>
        <a:spcBef>
          <a:spcPts val="500"/>
        </a:spcBef>
        <a:spcAft>
          <a:spcPct val="0"/>
        </a:spcAft>
        <a:buClr>
          <a:srgbClr val="B2B2B2"/>
        </a:buClr>
        <a:buSzPct val="55000"/>
        <a:buFont typeface="Wingdings" pitchFamily="2" charset="2"/>
        <a:buChar char=""/>
        <a:defRPr sz="2000">
          <a:solidFill>
            <a:srgbClr val="000000"/>
          </a:solidFill>
          <a:latin typeface="+mn-lt"/>
          <a:cs typeface="+mn-cs"/>
        </a:defRPr>
      </a:lvl7pPr>
      <a:lvl8pPr marL="3429000" indent="-228600" algn="l" defTabSz="449263" rtl="0" fontAlgn="base">
        <a:lnSpc>
          <a:spcPct val="93000"/>
        </a:lnSpc>
        <a:spcBef>
          <a:spcPts val="500"/>
        </a:spcBef>
        <a:spcAft>
          <a:spcPct val="0"/>
        </a:spcAft>
        <a:buClr>
          <a:srgbClr val="B2B2B2"/>
        </a:buClr>
        <a:buSzPct val="55000"/>
        <a:buFont typeface="Wingdings" pitchFamily="2" charset="2"/>
        <a:buChar char=""/>
        <a:defRPr sz="2000">
          <a:solidFill>
            <a:srgbClr val="000000"/>
          </a:solidFill>
          <a:latin typeface="+mn-lt"/>
          <a:cs typeface="+mn-cs"/>
        </a:defRPr>
      </a:lvl8pPr>
      <a:lvl9pPr marL="3886200" indent="-228600" algn="l" defTabSz="449263" rtl="0" fontAlgn="base">
        <a:lnSpc>
          <a:spcPct val="93000"/>
        </a:lnSpc>
        <a:spcBef>
          <a:spcPts val="500"/>
        </a:spcBef>
        <a:spcAft>
          <a:spcPct val="0"/>
        </a:spcAft>
        <a:buClr>
          <a:srgbClr val="B2B2B2"/>
        </a:buClr>
        <a:buSzPct val="55000"/>
        <a:buFont typeface="Wingdings" pitchFamily="2" charset="2"/>
        <a:buChar char=""/>
        <a:defRPr sz="2000">
          <a:solidFill>
            <a:srgbClr val="000000"/>
          </a:solidFill>
          <a:latin typeface="+mn-lt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">
            <a:extLst>
              <a:ext uri="{FF2B5EF4-FFF2-40B4-BE49-F238E27FC236}">
                <a16:creationId xmlns:a16="http://schemas.microsoft.com/office/drawing/2014/main" id="{B8E95E1A-BA69-4997-9C93-EEEB9831198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768475"/>
            <a:ext cx="7772400" cy="1431925"/>
          </a:xfrm>
        </p:spPr>
        <p:txBody>
          <a:bodyPr>
            <a:spAutoFit/>
          </a:bodyPr>
          <a:lstStyle/>
          <a:p>
            <a:pPr eaLnBrk="1" hangingPunct="1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cs-CZ"/>
              <a:t>Organologie </a:t>
            </a:r>
            <a:r>
              <a:rPr lang="cs-CZ" altLang="cs-CZ"/>
              <a:t>IV</a:t>
            </a:r>
            <a:br>
              <a:rPr lang="en-GB" altLang="cs-CZ"/>
            </a:br>
            <a:endParaRPr lang="en-GB" altLang="cs-CZ"/>
          </a:p>
        </p:txBody>
      </p:sp>
      <p:sp>
        <p:nvSpPr>
          <p:cNvPr id="3075" name="Rectangle 2">
            <a:extLst>
              <a:ext uri="{FF2B5EF4-FFF2-40B4-BE49-F238E27FC236}">
                <a16:creationId xmlns:a16="http://schemas.microsoft.com/office/drawing/2014/main" id="{BC7E311F-A85B-453E-BF51-C58C707E8CBE}"/>
              </a:ext>
            </a:extLst>
          </p:cNvPr>
          <p:cNvSpPr>
            <a:spLocks noGrp="1" noChangeArrowheads="1"/>
          </p:cNvSpPr>
          <p:nvPr>
            <p:ph type="subTitle" idx="4294967295"/>
          </p:nvPr>
        </p:nvSpPr>
        <p:spPr>
          <a:xfrm>
            <a:off x="1524000" y="4038600"/>
            <a:ext cx="6400800" cy="1066800"/>
          </a:xfrm>
        </p:spPr>
        <p:txBody>
          <a:bodyPr lIns="90000" tIns="46800" rIns="90000" bIns="46800">
            <a:spAutoFit/>
          </a:bodyPr>
          <a:lstStyle/>
          <a:p>
            <a:pPr marL="0" indent="0" algn="ctr" eaLnBrk="1" hangingPunct="1">
              <a:lnSpc>
                <a:spcPct val="100000"/>
              </a:lnSpc>
              <a:buFont typeface="Wingdings" panose="05000000000000000000" pitchFamily="2" charset="2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altLang="cs-CZ"/>
              <a:t>Sekundární a</a:t>
            </a:r>
            <a:r>
              <a:rPr lang="en-GB" altLang="cs-CZ"/>
              <a:t>natomická stavba </a:t>
            </a:r>
            <a:r>
              <a:rPr lang="cs-CZ" altLang="cs-CZ"/>
              <a:t>stonku a kořene</a:t>
            </a:r>
            <a:endParaRPr lang="en-GB" altLang="cs-CZ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>
            <a:extLst>
              <a:ext uri="{FF2B5EF4-FFF2-40B4-BE49-F238E27FC236}">
                <a16:creationId xmlns:a16="http://schemas.microsoft.com/office/drawing/2014/main" id="{1CCCA829-F9D0-4F03-9D41-16DA8B49414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Sekundární stavba stonku</a:t>
            </a:r>
          </a:p>
        </p:txBody>
      </p:sp>
      <p:pic>
        <p:nvPicPr>
          <p:cNvPr id="56324" name="Picture 4">
            <a:extLst>
              <a:ext uri="{FF2B5EF4-FFF2-40B4-BE49-F238E27FC236}">
                <a16:creationId xmlns:a16="http://schemas.microsoft.com/office/drawing/2014/main" id="{1DF8E6EC-2B6D-4A02-86A6-7E9DCC6686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2060575"/>
            <a:ext cx="6264275" cy="469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325" name="Text Box 5">
            <a:extLst>
              <a:ext uri="{FF2B5EF4-FFF2-40B4-BE49-F238E27FC236}">
                <a16:creationId xmlns:a16="http://schemas.microsoft.com/office/drawing/2014/main" id="{4BF30E7D-2F92-49A5-ACF5-12D8FA52A3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9925" y="6237288"/>
            <a:ext cx="13239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cs-CZ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©</a:t>
            </a:r>
            <a:r>
              <a:rPr lang="cs-CZ" altLang="cs-CZ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VGPA</a:t>
            </a:r>
            <a:endParaRPr lang="en-US" altLang="cs-CZ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6326" name="Picture 6">
            <a:extLst>
              <a:ext uri="{FF2B5EF4-FFF2-40B4-BE49-F238E27FC236}">
                <a16:creationId xmlns:a16="http://schemas.microsoft.com/office/drawing/2014/main" id="{AAC64A85-CF43-4C7B-B329-D4941EEF7E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350" y="5949950"/>
            <a:ext cx="515938" cy="73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>
            <a:extLst>
              <a:ext uri="{FF2B5EF4-FFF2-40B4-BE49-F238E27FC236}">
                <a16:creationId xmlns:a16="http://schemas.microsoft.com/office/drawing/2014/main" id="{662A313A-D997-43DA-B1CF-7DF53A1B72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77050" cy="687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755" name="Text Box 3">
            <a:extLst>
              <a:ext uri="{FF2B5EF4-FFF2-40B4-BE49-F238E27FC236}">
                <a16:creationId xmlns:a16="http://schemas.microsoft.com/office/drawing/2014/main" id="{46801F2F-997E-493D-8D84-21BC73D967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48488" y="333375"/>
            <a:ext cx="2087562" cy="275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200" b="1">
                <a:solidFill>
                  <a:schemeClr val="tx1"/>
                </a:solidFill>
              </a:rPr>
              <a:t>co</a:t>
            </a:r>
            <a:r>
              <a:rPr lang="cs-CZ" altLang="cs-CZ" sz="1200">
                <a:solidFill>
                  <a:schemeClr val="tx1"/>
                </a:solidFill>
              </a:rPr>
              <a:t>  primární kůra</a:t>
            </a:r>
            <a:br>
              <a:rPr lang="cs-CZ" altLang="cs-CZ" sz="1200">
                <a:solidFill>
                  <a:schemeClr val="tx1"/>
                </a:solidFill>
              </a:rPr>
            </a:br>
            <a:r>
              <a:rPr lang="cs-CZ" altLang="cs-CZ" sz="1200" b="1">
                <a:solidFill>
                  <a:schemeClr val="tx1"/>
                </a:solidFill>
              </a:rPr>
              <a:t>ep</a:t>
            </a:r>
            <a:r>
              <a:rPr lang="cs-CZ" altLang="cs-CZ" sz="1200">
                <a:solidFill>
                  <a:schemeClr val="tx1"/>
                </a:solidFill>
              </a:rPr>
              <a:t>  epidermis</a:t>
            </a:r>
            <a:br>
              <a:rPr lang="cs-CZ" altLang="cs-CZ" sz="1200">
                <a:solidFill>
                  <a:schemeClr val="tx1"/>
                </a:solidFill>
              </a:rPr>
            </a:br>
            <a:r>
              <a:rPr lang="cs-CZ" altLang="cs-CZ" sz="1200" b="1">
                <a:solidFill>
                  <a:schemeClr val="tx1"/>
                </a:solidFill>
              </a:rPr>
              <a:t>ip</a:t>
            </a:r>
            <a:r>
              <a:rPr lang="cs-CZ" altLang="cs-CZ" sz="1200">
                <a:solidFill>
                  <a:schemeClr val="tx1"/>
                </a:solidFill>
              </a:rPr>
              <a:t>  mezisvazkový parenchym</a:t>
            </a:r>
            <a:br>
              <a:rPr lang="cs-CZ" altLang="cs-CZ" sz="1200">
                <a:solidFill>
                  <a:schemeClr val="tx1"/>
                </a:solidFill>
              </a:rPr>
            </a:br>
            <a:r>
              <a:rPr lang="cs-CZ" altLang="cs-CZ" sz="1200" b="1">
                <a:solidFill>
                  <a:schemeClr val="tx1"/>
                </a:solidFill>
              </a:rPr>
              <a:t>p</a:t>
            </a:r>
            <a:r>
              <a:rPr lang="cs-CZ" altLang="cs-CZ" sz="1200">
                <a:solidFill>
                  <a:schemeClr val="tx1"/>
                </a:solidFill>
              </a:rPr>
              <a:t>  dřeň</a:t>
            </a:r>
            <a:br>
              <a:rPr lang="cs-CZ" altLang="cs-CZ" sz="1200">
                <a:solidFill>
                  <a:schemeClr val="tx1"/>
                </a:solidFill>
              </a:rPr>
            </a:br>
            <a:r>
              <a:rPr lang="cs-CZ" altLang="cs-CZ" sz="1200" b="1">
                <a:solidFill>
                  <a:schemeClr val="tx1"/>
                </a:solidFill>
              </a:rPr>
              <a:t>ph</a:t>
            </a:r>
            <a:r>
              <a:rPr lang="cs-CZ" altLang="cs-CZ" sz="1200">
                <a:solidFill>
                  <a:schemeClr val="tx1"/>
                </a:solidFill>
              </a:rPr>
              <a:t>  floém</a:t>
            </a:r>
            <a:br>
              <a:rPr lang="cs-CZ" altLang="cs-CZ" sz="1200">
                <a:solidFill>
                  <a:schemeClr val="tx1"/>
                </a:solidFill>
              </a:rPr>
            </a:br>
            <a:r>
              <a:rPr lang="cs-CZ" altLang="cs-CZ" sz="1200" b="1">
                <a:solidFill>
                  <a:schemeClr val="tx1"/>
                </a:solidFill>
              </a:rPr>
              <a:t>vb</a:t>
            </a:r>
            <a:r>
              <a:rPr lang="cs-CZ" altLang="cs-CZ" sz="1200">
                <a:solidFill>
                  <a:schemeClr val="tx1"/>
                </a:solidFill>
              </a:rPr>
              <a:t>  cévní svazek</a:t>
            </a:r>
            <a:br>
              <a:rPr lang="cs-CZ" altLang="cs-CZ" sz="1200">
                <a:solidFill>
                  <a:schemeClr val="tx1"/>
                </a:solidFill>
              </a:rPr>
            </a:br>
            <a:r>
              <a:rPr lang="cs-CZ" altLang="cs-CZ" sz="1200" b="1">
                <a:solidFill>
                  <a:schemeClr val="tx1"/>
                </a:solidFill>
              </a:rPr>
              <a:t>x</a:t>
            </a:r>
            <a:r>
              <a:rPr lang="cs-CZ" altLang="cs-CZ" sz="1200">
                <a:solidFill>
                  <a:schemeClr val="tx1"/>
                </a:solidFill>
              </a:rPr>
              <a:t>  xylém</a:t>
            </a:r>
            <a:br>
              <a:rPr lang="cs-CZ" altLang="cs-CZ" sz="1200">
                <a:solidFill>
                  <a:schemeClr val="tx1"/>
                </a:solidFill>
              </a:rPr>
            </a:br>
            <a:endParaRPr lang="cs-CZ" altLang="cs-CZ" sz="1200">
              <a:solidFill>
                <a:schemeClr val="tx1"/>
              </a:solidFill>
            </a:endParaRPr>
          </a:p>
          <a:p>
            <a:r>
              <a:rPr lang="cs-CZ" altLang="cs-CZ" sz="1600">
                <a:solidFill>
                  <a:schemeClr val="tx1"/>
                </a:solidFill>
              </a:rPr>
              <a:t>Příčný řez stonkem podražce velkolistého (</a:t>
            </a:r>
            <a:r>
              <a:rPr lang="cs-CZ" altLang="cs-CZ" sz="1600" i="1">
                <a:solidFill>
                  <a:schemeClr val="tx1"/>
                </a:solidFill>
              </a:rPr>
              <a:t>Aristolochia sipho</a:t>
            </a:r>
            <a:r>
              <a:rPr lang="cs-CZ" altLang="cs-CZ" sz="1600">
                <a:solidFill>
                  <a:schemeClr val="tx1"/>
                </a:solidFill>
              </a:rPr>
              <a:t> L'Hér.). </a:t>
            </a:r>
          </a:p>
        </p:txBody>
      </p:sp>
      <p:sp>
        <p:nvSpPr>
          <p:cNvPr id="74756" name="Text Box 4">
            <a:extLst>
              <a:ext uri="{FF2B5EF4-FFF2-40B4-BE49-F238E27FC236}">
                <a16:creationId xmlns:a16="http://schemas.microsoft.com/office/drawing/2014/main" id="{3AEE5F7A-2EA9-4E38-8E6E-0998442A94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9925" y="6237288"/>
            <a:ext cx="13239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cs-CZ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©</a:t>
            </a:r>
            <a:r>
              <a:rPr lang="cs-CZ" altLang="cs-CZ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VGPA</a:t>
            </a:r>
            <a:endParaRPr lang="en-US" altLang="cs-CZ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4757" name="Picture 5">
            <a:extLst>
              <a:ext uri="{FF2B5EF4-FFF2-40B4-BE49-F238E27FC236}">
                <a16:creationId xmlns:a16="http://schemas.microsoft.com/office/drawing/2014/main" id="{B4825F08-180C-48F3-B770-21F8ABD49B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350" y="5949950"/>
            <a:ext cx="515938" cy="73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2" name="Picture 4">
            <a:extLst>
              <a:ext uri="{FF2B5EF4-FFF2-40B4-BE49-F238E27FC236}">
                <a16:creationId xmlns:a16="http://schemas.microsoft.com/office/drawing/2014/main" id="{F217A27A-C621-4C15-B0EC-68BB24F72E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524750" cy="5643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373" name="Text Box 5">
            <a:extLst>
              <a:ext uri="{FF2B5EF4-FFF2-40B4-BE49-F238E27FC236}">
                <a16:creationId xmlns:a16="http://schemas.microsoft.com/office/drawing/2014/main" id="{B1DD9914-DF7F-46EB-B2AC-D7FE259AD3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5876925"/>
            <a:ext cx="7345363" cy="54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1600">
                <a:solidFill>
                  <a:schemeClr val="tx1"/>
                </a:solidFill>
              </a:rPr>
              <a:t>Příčný řez kolaterálním cévním svazkem ve stonku podražce velkolistého (</a:t>
            </a:r>
            <a:r>
              <a:rPr lang="cs-CZ" altLang="cs-CZ" sz="1600" i="1">
                <a:solidFill>
                  <a:schemeClr val="tx1"/>
                </a:solidFill>
              </a:rPr>
              <a:t>Aristolochia macrophylla</a:t>
            </a:r>
            <a:r>
              <a:rPr lang="cs-CZ" altLang="cs-CZ" sz="1600">
                <a:solidFill>
                  <a:schemeClr val="tx1"/>
                </a:solidFill>
              </a:rPr>
              <a:t> Lam.). </a:t>
            </a:r>
          </a:p>
        </p:txBody>
      </p:sp>
      <p:sp>
        <p:nvSpPr>
          <p:cNvPr id="58374" name="Text Box 6">
            <a:extLst>
              <a:ext uri="{FF2B5EF4-FFF2-40B4-BE49-F238E27FC236}">
                <a16:creationId xmlns:a16="http://schemas.microsoft.com/office/drawing/2014/main" id="{C8AC6356-D645-4934-A06B-15D456B832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96188" y="260350"/>
            <a:ext cx="1547812" cy="1281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1200" b="1">
                <a:solidFill>
                  <a:schemeClr val="tx1"/>
                </a:solidFill>
              </a:rPr>
              <a:t>ip</a:t>
            </a:r>
            <a:r>
              <a:rPr lang="cs-CZ" altLang="cs-CZ" sz="1200">
                <a:solidFill>
                  <a:schemeClr val="tx1"/>
                </a:solidFill>
              </a:rPr>
              <a:t>  mezisvazkový parenchym</a:t>
            </a:r>
            <a:br>
              <a:rPr lang="cs-CZ" altLang="cs-CZ" sz="1200">
                <a:solidFill>
                  <a:schemeClr val="tx1"/>
                </a:solidFill>
              </a:rPr>
            </a:br>
            <a:r>
              <a:rPr lang="cs-CZ" altLang="cs-CZ" sz="1200" b="1">
                <a:solidFill>
                  <a:schemeClr val="tx1"/>
                </a:solidFill>
              </a:rPr>
              <a:t>mx</a:t>
            </a:r>
            <a:r>
              <a:rPr lang="cs-CZ" altLang="cs-CZ" sz="1200">
                <a:solidFill>
                  <a:schemeClr val="tx1"/>
                </a:solidFill>
              </a:rPr>
              <a:t>  metaxylém</a:t>
            </a:r>
            <a:br>
              <a:rPr lang="cs-CZ" altLang="cs-CZ" sz="1200">
                <a:solidFill>
                  <a:schemeClr val="tx1"/>
                </a:solidFill>
              </a:rPr>
            </a:br>
            <a:r>
              <a:rPr lang="cs-CZ" altLang="cs-CZ" sz="1200" b="1">
                <a:solidFill>
                  <a:schemeClr val="tx1"/>
                </a:solidFill>
              </a:rPr>
              <a:t>ph </a:t>
            </a:r>
            <a:r>
              <a:rPr lang="cs-CZ" altLang="cs-CZ" sz="1200">
                <a:solidFill>
                  <a:schemeClr val="tx1"/>
                </a:solidFill>
              </a:rPr>
              <a:t>  floém</a:t>
            </a:r>
            <a:br>
              <a:rPr lang="cs-CZ" altLang="cs-CZ" sz="1200">
                <a:solidFill>
                  <a:schemeClr val="tx1"/>
                </a:solidFill>
              </a:rPr>
            </a:br>
            <a:r>
              <a:rPr lang="cs-CZ" altLang="cs-CZ" sz="1200" b="1">
                <a:solidFill>
                  <a:schemeClr val="tx1"/>
                </a:solidFill>
              </a:rPr>
              <a:t>px </a:t>
            </a:r>
            <a:r>
              <a:rPr lang="cs-CZ" altLang="cs-CZ" sz="1200">
                <a:solidFill>
                  <a:schemeClr val="tx1"/>
                </a:solidFill>
              </a:rPr>
              <a:t>  protoxylém</a:t>
            </a:r>
            <a:br>
              <a:rPr lang="cs-CZ" altLang="cs-CZ" sz="1200">
                <a:solidFill>
                  <a:schemeClr val="tx1"/>
                </a:solidFill>
              </a:rPr>
            </a:br>
            <a:r>
              <a:rPr lang="cs-CZ" altLang="cs-CZ" sz="1200" b="1">
                <a:solidFill>
                  <a:schemeClr val="tx1"/>
                </a:solidFill>
              </a:rPr>
              <a:t>vca</a:t>
            </a:r>
            <a:r>
              <a:rPr lang="cs-CZ" altLang="cs-CZ" sz="1200">
                <a:solidFill>
                  <a:schemeClr val="tx1"/>
                </a:solidFill>
              </a:rPr>
              <a:t>  kambium</a:t>
            </a:r>
            <a:br>
              <a:rPr lang="cs-CZ" altLang="cs-CZ" sz="1200">
                <a:solidFill>
                  <a:schemeClr val="tx1"/>
                </a:solidFill>
              </a:rPr>
            </a:br>
            <a:endParaRPr lang="cs-CZ" altLang="cs-CZ" sz="1200">
              <a:solidFill>
                <a:schemeClr val="tx1"/>
              </a:solidFill>
            </a:endParaRPr>
          </a:p>
        </p:txBody>
      </p:sp>
      <p:sp>
        <p:nvSpPr>
          <p:cNvPr id="58375" name="Text Box 7">
            <a:extLst>
              <a:ext uri="{FF2B5EF4-FFF2-40B4-BE49-F238E27FC236}">
                <a16:creationId xmlns:a16="http://schemas.microsoft.com/office/drawing/2014/main" id="{3AE5FBBF-0B8D-4408-9E59-80BEE4CC77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9925" y="6237288"/>
            <a:ext cx="13239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cs-CZ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©</a:t>
            </a:r>
            <a:r>
              <a:rPr lang="cs-CZ" altLang="cs-CZ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VGPA</a:t>
            </a:r>
            <a:endParaRPr lang="en-US" altLang="cs-CZ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8376" name="Picture 8">
            <a:extLst>
              <a:ext uri="{FF2B5EF4-FFF2-40B4-BE49-F238E27FC236}">
                <a16:creationId xmlns:a16="http://schemas.microsoft.com/office/drawing/2014/main" id="{FEB4454E-B459-4979-A4B9-53EE9134B8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350" y="5949950"/>
            <a:ext cx="515938" cy="73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>
            <a:extLst>
              <a:ext uri="{FF2B5EF4-FFF2-40B4-BE49-F238E27FC236}">
                <a16:creationId xmlns:a16="http://schemas.microsoft.com/office/drawing/2014/main" id="{0D841805-57B4-4622-8FFA-4284C29300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667625" cy="5751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8067" name="Text Box 3">
            <a:extLst>
              <a:ext uri="{FF2B5EF4-FFF2-40B4-BE49-F238E27FC236}">
                <a16:creationId xmlns:a16="http://schemas.microsoft.com/office/drawing/2014/main" id="{1A085CD2-72A9-43F6-A6A9-8868AB7B84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949950"/>
            <a:ext cx="7740650" cy="319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1600">
                <a:solidFill>
                  <a:schemeClr val="tx1"/>
                </a:solidFill>
              </a:rPr>
              <a:t>Příčný řez větévkou podražce (</a:t>
            </a:r>
            <a:r>
              <a:rPr lang="cs-CZ" altLang="cs-CZ" sz="1600" i="1">
                <a:solidFill>
                  <a:schemeClr val="tx1"/>
                </a:solidFill>
              </a:rPr>
              <a:t>Aristolochia</a:t>
            </a:r>
            <a:r>
              <a:rPr lang="cs-CZ" altLang="cs-CZ" sz="1600">
                <a:solidFill>
                  <a:schemeClr val="tx1"/>
                </a:solidFill>
              </a:rPr>
              <a:t> sp.). </a:t>
            </a:r>
          </a:p>
        </p:txBody>
      </p:sp>
      <p:sp>
        <p:nvSpPr>
          <p:cNvPr id="88068" name="Text Box 4">
            <a:extLst>
              <a:ext uri="{FF2B5EF4-FFF2-40B4-BE49-F238E27FC236}">
                <a16:creationId xmlns:a16="http://schemas.microsoft.com/office/drawing/2014/main" id="{9F420B59-8273-42CA-9098-95FAB4BD48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0650" y="260350"/>
            <a:ext cx="1403350" cy="1620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1200" b="1">
                <a:solidFill>
                  <a:schemeClr val="tx1"/>
                </a:solidFill>
              </a:rPr>
              <a:t>co</a:t>
            </a:r>
            <a:r>
              <a:rPr lang="cs-CZ" altLang="cs-CZ" sz="1200">
                <a:solidFill>
                  <a:schemeClr val="tx1"/>
                </a:solidFill>
              </a:rPr>
              <a:t>  primární kůra</a:t>
            </a:r>
            <a:br>
              <a:rPr lang="cs-CZ" altLang="cs-CZ" sz="1200">
                <a:solidFill>
                  <a:schemeClr val="tx1"/>
                </a:solidFill>
              </a:rPr>
            </a:br>
            <a:r>
              <a:rPr lang="cs-CZ" altLang="cs-CZ" sz="1200" b="1">
                <a:solidFill>
                  <a:schemeClr val="tx1"/>
                </a:solidFill>
              </a:rPr>
              <a:t>cu</a:t>
            </a:r>
            <a:r>
              <a:rPr lang="cs-CZ" altLang="cs-CZ" sz="1200">
                <a:solidFill>
                  <a:schemeClr val="tx1"/>
                </a:solidFill>
              </a:rPr>
              <a:t>  kutikula</a:t>
            </a:r>
            <a:br>
              <a:rPr lang="cs-CZ" altLang="cs-CZ" sz="1200">
                <a:solidFill>
                  <a:schemeClr val="tx1"/>
                </a:solidFill>
              </a:rPr>
            </a:br>
            <a:r>
              <a:rPr lang="cs-CZ" altLang="cs-CZ" sz="1200" b="1">
                <a:solidFill>
                  <a:schemeClr val="tx1"/>
                </a:solidFill>
              </a:rPr>
              <a:t>ep</a:t>
            </a:r>
            <a:r>
              <a:rPr lang="cs-CZ" altLang="cs-CZ" sz="1200">
                <a:solidFill>
                  <a:schemeClr val="tx1"/>
                </a:solidFill>
              </a:rPr>
              <a:t>  epidermis</a:t>
            </a:r>
            <a:br>
              <a:rPr lang="cs-CZ" altLang="cs-CZ" sz="1200">
                <a:solidFill>
                  <a:schemeClr val="tx1"/>
                </a:solidFill>
              </a:rPr>
            </a:br>
            <a:r>
              <a:rPr lang="cs-CZ" altLang="cs-CZ" sz="1200" b="1">
                <a:solidFill>
                  <a:schemeClr val="tx1"/>
                </a:solidFill>
              </a:rPr>
              <a:t>p</a:t>
            </a:r>
            <a:r>
              <a:rPr lang="cs-CZ" altLang="cs-CZ" sz="1200">
                <a:solidFill>
                  <a:schemeClr val="tx1"/>
                </a:solidFill>
              </a:rPr>
              <a:t>  dřeň</a:t>
            </a:r>
            <a:br>
              <a:rPr lang="cs-CZ" altLang="cs-CZ" sz="1200">
                <a:solidFill>
                  <a:schemeClr val="tx1"/>
                </a:solidFill>
              </a:rPr>
            </a:br>
            <a:r>
              <a:rPr lang="cs-CZ" altLang="cs-CZ" sz="1200" b="1">
                <a:solidFill>
                  <a:schemeClr val="tx1"/>
                </a:solidFill>
              </a:rPr>
              <a:t>ph</a:t>
            </a:r>
            <a:r>
              <a:rPr lang="cs-CZ" altLang="cs-CZ" sz="1200">
                <a:solidFill>
                  <a:schemeClr val="tx1"/>
                </a:solidFill>
              </a:rPr>
              <a:t>  floém</a:t>
            </a:r>
            <a:br>
              <a:rPr lang="cs-CZ" altLang="cs-CZ" sz="1200">
                <a:solidFill>
                  <a:schemeClr val="tx1"/>
                </a:solidFill>
              </a:rPr>
            </a:br>
            <a:r>
              <a:rPr lang="cs-CZ" altLang="cs-CZ" sz="1200" b="1">
                <a:solidFill>
                  <a:schemeClr val="tx1"/>
                </a:solidFill>
              </a:rPr>
              <a:t>scl</a:t>
            </a:r>
            <a:r>
              <a:rPr lang="cs-CZ" altLang="cs-CZ" sz="1200">
                <a:solidFill>
                  <a:schemeClr val="tx1"/>
                </a:solidFill>
              </a:rPr>
              <a:t>  sklerenchym</a:t>
            </a:r>
            <a:br>
              <a:rPr lang="cs-CZ" altLang="cs-CZ" sz="1200">
                <a:solidFill>
                  <a:schemeClr val="tx1"/>
                </a:solidFill>
              </a:rPr>
            </a:br>
            <a:r>
              <a:rPr lang="cs-CZ" altLang="cs-CZ" sz="1200" b="1">
                <a:solidFill>
                  <a:schemeClr val="tx1"/>
                </a:solidFill>
              </a:rPr>
              <a:t>vca</a:t>
            </a:r>
            <a:r>
              <a:rPr lang="cs-CZ" altLang="cs-CZ" sz="1200">
                <a:solidFill>
                  <a:schemeClr val="tx1"/>
                </a:solidFill>
              </a:rPr>
              <a:t>  kambium</a:t>
            </a:r>
            <a:br>
              <a:rPr lang="cs-CZ" altLang="cs-CZ" sz="1200">
                <a:solidFill>
                  <a:schemeClr val="tx1"/>
                </a:solidFill>
              </a:rPr>
            </a:br>
            <a:r>
              <a:rPr lang="cs-CZ" altLang="cs-CZ" sz="1200" b="1">
                <a:solidFill>
                  <a:schemeClr val="tx1"/>
                </a:solidFill>
              </a:rPr>
              <a:t>x</a:t>
            </a:r>
            <a:r>
              <a:rPr lang="cs-CZ" altLang="cs-CZ" sz="1200">
                <a:solidFill>
                  <a:schemeClr val="tx1"/>
                </a:solidFill>
              </a:rPr>
              <a:t>  xylém</a:t>
            </a:r>
            <a:br>
              <a:rPr lang="cs-CZ" altLang="cs-CZ" sz="1200">
                <a:solidFill>
                  <a:schemeClr val="tx1"/>
                </a:solidFill>
              </a:rPr>
            </a:br>
            <a:endParaRPr lang="cs-CZ" altLang="cs-CZ" sz="1200">
              <a:solidFill>
                <a:schemeClr val="tx1"/>
              </a:solidFill>
            </a:endParaRPr>
          </a:p>
        </p:txBody>
      </p:sp>
      <p:sp>
        <p:nvSpPr>
          <p:cNvPr id="88069" name="Text Box 5">
            <a:extLst>
              <a:ext uri="{FF2B5EF4-FFF2-40B4-BE49-F238E27FC236}">
                <a16:creationId xmlns:a16="http://schemas.microsoft.com/office/drawing/2014/main" id="{7F4915A3-EE12-4975-BEFF-3A6971303C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9925" y="6237288"/>
            <a:ext cx="13239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cs-CZ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©</a:t>
            </a:r>
            <a:r>
              <a:rPr lang="cs-CZ" altLang="cs-CZ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VGPA</a:t>
            </a:r>
            <a:endParaRPr lang="en-US" altLang="cs-CZ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8070" name="Picture 6">
            <a:extLst>
              <a:ext uri="{FF2B5EF4-FFF2-40B4-BE49-F238E27FC236}">
                <a16:creationId xmlns:a16="http://schemas.microsoft.com/office/drawing/2014/main" id="{1CC459AD-3B6C-4F16-8BE2-33EE82EEE4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350" y="5949950"/>
            <a:ext cx="515938" cy="73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>
            <a:extLst>
              <a:ext uri="{FF2B5EF4-FFF2-40B4-BE49-F238E27FC236}">
                <a16:creationId xmlns:a16="http://schemas.microsoft.com/office/drawing/2014/main" id="{786B293B-6222-40B5-8BD3-7B3927B4FD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812088" cy="5859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7043" name="Text Box 3">
            <a:extLst>
              <a:ext uri="{FF2B5EF4-FFF2-40B4-BE49-F238E27FC236}">
                <a16:creationId xmlns:a16="http://schemas.microsoft.com/office/drawing/2014/main" id="{2BBCE5BC-8CC4-42D1-8D12-6F8B6683DC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" y="6165850"/>
            <a:ext cx="7777163" cy="319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1600">
                <a:solidFill>
                  <a:schemeClr val="tx1"/>
                </a:solidFill>
              </a:rPr>
              <a:t>Příčný řez starším stonkem podražce velkolistého (</a:t>
            </a:r>
            <a:r>
              <a:rPr lang="cs-CZ" altLang="cs-CZ" sz="1600" i="1">
                <a:solidFill>
                  <a:schemeClr val="tx1"/>
                </a:solidFill>
              </a:rPr>
              <a:t>Aristolochia macrophylla</a:t>
            </a:r>
            <a:r>
              <a:rPr lang="cs-CZ" altLang="cs-CZ" sz="1600">
                <a:solidFill>
                  <a:schemeClr val="tx1"/>
                </a:solidFill>
              </a:rPr>
              <a:t> Lam. ). </a:t>
            </a:r>
          </a:p>
        </p:txBody>
      </p:sp>
      <p:sp>
        <p:nvSpPr>
          <p:cNvPr id="87044" name="Text Box 4">
            <a:extLst>
              <a:ext uri="{FF2B5EF4-FFF2-40B4-BE49-F238E27FC236}">
                <a16:creationId xmlns:a16="http://schemas.microsoft.com/office/drawing/2014/main" id="{227186AA-62C2-418A-A7C3-C0393203D2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12088" y="260350"/>
            <a:ext cx="1331912" cy="2130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1200" b="1">
                <a:solidFill>
                  <a:schemeClr val="tx1"/>
                </a:solidFill>
              </a:rPr>
              <a:t>cca</a:t>
            </a:r>
            <a:r>
              <a:rPr lang="cs-CZ" altLang="cs-CZ" sz="1200">
                <a:solidFill>
                  <a:schemeClr val="tx1"/>
                </a:solidFill>
              </a:rPr>
              <a:t>  felogén</a:t>
            </a:r>
            <a:br>
              <a:rPr lang="cs-CZ" altLang="cs-CZ" sz="1200">
                <a:solidFill>
                  <a:schemeClr val="tx1"/>
                </a:solidFill>
              </a:rPr>
            </a:br>
            <a:r>
              <a:rPr lang="cs-CZ" altLang="cs-CZ" sz="1200" b="1">
                <a:solidFill>
                  <a:schemeClr val="tx1"/>
                </a:solidFill>
              </a:rPr>
              <a:t>co</a:t>
            </a:r>
            <a:r>
              <a:rPr lang="cs-CZ" altLang="cs-CZ" sz="1200">
                <a:solidFill>
                  <a:schemeClr val="tx1"/>
                </a:solidFill>
              </a:rPr>
              <a:t>  primární kůra</a:t>
            </a:r>
            <a:br>
              <a:rPr lang="cs-CZ" altLang="cs-CZ" sz="1200">
                <a:solidFill>
                  <a:schemeClr val="tx1"/>
                </a:solidFill>
              </a:rPr>
            </a:br>
            <a:r>
              <a:rPr lang="cs-CZ" altLang="cs-CZ" sz="1200" b="1">
                <a:solidFill>
                  <a:schemeClr val="tx1"/>
                </a:solidFill>
              </a:rPr>
              <a:t>ep</a:t>
            </a:r>
            <a:r>
              <a:rPr lang="cs-CZ" altLang="cs-CZ" sz="1200">
                <a:solidFill>
                  <a:schemeClr val="tx1"/>
                </a:solidFill>
              </a:rPr>
              <a:t>  epidermis</a:t>
            </a:r>
            <a:br>
              <a:rPr lang="cs-CZ" altLang="cs-CZ" sz="1200">
                <a:solidFill>
                  <a:schemeClr val="tx1"/>
                </a:solidFill>
              </a:rPr>
            </a:br>
            <a:r>
              <a:rPr lang="cs-CZ" altLang="cs-CZ" sz="1200" b="1">
                <a:solidFill>
                  <a:schemeClr val="tx1"/>
                </a:solidFill>
              </a:rPr>
              <a:t>ew</a:t>
            </a:r>
            <a:r>
              <a:rPr lang="cs-CZ" altLang="cs-CZ" sz="1200">
                <a:solidFill>
                  <a:schemeClr val="tx1"/>
                </a:solidFill>
              </a:rPr>
              <a:t>  jarní dřevo</a:t>
            </a:r>
            <a:br>
              <a:rPr lang="cs-CZ" altLang="cs-CZ" sz="1200">
                <a:solidFill>
                  <a:schemeClr val="tx1"/>
                </a:solidFill>
              </a:rPr>
            </a:br>
            <a:r>
              <a:rPr lang="cs-CZ" altLang="cs-CZ" sz="1200" b="1">
                <a:solidFill>
                  <a:schemeClr val="tx1"/>
                </a:solidFill>
              </a:rPr>
              <a:t>lw</a:t>
            </a:r>
            <a:r>
              <a:rPr lang="cs-CZ" altLang="cs-CZ" sz="1200">
                <a:solidFill>
                  <a:schemeClr val="tx1"/>
                </a:solidFill>
              </a:rPr>
              <a:t>  letní dřevo</a:t>
            </a:r>
            <a:br>
              <a:rPr lang="cs-CZ" altLang="cs-CZ" sz="1200">
                <a:solidFill>
                  <a:schemeClr val="tx1"/>
                </a:solidFill>
              </a:rPr>
            </a:br>
            <a:r>
              <a:rPr lang="cs-CZ" altLang="cs-CZ" sz="1200" b="1">
                <a:solidFill>
                  <a:schemeClr val="tx1"/>
                </a:solidFill>
              </a:rPr>
              <a:t>ph</a:t>
            </a:r>
            <a:r>
              <a:rPr lang="cs-CZ" altLang="cs-CZ" sz="1200">
                <a:solidFill>
                  <a:schemeClr val="tx1"/>
                </a:solidFill>
              </a:rPr>
              <a:t>  floém</a:t>
            </a:r>
            <a:br>
              <a:rPr lang="cs-CZ" altLang="cs-CZ" sz="1200">
                <a:solidFill>
                  <a:schemeClr val="tx1"/>
                </a:solidFill>
              </a:rPr>
            </a:br>
            <a:r>
              <a:rPr lang="cs-CZ" altLang="cs-CZ" sz="1200" b="1">
                <a:solidFill>
                  <a:schemeClr val="tx1"/>
                </a:solidFill>
              </a:rPr>
              <a:t>phe</a:t>
            </a:r>
            <a:r>
              <a:rPr lang="cs-CZ" altLang="cs-CZ" sz="1200">
                <a:solidFill>
                  <a:schemeClr val="tx1"/>
                </a:solidFill>
              </a:rPr>
              <a:t>  korek</a:t>
            </a:r>
            <a:br>
              <a:rPr lang="cs-CZ" altLang="cs-CZ" sz="1200">
                <a:solidFill>
                  <a:schemeClr val="tx1"/>
                </a:solidFill>
              </a:rPr>
            </a:br>
            <a:r>
              <a:rPr lang="cs-CZ" altLang="cs-CZ" sz="1200" b="1">
                <a:solidFill>
                  <a:schemeClr val="tx1"/>
                </a:solidFill>
              </a:rPr>
              <a:t>scl</a:t>
            </a:r>
            <a:r>
              <a:rPr lang="cs-CZ" altLang="cs-CZ" sz="1200">
                <a:solidFill>
                  <a:schemeClr val="tx1"/>
                </a:solidFill>
              </a:rPr>
              <a:t>  sklerenchym</a:t>
            </a:r>
            <a:br>
              <a:rPr lang="cs-CZ" altLang="cs-CZ" sz="1200">
                <a:solidFill>
                  <a:schemeClr val="tx1"/>
                </a:solidFill>
              </a:rPr>
            </a:br>
            <a:r>
              <a:rPr lang="cs-CZ" altLang="cs-CZ" sz="1200" b="1">
                <a:solidFill>
                  <a:schemeClr val="tx1"/>
                </a:solidFill>
              </a:rPr>
              <a:t>vca</a:t>
            </a:r>
            <a:r>
              <a:rPr lang="cs-CZ" altLang="cs-CZ" sz="1200">
                <a:solidFill>
                  <a:schemeClr val="tx1"/>
                </a:solidFill>
              </a:rPr>
              <a:t>  kambium</a:t>
            </a:r>
            <a:br>
              <a:rPr lang="cs-CZ" altLang="cs-CZ" sz="1200">
                <a:solidFill>
                  <a:schemeClr val="tx1"/>
                </a:solidFill>
              </a:rPr>
            </a:br>
            <a:r>
              <a:rPr lang="cs-CZ" altLang="cs-CZ" sz="1200" b="1">
                <a:solidFill>
                  <a:schemeClr val="tx1"/>
                </a:solidFill>
              </a:rPr>
              <a:t>x</a:t>
            </a:r>
            <a:r>
              <a:rPr lang="cs-CZ" altLang="cs-CZ" sz="1200">
                <a:solidFill>
                  <a:schemeClr val="tx1"/>
                </a:solidFill>
              </a:rPr>
              <a:t>  xylém</a:t>
            </a:r>
            <a:br>
              <a:rPr lang="cs-CZ" altLang="cs-CZ" sz="1200">
                <a:solidFill>
                  <a:schemeClr val="tx1"/>
                </a:solidFill>
              </a:rPr>
            </a:br>
            <a:endParaRPr lang="cs-CZ" altLang="cs-CZ" sz="1200">
              <a:solidFill>
                <a:schemeClr val="tx1"/>
              </a:solidFill>
            </a:endParaRPr>
          </a:p>
        </p:txBody>
      </p:sp>
      <p:sp>
        <p:nvSpPr>
          <p:cNvPr id="87045" name="Text Box 5">
            <a:extLst>
              <a:ext uri="{FF2B5EF4-FFF2-40B4-BE49-F238E27FC236}">
                <a16:creationId xmlns:a16="http://schemas.microsoft.com/office/drawing/2014/main" id="{F48EAFDB-6D1B-4F9B-A1BE-66BD262B28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9925" y="6237288"/>
            <a:ext cx="13239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cs-CZ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©</a:t>
            </a:r>
            <a:r>
              <a:rPr lang="cs-CZ" altLang="cs-CZ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VGPA</a:t>
            </a:r>
            <a:endParaRPr lang="en-US" altLang="cs-CZ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7046" name="Picture 6">
            <a:extLst>
              <a:ext uri="{FF2B5EF4-FFF2-40B4-BE49-F238E27FC236}">
                <a16:creationId xmlns:a16="http://schemas.microsoft.com/office/drawing/2014/main" id="{E0503654-B7EC-41A2-A51F-5E29873297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350" y="5949950"/>
            <a:ext cx="515938" cy="73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8E1F2BE4-2FC0-48A0-8921-D472D0871C4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8223F3A5-BF75-49EB-BEE6-F21646D3D20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5124" name="Picture 4">
            <a:extLst>
              <a:ext uri="{FF2B5EF4-FFF2-40B4-BE49-F238E27FC236}">
                <a16:creationId xmlns:a16="http://schemas.microsoft.com/office/drawing/2014/main" id="{E8DBA304-09B8-4530-974D-E44E5ECCEA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7" b="9518"/>
          <a:stretch>
            <a:fillRect/>
          </a:stretch>
        </p:blipFill>
        <p:spPr bwMode="auto">
          <a:xfrm>
            <a:off x="0" y="-36513"/>
            <a:ext cx="9144000" cy="689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>
            <a:extLst>
              <a:ext uri="{FF2B5EF4-FFF2-40B4-BE49-F238E27FC236}">
                <a16:creationId xmlns:a16="http://schemas.microsoft.com/office/drawing/2014/main" id="{657BFE1F-2747-4F81-AC13-0E2B97F236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667625" cy="5751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6019" name="Text Box 3">
            <a:extLst>
              <a:ext uri="{FF2B5EF4-FFF2-40B4-BE49-F238E27FC236}">
                <a16:creationId xmlns:a16="http://schemas.microsoft.com/office/drawing/2014/main" id="{6231E0A7-0A7D-40CE-AB81-125A491ED5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876925"/>
            <a:ext cx="7667625" cy="668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1600">
                <a:solidFill>
                  <a:schemeClr val="tx1"/>
                </a:solidFill>
              </a:rPr>
              <a:t>Příčný řez stonkem tykve (</a:t>
            </a:r>
            <a:r>
              <a:rPr lang="cs-CZ" altLang="cs-CZ" sz="1600" i="1">
                <a:solidFill>
                  <a:schemeClr val="tx1"/>
                </a:solidFill>
              </a:rPr>
              <a:t>Cucurbita</a:t>
            </a:r>
            <a:r>
              <a:rPr lang="cs-CZ" altLang="cs-CZ" sz="1600">
                <a:solidFill>
                  <a:schemeClr val="tx1"/>
                </a:solidFill>
              </a:rPr>
              <a:t> sp.) v pozdější vývojové fázi.</a:t>
            </a:r>
          </a:p>
          <a:p>
            <a:pPr>
              <a:spcBef>
                <a:spcPct val="50000"/>
              </a:spcBef>
            </a:pPr>
            <a:r>
              <a:rPr lang="cs-CZ" altLang="cs-CZ" sz="1600" b="1">
                <a:solidFill>
                  <a:schemeClr val="tx1"/>
                </a:solidFill>
              </a:rPr>
              <a:t>Bikolaterální CS, vca pouze fascikulární, žádný felogén – bylinný druh! </a:t>
            </a:r>
          </a:p>
        </p:txBody>
      </p:sp>
      <p:sp>
        <p:nvSpPr>
          <p:cNvPr id="86020" name="Text Box 4">
            <a:extLst>
              <a:ext uri="{FF2B5EF4-FFF2-40B4-BE49-F238E27FC236}">
                <a16:creationId xmlns:a16="http://schemas.microsoft.com/office/drawing/2014/main" id="{7F26A481-E273-4BEB-9B92-EDCF76A98F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0650" y="260350"/>
            <a:ext cx="1403350" cy="145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1200" b="1">
                <a:solidFill>
                  <a:schemeClr val="tx1"/>
                </a:solidFill>
              </a:rPr>
              <a:t>mx</a:t>
            </a:r>
            <a:r>
              <a:rPr lang="cs-CZ" altLang="cs-CZ" sz="1200">
                <a:solidFill>
                  <a:schemeClr val="tx1"/>
                </a:solidFill>
              </a:rPr>
              <a:t>  metaxylém</a:t>
            </a:r>
            <a:br>
              <a:rPr lang="cs-CZ" altLang="cs-CZ" sz="1200">
                <a:solidFill>
                  <a:schemeClr val="tx1"/>
                </a:solidFill>
              </a:rPr>
            </a:br>
            <a:r>
              <a:rPr lang="cs-CZ" altLang="cs-CZ" sz="1200" b="1">
                <a:solidFill>
                  <a:schemeClr val="tx1"/>
                </a:solidFill>
              </a:rPr>
              <a:t>ph</a:t>
            </a:r>
            <a:r>
              <a:rPr lang="cs-CZ" altLang="cs-CZ" sz="1200">
                <a:solidFill>
                  <a:schemeClr val="tx1"/>
                </a:solidFill>
              </a:rPr>
              <a:t>  floém</a:t>
            </a:r>
            <a:br>
              <a:rPr lang="cs-CZ" altLang="cs-CZ" sz="1200">
                <a:solidFill>
                  <a:schemeClr val="tx1"/>
                </a:solidFill>
              </a:rPr>
            </a:br>
            <a:r>
              <a:rPr lang="cs-CZ" altLang="cs-CZ" sz="1200" b="1">
                <a:solidFill>
                  <a:schemeClr val="tx1"/>
                </a:solidFill>
              </a:rPr>
              <a:t>px</a:t>
            </a:r>
            <a:r>
              <a:rPr lang="cs-CZ" altLang="cs-CZ" sz="1200">
                <a:solidFill>
                  <a:schemeClr val="tx1"/>
                </a:solidFill>
              </a:rPr>
              <a:t>  protoxylém</a:t>
            </a:r>
            <a:br>
              <a:rPr lang="cs-CZ" altLang="cs-CZ" sz="1200">
                <a:solidFill>
                  <a:schemeClr val="tx1"/>
                </a:solidFill>
              </a:rPr>
            </a:br>
            <a:r>
              <a:rPr lang="cs-CZ" altLang="cs-CZ" sz="1200" b="1">
                <a:solidFill>
                  <a:schemeClr val="tx1"/>
                </a:solidFill>
              </a:rPr>
              <a:t>scl</a:t>
            </a:r>
            <a:r>
              <a:rPr lang="cs-CZ" altLang="cs-CZ" sz="1200">
                <a:solidFill>
                  <a:schemeClr val="tx1"/>
                </a:solidFill>
              </a:rPr>
              <a:t>  sklerenchym</a:t>
            </a:r>
            <a:br>
              <a:rPr lang="cs-CZ" altLang="cs-CZ" sz="1200">
                <a:solidFill>
                  <a:schemeClr val="tx1"/>
                </a:solidFill>
              </a:rPr>
            </a:br>
            <a:r>
              <a:rPr lang="cs-CZ" altLang="cs-CZ" sz="1200" b="1">
                <a:solidFill>
                  <a:schemeClr val="tx1"/>
                </a:solidFill>
              </a:rPr>
              <a:t>sx</a:t>
            </a:r>
            <a:r>
              <a:rPr lang="cs-CZ" altLang="cs-CZ" sz="1200">
                <a:solidFill>
                  <a:schemeClr val="tx1"/>
                </a:solidFill>
              </a:rPr>
              <a:t>  sekundární xylém</a:t>
            </a:r>
            <a:br>
              <a:rPr lang="cs-CZ" altLang="cs-CZ" sz="1200">
                <a:solidFill>
                  <a:schemeClr val="tx1"/>
                </a:solidFill>
              </a:rPr>
            </a:br>
            <a:r>
              <a:rPr lang="cs-CZ" altLang="cs-CZ" sz="1200" b="1">
                <a:solidFill>
                  <a:schemeClr val="tx1"/>
                </a:solidFill>
              </a:rPr>
              <a:t>vca</a:t>
            </a:r>
            <a:r>
              <a:rPr lang="cs-CZ" altLang="cs-CZ" sz="1200">
                <a:solidFill>
                  <a:schemeClr val="tx1"/>
                </a:solidFill>
              </a:rPr>
              <a:t>  kambium</a:t>
            </a:r>
            <a:br>
              <a:rPr lang="cs-CZ" altLang="cs-CZ" sz="1200">
                <a:solidFill>
                  <a:schemeClr val="tx1"/>
                </a:solidFill>
              </a:rPr>
            </a:br>
            <a:endParaRPr lang="cs-CZ" altLang="cs-CZ" sz="1200">
              <a:solidFill>
                <a:schemeClr val="tx1"/>
              </a:solidFill>
            </a:endParaRPr>
          </a:p>
        </p:txBody>
      </p:sp>
      <p:sp>
        <p:nvSpPr>
          <p:cNvPr id="86021" name="Text Box 5">
            <a:extLst>
              <a:ext uri="{FF2B5EF4-FFF2-40B4-BE49-F238E27FC236}">
                <a16:creationId xmlns:a16="http://schemas.microsoft.com/office/drawing/2014/main" id="{8EEEE557-2AAB-4576-89D6-013D27B9FA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9925" y="6237288"/>
            <a:ext cx="13239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cs-CZ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©</a:t>
            </a:r>
            <a:r>
              <a:rPr lang="cs-CZ" altLang="cs-CZ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VGPA</a:t>
            </a:r>
            <a:endParaRPr lang="en-US" altLang="cs-CZ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6022" name="Picture 6">
            <a:extLst>
              <a:ext uri="{FF2B5EF4-FFF2-40B4-BE49-F238E27FC236}">
                <a16:creationId xmlns:a16="http://schemas.microsoft.com/office/drawing/2014/main" id="{DF45F9AE-0704-4FEE-812F-678C5CA495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350" y="5949950"/>
            <a:ext cx="515938" cy="73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>
            <a:extLst>
              <a:ext uri="{FF2B5EF4-FFF2-40B4-BE49-F238E27FC236}">
                <a16:creationId xmlns:a16="http://schemas.microsoft.com/office/drawing/2014/main" id="{E2F7C2B3-587B-4F06-A544-5723A6D85A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885113" cy="5888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4995" name="Text Box 3">
            <a:extLst>
              <a:ext uri="{FF2B5EF4-FFF2-40B4-BE49-F238E27FC236}">
                <a16:creationId xmlns:a16="http://schemas.microsoft.com/office/drawing/2014/main" id="{85FD8C9F-548B-40DF-84A3-6C80EB1694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6092825"/>
            <a:ext cx="7848600" cy="668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1600">
                <a:solidFill>
                  <a:schemeClr val="tx1"/>
                </a:solidFill>
              </a:rPr>
              <a:t>Příčný řez bikolaterálním cévním svazkem ve stonku tykve (</a:t>
            </a:r>
            <a:r>
              <a:rPr lang="cs-CZ" altLang="cs-CZ" sz="1600" i="1">
                <a:solidFill>
                  <a:schemeClr val="tx1"/>
                </a:solidFill>
              </a:rPr>
              <a:t>Cucurbita</a:t>
            </a:r>
            <a:r>
              <a:rPr lang="cs-CZ" altLang="cs-CZ" sz="1600">
                <a:solidFill>
                  <a:schemeClr val="tx1"/>
                </a:solidFill>
              </a:rPr>
              <a:t> sp.), detail. </a:t>
            </a:r>
          </a:p>
          <a:p>
            <a:pPr>
              <a:spcBef>
                <a:spcPct val="50000"/>
              </a:spcBef>
            </a:pPr>
            <a:r>
              <a:rPr lang="cs-CZ" altLang="cs-CZ" sz="1600" b="1">
                <a:solidFill>
                  <a:schemeClr val="tx1"/>
                </a:solidFill>
              </a:rPr>
              <a:t>Kambium je jednovrstevná struktura!</a:t>
            </a:r>
          </a:p>
        </p:txBody>
      </p:sp>
      <p:sp>
        <p:nvSpPr>
          <p:cNvPr id="84996" name="Text Box 4">
            <a:extLst>
              <a:ext uri="{FF2B5EF4-FFF2-40B4-BE49-F238E27FC236}">
                <a16:creationId xmlns:a16="http://schemas.microsoft.com/office/drawing/2014/main" id="{F8C730A4-D510-4E9B-B5B5-36860947F6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85113" y="188913"/>
            <a:ext cx="1258887" cy="148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1400" b="1">
                <a:solidFill>
                  <a:schemeClr val="tx1"/>
                </a:solidFill>
              </a:rPr>
              <a:t>ph</a:t>
            </a:r>
            <a:r>
              <a:rPr lang="cs-CZ" altLang="cs-CZ" sz="1400">
                <a:solidFill>
                  <a:schemeClr val="tx1"/>
                </a:solidFill>
              </a:rPr>
              <a:t>  floém</a:t>
            </a:r>
            <a:br>
              <a:rPr lang="cs-CZ" altLang="cs-CZ" sz="1400">
                <a:solidFill>
                  <a:schemeClr val="tx1"/>
                </a:solidFill>
              </a:rPr>
            </a:br>
            <a:r>
              <a:rPr lang="cs-CZ" altLang="cs-CZ" sz="1400" b="1">
                <a:solidFill>
                  <a:schemeClr val="tx1"/>
                </a:solidFill>
              </a:rPr>
              <a:t>spl</a:t>
            </a:r>
            <a:r>
              <a:rPr lang="cs-CZ" altLang="cs-CZ" sz="1400">
                <a:solidFill>
                  <a:schemeClr val="tx1"/>
                </a:solidFill>
              </a:rPr>
              <a:t>  sítková deska</a:t>
            </a:r>
            <a:br>
              <a:rPr lang="cs-CZ" altLang="cs-CZ" sz="1400">
                <a:solidFill>
                  <a:schemeClr val="tx1"/>
                </a:solidFill>
              </a:rPr>
            </a:br>
            <a:r>
              <a:rPr lang="cs-CZ" altLang="cs-CZ" sz="1400" b="1">
                <a:solidFill>
                  <a:schemeClr val="tx1"/>
                </a:solidFill>
              </a:rPr>
              <a:t>vca</a:t>
            </a:r>
            <a:r>
              <a:rPr lang="cs-CZ" altLang="cs-CZ" sz="1400">
                <a:solidFill>
                  <a:schemeClr val="tx1"/>
                </a:solidFill>
              </a:rPr>
              <a:t>  kambium</a:t>
            </a:r>
            <a:br>
              <a:rPr lang="cs-CZ" altLang="cs-CZ" sz="1400">
                <a:solidFill>
                  <a:schemeClr val="tx1"/>
                </a:solidFill>
              </a:rPr>
            </a:br>
            <a:r>
              <a:rPr lang="cs-CZ" altLang="cs-CZ" sz="1400" b="1">
                <a:solidFill>
                  <a:schemeClr val="tx1"/>
                </a:solidFill>
              </a:rPr>
              <a:t>x</a:t>
            </a:r>
            <a:r>
              <a:rPr lang="cs-CZ" altLang="cs-CZ" sz="1400">
                <a:solidFill>
                  <a:schemeClr val="tx1"/>
                </a:solidFill>
              </a:rPr>
              <a:t>  xylém</a:t>
            </a:r>
            <a:br>
              <a:rPr lang="cs-CZ" altLang="cs-CZ" sz="1400">
                <a:solidFill>
                  <a:schemeClr val="tx1"/>
                </a:solidFill>
              </a:rPr>
            </a:br>
            <a:endParaRPr lang="cs-CZ" altLang="cs-CZ" sz="1400">
              <a:solidFill>
                <a:schemeClr val="tx1"/>
              </a:solidFill>
            </a:endParaRPr>
          </a:p>
        </p:txBody>
      </p:sp>
      <p:sp>
        <p:nvSpPr>
          <p:cNvPr id="84997" name="Text Box 5">
            <a:extLst>
              <a:ext uri="{FF2B5EF4-FFF2-40B4-BE49-F238E27FC236}">
                <a16:creationId xmlns:a16="http://schemas.microsoft.com/office/drawing/2014/main" id="{2E036360-65DA-4816-920B-873CB276BB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9925" y="6237288"/>
            <a:ext cx="13239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cs-CZ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©</a:t>
            </a:r>
            <a:r>
              <a:rPr lang="cs-CZ" altLang="cs-CZ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VGPA</a:t>
            </a:r>
            <a:endParaRPr lang="en-US" altLang="cs-CZ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4998" name="Picture 6">
            <a:extLst>
              <a:ext uri="{FF2B5EF4-FFF2-40B4-BE49-F238E27FC236}">
                <a16:creationId xmlns:a16="http://schemas.microsoft.com/office/drawing/2014/main" id="{CE2EB1FD-4059-45C4-A0A9-B593C3AEB4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350" y="5949950"/>
            <a:ext cx="515938" cy="73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>
            <a:extLst>
              <a:ext uri="{FF2B5EF4-FFF2-40B4-BE49-F238E27FC236}">
                <a16:creationId xmlns:a16="http://schemas.microsoft.com/office/drawing/2014/main" id="{F0CA5443-CB69-4BD8-9990-EE134CB3F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812088" cy="5859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23" name="Text Box 3">
            <a:extLst>
              <a:ext uri="{FF2B5EF4-FFF2-40B4-BE49-F238E27FC236}">
                <a16:creationId xmlns:a16="http://schemas.microsoft.com/office/drawing/2014/main" id="{548D3BD7-5C9D-4A0D-A66A-8EA14C7C27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949950"/>
            <a:ext cx="7812088" cy="319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1600">
                <a:solidFill>
                  <a:schemeClr val="tx1"/>
                </a:solidFill>
              </a:rPr>
              <a:t>Příčný řez větévkou slivoně (</a:t>
            </a:r>
            <a:r>
              <a:rPr lang="cs-CZ" altLang="cs-CZ" sz="1600" i="1">
                <a:solidFill>
                  <a:schemeClr val="tx1"/>
                </a:solidFill>
              </a:rPr>
              <a:t>Prunus</a:t>
            </a:r>
            <a:r>
              <a:rPr lang="cs-CZ" altLang="cs-CZ" sz="1600">
                <a:solidFill>
                  <a:schemeClr val="tx1"/>
                </a:solidFill>
              </a:rPr>
              <a:t> sp.). </a:t>
            </a:r>
          </a:p>
        </p:txBody>
      </p:sp>
      <p:sp>
        <p:nvSpPr>
          <p:cNvPr id="81924" name="Text Box 4">
            <a:extLst>
              <a:ext uri="{FF2B5EF4-FFF2-40B4-BE49-F238E27FC236}">
                <a16:creationId xmlns:a16="http://schemas.microsoft.com/office/drawing/2014/main" id="{13F599DC-CD0A-49A8-9DC0-C96F5D77E3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12088" y="188913"/>
            <a:ext cx="1331912" cy="2300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1200" b="1">
                <a:solidFill>
                  <a:schemeClr val="tx1"/>
                </a:solidFill>
              </a:rPr>
              <a:t>co</a:t>
            </a:r>
            <a:r>
              <a:rPr lang="cs-CZ" altLang="cs-CZ" sz="1200">
                <a:solidFill>
                  <a:schemeClr val="tx1"/>
                </a:solidFill>
              </a:rPr>
              <a:t>  primární kůra</a:t>
            </a:r>
            <a:br>
              <a:rPr lang="cs-CZ" altLang="cs-CZ" sz="1200">
                <a:solidFill>
                  <a:schemeClr val="tx1"/>
                </a:solidFill>
              </a:rPr>
            </a:br>
            <a:r>
              <a:rPr lang="cs-CZ" altLang="cs-CZ" sz="1200" b="1">
                <a:solidFill>
                  <a:schemeClr val="tx1"/>
                </a:solidFill>
              </a:rPr>
              <a:t>ep</a:t>
            </a:r>
            <a:r>
              <a:rPr lang="cs-CZ" altLang="cs-CZ" sz="1200">
                <a:solidFill>
                  <a:schemeClr val="tx1"/>
                </a:solidFill>
              </a:rPr>
              <a:t>  epidermis</a:t>
            </a:r>
            <a:br>
              <a:rPr lang="cs-CZ" altLang="cs-CZ" sz="1200">
                <a:solidFill>
                  <a:schemeClr val="tx1"/>
                </a:solidFill>
              </a:rPr>
            </a:br>
            <a:r>
              <a:rPr lang="cs-CZ" altLang="cs-CZ" sz="1200" b="1">
                <a:solidFill>
                  <a:schemeClr val="tx1"/>
                </a:solidFill>
              </a:rPr>
              <a:t>p</a:t>
            </a:r>
            <a:r>
              <a:rPr lang="cs-CZ" altLang="cs-CZ" sz="1200">
                <a:solidFill>
                  <a:schemeClr val="tx1"/>
                </a:solidFill>
              </a:rPr>
              <a:t>  dřeň</a:t>
            </a:r>
            <a:br>
              <a:rPr lang="cs-CZ" altLang="cs-CZ" sz="1200">
                <a:solidFill>
                  <a:schemeClr val="tx1"/>
                </a:solidFill>
              </a:rPr>
            </a:br>
            <a:r>
              <a:rPr lang="cs-CZ" altLang="cs-CZ" sz="1200" b="1">
                <a:solidFill>
                  <a:schemeClr val="tx1"/>
                </a:solidFill>
              </a:rPr>
              <a:t>ph</a:t>
            </a:r>
            <a:r>
              <a:rPr lang="cs-CZ" altLang="cs-CZ" sz="1200">
                <a:solidFill>
                  <a:schemeClr val="tx1"/>
                </a:solidFill>
              </a:rPr>
              <a:t>  floém</a:t>
            </a:r>
            <a:br>
              <a:rPr lang="cs-CZ" altLang="cs-CZ" sz="1200">
                <a:solidFill>
                  <a:schemeClr val="tx1"/>
                </a:solidFill>
              </a:rPr>
            </a:br>
            <a:r>
              <a:rPr lang="cs-CZ" altLang="cs-CZ" sz="1200" b="1">
                <a:solidFill>
                  <a:schemeClr val="tx1"/>
                </a:solidFill>
              </a:rPr>
              <a:t>prx</a:t>
            </a:r>
            <a:r>
              <a:rPr lang="cs-CZ" altLang="cs-CZ" sz="1200">
                <a:solidFill>
                  <a:schemeClr val="tx1"/>
                </a:solidFill>
              </a:rPr>
              <a:t>  primární xylém</a:t>
            </a:r>
            <a:br>
              <a:rPr lang="cs-CZ" altLang="cs-CZ" sz="1200">
                <a:solidFill>
                  <a:schemeClr val="tx1"/>
                </a:solidFill>
              </a:rPr>
            </a:br>
            <a:r>
              <a:rPr lang="cs-CZ" altLang="cs-CZ" sz="1200" b="1">
                <a:solidFill>
                  <a:schemeClr val="tx1"/>
                </a:solidFill>
              </a:rPr>
              <a:t>r</a:t>
            </a:r>
            <a:r>
              <a:rPr lang="cs-CZ" altLang="cs-CZ" sz="1200">
                <a:solidFill>
                  <a:schemeClr val="tx1"/>
                </a:solidFill>
              </a:rPr>
              <a:t>  paprsek</a:t>
            </a:r>
            <a:br>
              <a:rPr lang="cs-CZ" altLang="cs-CZ" sz="1200">
                <a:solidFill>
                  <a:schemeClr val="tx1"/>
                </a:solidFill>
              </a:rPr>
            </a:br>
            <a:r>
              <a:rPr lang="cs-CZ" altLang="cs-CZ" sz="1200" b="1">
                <a:solidFill>
                  <a:schemeClr val="tx1"/>
                </a:solidFill>
              </a:rPr>
              <a:t>scl</a:t>
            </a:r>
            <a:r>
              <a:rPr lang="cs-CZ" altLang="cs-CZ" sz="1200">
                <a:solidFill>
                  <a:schemeClr val="tx1"/>
                </a:solidFill>
              </a:rPr>
              <a:t>  sklerenchym</a:t>
            </a:r>
            <a:br>
              <a:rPr lang="cs-CZ" altLang="cs-CZ" sz="1200">
                <a:solidFill>
                  <a:schemeClr val="tx1"/>
                </a:solidFill>
              </a:rPr>
            </a:br>
            <a:r>
              <a:rPr lang="cs-CZ" altLang="cs-CZ" sz="1200" b="1">
                <a:solidFill>
                  <a:schemeClr val="tx1"/>
                </a:solidFill>
              </a:rPr>
              <a:t>sx</a:t>
            </a:r>
            <a:r>
              <a:rPr lang="cs-CZ" altLang="cs-CZ" sz="1200">
                <a:solidFill>
                  <a:schemeClr val="tx1"/>
                </a:solidFill>
              </a:rPr>
              <a:t>  sekundární xylém</a:t>
            </a:r>
            <a:br>
              <a:rPr lang="cs-CZ" altLang="cs-CZ" sz="1200">
                <a:solidFill>
                  <a:schemeClr val="tx1"/>
                </a:solidFill>
              </a:rPr>
            </a:br>
            <a:r>
              <a:rPr lang="cs-CZ" altLang="cs-CZ" sz="1200" b="1">
                <a:solidFill>
                  <a:schemeClr val="tx1"/>
                </a:solidFill>
              </a:rPr>
              <a:t>vca</a:t>
            </a:r>
            <a:r>
              <a:rPr lang="cs-CZ" altLang="cs-CZ" sz="1200">
                <a:solidFill>
                  <a:schemeClr val="tx1"/>
                </a:solidFill>
              </a:rPr>
              <a:t>  kambium</a:t>
            </a:r>
            <a:br>
              <a:rPr lang="cs-CZ" altLang="cs-CZ" sz="1200">
                <a:solidFill>
                  <a:schemeClr val="tx1"/>
                </a:solidFill>
              </a:rPr>
            </a:br>
            <a:endParaRPr lang="cs-CZ" altLang="cs-CZ" sz="1200">
              <a:solidFill>
                <a:schemeClr val="tx1"/>
              </a:solidFill>
            </a:endParaRPr>
          </a:p>
        </p:txBody>
      </p:sp>
      <p:sp>
        <p:nvSpPr>
          <p:cNvPr id="81925" name="Text Box 5">
            <a:extLst>
              <a:ext uri="{FF2B5EF4-FFF2-40B4-BE49-F238E27FC236}">
                <a16:creationId xmlns:a16="http://schemas.microsoft.com/office/drawing/2014/main" id="{CBE142F8-8927-493B-B6FB-ED2D9B972D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9925" y="6237288"/>
            <a:ext cx="13239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cs-CZ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©</a:t>
            </a:r>
            <a:r>
              <a:rPr lang="cs-CZ" altLang="cs-CZ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VGPA</a:t>
            </a:r>
            <a:endParaRPr lang="en-US" altLang="cs-CZ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26" name="Picture 6">
            <a:extLst>
              <a:ext uri="{FF2B5EF4-FFF2-40B4-BE49-F238E27FC236}">
                <a16:creationId xmlns:a16="http://schemas.microsoft.com/office/drawing/2014/main" id="{5677EA0A-ACF1-401D-8E49-4569E77A78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350" y="5949950"/>
            <a:ext cx="515938" cy="73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>
            <a:extLst>
              <a:ext uri="{FF2B5EF4-FFF2-40B4-BE49-F238E27FC236}">
                <a16:creationId xmlns:a16="http://schemas.microsoft.com/office/drawing/2014/main" id="{14F7DB4B-5AB6-4E9F-AD84-27FA5D391D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150"/>
            <a:ext cx="9144000" cy="2881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827" name="Text Box 3">
            <a:extLst>
              <a:ext uri="{FF2B5EF4-FFF2-40B4-BE49-F238E27FC236}">
                <a16:creationId xmlns:a16="http://schemas.microsoft.com/office/drawing/2014/main" id="{43C025D9-37E2-46FD-AE0C-D91D19AFD1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3860800"/>
            <a:ext cx="8713788" cy="281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600" b="1">
                <a:solidFill>
                  <a:schemeClr val="tx1"/>
                </a:solidFill>
              </a:rPr>
              <a:t>arg</a:t>
            </a:r>
            <a:r>
              <a:rPr lang="cs-CZ" altLang="cs-CZ" sz="1600">
                <a:solidFill>
                  <a:schemeClr val="tx1"/>
                </a:solidFill>
              </a:rPr>
              <a:t>  letokruh</a:t>
            </a:r>
            <a:br>
              <a:rPr lang="cs-CZ" altLang="cs-CZ" sz="1600">
                <a:solidFill>
                  <a:schemeClr val="tx1"/>
                </a:solidFill>
              </a:rPr>
            </a:br>
            <a:r>
              <a:rPr lang="cs-CZ" altLang="cs-CZ" sz="1600" b="1">
                <a:solidFill>
                  <a:schemeClr val="tx1"/>
                </a:solidFill>
              </a:rPr>
              <a:t>ew</a:t>
            </a:r>
            <a:r>
              <a:rPr lang="cs-CZ" altLang="cs-CZ" sz="1600">
                <a:solidFill>
                  <a:schemeClr val="tx1"/>
                </a:solidFill>
              </a:rPr>
              <a:t>  jarní dřevo</a:t>
            </a:r>
            <a:br>
              <a:rPr lang="cs-CZ" altLang="cs-CZ" sz="1600">
                <a:solidFill>
                  <a:schemeClr val="tx1"/>
                </a:solidFill>
              </a:rPr>
            </a:br>
            <a:r>
              <a:rPr lang="cs-CZ" altLang="cs-CZ" sz="1600" b="1">
                <a:solidFill>
                  <a:schemeClr val="tx1"/>
                </a:solidFill>
              </a:rPr>
              <a:t>lw</a:t>
            </a:r>
            <a:r>
              <a:rPr lang="cs-CZ" altLang="cs-CZ" sz="1600">
                <a:solidFill>
                  <a:schemeClr val="tx1"/>
                </a:solidFill>
              </a:rPr>
              <a:t>  letní dřevo</a:t>
            </a:r>
            <a:br>
              <a:rPr lang="cs-CZ" altLang="cs-CZ" sz="1600">
                <a:solidFill>
                  <a:schemeClr val="tx1"/>
                </a:solidFill>
              </a:rPr>
            </a:br>
            <a:r>
              <a:rPr lang="cs-CZ" altLang="cs-CZ" sz="1600" b="1">
                <a:solidFill>
                  <a:schemeClr val="tx1"/>
                </a:solidFill>
              </a:rPr>
              <a:t>r</a:t>
            </a:r>
            <a:r>
              <a:rPr lang="cs-CZ" altLang="cs-CZ" sz="1600">
                <a:solidFill>
                  <a:schemeClr val="tx1"/>
                </a:solidFill>
              </a:rPr>
              <a:t>  paprsek</a:t>
            </a:r>
            <a:br>
              <a:rPr lang="cs-CZ" altLang="cs-CZ" sz="1600">
                <a:solidFill>
                  <a:schemeClr val="tx1"/>
                </a:solidFill>
              </a:rPr>
            </a:br>
            <a:r>
              <a:rPr lang="cs-CZ" altLang="cs-CZ" sz="1600" b="1">
                <a:solidFill>
                  <a:schemeClr val="tx1"/>
                </a:solidFill>
              </a:rPr>
              <a:t>vm</a:t>
            </a:r>
            <a:r>
              <a:rPr lang="cs-CZ" altLang="cs-CZ" sz="1600">
                <a:solidFill>
                  <a:schemeClr val="tx1"/>
                </a:solidFill>
              </a:rPr>
              <a:t>  cévní článek</a:t>
            </a:r>
            <a:br>
              <a:rPr lang="cs-CZ" altLang="cs-CZ" sz="1600">
                <a:solidFill>
                  <a:schemeClr val="tx1"/>
                </a:solidFill>
              </a:rPr>
            </a:br>
            <a:endParaRPr lang="cs-CZ" altLang="cs-CZ" sz="1600">
              <a:solidFill>
                <a:schemeClr val="tx1"/>
              </a:solidFill>
            </a:endParaRPr>
          </a:p>
          <a:p>
            <a:r>
              <a:rPr lang="cs-CZ" altLang="cs-CZ" sz="1600">
                <a:solidFill>
                  <a:schemeClr val="tx1"/>
                </a:solidFill>
              </a:rPr>
              <a:t>Příčný řez sekundárním xylémem ve stonku javoru mléče (</a:t>
            </a:r>
            <a:r>
              <a:rPr lang="cs-CZ" altLang="cs-CZ" sz="1600" i="1">
                <a:solidFill>
                  <a:schemeClr val="tx1"/>
                </a:solidFill>
              </a:rPr>
              <a:t>Acer platanoides</a:t>
            </a:r>
            <a:r>
              <a:rPr lang="cs-CZ" altLang="cs-CZ" sz="1600">
                <a:solidFill>
                  <a:schemeClr val="tx1"/>
                </a:solidFill>
              </a:rPr>
              <a:t> L.). </a:t>
            </a:r>
          </a:p>
          <a:p>
            <a:endParaRPr lang="cs-CZ" altLang="cs-CZ" sz="1600">
              <a:solidFill>
                <a:schemeClr val="tx1"/>
              </a:solidFill>
            </a:endParaRPr>
          </a:p>
          <a:p>
            <a:r>
              <a:rPr lang="cs-CZ" altLang="cs-CZ" sz="1600" b="1">
                <a:solidFill>
                  <a:schemeClr val="tx1"/>
                </a:solidFill>
              </a:rPr>
              <a:t>Roztroušeně pórovité dřevo.</a:t>
            </a:r>
          </a:p>
          <a:p>
            <a:endParaRPr lang="cs-CZ" altLang="cs-CZ" sz="1600" b="1">
              <a:solidFill>
                <a:schemeClr val="tx1"/>
              </a:solidFill>
            </a:endParaRPr>
          </a:p>
          <a:p>
            <a:r>
              <a:rPr lang="cs-CZ" altLang="cs-CZ" sz="1600" b="1">
                <a:solidFill>
                  <a:schemeClr val="tx1"/>
                </a:solidFill>
              </a:rPr>
              <a:t>www. dendrochronologie.cz</a:t>
            </a:r>
          </a:p>
          <a:p>
            <a:endParaRPr lang="cs-CZ" altLang="cs-CZ" sz="1600" b="1">
              <a:solidFill>
                <a:schemeClr val="tx1"/>
              </a:solidFill>
            </a:endParaRPr>
          </a:p>
        </p:txBody>
      </p:sp>
      <p:sp>
        <p:nvSpPr>
          <p:cNvPr id="77828" name="Text Box 4">
            <a:extLst>
              <a:ext uri="{FF2B5EF4-FFF2-40B4-BE49-F238E27FC236}">
                <a16:creationId xmlns:a16="http://schemas.microsoft.com/office/drawing/2014/main" id="{EA4C4629-6A96-4800-BB11-9F3A4FBEE1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9925" y="6237288"/>
            <a:ext cx="13239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cs-CZ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©</a:t>
            </a:r>
            <a:r>
              <a:rPr lang="cs-CZ" altLang="cs-CZ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VGPA</a:t>
            </a:r>
            <a:endParaRPr lang="en-US" altLang="cs-CZ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7829" name="Picture 5">
            <a:extLst>
              <a:ext uri="{FF2B5EF4-FFF2-40B4-BE49-F238E27FC236}">
                <a16:creationId xmlns:a16="http://schemas.microsoft.com/office/drawing/2014/main" id="{2D09D922-5D2A-406E-BB5F-8265624CF6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350" y="5949950"/>
            <a:ext cx="515938" cy="73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CC65F4E9-D025-4728-8F11-A2FCB65926E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860425"/>
            <a:ext cx="7772400" cy="641350"/>
          </a:xfrm>
        </p:spPr>
        <p:txBody>
          <a:bodyPr>
            <a:spAutoFit/>
          </a:bodyPr>
          <a:lstStyle/>
          <a:p>
            <a:pPr eaLnBrk="1" hangingPunct="1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altLang="cs-CZ" sz="3600"/>
              <a:t>Sekundární meristémy</a:t>
            </a:r>
            <a:endParaRPr lang="en-GB" altLang="cs-CZ" sz="3600"/>
          </a:p>
        </p:txBody>
      </p:sp>
      <p:sp>
        <p:nvSpPr>
          <p:cNvPr id="4099" name="Text Box 3">
            <a:extLst>
              <a:ext uri="{FF2B5EF4-FFF2-40B4-BE49-F238E27FC236}">
                <a16:creationId xmlns:a16="http://schemas.microsoft.com/office/drawing/2014/main" id="{E1C9E52A-0931-4B57-89E6-320DB5C1A3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133600"/>
            <a:ext cx="7772400" cy="346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marL="666750" indent="-290513" eaLnBrk="0" hangingPunct="0">
              <a:tabLst>
                <a:tab pos="1236663" algn="l"/>
                <a:tab pos="2151063" algn="l"/>
                <a:tab pos="3065463" algn="l"/>
                <a:tab pos="3979863" algn="l"/>
                <a:tab pos="4894263" algn="l"/>
                <a:tab pos="5808663" algn="l"/>
                <a:tab pos="6723063" algn="l"/>
                <a:tab pos="7637463" algn="l"/>
                <a:tab pos="8551863" algn="l"/>
                <a:tab pos="9466263" algn="l"/>
                <a:tab pos="10380663" algn="l"/>
              </a:tabLst>
              <a:defRPr sz="2400">
                <a:solidFill>
                  <a:schemeClr val="bg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1143000" indent="-285750" eaLnBrk="0" hangingPunct="0">
              <a:tabLst>
                <a:tab pos="1236663" algn="l"/>
                <a:tab pos="2151063" algn="l"/>
                <a:tab pos="3065463" algn="l"/>
                <a:tab pos="3979863" algn="l"/>
                <a:tab pos="4894263" algn="l"/>
                <a:tab pos="5808663" algn="l"/>
                <a:tab pos="6723063" algn="l"/>
                <a:tab pos="7637463" algn="l"/>
                <a:tab pos="8551863" algn="l"/>
                <a:tab pos="9466263" algn="l"/>
                <a:tab pos="10380663" algn="l"/>
              </a:tabLst>
              <a:defRPr sz="2400">
                <a:solidFill>
                  <a:schemeClr val="bg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tabLst>
                <a:tab pos="1236663" algn="l"/>
                <a:tab pos="2151063" algn="l"/>
                <a:tab pos="3065463" algn="l"/>
                <a:tab pos="3979863" algn="l"/>
                <a:tab pos="4894263" algn="l"/>
                <a:tab pos="5808663" algn="l"/>
                <a:tab pos="6723063" algn="l"/>
                <a:tab pos="7637463" algn="l"/>
                <a:tab pos="8551863" algn="l"/>
                <a:tab pos="9466263" algn="l"/>
                <a:tab pos="10380663" algn="l"/>
              </a:tabLst>
              <a:defRPr sz="2400">
                <a:solidFill>
                  <a:schemeClr val="bg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tabLst>
                <a:tab pos="1236663" algn="l"/>
                <a:tab pos="2151063" algn="l"/>
                <a:tab pos="3065463" algn="l"/>
                <a:tab pos="3979863" algn="l"/>
                <a:tab pos="4894263" algn="l"/>
                <a:tab pos="5808663" algn="l"/>
                <a:tab pos="6723063" algn="l"/>
                <a:tab pos="7637463" algn="l"/>
                <a:tab pos="8551863" algn="l"/>
                <a:tab pos="9466263" algn="l"/>
                <a:tab pos="10380663" algn="l"/>
              </a:tabLst>
              <a:defRPr sz="2400">
                <a:solidFill>
                  <a:schemeClr val="bg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tabLst>
                <a:tab pos="1236663" algn="l"/>
                <a:tab pos="2151063" algn="l"/>
                <a:tab pos="3065463" algn="l"/>
                <a:tab pos="3979863" algn="l"/>
                <a:tab pos="4894263" algn="l"/>
                <a:tab pos="5808663" algn="l"/>
                <a:tab pos="6723063" algn="l"/>
                <a:tab pos="7637463" algn="l"/>
                <a:tab pos="8551863" algn="l"/>
                <a:tab pos="9466263" algn="l"/>
                <a:tab pos="10380663" algn="l"/>
              </a:tabLst>
              <a:defRPr sz="2400">
                <a:solidFill>
                  <a:schemeClr val="bg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ahoma" panose="020B0604030504040204" pitchFamily="34" charset="0"/>
              <a:tabLst>
                <a:tab pos="1236663" algn="l"/>
                <a:tab pos="2151063" algn="l"/>
                <a:tab pos="3065463" algn="l"/>
                <a:tab pos="3979863" algn="l"/>
                <a:tab pos="4894263" algn="l"/>
                <a:tab pos="5808663" algn="l"/>
                <a:tab pos="6723063" algn="l"/>
                <a:tab pos="7637463" algn="l"/>
                <a:tab pos="8551863" algn="l"/>
                <a:tab pos="9466263" algn="l"/>
                <a:tab pos="10380663" algn="l"/>
              </a:tabLst>
              <a:defRPr sz="2400">
                <a:solidFill>
                  <a:schemeClr val="bg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ahoma" panose="020B0604030504040204" pitchFamily="34" charset="0"/>
              <a:tabLst>
                <a:tab pos="1236663" algn="l"/>
                <a:tab pos="2151063" algn="l"/>
                <a:tab pos="3065463" algn="l"/>
                <a:tab pos="3979863" algn="l"/>
                <a:tab pos="4894263" algn="l"/>
                <a:tab pos="5808663" algn="l"/>
                <a:tab pos="6723063" algn="l"/>
                <a:tab pos="7637463" algn="l"/>
                <a:tab pos="8551863" algn="l"/>
                <a:tab pos="9466263" algn="l"/>
                <a:tab pos="10380663" algn="l"/>
              </a:tabLst>
              <a:defRPr sz="2400">
                <a:solidFill>
                  <a:schemeClr val="bg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ahoma" panose="020B0604030504040204" pitchFamily="34" charset="0"/>
              <a:tabLst>
                <a:tab pos="1236663" algn="l"/>
                <a:tab pos="2151063" algn="l"/>
                <a:tab pos="3065463" algn="l"/>
                <a:tab pos="3979863" algn="l"/>
                <a:tab pos="4894263" algn="l"/>
                <a:tab pos="5808663" algn="l"/>
                <a:tab pos="6723063" algn="l"/>
                <a:tab pos="7637463" algn="l"/>
                <a:tab pos="8551863" algn="l"/>
                <a:tab pos="9466263" algn="l"/>
                <a:tab pos="10380663" algn="l"/>
              </a:tabLst>
              <a:defRPr sz="2400">
                <a:solidFill>
                  <a:schemeClr val="bg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ahoma" panose="020B0604030504040204" pitchFamily="34" charset="0"/>
              <a:tabLst>
                <a:tab pos="1236663" algn="l"/>
                <a:tab pos="2151063" algn="l"/>
                <a:tab pos="3065463" algn="l"/>
                <a:tab pos="3979863" algn="l"/>
                <a:tab pos="4894263" algn="l"/>
                <a:tab pos="5808663" algn="l"/>
                <a:tab pos="6723063" algn="l"/>
                <a:tab pos="7637463" algn="l"/>
                <a:tab pos="8551863" algn="l"/>
                <a:tab pos="9466263" algn="l"/>
                <a:tab pos="10380663" algn="l"/>
              </a:tabLst>
              <a:defRPr sz="2400">
                <a:solidFill>
                  <a:schemeClr val="bg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500"/>
              </a:spcBef>
              <a:buClr>
                <a:srgbClr val="FF63B1"/>
              </a:buClr>
              <a:buSzPct val="75000"/>
              <a:buFont typeface="Wingdings" panose="05000000000000000000" pitchFamily="2" charset="2"/>
              <a:buChar char=""/>
            </a:pPr>
            <a:r>
              <a:rPr lang="cs-CZ" altLang="cs-CZ" sz="2000">
                <a:solidFill>
                  <a:srgbClr val="000000"/>
                </a:solidFill>
              </a:rPr>
              <a:t>sekundární anatomická stavba – sekundární tloustnutí – sekundární meristémy</a:t>
            </a:r>
          </a:p>
          <a:p>
            <a:pPr eaLnBrk="1" hangingPunct="1">
              <a:lnSpc>
                <a:spcPct val="90000"/>
              </a:lnSpc>
              <a:spcBef>
                <a:spcPts val="500"/>
              </a:spcBef>
              <a:buClr>
                <a:srgbClr val="FF63B1"/>
              </a:buClr>
              <a:buSzPct val="75000"/>
              <a:buFont typeface="Wingdings" panose="05000000000000000000" pitchFamily="2" charset="2"/>
              <a:buChar char=""/>
            </a:pPr>
            <a:r>
              <a:rPr lang="cs-CZ" altLang="cs-CZ" sz="2000">
                <a:solidFill>
                  <a:srgbClr val="000000"/>
                </a:solidFill>
              </a:rPr>
              <a:t>uloženy </a:t>
            </a:r>
            <a:r>
              <a:rPr lang="en-US" altLang="cs-CZ" sz="2000">
                <a:solidFill>
                  <a:srgbClr val="000000"/>
                </a:solidFill>
              </a:rPr>
              <a:t>&gt;&gt;</a:t>
            </a:r>
            <a:r>
              <a:rPr lang="cs-CZ" altLang="cs-CZ" sz="2000">
                <a:solidFill>
                  <a:srgbClr val="000000"/>
                </a:solidFill>
              </a:rPr>
              <a:t> paralelně k povrchu daného orgánu</a:t>
            </a:r>
          </a:p>
          <a:p>
            <a:pPr eaLnBrk="1" hangingPunct="1">
              <a:lnSpc>
                <a:spcPct val="90000"/>
              </a:lnSpc>
              <a:spcBef>
                <a:spcPts val="500"/>
              </a:spcBef>
              <a:buClr>
                <a:srgbClr val="FF63B1"/>
              </a:buClr>
              <a:buSzPct val="75000"/>
              <a:buFont typeface="Wingdings" panose="05000000000000000000" pitchFamily="2" charset="2"/>
              <a:buChar char=""/>
            </a:pPr>
            <a:r>
              <a:rPr lang="cs-CZ" altLang="cs-CZ" sz="2000" b="1">
                <a:solidFill>
                  <a:srgbClr val="000000"/>
                </a:solidFill>
              </a:rPr>
              <a:t>kambium</a:t>
            </a:r>
          </a:p>
          <a:p>
            <a:pPr eaLnBrk="1" hangingPunct="1">
              <a:lnSpc>
                <a:spcPct val="90000"/>
              </a:lnSpc>
              <a:spcBef>
                <a:spcPts val="500"/>
              </a:spcBef>
              <a:buClr>
                <a:srgbClr val="FF63B1"/>
              </a:buClr>
              <a:buSzPct val="75000"/>
              <a:buFont typeface="Wingdings" panose="05000000000000000000" pitchFamily="2" charset="2"/>
              <a:buChar char=""/>
            </a:pPr>
            <a:r>
              <a:rPr lang="cs-CZ" altLang="cs-CZ" sz="2000" b="1">
                <a:solidFill>
                  <a:srgbClr val="000000"/>
                </a:solidFill>
              </a:rPr>
              <a:t>felogén</a:t>
            </a:r>
          </a:p>
          <a:p>
            <a:pPr eaLnBrk="1" hangingPunct="1">
              <a:lnSpc>
                <a:spcPct val="90000"/>
              </a:lnSpc>
              <a:spcBef>
                <a:spcPts val="500"/>
              </a:spcBef>
              <a:buClr>
                <a:srgbClr val="FF63B1"/>
              </a:buClr>
              <a:buSzPct val="75000"/>
              <a:buFont typeface="Wingdings" panose="05000000000000000000" pitchFamily="2" charset="2"/>
              <a:buChar char=""/>
            </a:pPr>
            <a:r>
              <a:rPr lang="cs-CZ" altLang="cs-CZ" sz="2000">
                <a:solidFill>
                  <a:srgbClr val="000000"/>
                </a:solidFill>
              </a:rPr>
              <a:t>nahosemenné a </a:t>
            </a:r>
            <a:r>
              <a:rPr lang="en-US" altLang="cs-CZ" sz="2000">
                <a:solidFill>
                  <a:srgbClr val="000000"/>
                </a:solidFill>
              </a:rPr>
              <a:t>&gt;&gt;</a:t>
            </a:r>
            <a:r>
              <a:rPr lang="cs-CZ" altLang="cs-CZ" sz="2000">
                <a:solidFill>
                  <a:srgbClr val="000000"/>
                </a:solidFill>
              </a:rPr>
              <a:t>dvouděložných rostlin, jednoděložné výjimečně</a:t>
            </a:r>
          </a:p>
          <a:p>
            <a:pPr eaLnBrk="1" hangingPunct="1">
              <a:lnSpc>
                <a:spcPct val="90000"/>
              </a:lnSpc>
              <a:spcBef>
                <a:spcPts val="500"/>
              </a:spcBef>
              <a:buClr>
                <a:srgbClr val="FF63B1"/>
              </a:buClr>
              <a:buSzPct val="75000"/>
              <a:buFont typeface="Wingdings" panose="05000000000000000000" pitchFamily="2" charset="2"/>
              <a:buChar char=""/>
            </a:pPr>
            <a:r>
              <a:rPr lang="cs-CZ" altLang="cs-CZ" sz="2000">
                <a:solidFill>
                  <a:srgbClr val="000000"/>
                </a:solidFill>
              </a:rPr>
              <a:t>zvláštní formy sekundárního tloustnutí mají mnohé specializované formy stonků a kořenů</a:t>
            </a:r>
            <a:endParaRPr lang="cs-CZ" altLang="cs-CZ" sz="2000" b="1">
              <a:solidFill>
                <a:srgbClr val="000000"/>
              </a:solidFill>
            </a:endParaRPr>
          </a:p>
          <a:p>
            <a:pPr lvl="1" eaLnBrk="1" hangingPunct="1">
              <a:lnSpc>
                <a:spcPct val="90000"/>
              </a:lnSpc>
              <a:spcBef>
                <a:spcPts val="500"/>
              </a:spcBef>
              <a:buClr>
                <a:srgbClr val="FF63B1"/>
              </a:buClr>
              <a:buSzPct val="75000"/>
              <a:buFont typeface="Wingdings" panose="05000000000000000000" pitchFamily="2" charset="2"/>
              <a:buChar char=""/>
            </a:pPr>
            <a:endParaRPr lang="en-GB" altLang="cs-CZ" sz="1800">
              <a:solidFill>
                <a:srgbClr val="000000"/>
              </a:solidFill>
            </a:endParaRPr>
          </a:p>
          <a:p>
            <a:pPr eaLnBrk="1" hangingPunct="1">
              <a:lnSpc>
                <a:spcPct val="80000"/>
              </a:lnSpc>
              <a:spcBef>
                <a:spcPts val="450"/>
              </a:spcBef>
              <a:buClr>
                <a:srgbClr val="FF63B1"/>
              </a:buClr>
              <a:buSzPct val="75000"/>
              <a:buFont typeface="Wingdings" panose="05000000000000000000" pitchFamily="2" charset="2"/>
              <a:buNone/>
            </a:pPr>
            <a:endParaRPr lang="en-GB" altLang="cs-CZ" sz="180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>
            <a:extLst>
              <a:ext uri="{FF2B5EF4-FFF2-40B4-BE49-F238E27FC236}">
                <a16:creationId xmlns:a16="http://schemas.microsoft.com/office/drawing/2014/main" id="{6E87E2EE-23DD-4E6B-B348-47B1896E8C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885113" cy="5913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0899" name="Text Box 3">
            <a:extLst>
              <a:ext uri="{FF2B5EF4-FFF2-40B4-BE49-F238E27FC236}">
                <a16:creationId xmlns:a16="http://schemas.microsoft.com/office/drawing/2014/main" id="{50A75299-F313-4499-A649-4A6C93119B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092825"/>
            <a:ext cx="7956550" cy="319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1600" dirty="0">
                <a:solidFill>
                  <a:schemeClr val="tx1"/>
                </a:solidFill>
              </a:rPr>
              <a:t>Příčný řez větévkou lípy (</a:t>
            </a:r>
            <a:r>
              <a:rPr lang="cs-CZ" altLang="cs-CZ" sz="1600" i="1" dirty="0" err="1">
                <a:solidFill>
                  <a:schemeClr val="tx1"/>
                </a:solidFill>
              </a:rPr>
              <a:t>Tilia</a:t>
            </a:r>
            <a:r>
              <a:rPr lang="cs-CZ" altLang="cs-CZ" sz="1600" dirty="0">
                <a:solidFill>
                  <a:schemeClr val="tx1"/>
                </a:solidFill>
              </a:rPr>
              <a:t> </a:t>
            </a:r>
            <a:r>
              <a:rPr lang="cs-CZ" altLang="cs-CZ" sz="1600" dirty="0" err="1">
                <a:solidFill>
                  <a:schemeClr val="tx1"/>
                </a:solidFill>
              </a:rPr>
              <a:t>sp</a:t>
            </a:r>
            <a:r>
              <a:rPr lang="cs-CZ" altLang="cs-CZ" sz="1600" dirty="0">
                <a:solidFill>
                  <a:schemeClr val="tx1"/>
                </a:solidFill>
              </a:rPr>
              <a:t>.). </a:t>
            </a:r>
            <a:endParaRPr lang="cs-CZ" altLang="cs-CZ" sz="1600" b="1" dirty="0">
              <a:solidFill>
                <a:schemeClr val="tx1"/>
              </a:solidFill>
            </a:endParaRPr>
          </a:p>
        </p:txBody>
      </p:sp>
      <p:sp>
        <p:nvSpPr>
          <p:cNvPr id="80900" name="Text Box 4">
            <a:extLst>
              <a:ext uri="{FF2B5EF4-FFF2-40B4-BE49-F238E27FC236}">
                <a16:creationId xmlns:a16="http://schemas.microsoft.com/office/drawing/2014/main" id="{79766ED3-1A28-415B-89C7-E9FD918C3C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12088" y="188913"/>
            <a:ext cx="1331912" cy="145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1200" b="1">
                <a:solidFill>
                  <a:schemeClr val="tx1"/>
                </a:solidFill>
              </a:rPr>
              <a:t>ew</a:t>
            </a:r>
            <a:r>
              <a:rPr lang="cs-CZ" altLang="cs-CZ" sz="1200">
                <a:solidFill>
                  <a:schemeClr val="tx1"/>
                </a:solidFill>
              </a:rPr>
              <a:t>  jarní dřevo</a:t>
            </a:r>
            <a:br>
              <a:rPr lang="cs-CZ" altLang="cs-CZ" sz="1200">
                <a:solidFill>
                  <a:schemeClr val="tx1"/>
                </a:solidFill>
              </a:rPr>
            </a:br>
            <a:r>
              <a:rPr lang="cs-CZ" altLang="cs-CZ" sz="1200" b="1">
                <a:solidFill>
                  <a:schemeClr val="tx1"/>
                </a:solidFill>
              </a:rPr>
              <a:t>lw</a:t>
            </a:r>
            <a:r>
              <a:rPr lang="cs-CZ" altLang="cs-CZ" sz="1200">
                <a:solidFill>
                  <a:schemeClr val="tx1"/>
                </a:solidFill>
              </a:rPr>
              <a:t>  letní dřevo</a:t>
            </a:r>
            <a:br>
              <a:rPr lang="cs-CZ" altLang="cs-CZ" sz="1200">
                <a:solidFill>
                  <a:schemeClr val="tx1"/>
                </a:solidFill>
              </a:rPr>
            </a:br>
            <a:r>
              <a:rPr lang="cs-CZ" altLang="cs-CZ" sz="1200" b="1">
                <a:solidFill>
                  <a:schemeClr val="tx1"/>
                </a:solidFill>
              </a:rPr>
              <a:t>p</a:t>
            </a:r>
            <a:r>
              <a:rPr lang="cs-CZ" altLang="cs-CZ" sz="1200">
                <a:solidFill>
                  <a:schemeClr val="tx1"/>
                </a:solidFill>
              </a:rPr>
              <a:t>  dřeň</a:t>
            </a:r>
            <a:br>
              <a:rPr lang="cs-CZ" altLang="cs-CZ" sz="1200">
                <a:solidFill>
                  <a:schemeClr val="tx1"/>
                </a:solidFill>
              </a:rPr>
            </a:br>
            <a:r>
              <a:rPr lang="cs-CZ" altLang="cs-CZ" sz="1200" b="1">
                <a:solidFill>
                  <a:schemeClr val="tx1"/>
                </a:solidFill>
              </a:rPr>
              <a:t>ph</a:t>
            </a:r>
            <a:r>
              <a:rPr lang="cs-CZ" altLang="cs-CZ" sz="1200">
                <a:solidFill>
                  <a:schemeClr val="tx1"/>
                </a:solidFill>
              </a:rPr>
              <a:t>  floém</a:t>
            </a:r>
            <a:br>
              <a:rPr lang="cs-CZ" altLang="cs-CZ" sz="1200">
                <a:solidFill>
                  <a:schemeClr val="tx1"/>
                </a:solidFill>
              </a:rPr>
            </a:br>
            <a:r>
              <a:rPr lang="cs-CZ" altLang="cs-CZ" sz="1200" b="1">
                <a:solidFill>
                  <a:schemeClr val="tx1"/>
                </a:solidFill>
              </a:rPr>
              <a:t>r</a:t>
            </a:r>
            <a:r>
              <a:rPr lang="cs-CZ" altLang="cs-CZ" sz="1200">
                <a:solidFill>
                  <a:schemeClr val="tx1"/>
                </a:solidFill>
              </a:rPr>
              <a:t>  paprsek</a:t>
            </a:r>
            <a:br>
              <a:rPr lang="cs-CZ" altLang="cs-CZ" sz="1200">
                <a:solidFill>
                  <a:schemeClr val="tx1"/>
                </a:solidFill>
              </a:rPr>
            </a:br>
            <a:r>
              <a:rPr lang="cs-CZ" altLang="cs-CZ" sz="1200" b="1">
                <a:solidFill>
                  <a:schemeClr val="tx1"/>
                </a:solidFill>
              </a:rPr>
              <a:t>scl</a:t>
            </a:r>
            <a:r>
              <a:rPr lang="cs-CZ" altLang="cs-CZ" sz="1200">
                <a:solidFill>
                  <a:schemeClr val="tx1"/>
                </a:solidFill>
              </a:rPr>
              <a:t>  sklerenchym</a:t>
            </a:r>
            <a:br>
              <a:rPr lang="cs-CZ" altLang="cs-CZ" sz="1200">
                <a:solidFill>
                  <a:schemeClr val="tx1"/>
                </a:solidFill>
              </a:rPr>
            </a:br>
            <a:r>
              <a:rPr lang="cs-CZ" altLang="cs-CZ" sz="1200" b="1">
                <a:solidFill>
                  <a:schemeClr val="tx1"/>
                </a:solidFill>
              </a:rPr>
              <a:t>vca</a:t>
            </a:r>
            <a:r>
              <a:rPr lang="cs-CZ" altLang="cs-CZ" sz="1200">
                <a:solidFill>
                  <a:schemeClr val="tx1"/>
                </a:solidFill>
              </a:rPr>
              <a:t>  kambium</a:t>
            </a:r>
            <a:br>
              <a:rPr lang="cs-CZ" altLang="cs-CZ" sz="1200">
                <a:solidFill>
                  <a:schemeClr val="tx1"/>
                </a:solidFill>
              </a:rPr>
            </a:br>
            <a:endParaRPr lang="cs-CZ" altLang="cs-CZ" sz="1200">
              <a:solidFill>
                <a:schemeClr val="tx1"/>
              </a:solidFill>
            </a:endParaRPr>
          </a:p>
        </p:txBody>
      </p:sp>
      <p:sp>
        <p:nvSpPr>
          <p:cNvPr id="80901" name="Text Box 5">
            <a:extLst>
              <a:ext uri="{FF2B5EF4-FFF2-40B4-BE49-F238E27FC236}">
                <a16:creationId xmlns:a16="http://schemas.microsoft.com/office/drawing/2014/main" id="{A4120EA9-AF50-47A0-954A-CB708A96EC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9925" y="6237288"/>
            <a:ext cx="13239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cs-CZ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©</a:t>
            </a:r>
            <a:r>
              <a:rPr lang="cs-CZ" altLang="cs-CZ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VGPA</a:t>
            </a:r>
            <a:endParaRPr lang="en-US" altLang="cs-CZ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0902" name="Picture 6">
            <a:extLst>
              <a:ext uri="{FF2B5EF4-FFF2-40B4-BE49-F238E27FC236}">
                <a16:creationId xmlns:a16="http://schemas.microsoft.com/office/drawing/2014/main" id="{11352AFB-72AF-4AA9-A34A-4D3F73A467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350" y="5949950"/>
            <a:ext cx="515938" cy="73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256"/>
          <a:stretch/>
        </p:blipFill>
        <p:spPr>
          <a:xfrm>
            <a:off x="4932040" y="1145753"/>
            <a:ext cx="3693845" cy="5328057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891"/>
          <a:stretch/>
        </p:blipFill>
        <p:spPr>
          <a:xfrm>
            <a:off x="539552" y="1145754"/>
            <a:ext cx="3672408" cy="53189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/>
        </p:spPr>
      </p:pic>
      <p:sp>
        <p:nvSpPr>
          <p:cNvPr id="6" name="TextovéPole 5"/>
          <p:cNvSpPr txBox="1"/>
          <p:nvPr/>
        </p:nvSpPr>
        <p:spPr>
          <a:xfrm>
            <a:off x="467544" y="745643"/>
            <a:ext cx="4032447" cy="378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Roztroušeně-pórovité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6047656" y="764704"/>
            <a:ext cx="3096344" cy="378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Kruhovitě-pórovité</a:t>
            </a:r>
          </a:p>
        </p:txBody>
      </p:sp>
    </p:spTree>
    <p:extLst>
      <p:ext uri="{BB962C8B-B14F-4D97-AF65-F5344CB8AC3E}">
        <p14:creationId xmlns:p14="http://schemas.microsoft.com/office/powerpoint/2010/main" val="9773416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5" name="Picture 3">
            <a:extLst>
              <a:ext uri="{FF2B5EF4-FFF2-40B4-BE49-F238E27FC236}">
                <a16:creationId xmlns:a16="http://schemas.microsoft.com/office/drawing/2014/main" id="{CFAAC007-936C-4E3D-95E1-AA264C249E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812088" cy="5857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876" name="Text Box 4">
            <a:extLst>
              <a:ext uri="{FF2B5EF4-FFF2-40B4-BE49-F238E27FC236}">
                <a16:creationId xmlns:a16="http://schemas.microsoft.com/office/drawing/2014/main" id="{0E7B4864-10FF-4DE4-A8BF-3FBD99E431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6092825"/>
            <a:ext cx="7488237" cy="319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1600">
                <a:solidFill>
                  <a:schemeClr val="tx1"/>
                </a:solidFill>
              </a:rPr>
              <a:t>Příčný řez jednoletou větévkou borovice lesní (</a:t>
            </a:r>
            <a:r>
              <a:rPr lang="cs-CZ" altLang="cs-CZ" sz="1600" i="1">
                <a:solidFill>
                  <a:schemeClr val="tx1"/>
                </a:solidFill>
              </a:rPr>
              <a:t>Pinus sylvestris</a:t>
            </a:r>
            <a:r>
              <a:rPr lang="cs-CZ" altLang="cs-CZ" sz="1600">
                <a:solidFill>
                  <a:schemeClr val="tx1"/>
                </a:solidFill>
              </a:rPr>
              <a:t> L.), </a:t>
            </a:r>
            <a:r>
              <a:rPr lang="cs-CZ" altLang="cs-CZ" sz="1600" b="1">
                <a:solidFill>
                  <a:schemeClr val="tx1"/>
                </a:solidFill>
              </a:rPr>
              <a:t>Pinophyta</a:t>
            </a:r>
            <a:r>
              <a:rPr lang="cs-CZ" altLang="cs-CZ" sz="1600">
                <a:solidFill>
                  <a:schemeClr val="tx1"/>
                </a:solidFill>
              </a:rPr>
              <a:t>. </a:t>
            </a:r>
          </a:p>
        </p:txBody>
      </p:sp>
      <p:sp>
        <p:nvSpPr>
          <p:cNvPr id="79877" name="Text Box 5">
            <a:extLst>
              <a:ext uri="{FF2B5EF4-FFF2-40B4-BE49-F238E27FC236}">
                <a16:creationId xmlns:a16="http://schemas.microsoft.com/office/drawing/2014/main" id="{B8A30F5E-A224-42BF-B08A-A84DA5F4A9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12088" y="260350"/>
            <a:ext cx="1331912" cy="247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1200" b="1">
                <a:solidFill>
                  <a:schemeClr val="tx1"/>
                </a:solidFill>
              </a:rPr>
              <a:t>cca</a:t>
            </a:r>
            <a:r>
              <a:rPr lang="cs-CZ" altLang="cs-CZ" sz="1200">
                <a:solidFill>
                  <a:schemeClr val="tx1"/>
                </a:solidFill>
              </a:rPr>
              <a:t>  felogén</a:t>
            </a:r>
            <a:br>
              <a:rPr lang="cs-CZ" altLang="cs-CZ" sz="1200">
                <a:solidFill>
                  <a:schemeClr val="tx1"/>
                </a:solidFill>
              </a:rPr>
            </a:br>
            <a:r>
              <a:rPr lang="cs-CZ" altLang="cs-CZ" sz="1200" b="1">
                <a:solidFill>
                  <a:schemeClr val="tx1"/>
                </a:solidFill>
              </a:rPr>
              <a:t>co</a:t>
            </a:r>
            <a:r>
              <a:rPr lang="cs-CZ" altLang="cs-CZ" sz="1200">
                <a:solidFill>
                  <a:schemeClr val="tx1"/>
                </a:solidFill>
              </a:rPr>
              <a:t>  primární kůra</a:t>
            </a:r>
            <a:br>
              <a:rPr lang="cs-CZ" altLang="cs-CZ" sz="1200">
                <a:solidFill>
                  <a:schemeClr val="tx1"/>
                </a:solidFill>
              </a:rPr>
            </a:br>
            <a:r>
              <a:rPr lang="cs-CZ" altLang="cs-CZ" sz="1200" b="1">
                <a:solidFill>
                  <a:schemeClr val="tx1"/>
                </a:solidFill>
              </a:rPr>
              <a:t>ep</a:t>
            </a:r>
            <a:r>
              <a:rPr lang="cs-CZ" altLang="cs-CZ" sz="1200">
                <a:solidFill>
                  <a:schemeClr val="tx1"/>
                </a:solidFill>
              </a:rPr>
              <a:t>  epidermis</a:t>
            </a:r>
            <a:br>
              <a:rPr lang="cs-CZ" altLang="cs-CZ" sz="1200">
                <a:solidFill>
                  <a:schemeClr val="tx1"/>
                </a:solidFill>
              </a:rPr>
            </a:br>
            <a:r>
              <a:rPr lang="cs-CZ" altLang="cs-CZ" sz="1200" b="1">
                <a:solidFill>
                  <a:schemeClr val="tx1"/>
                </a:solidFill>
              </a:rPr>
              <a:t>p</a:t>
            </a:r>
            <a:r>
              <a:rPr lang="cs-CZ" altLang="cs-CZ" sz="1200">
                <a:solidFill>
                  <a:schemeClr val="tx1"/>
                </a:solidFill>
              </a:rPr>
              <a:t>  dřeň</a:t>
            </a:r>
            <a:br>
              <a:rPr lang="cs-CZ" altLang="cs-CZ" sz="1200">
                <a:solidFill>
                  <a:schemeClr val="tx1"/>
                </a:solidFill>
              </a:rPr>
            </a:br>
            <a:r>
              <a:rPr lang="cs-CZ" altLang="cs-CZ" sz="1200" b="1">
                <a:solidFill>
                  <a:schemeClr val="tx1"/>
                </a:solidFill>
              </a:rPr>
              <a:t>ph</a:t>
            </a:r>
            <a:r>
              <a:rPr lang="cs-CZ" altLang="cs-CZ" sz="1200">
                <a:solidFill>
                  <a:schemeClr val="tx1"/>
                </a:solidFill>
              </a:rPr>
              <a:t>  floém</a:t>
            </a:r>
            <a:br>
              <a:rPr lang="cs-CZ" altLang="cs-CZ" sz="1200">
                <a:solidFill>
                  <a:schemeClr val="tx1"/>
                </a:solidFill>
              </a:rPr>
            </a:br>
            <a:r>
              <a:rPr lang="cs-CZ" altLang="cs-CZ" sz="1200" b="1">
                <a:solidFill>
                  <a:schemeClr val="tx1"/>
                </a:solidFill>
              </a:rPr>
              <a:t>prx</a:t>
            </a:r>
            <a:r>
              <a:rPr lang="cs-CZ" altLang="cs-CZ" sz="1200">
                <a:solidFill>
                  <a:schemeClr val="tx1"/>
                </a:solidFill>
              </a:rPr>
              <a:t>  primární xylém</a:t>
            </a:r>
            <a:br>
              <a:rPr lang="cs-CZ" altLang="cs-CZ" sz="1200">
                <a:solidFill>
                  <a:schemeClr val="tx1"/>
                </a:solidFill>
              </a:rPr>
            </a:br>
            <a:r>
              <a:rPr lang="cs-CZ" altLang="cs-CZ" sz="1200" b="1">
                <a:solidFill>
                  <a:schemeClr val="tx1"/>
                </a:solidFill>
              </a:rPr>
              <a:t>rd</a:t>
            </a:r>
            <a:r>
              <a:rPr lang="cs-CZ" altLang="cs-CZ" sz="1200">
                <a:solidFill>
                  <a:schemeClr val="tx1"/>
                </a:solidFill>
              </a:rPr>
              <a:t>  pryskyřičný kanálek</a:t>
            </a:r>
            <a:br>
              <a:rPr lang="cs-CZ" altLang="cs-CZ" sz="1200">
                <a:solidFill>
                  <a:schemeClr val="tx1"/>
                </a:solidFill>
              </a:rPr>
            </a:br>
            <a:r>
              <a:rPr lang="cs-CZ" altLang="cs-CZ" sz="1200" b="1">
                <a:solidFill>
                  <a:schemeClr val="tx1"/>
                </a:solidFill>
              </a:rPr>
              <a:t>sx</a:t>
            </a:r>
            <a:r>
              <a:rPr lang="cs-CZ" altLang="cs-CZ" sz="1200">
                <a:solidFill>
                  <a:schemeClr val="tx1"/>
                </a:solidFill>
              </a:rPr>
              <a:t>  sekundární xylém</a:t>
            </a:r>
            <a:br>
              <a:rPr lang="cs-CZ" altLang="cs-CZ" sz="1200">
                <a:solidFill>
                  <a:schemeClr val="tx1"/>
                </a:solidFill>
              </a:rPr>
            </a:br>
            <a:r>
              <a:rPr lang="cs-CZ" altLang="cs-CZ" sz="1200" b="1">
                <a:solidFill>
                  <a:schemeClr val="tx1"/>
                </a:solidFill>
              </a:rPr>
              <a:t>vca</a:t>
            </a:r>
            <a:r>
              <a:rPr lang="cs-CZ" altLang="cs-CZ" sz="1200">
                <a:solidFill>
                  <a:schemeClr val="tx1"/>
                </a:solidFill>
              </a:rPr>
              <a:t>  kambium</a:t>
            </a:r>
            <a:br>
              <a:rPr lang="cs-CZ" altLang="cs-CZ" sz="1200">
                <a:solidFill>
                  <a:schemeClr val="tx1"/>
                </a:solidFill>
              </a:rPr>
            </a:br>
            <a:endParaRPr lang="cs-CZ" altLang="cs-CZ" sz="1200">
              <a:solidFill>
                <a:schemeClr val="tx1"/>
              </a:solidFill>
            </a:endParaRPr>
          </a:p>
        </p:txBody>
      </p:sp>
      <p:sp>
        <p:nvSpPr>
          <p:cNvPr id="79878" name="Text Box 6">
            <a:extLst>
              <a:ext uri="{FF2B5EF4-FFF2-40B4-BE49-F238E27FC236}">
                <a16:creationId xmlns:a16="http://schemas.microsoft.com/office/drawing/2014/main" id="{79977A56-75C5-4A92-98DD-831EF618AB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9925" y="6237288"/>
            <a:ext cx="13239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cs-CZ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©</a:t>
            </a:r>
            <a:r>
              <a:rPr lang="cs-CZ" altLang="cs-CZ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VGPA</a:t>
            </a:r>
            <a:endParaRPr lang="en-US" altLang="cs-CZ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9879" name="Picture 7">
            <a:extLst>
              <a:ext uri="{FF2B5EF4-FFF2-40B4-BE49-F238E27FC236}">
                <a16:creationId xmlns:a16="http://schemas.microsoft.com/office/drawing/2014/main" id="{9EBE500A-999A-4E51-82E1-883F42E2C7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350" y="5949950"/>
            <a:ext cx="515938" cy="73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>
            <a:extLst>
              <a:ext uri="{FF2B5EF4-FFF2-40B4-BE49-F238E27FC236}">
                <a16:creationId xmlns:a16="http://schemas.microsoft.com/office/drawing/2014/main" id="{29494270-D9BF-4A57-9CD7-7C424D0AEC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812088" cy="5861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851" name="Text Box 3">
            <a:extLst>
              <a:ext uri="{FF2B5EF4-FFF2-40B4-BE49-F238E27FC236}">
                <a16:creationId xmlns:a16="http://schemas.microsoft.com/office/drawing/2014/main" id="{58318119-1990-4CC8-B8C7-7C931B556D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" y="6021388"/>
            <a:ext cx="7848600" cy="319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1600" dirty="0">
                <a:solidFill>
                  <a:schemeClr val="tx1"/>
                </a:solidFill>
              </a:rPr>
              <a:t>Příčný řez stonkem dračinky (</a:t>
            </a:r>
            <a:r>
              <a:rPr lang="cs-CZ" altLang="cs-CZ" sz="1600" i="1" dirty="0" err="1">
                <a:solidFill>
                  <a:schemeClr val="tx1"/>
                </a:solidFill>
              </a:rPr>
              <a:t>Cordyline</a:t>
            </a:r>
            <a:r>
              <a:rPr lang="cs-CZ" altLang="cs-CZ" sz="1600" i="1" dirty="0">
                <a:solidFill>
                  <a:schemeClr val="tx1"/>
                </a:solidFill>
              </a:rPr>
              <a:t> </a:t>
            </a:r>
            <a:r>
              <a:rPr lang="cs-CZ" altLang="cs-CZ" sz="1600" i="1" dirty="0" err="1">
                <a:solidFill>
                  <a:schemeClr val="tx1"/>
                </a:solidFill>
              </a:rPr>
              <a:t>indivisa</a:t>
            </a:r>
            <a:r>
              <a:rPr lang="cs-CZ" altLang="cs-CZ" sz="1600" dirty="0">
                <a:solidFill>
                  <a:schemeClr val="tx1"/>
                </a:solidFill>
              </a:rPr>
              <a:t> (G. Forst.) </a:t>
            </a:r>
            <a:r>
              <a:rPr lang="cs-CZ" altLang="cs-CZ" sz="1600" dirty="0" err="1">
                <a:solidFill>
                  <a:schemeClr val="tx1"/>
                </a:solidFill>
              </a:rPr>
              <a:t>Endl</a:t>
            </a:r>
            <a:r>
              <a:rPr lang="cs-CZ" altLang="cs-CZ" sz="1600" dirty="0">
                <a:solidFill>
                  <a:schemeClr val="tx1"/>
                </a:solidFill>
              </a:rPr>
              <a:t>.)., </a:t>
            </a:r>
            <a:r>
              <a:rPr lang="cs-CZ" altLang="cs-CZ" sz="1600" b="1" dirty="0" err="1">
                <a:solidFill>
                  <a:schemeClr val="tx1"/>
                </a:solidFill>
              </a:rPr>
              <a:t>Liliopsida</a:t>
            </a:r>
            <a:r>
              <a:rPr lang="cs-CZ" altLang="cs-CZ" sz="16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78852" name="Text Box 4">
            <a:extLst>
              <a:ext uri="{FF2B5EF4-FFF2-40B4-BE49-F238E27FC236}">
                <a16:creationId xmlns:a16="http://schemas.microsoft.com/office/drawing/2014/main" id="{85FA9A96-E30E-429A-B86D-2077DD02DB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12088" y="333375"/>
            <a:ext cx="1331912" cy="1620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1200" b="1">
                <a:solidFill>
                  <a:schemeClr val="tx1"/>
                </a:solidFill>
              </a:rPr>
              <a:t>cca</a:t>
            </a:r>
            <a:r>
              <a:rPr lang="cs-CZ" altLang="cs-CZ" sz="1200">
                <a:solidFill>
                  <a:schemeClr val="tx1"/>
                </a:solidFill>
              </a:rPr>
              <a:t>  felogén</a:t>
            </a:r>
            <a:br>
              <a:rPr lang="cs-CZ" altLang="cs-CZ" sz="1200">
                <a:solidFill>
                  <a:schemeClr val="tx1"/>
                </a:solidFill>
              </a:rPr>
            </a:br>
            <a:r>
              <a:rPr lang="cs-CZ" altLang="cs-CZ" sz="1200" b="1">
                <a:solidFill>
                  <a:schemeClr val="tx1"/>
                </a:solidFill>
              </a:rPr>
              <a:t>co</a:t>
            </a:r>
            <a:r>
              <a:rPr lang="cs-CZ" altLang="cs-CZ" sz="1200">
                <a:solidFill>
                  <a:schemeClr val="tx1"/>
                </a:solidFill>
              </a:rPr>
              <a:t>  primární kůra</a:t>
            </a:r>
            <a:br>
              <a:rPr lang="cs-CZ" altLang="cs-CZ" sz="1200">
                <a:solidFill>
                  <a:schemeClr val="tx1"/>
                </a:solidFill>
              </a:rPr>
            </a:br>
            <a:r>
              <a:rPr lang="cs-CZ" altLang="cs-CZ" sz="1200" b="1">
                <a:solidFill>
                  <a:schemeClr val="tx1"/>
                </a:solidFill>
              </a:rPr>
              <a:t>c-lm</a:t>
            </a:r>
            <a:r>
              <a:rPr lang="cs-CZ" altLang="cs-CZ" sz="1200">
                <a:solidFill>
                  <a:schemeClr val="tx1"/>
                </a:solidFill>
              </a:rPr>
              <a:t>  meristém podobný kambiu</a:t>
            </a:r>
            <a:br>
              <a:rPr lang="cs-CZ" altLang="cs-CZ" sz="1200">
                <a:solidFill>
                  <a:schemeClr val="tx1"/>
                </a:solidFill>
              </a:rPr>
            </a:br>
            <a:r>
              <a:rPr lang="cs-CZ" altLang="cs-CZ" sz="1200" b="1">
                <a:solidFill>
                  <a:schemeClr val="tx1"/>
                </a:solidFill>
              </a:rPr>
              <a:t>par</a:t>
            </a:r>
            <a:r>
              <a:rPr lang="cs-CZ" altLang="cs-CZ" sz="1200">
                <a:solidFill>
                  <a:schemeClr val="tx1"/>
                </a:solidFill>
              </a:rPr>
              <a:t>  parenchym</a:t>
            </a:r>
            <a:br>
              <a:rPr lang="cs-CZ" altLang="cs-CZ" sz="1200">
                <a:solidFill>
                  <a:schemeClr val="tx1"/>
                </a:solidFill>
              </a:rPr>
            </a:br>
            <a:r>
              <a:rPr lang="cs-CZ" altLang="cs-CZ" sz="1200" b="1">
                <a:solidFill>
                  <a:schemeClr val="tx1"/>
                </a:solidFill>
              </a:rPr>
              <a:t>phe</a:t>
            </a:r>
            <a:r>
              <a:rPr lang="cs-CZ" altLang="cs-CZ" sz="1200">
                <a:solidFill>
                  <a:schemeClr val="tx1"/>
                </a:solidFill>
              </a:rPr>
              <a:t>  korek</a:t>
            </a:r>
            <a:br>
              <a:rPr lang="cs-CZ" altLang="cs-CZ" sz="1200">
                <a:solidFill>
                  <a:schemeClr val="tx1"/>
                </a:solidFill>
              </a:rPr>
            </a:br>
            <a:r>
              <a:rPr lang="cs-CZ" altLang="cs-CZ" sz="1200" b="1">
                <a:solidFill>
                  <a:schemeClr val="tx1"/>
                </a:solidFill>
              </a:rPr>
              <a:t>vb</a:t>
            </a:r>
            <a:r>
              <a:rPr lang="cs-CZ" altLang="cs-CZ" sz="1200">
                <a:solidFill>
                  <a:schemeClr val="tx1"/>
                </a:solidFill>
              </a:rPr>
              <a:t>  cévní svazek</a:t>
            </a:r>
            <a:br>
              <a:rPr lang="cs-CZ" altLang="cs-CZ" sz="1200">
                <a:solidFill>
                  <a:schemeClr val="tx1"/>
                </a:solidFill>
              </a:rPr>
            </a:br>
            <a:endParaRPr lang="cs-CZ" altLang="cs-CZ" sz="1200">
              <a:solidFill>
                <a:schemeClr val="tx1"/>
              </a:solidFill>
            </a:endParaRPr>
          </a:p>
        </p:txBody>
      </p:sp>
      <p:sp>
        <p:nvSpPr>
          <p:cNvPr id="78853" name="Text Box 5">
            <a:extLst>
              <a:ext uri="{FF2B5EF4-FFF2-40B4-BE49-F238E27FC236}">
                <a16:creationId xmlns:a16="http://schemas.microsoft.com/office/drawing/2014/main" id="{5216B50A-DE89-4E16-8BDA-654077586C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9925" y="6237288"/>
            <a:ext cx="13239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cs-CZ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©</a:t>
            </a:r>
            <a:r>
              <a:rPr lang="cs-CZ" altLang="cs-CZ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VGPA</a:t>
            </a:r>
            <a:endParaRPr lang="en-US" altLang="cs-CZ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8854" name="Picture 6">
            <a:extLst>
              <a:ext uri="{FF2B5EF4-FFF2-40B4-BE49-F238E27FC236}">
                <a16:creationId xmlns:a16="http://schemas.microsoft.com/office/drawing/2014/main" id="{9894F509-582D-47C0-B039-408BF2BBA4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350" y="5949950"/>
            <a:ext cx="515938" cy="73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>
            <a:extLst>
              <a:ext uri="{FF2B5EF4-FFF2-40B4-BE49-F238E27FC236}">
                <a16:creationId xmlns:a16="http://schemas.microsoft.com/office/drawing/2014/main" id="{5D04F472-4839-428E-B80A-9FB7BDFA06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812088" cy="5859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9571" name="Text Box 3">
            <a:extLst>
              <a:ext uri="{FF2B5EF4-FFF2-40B4-BE49-F238E27FC236}">
                <a16:creationId xmlns:a16="http://schemas.microsoft.com/office/drawing/2014/main" id="{260DFF36-7CE5-4210-A7B3-66393DD5E2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" y="6021388"/>
            <a:ext cx="7704138" cy="319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1600">
                <a:solidFill>
                  <a:schemeClr val="tx1"/>
                </a:solidFill>
              </a:rPr>
              <a:t>Příčný řez větévkou bezu černého (</a:t>
            </a:r>
            <a:r>
              <a:rPr lang="cs-CZ" altLang="cs-CZ" sz="1600" i="1">
                <a:solidFill>
                  <a:schemeClr val="tx1"/>
                </a:solidFill>
              </a:rPr>
              <a:t>Sambucus nigra</a:t>
            </a:r>
            <a:r>
              <a:rPr lang="cs-CZ" altLang="cs-CZ" sz="1600">
                <a:solidFill>
                  <a:schemeClr val="tx1"/>
                </a:solidFill>
              </a:rPr>
              <a:t> L.). </a:t>
            </a:r>
          </a:p>
        </p:txBody>
      </p:sp>
      <p:sp>
        <p:nvSpPr>
          <p:cNvPr id="109572" name="Text Box 4">
            <a:extLst>
              <a:ext uri="{FF2B5EF4-FFF2-40B4-BE49-F238E27FC236}">
                <a16:creationId xmlns:a16="http://schemas.microsoft.com/office/drawing/2014/main" id="{9C06580F-E0B4-43B6-BC33-8F780B1E6A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12088" y="404813"/>
            <a:ext cx="1331912" cy="2300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1200" b="1">
                <a:solidFill>
                  <a:schemeClr val="tx1"/>
                </a:solidFill>
              </a:rPr>
              <a:t>cca</a:t>
            </a:r>
            <a:r>
              <a:rPr lang="cs-CZ" altLang="cs-CZ" sz="1200">
                <a:solidFill>
                  <a:schemeClr val="tx1"/>
                </a:solidFill>
              </a:rPr>
              <a:t>  felogén</a:t>
            </a:r>
            <a:br>
              <a:rPr lang="cs-CZ" altLang="cs-CZ" sz="1200">
                <a:solidFill>
                  <a:schemeClr val="tx1"/>
                </a:solidFill>
              </a:rPr>
            </a:br>
            <a:r>
              <a:rPr lang="cs-CZ" altLang="cs-CZ" sz="1200" b="1">
                <a:solidFill>
                  <a:schemeClr val="tx1"/>
                </a:solidFill>
              </a:rPr>
              <a:t>co</a:t>
            </a:r>
            <a:r>
              <a:rPr lang="cs-CZ" altLang="cs-CZ" sz="1200">
                <a:solidFill>
                  <a:schemeClr val="tx1"/>
                </a:solidFill>
              </a:rPr>
              <a:t>  primární kůra</a:t>
            </a:r>
            <a:br>
              <a:rPr lang="cs-CZ" altLang="cs-CZ" sz="1200">
                <a:solidFill>
                  <a:schemeClr val="tx1"/>
                </a:solidFill>
              </a:rPr>
            </a:br>
            <a:r>
              <a:rPr lang="cs-CZ" altLang="cs-CZ" sz="1200" b="1">
                <a:solidFill>
                  <a:schemeClr val="tx1"/>
                </a:solidFill>
              </a:rPr>
              <a:t>ep</a:t>
            </a:r>
            <a:r>
              <a:rPr lang="cs-CZ" altLang="cs-CZ" sz="1200">
                <a:solidFill>
                  <a:schemeClr val="tx1"/>
                </a:solidFill>
              </a:rPr>
              <a:t>  epidermis</a:t>
            </a:r>
            <a:br>
              <a:rPr lang="cs-CZ" altLang="cs-CZ" sz="1200">
                <a:solidFill>
                  <a:schemeClr val="tx1"/>
                </a:solidFill>
              </a:rPr>
            </a:br>
            <a:r>
              <a:rPr lang="cs-CZ" altLang="cs-CZ" sz="1200" b="1">
                <a:solidFill>
                  <a:schemeClr val="tx1"/>
                </a:solidFill>
              </a:rPr>
              <a:t>p</a:t>
            </a:r>
            <a:r>
              <a:rPr lang="cs-CZ" altLang="cs-CZ" sz="1200">
                <a:solidFill>
                  <a:schemeClr val="tx1"/>
                </a:solidFill>
              </a:rPr>
              <a:t>  dřeň</a:t>
            </a:r>
            <a:br>
              <a:rPr lang="cs-CZ" altLang="cs-CZ" sz="1200">
                <a:solidFill>
                  <a:schemeClr val="tx1"/>
                </a:solidFill>
              </a:rPr>
            </a:br>
            <a:r>
              <a:rPr lang="cs-CZ" altLang="cs-CZ" sz="1200" b="1">
                <a:solidFill>
                  <a:schemeClr val="tx1"/>
                </a:solidFill>
              </a:rPr>
              <a:t>ph</a:t>
            </a:r>
            <a:r>
              <a:rPr lang="cs-CZ" altLang="cs-CZ" sz="1200">
                <a:solidFill>
                  <a:schemeClr val="tx1"/>
                </a:solidFill>
              </a:rPr>
              <a:t>  floém</a:t>
            </a:r>
            <a:br>
              <a:rPr lang="cs-CZ" altLang="cs-CZ" sz="1200">
                <a:solidFill>
                  <a:schemeClr val="tx1"/>
                </a:solidFill>
              </a:rPr>
            </a:br>
            <a:r>
              <a:rPr lang="cs-CZ" altLang="cs-CZ" sz="1200" b="1">
                <a:solidFill>
                  <a:schemeClr val="tx1"/>
                </a:solidFill>
              </a:rPr>
              <a:t>prx</a:t>
            </a:r>
            <a:r>
              <a:rPr lang="cs-CZ" altLang="cs-CZ" sz="1200">
                <a:solidFill>
                  <a:schemeClr val="tx1"/>
                </a:solidFill>
              </a:rPr>
              <a:t>  primární xylém</a:t>
            </a:r>
            <a:br>
              <a:rPr lang="cs-CZ" altLang="cs-CZ" sz="1200">
                <a:solidFill>
                  <a:schemeClr val="tx1"/>
                </a:solidFill>
              </a:rPr>
            </a:br>
            <a:r>
              <a:rPr lang="cs-CZ" altLang="cs-CZ" sz="1200" b="1">
                <a:solidFill>
                  <a:schemeClr val="tx1"/>
                </a:solidFill>
              </a:rPr>
              <a:t>scl</a:t>
            </a:r>
            <a:r>
              <a:rPr lang="cs-CZ" altLang="cs-CZ" sz="1200">
                <a:solidFill>
                  <a:schemeClr val="tx1"/>
                </a:solidFill>
              </a:rPr>
              <a:t>  sklerenchym</a:t>
            </a:r>
            <a:br>
              <a:rPr lang="cs-CZ" altLang="cs-CZ" sz="1200">
                <a:solidFill>
                  <a:schemeClr val="tx1"/>
                </a:solidFill>
              </a:rPr>
            </a:br>
            <a:r>
              <a:rPr lang="cs-CZ" altLang="cs-CZ" sz="1200" b="1">
                <a:solidFill>
                  <a:schemeClr val="tx1"/>
                </a:solidFill>
              </a:rPr>
              <a:t>sx</a:t>
            </a:r>
            <a:r>
              <a:rPr lang="cs-CZ" altLang="cs-CZ" sz="1200">
                <a:solidFill>
                  <a:schemeClr val="tx1"/>
                </a:solidFill>
              </a:rPr>
              <a:t>  sekundární xylém</a:t>
            </a:r>
            <a:br>
              <a:rPr lang="cs-CZ" altLang="cs-CZ" sz="1200">
                <a:solidFill>
                  <a:schemeClr val="tx1"/>
                </a:solidFill>
              </a:rPr>
            </a:br>
            <a:r>
              <a:rPr lang="cs-CZ" altLang="cs-CZ" sz="1200" b="1">
                <a:solidFill>
                  <a:schemeClr val="tx1"/>
                </a:solidFill>
              </a:rPr>
              <a:t>vca</a:t>
            </a:r>
            <a:r>
              <a:rPr lang="cs-CZ" altLang="cs-CZ" sz="1200">
                <a:solidFill>
                  <a:schemeClr val="tx1"/>
                </a:solidFill>
              </a:rPr>
              <a:t>  kambium</a:t>
            </a:r>
            <a:br>
              <a:rPr lang="cs-CZ" altLang="cs-CZ" sz="1200">
                <a:solidFill>
                  <a:schemeClr val="tx1"/>
                </a:solidFill>
              </a:rPr>
            </a:br>
            <a:endParaRPr lang="cs-CZ" altLang="cs-CZ" sz="1200">
              <a:solidFill>
                <a:schemeClr val="tx1"/>
              </a:solidFill>
            </a:endParaRPr>
          </a:p>
        </p:txBody>
      </p:sp>
      <p:sp>
        <p:nvSpPr>
          <p:cNvPr id="109573" name="Text Box 5">
            <a:extLst>
              <a:ext uri="{FF2B5EF4-FFF2-40B4-BE49-F238E27FC236}">
                <a16:creationId xmlns:a16="http://schemas.microsoft.com/office/drawing/2014/main" id="{C237D62D-6EFC-48B0-A207-7BBB34D605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9925" y="6237288"/>
            <a:ext cx="13239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cs-CZ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©</a:t>
            </a:r>
            <a:r>
              <a:rPr lang="cs-CZ" altLang="cs-CZ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VGPA</a:t>
            </a:r>
            <a:endParaRPr lang="en-US" altLang="cs-CZ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9574" name="Picture 6">
            <a:extLst>
              <a:ext uri="{FF2B5EF4-FFF2-40B4-BE49-F238E27FC236}">
                <a16:creationId xmlns:a16="http://schemas.microsoft.com/office/drawing/2014/main" id="{F6652E82-4F14-466C-9592-1262FC1769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350" y="5949950"/>
            <a:ext cx="515938" cy="73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2">
            <a:extLst>
              <a:ext uri="{FF2B5EF4-FFF2-40B4-BE49-F238E27FC236}">
                <a16:creationId xmlns:a16="http://schemas.microsoft.com/office/drawing/2014/main" id="{7F65D0F7-6B80-429C-AD73-89024CD86C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740650" cy="5780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1619" name="Text Box 3">
            <a:extLst>
              <a:ext uri="{FF2B5EF4-FFF2-40B4-BE49-F238E27FC236}">
                <a16:creationId xmlns:a16="http://schemas.microsoft.com/office/drawing/2014/main" id="{247E474C-E110-46CD-8FAA-F164FC045F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13" y="5788025"/>
            <a:ext cx="4062412" cy="319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600">
                <a:solidFill>
                  <a:schemeClr val="tx1"/>
                </a:solidFill>
              </a:rPr>
              <a:t>Příčný řez větévkou meruzalky (</a:t>
            </a:r>
            <a:r>
              <a:rPr lang="cs-CZ" altLang="cs-CZ" sz="1600" i="1">
                <a:solidFill>
                  <a:schemeClr val="tx1"/>
                </a:solidFill>
              </a:rPr>
              <a:t>Ribes</a:t>
            </a:r>
            <a:r>
              <a:rPr lang="cs-CZ" altLang="cs-CZ" sz="1600">
                <a:solidFill>
                  <a:schemeClr val="tx1"/>
                </a:solidFill>
              </a:rPr>
              <a:t> sp.). </a:t>
            </a:r>
          </a:p>
        </p:txBody>
      </p:sp>
      <p:sp>
        <p:nvSpPr>
          <p:cNvPr id="111620" name="Text Box 4">
            <a:extLst>
              <a:ext uri="{FF2B5EF4-FFF2-40B4-BE49-F238E27FC236}">
                <a16:creationId xmlns:a16="http://schemas.microsoft.com/office/drawing/2014/main" id="{D79E2D24-FB38-4C9A-A251-40519C4B8D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12088" y="404813"/>
            <a:ext cx="1331912" cy="1878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1400" b="1">
                <a:solidFill>
                  <a:schemeClr val="tx1"/>
                </a:solidFill>
              </a:rPr>
              <a:t>cca</a:t>
            </a:r>
            <a:r>
              <a:rPr lang="cs-CZ" altLang="cs-CZ" sz="1400">
                <a:solidFill>
                  <a:schemeClr val="tx1"/>
                </a:solidFill>
              </a:rPr>
              <a:t>  felogén</a:t>
            </a:r>
            <a:br>
              <a:rPr lang="cs-CZ" altLang="cs-CZ" sz="1400">
                <a:solidFill>
                  <a:schemeClr val="tx1"/>
                </a:solidFill>
              </a:rPr>
            </a:br>
            <a:r>
              <a:rPr lang="cs-CZ" altLang="cs-CZ" sz="1400" b="1">
                <a:solidFill>
                  <a:schemeClr val="tx1"/>
                </a:solidFill>
              </a:rPr>
              <a:t>co</a:t>
            </a:r>
            <a:r>
              <a:rPr lang="cs-CZ" altLang="cs-CZ" sz="1400">
                <a:solidFill>
                  <a:schemeClr val="tx1"/>
                </a:solidFill>
              </a:rPr>
              <a:t>  primární kůra</a:t>
            </a:r>
            <a:br>
              <a:rPr lang="cs-CZ" altLang="cs-CZ" sz="1400">
                <a:solidFill>
                  <a:schemeClr val="tx1"/>
                </a:solidFill>
              </a:rPr>
            </a:br>
            <a:r>
              <a:rPr lang="cs-CZ" altLang="cs-CZ" sz="1400" b="1">
                <a:solidFill>
                  <a:schemeClr val="tx1"/>
                </a:solidFill>
              </a:rPr>
              <a:t>cu</a:t>
            </a:r>
            <a:r>
              <a:rPr lang="cs-CZ" altLang="cs-CZ" sz="1400">
                <a:solidFill>
                  <a:schemeClr val="tx1"/>
                </a:solidFill>
              </a:rPr>
              <a:t>  kutikula</a:t>
            </a:r>
            <a:br>
              <a:rPr lang="cs-CZ" altLang="cs-CZ" sz="1400">
                <a:solidFill>
                  <a:schemeClr val="tx1"/>
                </a:solidFill>
              </a:rPr>
            </a:br>
            <a:r>
              <a:rPr lang="cs-CZ" altLang="cs-CZ" sz="1400" b="1">
                <a:solidFill>
                  <a:schemeClr val="tx1"/>
                </a:solidFill>
              </a:rPr>
              <a:t>ep</a:t>
            </a:r>
            <a:r>
              <a:rPr lang="cs-CZ" altLang="cs-CZ" sz="1400">
                <a:solidFill>
                  <a:schemeClr val="tx1"/>
                </a:solidFill>
              </a:rPr>
              <a:t>  epidermis</a:t>
            </a:r>
            <a:br>
              <a:rPr lang="cs-CZ" altLang="cs-CZ" sz="1400">
                <a:solidFill>
                  <a:schemeClr val="tx1"/>
                </a:solidFill>
              </a:rPr>
            </a:br>
            <a:r>
              <a:rPr lang="cs-CZ" altLang="cs-CZ" sz="1400" b="1">
                <a:solidFill>
                  <a:schemeClr val="tx1"/>
                </a:solidFill>
              </a:rPr>
              <a:t>ph</a:t>
            </a:r>
            <a:r>
              <a:rPr lang="cs-CZ" altLang="cs-CZ" sz="1400">
                <a:solidFill>
                  <a:schemeClr val="tx1"/>
                </a:solidFill>
              </a:rPr>
              <a:t>  floém</a:t>
            </a:r>
            <a:br>
              <a:rPr lang="cs-CZ" altLang="cs-CZ" sz="1400">
                <a:solidFill>
                  <a:schemeClr val="tx1"/>
                </a:solidFill>
              </a:rPr>
            </a:br>
            <a:r>
              <a:rPr lang="cs-CZ" altLang="cs-CZ" sz="1400" b="1">
                <a:solidFill>
                  <a:schemeClr val="tx1"/>
                </a:solidFill>
              </a:rPr>
              <a:t>vca</a:t>
            </a:r>
            <a:r>
              <a:rPr lang="cs-CZ" altLang="cs-CZ" sz="1400">
                <a:solidFill>
                  <a:schemeClr val="tx1"/>
                </a:solidFill>
              </a:rPr>
              <a:t>  kambium</a:t>
            </a:r>
            <a:br>
              <a:rPr lang="cs-CZ" altLang="cs-CZ" sz="1400">
                <a:solidFill>
                  <a:schemeClr val="tx1"/>
                </a:solidFill>
              </a:rPr>
            </a:br>
            <a:r>
              <a:rPr lang="cs-CZ" altLang="cs-CZ" sz="1400" b="1">
                <a:solidFill>
                  <a:schemeClr val="tx1"/>
                </a:solidFill>
              </a:rPr>
              <a:t>x</a:t>
            </a:r>
            <a:r>
              <a:rPr lang="cs-CZ" altLang="cs-CZ" sz="1400">
                <a:solidFill>
                  <a:schemeClr val="tx1"/>
                </a:solidFill>
              </a:rPr>
              <a:t>  xylém</a:t>
            </a:r>
            <a:br>
              <a:rPr lang="cs-CZ" altLang="cs-CZ" sz="1400">
                <a:solidFill>
                  <a:schemeClr val="tx1"/>
                </a:solidFill>
              </a:rPr>
            </a:br>
            <a:endParaRPr lang="cs-CZ" altLang="cs-CZ" sz="1400">
              <a:solidFill>
                <a:schemeClr val="tx1"/>
              </a:solidFill>
            </a:endParaRPr>
          </a:p>
        </p:txBody>
      </p:sp>
      <p:sp>
        <p:nvSpPr>
          <p:cNvPr id="111621" name="Text Box 5">
            <a:extLst>
              <a:ext uri="{FF2B5EF4-FFF2-40B4-BE49-F238E27FC236}">
                <a16:creationId xmlns:a16="http://schemas.microsoft.com/office/drawing/2014/main" id="{662ACA25-3EB1-4413-A728-C705AAA80E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9925" y="6237288"/>
            <a:ext cx="13239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cs-CZ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©</a:t>
            </a:r>
            <a:r>
              <a:rPr lang="cs-CZ" altLang="cs-CZ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VGPA</a:t>
            </a:r>
            <a:endParaRPr lang="en-US" altLang="cs-CZ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1622" name="Picture 6">
            <a:extLst>
              <a:ext uri="{FF2B5EF4-FFF2-40B4-BE49-F238E27FC236}">
                <a16:creationId xmlns:a16="http://schemas.microsoft.com/office/drawing/2014/main" id="{88648021-2F1F-480B-9309-289552E268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350" y="5949950"/>
            <a:ext cx="515938" cy="73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2">
            <a:extLst>
              <a:ext uri="{FF2B5EF4-FFF2-40B4-BE49-F238E27FC236}">
                <a16:creationId xmlns:a16="http://schemas.microsoft.com/office/drawing/2014/main" id="{68D23286-3FCC-4E9E-BE82-B5AED2E7AE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885113" cy="5913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4691" name="Text Box 3">
            <a:extLst>
              <a:ext uri="{FF2B5EF4-FFF2-40B4-BE49-F238E27FC236}">
                <a16:creationId xmlns:a16="http://schemas.microsoft.com/office/drawing/2014/main" id="{F43F65CD-69AF-49EA-8F5C-212BEE449B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237288"/>
            <a:ext cx="8101013" cy="319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1600">
                <a:solidFill>
                  <a:schemeClr val="tx1"/>
                </a:solidFill>
              </a:rPr>
              <a:t>Příčný řez větévkou bezu černého (</a:t>
            </a:r>
            <a:r>
              <a:rPr lang="cs-CZ" altLang="cs-CZ" sz="1600" i="1">
                <a:solidFill>
                  <a:schemeClr val="tx1"/>
                </a:solidFill>
              </a:rPr>
              <a:t>Sambucus nigra</a:t>
            </a:r>
            <a:r>
              <a:rPr lang="cs-CZ" altLang="cs-CZ" sz="1600">
                <a:solidFill>
                  <a:schemeClr val="tx1"/>
                </a:solidFill>
              </a:rPr>
              <a:t> L.) s lenticelou. </a:t>
            </a:r>
          </a:p>
        </p:txBody>
      </p:sp>
      <p:sp>
        <p:nvSpPr>
          <p:cNvPr id="114692" name="Text Box 4">
            <a:extLst>
              <a:ext uri="{FF2B5EF4-FFF2-40B4-BE49-F238E27FC236}">
                <a16:creationId xmlns:a16="http://schemas.microsoft.com/office/drawing/2014/main" id="{A8FE400D-136E-4DB8-BAA4-5F973D40C4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85113" y="260350"/>
            <a:ext cx="1366837" cy="179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1200" b="1">
                <a:solidFill>
                  <a:schemeClr val="tx1"/>
                </a:solidFill>
              </a:rPr>
              <a:t>cca</a:t>
            </a:r>
            <a:r>
              <a:rPr lang="cs-CZ" altLang="cs-CZ" sz="1200">
                <a:solidFill>
                  <a:schemeClr val="tx1"/>
                </a:solidFill>
              </a:rPr>
              <a:t>  felogén</a:t>
            </a:r>
            <a:br>
              <a:rPr lang="cs-CZ" altLang="cs-CZ" sz="1200">
                <a:solidFill>
                  <a:schemeClr val="tx1"/>
                </a:solidFill>
              </a:rPr>
            </a:br>
            <a:r>
              <a:rPr lang="cs-CZ" altLang="cs-CZ" sz="1200" b="1">
                <a:solidFill>
                  <a:schemeClr val="tx1"/>
                </a:solidFill>
              </a:rPr>
              <a:t>co</a:t>
            </a:r>
            <a:r>
              <a:rPr lang="cs-CZ" altLang="cs-CZ" sz="1200">
                <a:solidFill>
                  <a:schemeClr val="tx1"/>
                </a:solidFill>
              </a:rPr>
              <a:t>  primární kůra</a:t>
            </a:r>
            <a:br>
              <a:rPr lang="cs-CZ" altLang="cs-CZ" sz="1200">
                <a:solidFill>
                  <a:schemeClr val="tx1"/>
                </a:solidFill>
              </a:rPr>
            </a:br>
            <a:r>
              <a:rPr lang="cs-CZ" altLang="cs-CZ" sz="1200" b="1">
                <a:solidFill>
                  <a:schemeClr val="tx1"/>
                </a:solidFill>
              </a:rPr>
              <a:t>le</a:t>
            </a:r>
            <a:r>
              <a:rPr lang="cs-CZ" altLang="cs-CZ" sz="1200">
                <a:solidFill>
                  <a:schemeClr val="tx1"/>
                </a:solidFill>
              </a:rPr>
              <a:t>  lenticela</a:t>
            </a:r>
            <a:br>
              <a:rPr lang="cs-CZ" altLang="cs-CZ" sz="1200">
                <a:solidFill>
                  <a:schemeClr val="tx1"/>
                </a:solidFill>
              </a:rPr>
            </a:br>
            <a:r>
              <a:rPr lang="cs-CZ" altLang="cs-CZ" sz="1200" b="1">
                <a:solidFill>
                  <a:schemeClr val="tx1"/>
                </a:solidFill>
              </a:rPr>
              <a:t>ph</a:t>
            </a:r>
            <a:r>
              <a:rPr lang="cs-CZ" altLang="cs-CZ" sz="1200">
                <a:solidFill>
                  <a:schemeClr val="tx1"/>
                </a:solidFill>
              </a:rPr>
              <a:t>  floém</a:t>
            </a:r>
            <a:br>
              <a:rPr lang="cs-CZ" altLang="cs-CZ" sz="1200">
                <a:solidFill>
                  <a:schemeClr val="tx1"/>
                </a:solidFill>
              </a:rPr>
            </a:br>
            <a:r>
              <a:rPr lang="cs-CZ" altLang="cs-CZ" sz="1200" b="1">
                <a:solidFill>
                  <a:schemeClr val="tx1"/>
                </a:solidFill>
              </a:rPr>
              <a:t>phe</a:t>
            </a:r>
            <a:r>
              <a:rPr lang="cs-CZ" altLang="cs-CZ" sz="1200">
                <a:solidFill>
                  <a:schemeClr val="tx1"/>
                </a:solidFill>
              </a:rPr>
              <a:t>  korek</a:t>
            </a:r>
            <a:br>
              <a:rPr lang="cs-CZ" altLang="cs-CZ" sz="1200">
                <a:solidFill>
                  <a:schemeClr val="tx1"/>
                </a:solidFill>
              </a:rPr>
            </a:br>
            <a:r>
              <a:rPr lang="cs-CZ" altLang="cs-CZ" sz="1200" b="1">
                <a:solidFill>
                  <a:schemeClr val="tx1"/>
                </a:solidFill>
              </a:rPr>
              <a:t>r</a:t>
            </a:r>
            <a:r>
              <a:rPr lang="cs-CZ" altLang="cs-CZ" sz="1200">
                <a:solidFill>
                  <a:schemeClr val="tx1"/>
                </a:solidFill>
              </a:rPr>
              <a:t>  paprsek</a:t>
            </a:r>
            <a:br>
              <a:rPr lang="cs-CZ" altLang="cs-CZ" sz="1200">
                <a:solidFill>
                  <a:schemeClr val="tx1"/>
                </a:solidFill>
              </a:rPr>
            </a:br>
            <a:r>
              <a:rPr lang="cs-CZ" altLang="cs-CZ" sz="1200" b="1">
                <a:solidFill>
                  <a:schemeClr val="tx1"/>
                </a:solidFill>
              </a:rPr>
              <a:t>scl</a:t>
            </a:r>
            <a:r>
              <a:rPr lang="cs-CZ" altLang="cs-CZ" sz="1200">
                <a:solidFill>
                  <a:schemeClr val="tx1"/>
                </a:solidFill>
              </a:rPr>
              <a:t>  sklerenchym</a:t>
            </a:r>
            <a:br>
              <a:rPr lang="cs-CZ" altLang="cs-CZ" sz="1200">
                <a:solidFill>
                  <a:schemeClr val="tx1"/>
                </a:solidFill>
              </a:rPr>
            </a:br>
            <a:r>
              <a:rPr lang="cs-CZ" altLang="cs-CZ" sz="1200" b="1">
                <a:solidFill>
                  <a:schemeClr val="tx1"/>
                </a:solidFill>
              </a:rPr>
              <a:t>vca</a:t>
            </a:r>
            <a:r>
              <a:rPr lang="cs-CZ" altLang="cs-CZ" sz="1200">
                <a:solidFill>
                  <a:schemeClr val="tx1"/>
                </a:solidFill>
              </a:rPr>
              <a:t>  kambium</a:t>
            </a:r>
            <a:br>
              <a:rPr lang="cs-CZ" altLang="cs-CZ" sz="1200">
                <a:solidFill>
                  <a:schemeClr val="tx1"/>
                </a:solidFill>
              </a:rPr>
            </a:br>
            <a:r>
              <a:rPr lang="cs-CZ" altLang="cs-CZ" sz="1200" b="1">
                <a:solidFill>
                  <a:schemeClr val="tx1"/>
                </a:solidFill>
              </a:rPr>
              <a:t>x</a:t>
            </a:r>
            <a:r>
              <a:rPr lang="cs-CZ" altLang="cs-CZ" sz="1200">
                <a:solidFill>
                  <a:schemeClr val="tx1"/>
                </a:solidFill>
              </a:rPr>
              <a:t>  xylém</a:t>
            </a:r>
            <a:br>
              <a:rPr lang="cs-CZ" altLang="cs-CZ" sz="1200">
                <a:solidFill>
                  <a:schemeClr val="tx1"/>
                </a:solidFill>
              </a:rPr>
            </a:br>
            <a:endParaRPr lang="cs-CZ" altLang="cs-CZ" sz="1200">
              <a:solidFill>
                <a:schemeClr val="tx1"/>
              </a:solidFill>
            </a:endParaRPr>
          </a:p>
        </p:txBody>
      </p:sp>
      <p:sp>
        <p:nvSpPr>
          <p:cNvPr id="114693" name="Text Box 5">
            <a:extLst>
              <a:ext uri="{FF2B5EF4-FFF2-40B4-BE49-F238E27FC236}">
                <a16:creationId xmlns:a16="http://schemas.microsoft.com/office/drawing/2014/main" id="{E2E25059-1CA5-41CF-8DA3-6AA3C397EF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9925" y="6237288"/>
            <a:ext cx="13239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cs-CZ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©</a:t>
            </a:r>
            <a:r>
              <a:rPr lang="cs-CZ" altLang="cs-CZ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VGPA</a:t>
            </a:r>
            <a:endParaRPr lang="en-US" altLang="cs-CZ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4694" name="Picture 6">
            <a:extLst>
              <a:ext uri="{FF2B5EF4-FFF2-40B4-BE49-F238E27FC236}">
                <a16:creationId xmlns:a16="http://schemas.microsoft.com/office/drawing/2014/main" id="{C6BA401D-11E8-432B-A8D0-32A6693957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350" y="5949950"/>
            <a:ext cx="515938" cy="73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2">
            <a:extLst>
              <a:ext uri="{FF2B5EF4-FFF2-40B4-BE49-F238E27FC236}">
                <a16:creationId xmlns:a16="http://schemas.microsoft.com/office/drawing/2014/main" id="{79C678DA-B83A-49ED-89E0-D296DBC8F5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101013" cy="6075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3667" name="Text Box 3">
            <a:extLst>
              <a:ext uri="{FF2B5EF4-FFF2-40B4-BE49-F238E27FC236}">
                <a16:creationId xmlns:a16="http://schemas.microsoft.com/office/drawing/2014/main" id="{A92CABC2-F9DE-4D04-AF6E-61A508AB79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13" y="6075363"/>
            <a:ext cx="5729287" cy="319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600">
                <a:solidFill>
                  <a:schemeClr val="tx1"/>
                </a:solidFill>
              </a:rPr>
              <a:t>Borka na povrchu kmene dubu korkového (</a:t>
            </a:r>
            <a:r>
              <a:rPr lang="cs-CZ" altLang="cs-CZ" sz="1600" i="1">
                <a:solidFill>
                  <a:schemeClr val="tx1"/>
                </a:solidFill>
              </a:rPr>
              <a:t>Quercus suber</a:t>
            </a:r>
            <a:r>
              <a:rPr lang="cs-CZ" altLang="cs-CZ" sz="1600">
                <a:solidFill>
                  <a:schemeClr val="tx1"/>
                </a:solidFill>
              </a:rPr>
              <a:t> L.).</a:t>
            </a:r>
          </a:p>
        </p:txBody>
      </p:sp>
      <p:sp>
        <p:nvSpPr>
          <p:cNvPr id="113668" name="Text Box 4">
            <a:extLst>
              <a:ext uri="{FF2B5EF4-FFF2-40B4-BE49-F238E27FC236}">
                <a16:creationId xmlns:a16="http://schemas.microsoft.com/office/drawing/2014/main" id="{03807046-431E-44F3-A9A4-7B63D98C94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9925" y="6237288"/>
            <a:ext cx="13239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cs-CZ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©</a:t>
            </a:r>
            <a:r>
              <a:rPr lang="cs-CZ" altLang="cs-CZ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VGPA</a:t>
            </a:r>
            <a:endParaRPr lang="en-US" altLang="cs-CZ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3669" name="Picture 5">
            <a:extLst>
              <a:ext uri="{FF2B5EF4-FFF2-40B4-BE49-F238E27FC236}">
                <a16:creationId xmlns:a16="http://schemas.microsoft.com/office/drawing/2014/main" id="{009F9EC3-8D02-42C7-9441-E09309DBC3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350" y="5949950"/>
            <a:ext cx="515938" cy="73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>
            <a:extLst>
              <a:ext uri="{FF2B5EF4-FFF2-40B4-BE49-F238E27FC236}">
                <a16:creationId xmlns:a16="http://schemas.microsoft.com/office/drawing/2014/main" id="{4DB9D08E-421B-46D8-B94F-407B601F722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44035" name="Rectangle 3">
            <a:extLst>
              <a:ext uri="{FF2B5EF4-FFF2-40B4-BE49-F238E27FC236}">
                <a16:creationId xmlns:a16="http://schemas.microsoft.com/office/drawing/2014/main" id="{D010FCBB-C167-441A-9C7D-5431F75E306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44036" name="Picture 4">
            <a:extLst>
              <a:ext uri="{FF2B5EF4-FFF2-40B4-BE49-F238E27FC236}">
                <a16:creationId xmlns:a16="http://schemas.microsoft.com/office/drawing/2014/main" id="{D7EEEE65-F5E7-4200-8226-304DB32911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82638"/>
            <a:ext cx="9144000" cy="6075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037" name="Rectangle 5">
            <a:extLst>
              <a:ext uri="{FF2B5EF4-FFF2-40B4-BE49-F238E27FC236}">
                <a16:creationId xmlns:a16="http://schemas.microsoft.com/office/drawing/2014/main" id="{2E06ACB0-50DB-47A2-9C0D-459C8E5E7E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50" y="188913"/>
            <a:ext cx="7770813" cy="91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 algn="ctr" eaLnBrk="0" hangingPunct="0">
              <a:defRPr sz="4400"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algn="ctr" eaLnBrk="0" hangingPunct="0">
              <a:defRPr sz="4400"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algn="ctr" eaLnBrk="0" hangingPunct="0">
              <a:defRPr sz="4400"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algn="ctr" eaLnBrk="0" hangingPunct="0">
              <a:defRPr sz="4400"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algn="ctr" eaLnBrk="0" hangingPunct="0">
              <a:defRPr sz="4400"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457200" algn="ctr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ahoma" panose="020B0604030504040204" pitchFamily="34" charset="0"/>
              <a:defRPr sz="4400"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914400" algn="ctr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ahoma" panose="020B0604030504040204" pitchFamily="34" charset="0"/>
              <a:defRPr sz="4400"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1371600" algn="ctr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ahoma" panose="020B0604030504040204" pitchFamily="34" charset="0"/>
              <a:defRPr sz="4400"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1828800" algn="ctr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ahoma" panose="020B0604030504040204" pitchFamily="34" charset="0"/>
              <a:defRPr sz="4400"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r>
              <a:rPr lang="cs-CZ" altLang="cs-CZ" sz="2400"/>
              <a:t>réva vinná (</a:t>
            </a:r>
            <a:r>
              <a:rPr lang="cs-CZ" altLang="cs-CZ" sz="2400" i="1"/>
              <a:t>Vitis vinifera</a:t>
            </a:r>
            <a:r>
              <a:rPr lang="cs-CZ" altLang="cs-CZ" sz="2400"/>
              <a:t>), internodium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>
            <a:extLst>
              <a:ext uri="{FF2B5EF4-FFF2-40B4-BE49-F238E27FC236}">
                <a16:creationId xmlns:a16="http://schemas.microsoft.com/office/drawing/2014/main" id="{0321FE5A-4B1F-4805-8DF4-243E3B6FFAE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48131" name="Rectangle 3">
            <a:extLst>
              <a:ext uri="{FF2B5EF4-FFF2-40B4-BE49-F238E27FC236}">
                <a16:creationId xmlns:a16="http://schemas.microsoft.com/office/drawing/2014/main" id="{77CDB4D5-F79F-4D9D-9D29-98599B468BA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48132" name="Picture 4">
            <a:extLst>
              <a:ext uri="{FF2B5EF4-FFF2-40B4-BE49-F238E27FC236}">
                <a16:creationId xmlns:a16="http://schemas.microsoft.com/office/drawing/2014/main" id="{BD57EAD8-B092-4188-A923-C4E333A97E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898525"/>
            <a:ext cx="8066088" cy="5959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133" name="Rectangle 5">
            <a:extLst>
              <a:ext uri="{FF2B5EF4-FFF2-40B4-BE49-F238E27FC236}">
                <a16:creationId xmlns:a16="http://schemas.microsoft.com/office/drawing/2014/main" id="{1A55AFA1-F26A-47F9-B6C1-49E68D05C6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50" y="188913"/>
            <a:ext cx="7770813" cy="91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 algn="ctr" eaLnBrk="0" hangingPunct="0">
              <a:defRPr sz="4400"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algn="ctr" eaLnBrk="0" hangingPunct="0">
              <a:defRPr sz="4400"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algn="ctr" eaLnBrk="0" hangingPunct="0">
              <a:defRPr sz="4400"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algn="ctr" eaLnBrk="0" hangingPunct="0">
              <a:defRPr sz="4400"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algn="ctr" eaLnBrk="0" hangingPunct="0">
              <a:defRPr sz="4400"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457200" algn="ctr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ahoma" panose="020B0604030504040204" pitchFamily="34" charset="0"/>
              <a:defRPr sz="4400"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914400" algn="ctr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ahoma" panose="020B0604030504040204" pitchFamily="34" charset="0"/>
              <a:defRPr sz="4400"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1371600" algn="ctr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ahoma" panose="020B0604030504040204" pitchFamily="34" charset="0"/>
              <a:defRPr sz="4400"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1828800" algn="ctr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ahoma" panose="020B0604030504040204" pitchFamily="34" charset="0"/>
              <a:defRPr sz="4400"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r>
              <a:rPr lang="cs-CZ" altLang="cs-CZ" sz="2400"/>
              <a:t>réva vinná (</a:t>
            </a:r>
            <a:r>
              <a:rPr lang="cs-CZ" altLang="cs-CZ" sz="2400" i="1"/>
              <a:t>Vitis vinifera</a:t>
            </a:r>
            <a:r>
              <a:rPr lang="cs-CZ" altLang="cs-CZ" sz="2400"/>
              <a:t>), internodium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>
            <a:extLst>
              <a:ext uri="{FF2B5EF4-FFF2-40B4-BE49-F238E27FC236}">
                <a16:creationId xmlns:a16="http://schemas.microsoft.com/office/drawing/2014/main" id="{7DCA6520-AAC4-4131-A313-F8DC41C8D52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2800"/>
              <a:t>Kambium (</a:t>
            </a:r>
            <a:r>
              <a:rPr lang="cs-CZ" altLang="cs-CZ" sz="1800"/>
              <a:t>angl.</a:t>
            </a:r>
            <a:r>
              <a:rPr lang="cs-CZ" altLang="cs-CZ" sz="2800"/>
              <a:t> </a:t>
            </a:r>
            <a:r>
              <a:rPr lang="en-US" altLang="cs-CZ" sz="2800"/>
              <a:t>vascular cambium</a:t>
            </a:r>
            <a:r>
              <a:rPr lang="cs-CZ" altLang="cs-CZ" sz="2800"/>
              <a:t>)</a:t>
            </a:r>
            <a:br>
              <a:rPr lang="cs-CZ" altLang="cs-CZ" sz="2800"/>
            </a:br>
            <a:endParaRPr lang="cs-CZ" altLang="cs-CZ" sz="2800"/>
          </a:p>
        </p:txBody>
      </p:sp>
      <p:sp>
        <p:nvSpPr>
          <p:cNvPr id="52227" name="Rectangle 3">
            <a:extLst>
              <a:ext uri="{FF2B5EF4-FFF2-40B4-BE49-F238E27FC236}">
                <a16:creationId xmlns:a16="http://schemas.microsoft.com/office/drawing/2014/main" id="{A57EBDB6-FAC6-43DD-9524-3FAB63214B9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cs-CZ" sz="2400"/>
              <a:t>jednovrstevný válec meristematických buněk</a:t>
            </a:r>
          </a:p>
          <a:p>
            <a:r>
              <a:rPr lang="cs-CZ" altLang="cs-CZ" sz="2400"/>
              <a:t>vřetenovité (fusiformní) iniciály a paprskové inicály</a:t>
            </a:r>
          </a:p>
          <a:p>
            <a:pPr lvl="1"/>
            <a:r>
              <a:rPr lang="cs-CZ" altLang="cs-CZ" sz="2000"/>
              <a:t>vrstevnaté vs. nevrstevnaté vřetenovité inicály</a:t>
            </a:r>
          </a:p>
          <a:p>
            <a:r>
              <a:rPr lang="cs-CZ" altLang="cs-CZ" sz="2400"/>
              <a:t>částečný (stonek) či úplný (kořeny) vznik </a:t>
            </a:r>
            <a:r>
              <a:rPr lang="cs-CZ" altLang="cs-CZ" sz="2400" i="1"/>
              <a:t>de novo</a:t>
            </a:r>
            <a:endParaRPr lang="en-US" altLang="cs-CZ" sz="2400" i="1"/>
          </a:p>
          <a:p>
            <a:r>
              <a:rPr lang="cs-CZ" altLang="cs-CZ" sz="2400"/>
              <a:t>svazkové (fascicular cambium) a mezisvazkové kambium (interfascicular cambium)</a:t>
            </a:r>
          </a:p>
          <a:p>
            <a:r>
              <a:rPr lang="cs-CZ" altLang="cs-CZ" sz="2400"/>
              <a:t>sekundární xylém („dřevo“) a sekundární floém, parenchymatické buňky</a:t>
            </a:r>
          </a:p>
          <a:p>
            <a:r>
              <a:rPr lang="cs-CZ" altLang="cs-CZ" sz="2400"/>
              <a:t>po založení </a:t>
            </a:r>
            <a:r>
              <a:rPr lang="en-US" altLang="cs-CZ" sz="2400"/>
              <a:t>&gt;&gt; trval</a:t>
            </a:r>
            <a:r>
              <a:rPr lang="cs-CZ" altLang="cs-CZ" sz="2400"/>
              <a:t>ý meristém</a:t>
            </a:r>
          </a:p>
          <a:p>
            <a:pPr>
              <a:buFont typeface="Wingdings" panose="05000000000000000000" pitchFamily="2" charset="2"/>
              <a:buNone/>
            </a:pPr>
            <a:endParaRPr lang="cs-CZ" altLang="cs-CZ" sz="2400"/>
          </a:p>
          <a:p>
            <a:endParaRPr lang="cs-CZ" altLang="cs-CZ" sz="2400"/>
          </a:p>
          <a:p>
            <a:endParaRPr lang="cs-CZ" altLang="cs-CZ" sz="2400"/>
          </a:p>
          <a:p>
            <a:endParaRPr lang="cs-CZ" altLang="cs-CZ" sz="240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>
            <a:extLst>
              <a:ext uri="{FF2B5EF4-FFF2-40B4-BE49-F238E27FC236}">
                <a16:creationId xmlns:a16="http://schemas.microsoft.com/office/drawing/2014/main" id="{887E1AB4-0B3F-4299-B33C-C5A988F6F1A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463550"/>
            <a:ext cx="7770813" cy="917575"/>
          </a:xfrm>
        </p:spPr>
        <p:txBody>
          <a:bodyPr/>
          <a:lstStyle/>
          <a:p>
            <a:r>
              <a:rPr lang="cs-CZ" altLang="cs-CZ" sz="2400"/>
              <a:t>chmel otáčivý (</a:t>
            </a:r>
            <a:r>
              <a:rPr lang="cs-CZ" altLang="cs-CZ" sz="2400" i="1"/>
              <a:t>Humulus lupulus</a:t>
            </a:r>
            <a:r>
              <a:rPr lang="cs-CZ" altLang="cs-CZ" sz="2400"/>
              <a:t>), internodium</a:t>
            </a:r>
          </a:p>
        </p:txBody>
      </p:sp>
      <p:pic>
        <p:nvPicPr>
          <p:cNvPr id="41987" name="Picture 3">
            <a:extLst>
              <a:ext uri="{FF2B5EF4-FFF2-40B4-BE49-F238E27FC236}">
                <a16:creationId xmlns:a16="http://schemas.microsoft.com/office/drawing/2014/main" id="{67B9DC05-CCB9-42DF-99E5-2F88474E708A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1303338"/>
            <a:ext cx="8137525" cy="5554662"/>
          </a:xfr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59B9A399-1E30-4EBB-813A-F358D9FF480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17E1A615-839C-4094-9762-91B446032C7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7172" name="Picture 4">
            <a:extLst>
              <a:ext uri="{FF2B5EF4-FFF2-40B4-BE49-F238E27FC236}">
                <a16:creationId xmlns:a16="http://schemas.microsoft.com/office/drawing/2014/main" id="{C20CC263-1C1B-4A44-9290-BE653DBB8B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5" name="Rectangle 7">
            <a:extLst>
              <a:ext uri="{FF2B5EF4-FFF2-40B4-BE49-F238E27FC236}">
                <a16:creationId xmlns:a16="http://schemas.microsoft.com/office/drawing/2014/main" id="{C0360D19-20C2-4195-83C5-79CF513038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50" y="188913"/>
            <a:ext cx="7770813" cy="91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 algn="ctr" eaLnBrk="0" hangingPunct="0">
              <a:defRPr sz="4400"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algn="ctr" eaLnBrk="0" hangingPunct="0">
              <a:defRPr sz="4400"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algn="ctr" eaLnBrk="0" hangingPunct="0">
              <a:defRPr sz="4400"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algn="ctr" eaLnBrk="0" hangingPunct="0">
              <a:defRPr sz="4400"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algn="ctr" eaLnBrk="0" hangingPunct="0">
              <a:defRPr sz="4400"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457200" algn="ctr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ahoma" panose="020B0604030504040204" pitchFamily="34" charset="0"/>
              <a:defRPr sz="4400"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914400" algn="ctr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ahoma" panose="020B0604030504040204" pitchFamily="34" charset="0"/>
              <a:defRPr sz="4400"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1371600" algn="ctr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ahoma" panose="020B0604030504040204" pitchFamily="34" charset="0"/>
              <a:defRPr sz="4400"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1828800" algn="ctr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ahoma" panose="020B0604030504040204" pitchFamily="34" charset="0"/>
              <a:defRPr sz="4400"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r>
              <a:rPr lang="cs-CZ" altLang="cs-CZ" sz="2400">
                <a:solidFill>
                  <a:srgbClr val="FFFF00"/>
                </a:solidFill>
                <a:ea typeface="Arial Unicode MS" pitchFamily="34" charset="-128"/>
              </a:rPr>
              <a:t>plamének plotní (</a:t>
            </a:r>
            <a:r>
              <a:rPr lang="cs-CZ" altLang="cs-CZ" sz="2400" i="1">
                <a:solidFill>
                  <a:srgbClr val="FFFF00"/>
                </a:solidFill>
                <a:ea typeface="Arial Unicode MS" pitchFamily="34" charset="-128"/>
              </a:rPr>
              <a:t>Clematis vitalba</a:t>
            </a:r>
            <a:r>
              <a:rPr lang="cs-CZ" altLang="cs-CZ" sz="2400">
                <a:solidFill>
                  <a:srgbClr val="FFFF00"/>
                </a:solidFill>
                <a:ea typeface="Arial Unicode MS" pitchFamily="34" charset="-128"/>
              </a:rPr>
              <a:t>), internodium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>
            <a:extLst>
              <a:ext uri="{FF2B5EF4-FFF2-40B4-BE49-F238E27FC236}">
                <a16:creationId xmlns:a16="http://schemas.microsoft.com/office/drawing/2014/main" id="{F480E64B-CD93-4CC5-9138-315D22B80BA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50179" name="Rectangle 3">
            <a:extLst>
              <a:ext uri="{FF2B5EF4-FFF2-40B4-BE49-F238E27FC236}">
                <a16:creationId xmlns:a16="http://schemas.microsoft.com/office/drawing/2014/main" id="{FFC8517A-307E-4FD8-A7D2-70EA0526779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50180" name="Picture 4">
            <a:extLst>
              <a:ext uri="{FF2B5EF4-FFF2-40B4-BE49-F238E27FC236}">
                <a16:creationId xmlns:a16="http://schemas.microsoft.com/office/drawing/2014/main" id="{2970435D-7649-41C7-A128-20A6FF8978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973138"/>
            <a:ext cx="8351837" cy="5884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181" name="Rectangle 5">
            <a:extLst>
              <a:ext uri="{FF2B5EF4-FFF2-40B4-BE49-F238E27FC236}">
                <a16:creationId xmlns:a16="http://schemas.microsoft.com/office/drawing/2014/main" id="{92A419E7-08AA-46DE-9094-658F717313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50" y="188913"/>
            <a:ext cx="7770813" cy="91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 algn="ctr" eaLnBrk="0" hangingPunct="0">
              <a:defRPr sz="4400"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algn="ctr" eaLnBrk="0" hangingPunct="0">
              <a:defRPr sz="4400"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algn="ctr" eaLnBrk="0" hangingPunct="0">
              <a:defRPr sz="4400"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algn="ctr" eaLnBrk="0" hangingPunct="0">
              <a:defRPr sz="4400"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algn="ctr" eaLnBrk="0" hangingPunct="0">
              <a:defRPr sz="4400"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457200" algn="ctr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ahoma" panose="020B0604030504040204" pitchFamily="34" charset="0"/>
              <a:defRPr sz="4400"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914400" algn="ctr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ahoma" panose="020B0604030504040204" pitchFamily="34" charset="0"/>
              <a:defRPr sz="4400"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1371600" algn="ctr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ahoma" panose="020B0604030504040204" pitchFamily="34" charset="0"/>
              <a:defRPr sz="4400"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1828800" algn="ctr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ahoma" panose="020B0604030504040204" pitchFamily="34" charset="0"/>
              <a:defRPr sz="4400">
                <a:solidFill>
                  <a:srgbClr val="000000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r>
              <a:rPr lang="cs-CZ" altLang="cs-CZ" sz="2400">
                <a:solidFill>
                  <a:schemeClr val="tx1"/>
                </a:solidFill>
                <a:ea typeface="Arial Unicode MS" pitchFamily="34" charset="-128"/>
              </a:rPr>
              <a:t>plamének plotní (</a:t>
            </a:r>
            <a:r>
              <a:rPr lang="cs-CZ" altLang="cs-CZ" sz="2400" i="1">
                <a:solidFill>
                  <a:schemeClr val="tx1"/>
                </a:solidFill>
                <a:ea typeface="Arial Unicode MS" pitchFamily="34" charset="-128"/>
              </a:rPr>
              <a:t>Clematis vitalba</a:t>
            </a:r>
            <a:r>
              <a:rPr lang="cs-CZ" altLang="cs-CZ" sz="2400">
                <a:solidFill>
                  <a:schemeClr val="tx1"/>
                </a:solidFill>
                <a:ea typeface="Arial Unicode MS" pitchFamily="34" charset="-128"/>
              </a:rPr>
              <a:t>), internodium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>
            <a:extLst>
              <a:ext uri="{FF2B5EF4-FFF2-40B4-BE49-F238E27FC236}">
                <a16:creationId xmlns:a16="http://schemas.microsoft.com/office/drawing/2014/main" id="{CA08DDE1-E875-49B8-AB53-4F0A9AFC722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Sekundární stavba kořene</a:t>
            </a:r>
          </a:p>
        </p:txBody>
      </p:sp>
      <p:pic>
        <p:nvPicPr>
          <p:cNvPr id="94212" name="Picture 4">
            <a:extLst>
              <a:ext uri="{FF2B5EF4-FFF2-40B4-BE49-F238E27FC236}">
                <a16:creationId xmlns:a16="http://schemas.microsoft.com/office/drawing/2014/main" id="{A0334E4C-D6A7-483E-B052-C2A0670940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2060575"/>
            <a:ext cx="6264275" cy="469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4213" name="Text Box 5">
            <a:extLst>
              <a:ext uri="{FF2B5EF4-FFF2-40B4-BE49-F238E27FC236}">
                <a16:creationId xmlns:a16="http://schemas.microsoft.com/office/drawing/2014/main" id="{F6C2B150-F712-4BE6-AF79-871196C6EC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9925" y="6237288"/>
            <a:ext cx="13239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cs-CZ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©</a:t>
            </a:r>
            <a:r>
              <a:rPr lang="cs-CZ" altLang="cs-CZ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VGPA</a:t>
            </a:r>
            <a:endParaRPr lang="en-US" altLang="cs-CZ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4214" name="Picture 6">
            <a:extLst>
              <a:ext uri="{FF2B5EF4-FFF2-40B4-BE49-F238E27FC236}">
                <a16:creationId xmlns:a16="http://schemas.microsoft.com/office/drawing/2014/main" id="{704E9C0F-BC3F-42FB-9579-3A27A77328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350" y="5949950"/>
            <a:ext cx="515938" cy="73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19100"/>
            <a:ext cx="853440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339034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>
            <a:extLst>
              <a:ext uri="{FF2B5EF4-FFF2-40B4-BE49-F238E27FC236}">
                <a16:creationId xmlns:a16="http://schemas.microsoft.com/office/drawing/2014/main" id="{96FE906A-9C3A-44D0-8B78-6DEE0870BD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740650" cy="580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0355" name="Text Box 3">
            <a:extLst>
              <a:ext uri="{FF2B5EF4-FFF2-40B4-BE49-F238E27FC236}">
                <a16:creationId xmlns:a16="http://schemas.microsoft.com/office/drawing/2014/main" id="{B3B481B6-03AF-4874-B3D3-1E10214781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949950"/>
            <a:ext cx="7885113" cy="319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1600">
                <a:solidFill>
                  <a:schemeClr val="tx1"/>
                </a:solidFill>
              </a:rPr>
              <a:t>Příčný řez kořenem hrachu setého (</a:t>
            </a:r>
            <a:r>
              <a:rPr lang="cs-CZ" altLang="cs-CZ" sz="1600" i="1">
                <a:solidFill>
                  <a:schemeClr val="tx1"/>
                </a:solidFill>
              </a:rPr>
              <a:t>Pisum sativum</a:t>
            </a:r>
            <a:r>
              <a:rPr lang="cs-CZ" altLang="cs-CZ" sz="1600">
                <a:solidFill>
                  <a:schemeClr val="tx1"/>
                </a:solidFill>
              </a:rPr>
              <a:t> L.). </a:t>
            </a:r>
          </a:p>
        </p:txBody>
      </p:sp>
      <p:sp>
        <p:nvSpPr>
          <p:cNvPr id="100356" name="Text Box 4">
            <a:extLst>
              <a:ext uri="{FF2B5EF4-FFF2-40B4-BE49-F238E27FC236}">
                <a16:creationId xmlns:a16="http://schemas.microsoft.com/office/drawing/2014/main" id="{65116084-47E3-4DFD-ACA8-5B12FA797B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0650" y="188913"/>
            <a:ext cx="1403350" cy="1620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1200" b="1">
                <a:solidFill>
                  <a:schemeClr val="tx1"/>
                </a:solidFill>
              </a:rPr>
              <a:t>ppf</a:t>
            </a:r>
            <a:r>
              <a:rPr lang="cs-CZ" altLang="cs-CZ" sz="1200">
                <a:solidFill>
                  <a:schemeClr val="tx1"/>
                </a:solidFill>
              </a:rPr>
              <a:t>  vlákna primárního floému</a:t>
            </a:r>
            <a:br>
              <a:rPr lang="cs-CZ" altLang="cs-CZ" sz="1200">
                <a:solidFill>
                  <a:schemeClr val="tx1"/>
                </a:solidFill>
              </a:rPr>
            </a:br>
            <a:r>
              <a:rPr lang="cs-CZ" altLang="cs-CZ" sz="1200" b="1">
                <a:solidFill>
                  <a:schemeClr val="tx1"/>
                </a:solidFill>
              </a:rPr>
              <a:t>sph</a:t>
            </a:r>
            <a:r>
              <a:rPr lang="cs-CZ" altLang="cs-CZ" sz="1200">
                <a:solidFill>
                  <a:schemeClr val="tx1"/>
                </a:solidFill>
              </a:rPr>
              <a:t>  sekundární floém</a:t>
            </a:r>
            <a:br>
              <a:rPr lang="cs-CZ" altLang="cs-CZ" sz="1200">
                <a:solidFill>
                  <a:schemeClr val="tx1"/>
                </a:solidFill>
              </a:rPr>
            </a:br>
            <a:r>
              <a:rPr lang="cs-CZ" altLang="cs-CZ" sz="1200" b="1">
                <a:solidFill>
                  <a:schemeClr val="tx1"/>
                </a:solidFill>
              </a:rPr>
              <a:t>sx</a:t>
            </a:r>
            <a:r>
              <a:rPr lang="cs-CZ" altLang="cs-CZ" sz="1200">
                <a:solidFill>
                  <a:schemeClr val="tx1"/>
                </a:solidFill>
              </a:rPr>
              <a:t>  sekundární xylém</a:t>
            </a:r>
            <a:br>
              <a:rPr lang="cs-CZ" altLang="cs-CZ" sz="1200">
                <a:solidFill>
                  <a:schemeClr val="tx1"/>
                </a:solidFill>
              </a:rPr>
            </a:br>
            <a:r>
              <a:rPr lang="cs-CZ" altLang="cs-CZ" sz="1200" b="1">
                <a:solidFill>
                  <a:schemeClr val="tx1"/>
                </a:solidFill>
              </a:rPr>
              <a:t>vca</a:t>
            </a:r>
            <a:r>
              <a:rPr lang="cs-CZ" altLang="cs-CZ" sz="1200">
                <a:solidFill>
                  <a:schemeClr val="tx1"/>
                </a:solidFill>
              </a:rPr>
              <a:t>  kambium</a:t>
            </a:r>
            <a:br>
              <a:rPr lang="cs-CZ" altLang="cs-CZ" sz="1200">
                <a:solidFill>
                  <a:schemeClr val="tx1"/>
                </a:solidFill>
              </a:rPr>
            </a:br>
            <a:endParaRPr lang="cs-CZ" altLang="cs-CZ" sz="1200">
              <a:solidFill>
                <a:schemeClr val="tx1"/>
              </a:solidFill>
            </a:endParaRPr>
          </a:p>
        </p:txBody>
      </p:sp>
      <p:sp>
        <p:nvSpPr>
          <p:cNvPr id="100357" name="Text Box 5">
            <a:extLst>
              <a:ext uri="{FF2B5EF4-FFF2-40B4-BE49-F238E27FC236}">
                <a16:creationId xmlns:a16="http://schemas.microsoft.com/office/drawing/2014/main" id="{34C435D6-2C5A-4621-844D-6711735D7E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9925" y="6237288"/>
            <a:ext cx="13239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cs-CZ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©</a:t>
            </a:r>
            <a:r>
              <a:rPr lang="cs-CZ" altLang="cs-CZ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VGPA</a:t>
            </a:r>
            <a:endParaRPr lang="en-US" altLang="cs-CZ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0358" name="Picture 6">
            <a:extLst>
              <a:ext uri="{FF2B5EF4-FFF2-40B4-BE49-F238E27FC236}">
                <a16:creationId xmlns:a16="http://schemas.microsoft.com/office/drawing/2014/main" id="{232618FA-9AD9-43D3-92C9-EC7AB19318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350" y="5949950"/>
            <a:ext cx="515938" cy="73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>
            <a:extLst>
              <a:ext uri="{FF2B5EF4-FFF2-40B4-BE49-F238E27FC236}">
                <a16:creationId xmlns:a16="http://schemas.microsoft.com/office/drawing/2014/main" id="{BFD6F406-8F39-418A-9930-A29113D241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667625" cy="5751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9331" name="Text Box 3">
            <a:extLst>
              <a:ext uri="{FF2B5EF4-FFF2-40B4-BE49-F238E27FC236}">
                <a16:creationId xmlns:a16="http://schemas.microsoft.com/office/drawing/2014/main" id="{E04267B3-57BF-45D9-AA41-83AC1B5EA9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949950"/>
            <a:ext cx="7596188" cy="319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1600">
                <a:solidFill>
                  <a:schemeClr val="tx1"/>
                </a:solidFill>
              </a:rPr>
              <a:t>Příčný řez kořenem blatouchu bahenního (</a:t>
            </a:r>
            <a:r>
              <a:rPr lang="cs-CZ" altLang="cs-CZ" sz="1600" i="1">
                <a:solidFill>
                  <a:schemeClr val="tx1"/>
                </a:solidFill>
              </a:rPr>
              <a:t>Caltha palustris</a:t>
            </a:r>
            <a:r>
              <a:rPr lang="cs-CZ" altLang="cs-CZ" sz="1600">
                <a:solidFill>
                  <a:schemeClr val="tx1"/>
                </a:solidFill>
              </a:rPr>
              <a:t> L.). </a:t>
            </a:r>
          </a:p>
        </p:txBody>
      </p:sp>
      <p:sp>
        <p:nvSpPr>
          <p:cNvPr id="99332" name="Text Box 4">
            <a:extLst>
              <a:ext uri="{FF2B5EF4-FFF2-40B4-BE49-F238E27FC236}">
                <a16:creationId xmlns:a16="http://schemas.microsoft.com/office/drawing/2014/main" id="{EC49C70F-193B-4639-8857-BDEBE4A9EE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67625" y="404813"/>
            <a:ext cx="1476375" cy="179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1200" b="1">
                <a:solidFill>
                  <a:schemeClr val="tx1"/>
                </a:solidFill>
              </a:rPr>
              <a:t>en</a:t>
            </a:r>
            <a:r>
              <a:rPr lang="cs-CZ" altLang="cs-CZ" sz="1200">
                <a:solidFill>
                  <a:schemeClr val="tx1"/>
                </a:solidFill>
              </a:rPr>
              <a:t>  endodermis</a:t>
            </a:r>
            <a:br>
              <a:rPr lang="cs-CZ" altLang="cs-CZ" sz="1200">
                <a:solidFill>
                  <a:schemeClr val="tx1"/>
                </a:solidFill>
              </a:rPr>
            </a:br>
            <a:r>
              <a:rPr lang="cs-CZ" altLang="cs-CZ" sz="1200" b="1">
                <a:solidFill>
                  <a:schemeClr val="tx1"/>
                </a:solidFill>
              </a:rPr>
              <a:t>m-co</a:t>
            </a:r>
            <a:r>
              <a:rPr lang="cs-CZ" altLang="cs-CZ" sz="1200">
                <a:solidFill>
                  <a:schemeClr val="tx1"/>
                </a:solidFill>
              </a:rPr>
              <a:t>  střední kortex</a:t>
            </a:r>
            <a:br>
              <a:rPr lang="cs-CZ" altLang="cs-CZ" sz="1200">
                <a:solidFill>
                  <a:schemeClr val="tx1"/>
                </a:solidFill>
              </a:rPr>
            </a:br>
            <a:r>
              <a:rPr lang="cs-CZ" altLang="cs-CZ" sz="1200" b="1">
                <a:solidFill>
                  <a:schemeClr val="tx1"/>
                </a:solidFill>
              </a:rPr>
              <a:t>mx</a:t>
            </a:r>
            <a:r>
              <a:rPr lang="cs-CZ" altLang="cs-CZ" sz="1200">
                <a:solidFill>
                  <a:schemeClr val="tx1"/>
                </a:solidFill>
              </a:rPr>
              <a:t>  metaxylém</a:t>
            </a:r>
            <a:br>
              <a:rPr lang="cs-CZ" altLang="cs-CZ" sz="1200">
                <a:solidFill>
                  <a:schemeClr val="tx1"/>
                </a:solidFill>
              </a:rPr>
            </a:br>
            <a:r>
              <a:rPr lang="cs-CZ" altLang="cs-CZ" sz="1200" b="1">
                <a:solidFill>
                  <a:schemeClr val="tx1"/>
                </a:solidFill>
              </a:rPr>
              <a:t>ph</a:t>
            </a:r>
            <a:r>
              <a:rPr lang="cs-CZ" altLang="cs-CZ" sz="1200">
                <a:solidFill>
                  <a:schemeClr val="tx1"/>
                </a:solidFill>
              </a:rPr>
              <a:t>  floém</a:t>
            </a:r>
            <a:br>
              <a:rPr lang="cs-CZ" altLang="cs-CZ" sz="1200">
                <a:solidFill>
                  <a:schemeClr val="tx1"/>
                </a:solidFill>
              </a:rPr>
            </a:br>
            <a:r>
              <a:rPr lang="cs-CZ" altLang="cs-CZ" sz="1200" b="1">
                <a:solidFill>
                  <a:schemeClr val="tx1"/>
                </a:solidFill>
              </a:rPr>
              <a:t>px</a:t>
            </a:r>
            <a:r>
              <a:rPr lang="cs-CZ" altLang="cs-CZ" sz="1200">
                <a:solidFill>
                  <a:schemeClr val="tx1"/>
                </a:solidFill>
              </a:rPr>
              <a:t>  protoxylém</a:t>
            </a:r>
            <a:br>
              <a:rPr lang="cs-CZ" altLang="cs-CZ" sz="1200">
                <a:solidFill>
                  <a:schemeClr val="tx1"/>
                </a:solidFill>
              </a:rPr>
            </a:br>
            <a:r>
              <a:rPr lang="cs-CZ" altLang="cs-CZ" sz="1200" b="1">
                <a:solidFill>
                  <a:schemeClr val="tx1"/>
                </a:solidFill>
              </a:rPr>
              <a:t>sg</a:t>
            </a:r>
            <a:r>
              <a:rPr lang="cs-CZ" altLang="cs-CZ" sz="1200">
                <a:solidFill>
                  <a:schemeClr val="tx1"/>
                </a:solidFill>
              </a:rPr>
              <a:t>  škrobové zrno</a:t>
            </a:r>
            <a:br>
              <a:rPr lang="cs-CZ" altLang="cs-CZ" sz="1200">
                <a:solidFill>
                  <a:schemeClr val="tx1"/>
                </a:solidFill>
              </a:rPr>
            </a:br>
            <a:r>
              <a:rPr lang="cs-CZ" altLang="cs-CZ" sz="1200" b="1">
                <a:solidFill>
                  <a:schemeClr val="tx1"/>
                </a:solidFill>
              </a:rPr>
              <a:t>pe</a:t>
            </a:r>
            <a:r>
              <a:rPr lang="cs-CZ" altLang="cs-CZ" sz="1200">
                <a:solidFill>
                  <a:schemeClr val="tx1"/>
                </a:solidFill>
              </a:rPr>
              <a:t>  pericykl</a:t>
            </a:r>
            <a:br>
              <a:rPr lang="cs-CZ" altLang="cs-CZ" sz="1200">
                <a:solidFill>
                  <a:schemeClr val="tx1"/>
                </a:solidFill>
              </a:rPr>
            </a:br>
            <a:r>
              <a:rPr lang="cs-CZ" altLang="cs-CZ" sz="1200" b="1">
                <a:solidFill>
                  <a:schemeClr val="tx1"/>
                </a:solidFill>
              </a:rPr>
              <a:t>vca</a:t>
            </a:r>
            <a:r>
              <a:rPr lang="cs-CZ" altLang="cs-CZ" sz="1200">
                <a:solidFill>
                  <a:schemeClr val="tx1"/>
                </a:solidFill>
              </a:rPr>
              <a:t>  kambium</a:t>
            </a:r>
            <a:br>
              <a:rPr lang="cs-CZ" altLang="cs-CZ" sz="1200">
                <a:solidFill>
                  <a:schemeClr val="tx1"/>
                </a:solidFill>
              </a:rPr>
            </a:br>
            <a:endParaRPr lang="cs-CZ" altLang="cs-CZ" sz="1200">
              <a:solidFill>
                <a:schemeClr val="tx1"/>
              </a:solidFill>
            </a:endParaRPr>
          </a:p>
        </p:txBody>
      </p:sp>
      <p:sp>
        <p:nvSpPr>
          <p:cNvPr id="99333" name="Text Box 5">
            <a:extLst>
              <a:ext uri="{FF2B5EF4-FFF2-40B4-BE49-F238E27FC236}">
                <a16:creationId xmlns:a16="http://schemas.microsoft.com/office/drawing/2014/main" id="{F2E89DB1-E2CA-4AA1-84FD-F989EE6CCC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9925" y="6237288"/>
            <a:ext cx="13239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cs-CZ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©</a:t>
            </a:r>
            <a:r>
              <a:rPr lang="cs-CZ" altLang="cs-CZ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VGPA</a:t>
            </a:r>
            <a:endParaRPr lang="en-US" altLang="cs-CZ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9334" name="Picture 6">
            <a:extLst>
              <a:ext uri="{FF2B5EF4-FFF2-40B4-BE49-F238E27FC236}">
                <a16:creationId xmlns:a16="http://schemas.microsoft.com/office/drawing/2014/main" id="{9AF7C540-AB84-4772-AA5B-6486480ED9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350" y="5949950"/>
            <a:ext cx="515938" cy="73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>
            <a:extLst>
              <a:ext uri="{FF2B5EF4-FFF2-40B4-BE49-F238E27FC236}">
                <a16:creationId xmlns:a16="http://schemas.microsoft.com/office/drawing/2014/main" id="{DF23ACE4-A250-4D67-8923-F8742CA90E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812088" cy="5859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8307" name="Text Box 3">
            <a:extLst>
              <a:ext uri="{FF2B5EF4-FFF2-40B4-BE49-F238E27FC236}">
                <a16:creationId xmlns:a16="http://schemas.microsoft.com/office/drawing/2014/main" id="{008ACCCB-696E-4BC1-9064-65BC10F1C9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021388"/>
            <a:ext cx="7885113" cy="319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1600">
                <a:solidFill>
                  <a:schemeClr val="tx1"/>
                </a:solidFill>
              </a:rPr>
              <a:t>Příčný řez kořenem povijnice jedlé (</a:t>
            </a:r>
            <a:r>
              <a:rPr lang="cs-CZ" altLang="cs-CZ" sz="1600" i="1">
                <a:solidFill>
                  <a:schemeClr val="tx1"/>
                </a:solidFill>
              </a:rPr>
              <a:t>Ipomoea batatas</a:t>
            </a:r>
            <a:r>
              <a:rPr lang="cs-CZ" altLang="cs-CZ" sz="1600">
                <a:solidFill>
                  <a:schemeClr val="tx1"/>
                </a:solidFill>
              </a:rPr>
              <a:t> (L.) Poir.). </a:t>
            </a:r>
          </a:p>
        </p:txBody>
      </p:sp>
      <p:sp>
        <p:nvSpPr>
          <p:cNvPr id="98308" name="Text Box 4">
            <a:extLst>
              <a:ext uri="{FF2B5EF4-FFF2-40B4-BE49-F238E27FC236}">
                <a16:creationId xmlns:a16="http://schemas.microsoft.com/office/drawing/2014/main" id="{5741E62B-112B-4769-B678-7F90793AE6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12088" y="333375"/>
            <a:ext cx="1331912" cy="145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1200" b="1">
                <a:solidFill>
                  <a:schemeClr val="tx1"/>
                </a:solidFill>
              </a:rPr>
              <a:t>p</a:t>
            </a:r>
            <a:r>
              <a:rPr lang="cs-CZ" altLang="cs-CZ" sz="1200">
                <a:solidFill>
                  <a:schemeClr val="tx1"/>
                </a:solidFill>
              </a:rPr>
              <a:t>  dřeň</a:t>
            </a:r>
            <a:br>
              <a:rPr lang="cs-CZ" altLang="cs-CZ" sz="1200">
                <a:solidFill>
                  <a:schemeClr val="tx1"/>
                </a:solidFill>
              </a:rPr>
            </a:br>
            <a:r>
              <a:rPr lang="cs-CZ" altLang="cs-CZ" sz="1200" b="1">
                <a:solidFill>
                  <a:schemeClr val="tx1"/>
                </a:solidFill>
              </a:rPr>
              <a:t>ph</a:t>
            </a:r>
            <a:r>
              <a:rPr lang="cs-CZ" altLang="cs-CZ" sz="1200">
                <a:solidFill>
                  <a:schemeClr val="tx1"/>
                </a:solidFill>
              </a:rPr>
              <a:t>  floém</a:t>
            </a:r>
            <a:br>
              <a:rPr lang="cs-CZ" altLang="cs-CZ" sz="1200">
                <a:solidFill>
                  <a:schemeClr val="tx1"/>
                </a:solidFill>
              </a:rPr>
            </a:br>
            <a:r>
              <a:rPr lang="cs-CZ" altLang="cs-CZ" sz="1200" b="1">
                <a:solidFill>
                  <a:schemeClr val="tx1"/>
                </a:solidFill>
              </a:rPr>
              <a:t>prx</a:t>
            </a:r>
            <a:r>
              <a:rPr lang="cs-CZ" altLang="cs-CZ" sz="1200">
                <a:solidFill>
                  <a:schemeClr val="tx1"/>
                </a:solidFill>
              </a:rPr>
              <a:t>  primární xylém</a:t>
            </a:r>
            <a:br>
              <a:rPr lang="cs-CZ" altLang="cs-CZ" sz="1200">
                <a:solidFill>
                  <a:schemeClr val="tx1"/>
                </a:solidFill>
              </a:rPr>
            </a:br>
            <a:r>
              <a:rPr lang="cs-CZ" altLang="cs-CZ" sz="1200" b="1">
                <a:solidFill>
                  <a:schemeClr val="tx1"/>
                </a:solidFill>
              </a:rPr>
              <a:t>sx</a:t>
            </a:r>
            <a:r>
              <a:rPr lang="cs-CZ" altLang="cs-CZ" sz="1200">
                <a:solidFill>
                  <a:schemeClr val="tx1"/>
                </a:solidFill>
              </a:rPr>
              <a:t>  sekundární xylém</a:t>
            </a:r>
            <a:br>
              <a:rPr lang="cs-CZ" altLang="cs-CZ" sz="1200">
                <a:solidFill>
                  <a:schemeClr val="tx1"/>
                </a:solidFill>
              </a:rPr>
            </a:br>
            <a:r>
              <a:rPr lang="cs-CZ" altLang="cs-CZ" sz="1200" b="1">
                <a:solidFill>
                  <a:schemeClr val="tx1"/>
                </a:solidFill>
              </a:rPr>
              <a:t>vca</a:t>
            </a:r>
            <a:r>
              <a:rPr lang="cs-CZ" altLang="cs-CZ" sz="1200">
                <a:solidFill>
                  <a:schemeClr val="tx1"/>
                </a:solidFill>
              </a:rPr>
              <a:t>  kambium</a:t>
            </a:r>
            <a:br>
              <a:rPr lang="cs-CZ" altLang="cs-CZ" sz="1200">
                <a:solidFill>
                  <a:schemeClr val="tx1"/>
                </a:solidFill>
              </a:rPr>
            </a:br>
            <a:endParaRPr lang="cs-CZ" altLang="cs-CZ" sz="1200">
              <a:solidFill>
                <a:schemeClr val="tx1"/>
              </a:solidFill>
            </a:endParaRPr>
          </a:p>
        </p:txBody>
      </p:sp>
      <p:sp>
        <p:nvSpPr>
          <p:cNvPr id="98309" name="Text Box 5">
            <a:extLst>
              <a:ext uri="{FF2B5EF4-FFF2-40B4-BE49-F238E27FC236}">
                <a16:creationId xmlns:a16="http://schemas.microsoft.com/office/drawing/2014/main" id="{D61E2556-D2D9-4342-8A20-E678E73004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9925" y="6237288"/>
            <a:ext cx="13239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cs-CZ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©</a:t>
            </a:r>
            <a:r>
              <a:rPr lang="cs-CZ" altLang="cs-CZ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VGPA</a:t>
            </a:r>
            <a:endParaRPr lang="en-US" altLang="cs-CZ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8310" name="Picture 6">
            <a:extLst>
              <a:ext uri="{FF2B5EF4-FFF2-40B4-BE49-F238E27FC236}">
                <a16:creationId xmlns:a16="http://schemas.microsoft.com/office/drawing/2014/main" id="{3AD33BB1-16B7-48F5-AEEE-10AAC9696B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350" y="5949950"/>
            <a:ext cx="515938" cy="73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>
            <a:extLst>
              <a:ext uri="{FF2B5EF4-FFF2-40B4-BE49-F238E27FC236}">
                <a16:creationId xmlns:a16="http://schemas.microsoft.com/office/drawing/2014/main" id="{A7535887-403D-4897-ABE1-8D689A6156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77050" cy="687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6259" name="Text Box 3">
            <a:extLst>
              <a:ext uri="{FF2B5EF4-FFF2-40B4-BE49-F238E27FC236}">
                <a16:creationId xmlns:a16="http://schemas.microsoft.com/office/drawing/2014/main" id="{67B3BE4B-EA2E-4E28-B93C-3BBEA9BA21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04025" y="260350"/>
            <a:ext cx="2339975" cy="3465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400" b="1">
                <a:solidFill>
                  <a:schemeClr val="tx1"/>
                </a:solidFill>
              </a:rPr>
              <a:t>cca</a:t>
            </a:r>
            <a:r>
              <a:rPr lang="cs-CZ" altLang="cs-CZ" sz="1400">
                <a:solidFill>
                  <a:schemeClr val="tx1"/>
                </a:solidFill>
              </a:rPr>
              <a:t>  felogén</a:t>
            </a:r>
            <a:br>
              <a:rPr lang="cs-CZ" altLang="cs-CZ" sz="1400">
                <a:solidFill>
                  <a:schemeClr val="tx1"/>
                </a:solidFill>
              </a:rPr>
            </a:br>
            <a:r>
              <a:rPr lang="cs-CZ" altLang="cs-CZ" sz="1400" b="1">
                <a:solidFill>
                  <a:schemeClr val="tx1"/>
                </a:solidFill>
              </a:rPr>
              <a:t>prph</a:t>
            </a:r>
            <a:r>
              <a:rPr lang="cs-CZ" altLang="cs-CZ" sz="1400">
                <a:solidFill>
                  <a:schemeClr val="tx1"/>
                </a:solidFill>
              </a:rPr>
              <a:t>  primární floém</a:t>
            </a:r>
            <a:br>
              <a:rPr lang="cs-CZ" altLang="cs-CZ" sz="1400">
                <a:solidFill>
                  <a:schemeClr val="tx1"/>
                </a:solidFill>
              </a:rPr>
            </a:br>
            <a:r>
              <a:rPr lang="cs-CZ" altLang="cs-CZ" sz="1400" b="1">
                <a:solidFill>
                  <a:schemeClr val="tx1"/>
                </a:solidFill>
              </a:rPr>
              <a:t>sph</a:t>
            </a:r>
            <a:r>
              <a:rPr lang="cs-CZ" altLang="cs-CZ" sz="1400">
                <a:solidFill>
                  <a:schemeClr val="tx1"/>
                </a:solidFill>
              </a:rPr>
              <a:t>  sekundární floém</a:t>
            </a:r>
            <a:br>
              <a:rPr lang="cs-CZ" altLang="cs-CZ" sz="1400">
                <a:solidFill>
                  <a:schemeClr val="tx1"/>
                </a:solidFill>
              </a:rPr>
            </a:br>
            <a:r>
              <a:rPr lang="cs-CZ" altLang="cs-CZ" sz="1400" b="1">
                <a:solidFill>
                  <a:schemeClr val="tx1"/>
                </a:solidFill>
              </a:rPr>
              <a:t>sx</a:t>
            </a:r>
            <a:r>
              <a:rPr lang="cs-CZ" altLang="cs-CZ" sz="1400">
                <a:solidFill>
                  <a:schemeClr val="tx1"/>
                </a:solidFill>
              </a:rPr>
              <a:t>  sekundární xylém</a:t>
            </a:r>
            <a:br>
              <a:rPr lang="cs-CZ" altLang="cs-CZ" sz="1400">
                <a:solidFill>
                  <a:schemeClr val="tx1"/>
                </a:solidFill>
              </a:rPr>
            </a:br>
            <a:r>
              <a:rPr lang="cs-CZ" altLang="cs-CZ" sz="1400" b="1">
                <a:solidFill>
                  <a:schemeClr val="tx1"/>
                </a:solidFill>
              </a:rPr>
              <a:t>vca</a:t>
            </a:r>
            <a:r>
              <a:rPr lang="cs-CZ" altLang="cs-CZ" sz="1400">
                <a:solidFill>
                  <a:schemeClr val="tx1"/>
                </a:solidFill>
              </a:rPr>
              <a:t>  kambium</a:t>
            </a:r>
            <a:br>
              <a:rPr lang="cs-CZ" altLang="cs-CZ" sz="1400">
                <a:solidFill>
                  <a:schemeClr val="tx1"/>
                </a:solidFill>
              </a:rPr>
            </a:br>
            <a:endParaRPr lang="cs-CZ" altLang="cs-CZ" sz="1400">
              <a:solidFill>
                <a:schemeClr val="tx1"/>
              </a:solidFill>
            </a:endParaRPr>
          </a:p>
          <a:p>
            <a:r>
              <a:rPr lang="cs-CZ" altLang="cs-CZ" sz="1400">
                <a:solidFill>
                  <a:schemeClr val="tx1"/>
                </a:solidFill>
              </a:rPr>
              <a:t>Příčný řez sekundárně ztloustlým kořenem řebříčku chlumního (</a:t>
            </a:r>
            <a:r>
              <a:rPr lang="cs-CZ" altLang="cs-CZ" sz="1400" i="1">
                <a:solidFill>
                  <a:schemeClr val="tx1"/>
                </a:solidFill>
              </a:rPr>
              <a:t>Achilea collina</a:t>
            </a:r>
            <a:r>
              <a:rPr lang="cs-CZ" altLang="cs-CZ" sz="1400">
                <a:solidFill>
                  <a:schemeClr val="tx1"/>
                </a:solidFill>
              </a:rPr>
              <a:t> J. Becker ex Rchb.). Objem primární kůry je zvětšován </a:t>
            </a:r>
            <a:r>
              <a:rPr lang="cs-CZ" altLang="cs-CZ" sz="1400" b="1">
                <a:solidFill>
                  <a:schemeClr val="tx1"/>
                </a:solidFill>
              </a:rPr>
              <a:t>dilatačním růstem </a:t>
            </a:r>
            <a:r>
              <a:rPr lang="cs-CZ" altLang="cs-CZ" sz="1400">
                <a:solidFill>
                  <a:schemeClr val="tx1"/>
                </a:solidFill>
              </a:rPr>
              <a:t>doprovázeným antiklinálními děleními ve všech vrstvách primární kůry. </a:t>
            </a:r>
          </a:p>
        </p:txBody>
      </p:sp>
      <p:sp>
        <p:nvSpPr>
          <p:cNvPr id="96260" name="Text Box 4">
            <a:extLst>
              <a:ext uri="{FF2B5EF4-FFF2-40B4-BE49-F238E27FC236}">
                <a16:creationId xmlns:a16="http://schemas.microsoft.com/office/drawing/2014/main" id="{F200A086-199C-4557-A32A-A566F5B6DA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9925" y="6237288"/>
            <a:ext cx="13239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cs-CZ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©</a:t>
            </a:r>
            <a:r>
              <a:rPr lang="cs-CZ" altLang="cs-CZ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VGPA</a:t>
            </a:r>
            <a:endParaRPr lang="en-US" altLang="cs-CZ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6261" name="Picture 5">
            <a:extLst>
              <a:ext uri="{FF2B5EF4-FFF2-40B4-BE49-F238E27FC236}">
                <a16:creationId xmlns:a16="http://schemas.microsoft.com/office/drawing/2014/main" id="{7D3633C3-A0B1-4D4A-A353-4D190823DA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350" y="5949950"/>
            <a:ext cx="515938" cy="73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>
            <a:extLst>
              <a:ext uri="{FF2B5EF4-FFF2-40B4-BE49-F238E27FC236}">
                <a16:creationId xmlns:a16="http://schemas.microsoft.com/office/drawing/2014/main" id="{DC7C0C1A-975E-4BAD-B707-117F81F284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740650" cy="5807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7283" name="Text Box 3">
            <a:extLst>
              <a:ext uri="{FF2B5EF4-FFF2-40B4-BE49-F238E27FC236}">
                <a16:creationId xmlns:a16="http://schemas.microsoft.com/office/drawing/2014/main" id="{8892519C-098E-456F-8B8F-4B94BCB2D2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021388"/>
            <a:ext cx="7812088" cy="668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1600">
                <a:solidFill>
                  <a:schemeClr val="tx1"/>
                </a:solidFill>
              </a:rPr>
              <a:t>Příčný řez sekundárně ztloustlým kořenem vrby jívy (</a:t>
            </a:r>
            <a:r>
              <a:rPr lang="cs-CZ" altLang="cs-CZ" sz="1600" i="1">
                <a:solidFill>
                  <a:schemeClr val="tx1"/>
                </a:solidFill>
              </a:rPr>
              <a:t>Salix caprea</a:t>
            </a:r>
            <a:r>
              <a:rPr lang="cs-CZ" altLang="cs-CZ" sz="1600">
                <a:solidFill>
                  <a:schemeClr val="tx1"/>
                </a:solidFill>
              </a:rPr>
              <a:t> L.).</a:t>
            </a:r>
          </a:p>
          <a:p>
            <a:pPr>
              <a:spcBef>
                <a:spcPct val="50000"/>
              </a:spcBef>
            </a:pPr>
            <a:r>
              <a:rPr lang="cs-CZ" altLang="cs-CZ" sz="1600" b="1">
                <a:solidFill>
                  <a:schemeClr val="tx1"/>
                </a:solidFill>
              </a:rPr>
              <a:t>Nelze rozlišit letokruhy!</a:t>
            </a:r>
            <a:r>
              <a:rPr lang="cs-CZ" altLang="cs-CZ" sz="160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97284" name="Text Box 4">
            <a:extLst>
              <a:ext uri="{FF2B5EF4-FFF2-40B4-BE49-F238E27FC236}">
                <a16:creationId xmlns:a16="http://schemas.microsoft.com/office/drawing/2014/main" id="{2BEC71CC-7C61-4401-8C75-413BDA8712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0650" y="549275"/>
            <a:ext cx="1403350" cy="179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1200" b="1">
                <a:solidFill>
                  <a:schemeClr val="tx1"/>
                </a:solidFill>
              </a:rPr>
              <a:t>pd</a:t>
            </a:r>
            <a:r>
              <a:rPr lang="cs-CZ" altLang="cs-CZ" sz="1200">
                <a:solidFill>
                  <a:schemeClr val="tx1"/>
                </a:solidFill>
              </a:rPr>
              <a:t>  periderm</a:t>
            </a:r>
            <a:br>
              <a:rPr lang="cs-CZ" altLang="cs-CZ" sz="1200">
                <a:solidFill>
                  <a:schemeClr val="tx1"/>
                </a:solidFill>
              </a:rPr>
            </a:br>
            <a:r>
              <a:rPr lang="cs-CZ" altLang="cs-CZ" sz="1200" b="1">
                <a:solidFill>
                  <a:schemeClr val="tx1"/>
                </a:solidFill>
              </a:rPr>
              <a:t>spf</a:t>
            </a:r>
            <a:r>
              <a:rPr lang="cs-CZ" altLang="cs-CZ" sz="1200">
                <a:solidFill>
                  <a:schemeClr val="tx1"/>
                </a:solidFill>
              </a:rPr>
              <a:t>  vlákna sekundárního floému</a:t>
            </a:r>
            <a:br>
              <a:rPr lang="cs-CZ" altLang="cs-CZ" sz="1200">
                <a:solidFill>
                  <a:schemeClr val="tx1"/>
                </a:solidFill>
              </a:rPr>
            </a:br>
            <a:r>
              <a:rPr lang="cs-CZ" altLang="cs-CZ" sz="1200" b="1">
                <a:solidFill>
                  <a:schemeClr val="tx1"/>
                </a:solidFill>
              </a:rPr>
              <a:t>sph</a:t>
            </a:r>
            <a:r>
              <a:rPr lang="cs-CZ" altLang="cs-CZ" sz="1200">
                <a:solidFill>
                  <a:schemeClr val="tx1"/>
                </a:solidFill>
              </a:rPr>
              <a:t>  sekundární floém</a:t>
            </a:r>
            <a:br>
              <a:rPr lang="cs-CZ" altLang="cs-CZ" sz="1200">
                <a:solidFill>
                  <a:schemeClr val="tx1"/>
                </a:solidFill>
              </a:rPr>
            </a:br>
            <a:r>
              <a:rPr lang="cs-CZ" altLang="cs-CZ" sz="1200" b="1">
                <a:solidFill>
                  <a:schemeClr val="tx1"/>
                </a:solidFill>
              </a:rPr>
              <a:t>sx</a:t>
            </a:r>
            <a:r>
              <a:rPr lang="cs-CZ" altLang="cs-CZ" sz="1200">
                <a:solidFill>
                  <a:schemeClr val="tx1"/>
                </a:solidFill>
              </a:rPr>
              <a:t>  sekundární xylém</a:t>
            </a:r>
            <a:br>
              <a:rPr lang="cs-CZ" altLang="cs-CZ" sz="1200">
                <a:solidFill>
                  <a:schemeClr val="tx1"/>
                </a:solidFill>
              </a:rPr>
            </a:br>
            <a:r>
              <a:rPr lang="cs-CZ" altLang="cs-CZ" sz="1200" b="1">
                <a:solidFill>
                  <a:schemeClr val="tx1"/>
                </a:solidFill>
              </a:rPr>
              <a:t>vca</a:t>
            </a:r>
            <a:r>
              <a:rPr lang="cs-CZ" altLang="cs-CZ" sz="1200">
                <a:solidFill>
                  <a:schemeClr val="tx1"/>
                </a:solidFill>
              </a:rPr>
              <a:t>  kambium</a:t>
            </a:r>
            <a:br>
              <a:rPr lang="cs-CZ" altLang="cs-CZ" sz="1200">
                <a:solidFill>
                  <a:schemeClr val="tx1"/>
                </a:solidFill>
              </a:rPr>
            </a:br>
            <a:endParaRPr lang="cs-CZ" altLang="cs-CZ" sz="1200">
              <a:solidFill>
                <a:schemeClr val="tx1"/>
              </a:solidFill>
            </a:endParaRPr>
          </a:p>
        </p:txBody>
      </p:sp>
      <p:sp>
        <p:nvSpPr>
          <p:cNvPr id="97285" name="Text Box 5">
            <a:extLst>
              <a:ext uri="{FF2B5EF4-FFF2-40B4-BE49-F238E27FC236}">
                <a16:creationId xmlns:a16="http://schemas.microsoft.com/office/drawing/2014/main" id="{37274410-447D-46F8-8212-5BEA1669B7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9925" y="6237288"/>
            <a:ext cx="13239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cs-CZ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©</a:t>
            </a:r>
            <a:r>
              <a:rPr lang="cs-CZ" altLang="cs-CZ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VGPA</a:t>
            </a:r>
            <a:endParaRPr lang="en-US" altLang="cs-CZ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7286" name="Picture 6">
            <a:extLst>
              <a:ext uri="{FF2B5EF4-FFF2-40B4-BE49-F238E27FC236}">
                <a16:creationId xmlns:a16="http://schemas.microsoft.com/office/drawing/2014/main" id="{E97AF9B8-7746-4A71-B2A1-D58484C8DF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350" y="5949950"/>
            <a:ext cx="515938" cy="73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>
            <a:extLst>
              <a:ext uri="{FF2B5EF4-FFF2-40B4-BE49-F238E27FC236}">
                <a16:creationId xmlns:a16="http://schemas.microsoft.com/office/drawing/2014/main" id="{89886C17-3758-4AA8-BD30-32FCA44B45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812088" cy="5859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971" name="Text Box 3">
            <a:extLst>
              <a:ext uri="{FF2B5EF4-FFF2-40B4-BE49-F238E27FC236}">
                <a16:creationId xmlns:a16="http://schemas.microsoft.com/office/drawing/2014/main" id="{E90D559C-42CE-4779-8856-5BE3E54EF7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021388"/>
            <a:ext cx="7956550" cy="668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1600" b="1">
                <a:solidFill>
                  <a:schemeClr val="tx1"/>
                </a:solidFill>
              </a:rPr>
              <a:t>Tangenciální</a:t>
            </a:r>
            <a:r>
              <a:rPr lang="cs-CZ" altLang="cs-CZ" sz="1600">
                <a:solidFill>
                  <a:schemeClr val="tx1"/>
                </a:solidFill>
              </a:rPr>
              <a:t> řez stonkem trnovníku (</a:t>
            </a:r>
            <a:r>
              <a:rPr lang="cs-CZ" altLang="cs-CZ" sz="1600" i="1">
                <a:solidFill>
                  <a:schemeClr val="tx1"/>
                </a:solidFill>
              </a:rPr>
              <a:t>Robinia</a:t>
            </a:r>
            <a:r>
              <a:rPr lang="cs-CZ" altLang="cs-CZ" sz="1600">
                <a:solidFill>
                  <a:schemeClr val="tx1"/>
                </a:solidFill>
              </a:rPr>
              <a:t> sp.). </a:t>
            </a:r>
          </a:p>
          <a:p>
            <a:pPr>
              <a:spcBef>
                <a:spcPct val="50000"/>
              </a:spcBef>
            </a:pPr>
            <a:r>
              <a:rPr lang="cs-CZ" altLang="cs-CZ" sz="1600" b="1">
                <a:solidFill>
                  <a:schemeClr val="tx1"/>
                </a:solidFill>
              </a:rPr>
              <a:t>Vrstevnatě uspořádané fusiformní iniciály.</a:t>
            </a:r>
          </a:p>
        </p:txBody>
      </p:sp>
      <p:sp>
        <p:nvSpPr>
          <p:cNvPr id="83972" name="Text Box 4">
            <a:extLst>
              <a:ext uri="{FF2B5EF4-FFF2-40B4-BE49-F238E27FC236}">
                <a16:creationId xmlns:a16="http://schemas.microsoft.com/office/drawing/2014/main" id="{AE6B4465-4034-4C30-9863-73713A79DA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85113" y="260350"/>
            <a:ext cx="1258887" cy="88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1400" b="1">
                <a:solidFill>
                  <a:schemeClr val="tx1"/>
                </a:solidFill>
              </a:rPr>
              <a:t>fi</a:t>
            </a:r>
            <a:r>
              <a:rPr lang="cs-CZ" altLang="cs-CZ" sz="1400">
                <a:solidFill>
                  <a:schemeClr val="tx1"/>
                </a:solidFill>
              </a:rPr>
              <a:t>  fusiformní iniciály</a:t>
            </a:r>
            <a:br>
              <a:rPr lang="cs-CZ" altLang="cs-CZ" sz="1400">
                <a:solidFill>
                  <a:schemeClr val="tx1"/>
                </a:solidFill>
              </a:rPr>
            </a:br>
            <a:r>
              <a:rPr lang="cs-CZ" altLang="cs-CZ" sz="1400" b="1">
                <a:solidFill>
                  <a:schemeClr val="tx1"/>
                </a:solidFill>
              </a:rPr>
              <a:t>r</a:t>
            </a:r>
            <a:r>
              <a:rPr lang="cs-CZ" altLang="cs-CZ" sz="1400">
                <a:solidFill>
                  <a:schemeClr val="tx1"/>
                </a:solidFill>
              </a:rPr>
              <a:t>  paprsek</a:t>
            </a:r>
            <a:br>
              <a:rPr lang="cs-CZ" altLang="cs-CZ" sz="1400">
                <a:solidFill>
                  <a:schemeClr val="tx1"/>
                </a:solidFill>
              </a:rPr>
            </a:br>
            <a:endParaRPr lang="cs-CZ" altLang="cs-CZ" sz="1400">
              <a:solidFill>
                <a:schemeClr val="tx1"/>
              </a:solidFill>
            </a:endParaRPr>
          </a:p>
        </p:txBody>
      </p:sp>
      <p:sp>
        <p:nvSpPr>
          <p:cNvPr id="83973" name="Text Box 5">
            <a:extLst>
              <a:ext uri="{FF2B5EF4-FFF2-40B4-BE49-F238E27FC236}">
                <a16:creationId xmlns:a16="http://schemas.microsoft.com/office/drawing/2014/main" id="{472C0566-FDC6-46F4-A447-50A09F362E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9925" y="6237288"/>
            <a:ext cx="13239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cs-CZ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©</a:t>
            </a:r>
            <a:r>
              <a:rPr lang="cs-CZ" altLang="cs-CZ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VGPA</a:t>
            </a:r>
            <a:endParaRPr lang="en-US" altLang="cs-CZ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3974" name="Picture 6">
            <a:extLst>
              <a:ext uri="{FF2B5EF4-FFF2-40B4-BE49-F238E27FC236}">
                <a16:creationId xmlns:a16="http://schemas.microsoft.com/office/drawing/2014/main" id="{1EC5D212-CD48-428F-B044-246168BEBA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350" y="5949950"/>
            <a:ext cx="515938" cy="73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>
            <a:extLst>
              <a:ext uri="{FF2B5EF4-FFF2-40B4-BE49-F238E27FC236}">
                <a16:creationId xmlns:a16="http://schemas.microsoft.com/office/drawing/2014/main" id="{37DB1590-C307-4693-94B6-B56FD17294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164388" cy="569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779" name="Text Box 3">
            <a:extLst>
              <a:ext uri="{FF2B5EF4-FFF2-40B4-BE49-F238E27FC236}">
                <a16:creationId xmlns:a16="http://schemas.microsoft.com/office/drawing/2014/main" id="{B1BAF42E-8313-4903-9C6E-4BEEA69210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949950"/>
            <a:ext cx="7308850" cy="668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1600">
                <a:solidFill>
                  <a:schemeClr val="tx1"/>
                </a:solidFill>
              </a:rPr>
              <a:t>Příčný řez </a:t>
            </a:r>
            <a:r>
              <a:rPr lang="cs-CZ" altLang="cs-CZ" sz="1600" b="1">
                <a:solidFill>
                  <a:schemeClr val="tx1"/>
                </a:solidFill>
              </a:rPr>
              <a:t>zásobním kořenem </a:t>
            </a:r>
            <a:r>
              <a:rPr lang="cs-CZ" altLang="cs-CZ" sz="1600">
                <a:solidFill>
                  <a:schemeClr val="tx1"/>
                </a:solidFill>
              </a:rPr>
              <a:t>řepy (</a:t>
            </a:r>
            <a:r>
              <a:rPr lang="cs-CZ" altLang="cs-CZ" sz="1600" i="1">
                <a:solidFill>
                  <a:schemeClr val="tx1"/>
                </a:solidFill>
              </a:rPr>
              <a:t>Beta</a:t>
            </a:r>
            <a:r>
              <a:rPr lang="cs-CZ" altLang="cs-CZ" sz="1600">
                <a:solidFill>
                  <a:schemeClr val="tx1"/>
                </a:solidFill>
              </a:rPr>
              <a:t> sp.). </a:t>
            </a:r>
          </a:p>
          <a:p>
            <a:pPr>
              <a:spcBef>
                <a:spcPct val="50000"/>
              </a:spcBef>
            </a:pPr>
            <a:r>
              <a:rPr lang="cs-CZ" altLang="cs-CZ" sz="1600" b="1">
                <a:solidFill>
                  <a:schemeClr val="tx1"/>
                </a:solidFill>
              </a:rPr>
              <a:t>Zakládání sukcesivních kambií.</a:t>
            </a:r>
          </a:p>
        </p:txBody>
      </p:sp>
      <p:sp>
        <p:nvSpPr>
          <p:cNvPr id="75780" name="Text Box 4">
            <a:extLst>
              <a:ext uri="{FF2B5EF4-FFF2-40B4-BE49-F238E27FC236}">
                <a16:creationId xmlns:a16="http://schemas.microsoft.com/office/drawing/2014/main" id="{D3457679-D911-42B9-89F8-3880E3B55A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5825" y="260350"/>
            <a:ext cx="1908175" cy="100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1600" b="1">
                <a:solidFill>
                  <a:schemeClr val="tx1"/>
                </a:solidFill>
              </a:rPr>
              <a:t>ph</a:t>
            </a:r>
            <a:r>
              <a:rPr lang="cs-CZ" altLang="cs-CZ" sz="1600">
                <a:solidFill>
                  <a:schemeClr val="tx1"/>
                </a:solidFill>
              </a:rPr>
              <a:t>  floém</a:t>
            </a:r>
            <a:br>
              <a:rPr lang="cs-CZ" altLang="cs-CZ" sz="1600">
                <a:solidFill>
                  <a:schemeClr val="tx1"/>
                </a:solidFill>
              </a:rPr>
            </a:br>
            <a:r>
              <a:rPr lang="cs-CZ" altLang="cs-CZ" sz="1600" b="1">
                <a:solidFill>
                  <a:schemeClr val="tx1"/>
                </a:solidFill>
              </a:rPr>
              <a:t>x</a:t>
            </a:r>
            <a:r>
              <a:rPr lang="cs-CZ" altLang="cs-CZ" sz="1600">
                <a:solidFill>
                  <a:schemeClr val="tx1"/>
                </a:solidFill>
              </a:rPr>
              <a:t>  xylém</a:t>
            </a:r>
            <a:br>
              <a:rPr lang="cs-CZ" altLang="cs-CZ" sz="1600">
                <a:solidFill>
                  <a:schemeClr val="tx1"/>
                </a:solidFill>
              </a:rPr>
            </a:br>
            <a:r>
              <a:rPr lang="cs-CZ" altLang="cs-CZ" sz="1600" b="1">
                <a:solidFill>
                  <a:schemeClr val="tx1"/>
                </a:solidFill>
              </a:rPr>
              <a:t>vca</a:t>
            </a:r>
            <a:r>
              <a:rPr lang="cs-CZ" altLang="cs-CZ" sz="1600">
                <a:solidFill>
                  <a:schemeClr val="tx1"/>
                </a:solidFill>
              </a:rPr>
              <a:t>  kambium</a:t>
            </a:r>
            <a:br>
              <a:rPr lang="cs-CZ" altLang="cs-CZ" sz="1600">
                <a:solidFill>
                  <a:schemeClr val="tx1"/>
                </a:solidFill>
              </a:rPr>
            </a:br>
            <a:endParaRPr lang="cs-CZ" altLang="cs-CZ" sz="1600">
              <a:solidFill>
                <a:schemeClr val="tx1"/>
              </a:solidFill>
            </a:endParaRPr>
          </a:p>
        </p:txBody>
      </p:sp>
      <p:sp>
        <p:nvSpPr>
          <p:cNvPr id="75781" name="Text Box 5">
            <a:extLst>
              <a:ext uri="{FF2B5EF4-FFF2-40B4-BE49-F238E27FC236}">
                <a16:creationId xmlns:a16="http://schemas.microsoft.com/office/drawing/2014/main" id="{C79C0B6E-8BB5-417C-BD69-24604043A7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9925" y="6237288"/>
            <a:ext cx="13239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cs-CZ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©</a:t>
            </a:r>
            <a:r>
              <a:rPr lang="cs-CZ" altLang="cs-CZ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VGPA</a:t>
            </a:r>
            <a:endParaRPr lang="en-US" altLang="cs-CZ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5782" name="Picture 6">
            <a:extLst>
              <a:ext uri="{FF2B5EF4-FFF2-40B4-BE49-F238E27FC236}">
                <a16:creationId xmlns:a16="http://schemas.microsoft.com/office/drawing/2014/main" id="{BB91A0F7-DDDB-4222-90D4-B1E68B8472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350" y="5949950"/>
            <a:ext cx="515938" cy="73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6">
            <a:extLst>
              <a:ext uri="{FF2B5EF4-FFF2-40B4-BE49-F238E27FC236}">
                <a16:creationId xmlns:a16="http://schemas.microsoft.com/office/drawing/2014/main" id="{A8326984-62B2-4EC3-BB08-2855BCB79A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0595" name="Text Box 3">
            <a:extLst>
              <a:ext uri="{FF2B5EF4-FFF2-40B4-BE49-F238E27FC236}">
                <a16:creationId xmlns:a16="http://schemas.microsoft.com/office/drawing/2014/main" id="{99FAB084-267D-4ADE-AA9C-AE0AA0CC97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308725"/>
            <a:ext cx="9144000" cy="347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1800">
                <a:solidFill>
                  <a:schemeClr val="tx1"/>
                </a:solidFill>
              </a:rPr>
              <a:t>Příčný řez vzdušným kořenem monstery nádherné (</a:t>
            </a:r>
            <a:r>
              <a:rPr lang="cs-CZ" altLang="cs-CZ" sz="1800" i="1">
                <a:solidFill>
                  <a:schemeClr val="tx1"/>
                </a:solidFill>
              </a:rPr>
              <a:t>Monstera deliciosa</a:t>
            </a:r>
            <a:r>
              <a:rPr lang="cs-CZ" altLang="cs-CZ" sz="1800">
                <a:solidFill>
                  <a:schemeClr val="tx1"/>
                </a:solidFill>
              </a:rPr>
              <a:t>, Liliopsida).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2C3E6D4F-BA76-484B-A9BF-04FDADF7D29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860425"/>
            <a:ext cx="7772400" cy="641350"/>
          </a:xfrm>
        </p:spPr>
        <p:txBody>
          <a:bodyPr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cs-CZ" sz="3600"/>
              <a:t>Seznam použitých rostlinných druhů</a:t>
            </a:r>
          </a:p>
        </p:txBody>
      </p:sp>
      <p:sp>
        <p:nvSpPr>
          <p:cNvPr id="9219" name="Text Box 3">
            <a:extLst>
              <a:ext uri="{FF2B5EF4-FFF2-40B4-BE49-F238E27FC236}">
                <a16:creationId xmlns:a16="http://schemas.microsoft.com/office/drawing/2014/main" id="{00B44634-B0BF-4AC7-8E74-EF7C230AAE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133600"/>
            <a:ext cx="9144000" cy="23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marL="666750" indent="-290513" eaLnBrk="0" hangingPunct="0">
              <a:tabLst>
                <a:tab pos="1236663" algn="l"/>
                <a:tab pos="2151063" algn="l"/>
                <a:tab pos="3065463" algn="l"/>
                <a:tab pos="3979863" algn="l"/>
                <a:tab pos="4894263" algn="l"/>
                <a:tab pos="5808663" algn="l"/>
                <a:tab pos="6723063" algn="l"/>
                <a:tab pos="7637463" algn="l"/>
                <a:tab pos="8551863" algn="l"/>
                <a:tab pos="9466263" algn="l"/>
                <a:tab pos="10380663" algn="l"/>
              </a:tabLst>
              <a:defRPr sz="2400">
                <a:solidFill>
                  <a:schemeClr val="bg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1143000" indent="-285750" eaLnBrk="0" hangingPunct="0">
              <a:tabLst>
                <a:tab pos="1236663" algn="l"/>
                <a:tab pos="2151063" algn="l"/>
                <a:tab pos="3065463" algn="l"/>
                <a:tab pos="3979863" algn="l"/>
                <a:tab pos="4894263" algn="l"/>
                <a:tab pos="5808663" algn="l"/>
                <a:tab pos="6723063" algn="l"/>
                <a:tab pos="7637463" algn="l"/>
                <a:tab pos="8551863" algn="l"/>
                <a:tab pos="9466263" algn="l"/>
                <a:tab pos="10380663" algn="l"/>
              </a:tabLst>
              <a:defRPr sz="2400">
                <a:solidFill>
                  <a:schemeClr val="bg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tabLst>
                <a:tab pos="1236663" algn="l"/>
                <a:tab pos="2151063" algn="l"/>
                <a:tab pos="3065463" algn="l"/>
                <a:tab pos="3979863" algn="l"/>
                <a:tab pos="4894263" algn="l"/>
                <a:tab pos="5808663" algn="l"/>
                <a:tab pos="6723063" algn="l"/>
                <a:tab pos="7637463" algn="l"/>
                <a:tab pos="8551863" algn="l"/>
                <a:tab pos="9466263" algn="l"/>
                <a:tab pos="10380663" algn="l"/>
              </a:tabLst>
              <a:defRPr sz="2400">
                <a:solidFill>
                  <a:schemeClr val="bg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tabLst>
                <a:tab pos="1236663" algn="l"/>
                <a:tab pos="2151063" algn="l"/>
                <a:tab pos="3065463" algn="l"/>
                <a:tab pos="3979863" algn="l"/>
                <a:tab pos="4894263" algn="l"/>
                <a:tab pos="5808663" algn="l"/>
                <a:tab pos="6723063" algn="l"/>
                <a:tab pos="7637463" algn="l"/>
                <a:tab pos="8551863" algn="l"/>
                <a:tab pos="9466263" algn="l"/>
                <a:tab pos="10380663" algn="l"/>
              </a:tabLst>
              <a:defRPr sz="2400">
                <a:solidFill>
                  <a:schemeClr val="bg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tabLst>
                <a:tab pos="1236663" algn="l"/>
                <a:tab pos="2151063" algn="l"/>
                <a:tab pos="3065463" algn="l"/>
                <a:tab pos="3979863" algn="l"/>
                <a:tab pos="4894263" algn="l"/>
                <a:tab pos="5808663" algn="l"/>
                <a:tab pos="6723063" algn="l"/>
                <a:tab pos="7637463" algn="l"/>
                <a:tab pos="8551863" algn="l"/>
                <a:tab pos="9466263" algn="l"/>
                <a:tab pos="10380663" algn="l"/>
              </a:tabLst>
              <a:defRPr sz="2400">
                <a:solidFill>
                  <a:schemeClr val="bg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ahoma" panose="020B0604030504040204" pitchFamily="34" charset="0"/>
              <a:tabLst>
                <a:tab pos="1236663" algn="l"/>
                <a:tab pos="2151063" algn="l"/>
                <a:tab pos="3065463" algn="l"/>
                <a:tab pos="3979863" algn="l"/>
                <a:tab pos="4894263" algn="l"/>
                <a:tab pos="5808663" algn="l"/>
                <a:tab pos="6723063" algn="l"/>
                <a:tab pos="7637463" algn="l"/>
                <a:tab pos="8551863" algn="l"/>
                <a:tab pos="9466263" algn="l"/>
                <a:tab pos="10380663" algn="l"/>
              </a:tabLst>
              <a:defRPr sz="2400">
                <a:solidFill>
                  <a:schemeClr val="bg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ahoma" panose="020B0604030504040204" pitchFamily="34" charset="0"/>
              <a:tabLst>
                <a:tab pos="1236663" algn="l"/>
                <a:tab pos="2151063" algn="l"/>
                <a:tab pos="3065463" algn="l"/>
                <a:tab pos="3979863" algn="l"/>
                <a:tab pos="4894263" algn="l"/>
                <a:tab pos="5808663" algn="l"/>
                <a:tab pos="6723063" algn="l"/>
                <a:tab pos="7637463" algn="l"/>
                <a:tab pos="8551863" algn="l"/>
                <a:tab pos="9466263" algn="l"/>
                <a:tab pos="10380663" algn="l"/>
              </a:tabLst>
              <a:defRPr sz="2400">
                <a:solidFill>
                  <a:schemeClr val="bg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ahoma" panose="020B0604030504040204" pitchFamily="34" charset="0"/>
              <a:tabLst>
                <a:tab pos="1236663" algn="l"/>
                <a:tab pos="2151063" algn="l"/>
                <a:tab pos="3065463" algn="l"/>
                <a:tab pos="3979863" algn="l"/>
                <a:tab pos="4894263" algn="l"/>
                <a:tab pos="5808663" algn="l"/>
                <a:tab pos="6723063" algn="l"/>
                <a:tab pos="7637463" algn="l"/>
                <a:tab pos="8551863" algn="l"/>
                <a:tab pos="9466263" algn="l"/>
                <a:tab pos="10380663" algn="l"/>
              </a:tabLst>
              <a:defRPr sz="2400">
                <a:solidFill>
                  <a:schemeClr val="bg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ahoma" panose="020B0604030504040204" pitchFamily="34" charset="0"/>
              <a:tabLst>
                <a:tab pos="1236663" algn="l"/>
                <a:tab pos="2151063" algn="l"/>
                <a:tab pos="3065463" algn="l"/>
                <a:tab pos="3979863" algn="l"/>
                <a:tab pos="4894263" algn="l"/>
                <a:tab pos="5808663" algn="l"/>
                <a:tab pos="6723063" algn="l"/>
                <a:tab pos="7637463" algn="l"/>
                <a:tab pos="8551863" algn="l"/>
                <a:tab pos="9466263" algn="l"/>
                <a:tab pos="10380663" algn="l"/>
              </a:tabLst>
              <a:defRPr sz="2400">
                <a:solidFill>
                  <a:schemeClr val="bg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500"/>
              </a:spcBef>
              <a:buClr>
                <a:srgbClr val="FF63B1"/>
              </a:buClr>
              <a:buSzPct val="75000"/>
              <a:buFont typeface="Wingdings" panose="05000000000000000000" pitchFamily="2" charset="2"/>
              <a:buChar char=""/>
            </a:pPr>
            <a:r>
              <a:rPr lang="cs-CZ" altLang="cs-CZ" sz="2000" b="1" dirty="0">
                <a:solidFill>
                  <a:srgbClr val="000000"/>
                </a:solidFill>
              </a:rPr>
              <a:t>Stonky</a:t>
            </a:r>
            <a:r>
              <a:rPr lang="cs-CZ" altLang="cs-CZ" sz="2000" dirty="0">
                <a:solidFill>
                  <a:srgbClr val="000000"/>
                </a:solidFill>
              </a:rPr>
              <a:t> - vyšší dvouděložné rostliny (</a:t>
            </a:r>
            <a:r>
              <a:rPr lang="cs-CZ" altLang="cs-CZ" sz="2000" dirty="0" err="1">
                <a:solidFill>
                  <a:srgbClr val="000000"/>
                </a:solidFill>
              </a:rPr>
              <a:t>Rosopsida</a:t>
            </a:r>
            <a:r>
              <a:rPr lang="cs-CZ" altLang="cs-CZ" sz="2000" dirty="0">
                <a:solidFill>
                  <a:srgbClr val="000000"/>
                </a:solidFill>
              </a:rPr>
              <a:t>)</a:t>
            </a:r>
          </a:p>
          <a:p>
            <a:pPr lvl="1" eaLnBrk="1" hangingPunct="1">
              <a:lnSpc>
                <a:spcPct val="90000"/>
              </a:lnSpc>
              <a:spcBef>
                <a:spcPts val="500"/>
              </a:spcBef>
              <a:buClr>
                <a:srgbClr val="FF63B1"/>
              </a:buClr>
              <a:buSzPct val="75000"/>
              <a:buFont typeface="Wingdings" panose="05000000000000000000" pitchFamily="2" charset="2"/>
              <a:buChar char="§"/>
            </a:pPr>
            <a:r>
              <a:rPr lang="cs-CZ" altLang="cs-CZ" sz="2000" dirty="0">
                <a:solidFill>
                  <a:schemeClr val="tx1"/>
                </a:solidFill>
              </a:rPr>
              <a:t>liány: </a:t>
            </a:r>
            <a:r>
              <a:rPr lang="cs-CZ" altLang="cs-CZ" sz="2000" dirty="0">
                <a:solidFill>
                  <a:schemeClr val="accent2"/>
                </a:solidFill>
              </a:rPr>
              <a:t>vinná réva (</a:t>
            </a:r>
            <a:r>
              <a:rPr lang="cs-CZ" altLang="cs-CZ" sz="2000" i="1" dirty="0" err="1">
                <a:solidFill>
                  <a:schemeClr val="accent2"/>
                </a:solidFill>
              </a:rPr>
              <a:t>Vitis</a:t>
            </a:r>
            <a:r>
              <a:rPr lang="cs-CZ" altLang="cs-CZ" sz="2000" i="1" dirty="0">
                <a:solidFill>
                  <a:schemeClr val="accent2"/>
                </a:solidFill>
              </a:rPr>
              <a:t> </a:t>
            </a:r>
            <a:r>
              <a:rPr lang="cs-CZ" altLang="cs-CZ" sz="2000" i="1" dirty="0" err="1">
                <a:solidFill>
                  <a:schemeClr val="accent2"/>
                </a:solidFill>
              </a:rPr>
              <a:t>vinifera</a:t>
            </a:r>
            <a:r>
              <a:rPr lang="cs-CZ" altLang="cs-CZ" sz="2000" dirty="0">
                <a:solidFill>
                  <a:schemeClr val="accent2"/>
                </a:solidFill>
              </a:rPr>
              <a:t>), </a:t>
            </a:r>
            <a:r>
              <a:rPr lang="cs-CZ" altLang="cs-CZ" sz="2000" dirty="0">
                <a:solidFill>
                  <a:schemeClr val="accent2"/>
                </a:solidFill>
                <a:ea typeface="Arial Unicode MS" pitchFamily="34" charset="-128"/>
              </a:rPr>
              <a:t>plamének plotní (</a:t>
            </a:r>
            <a:r>
              <a:rPr lang="cs-CZ" altLang="cs-CZ" sz="2000" i="1" dirty="0" err="1">
                <a:solidFill>
                  <a:schemeClr val="accent2"/>
                </a:solidFill>
                <a:ea typeface="Arial Unicode MS" pitchFamily="34" charset="-128"/>
              </a:rPr>
              <a:t>Clematis</a:t>
            </a:r>
            <a:r>
              <a:rPr lang="cs-CZ" altLang="cs-CZ" sz="2000" i="1" dirty="0">
                <a:solidFill>
                  <a:schemeClr val="accent2"/>
                </a:solidFill>
                <a:ea typeface="Arial Unicode MS" pitchFamily="34" charset="-128"/>
              </a:rPr>
              <a:t> </a:t>
            </a:r>
            <a:r>
              <a:rPr lang="cs-CZ" altLang="cs-CZ" sz="2000" i="1" dirty="0" err="1">
                <a:solidFill>
                  <a:schemeClr val="accent2"/>
                </a:solidFill>
                <a:ea typeface="Arial Unicode MS" pitchFamily="34" charset="-128"/>
              </a:rPr>
              <a:t>vitalba</a:t>
            </a:r>
            <a:r>
              <a:rPr lang="cs-CZ" altLang="cs-CZ" sz="2000" dirty="0">
                <a:solidFill>
                  <a:schemeClr val="accent2"/>
                </a:solidFill>
                <a:ea typeface="Arial Unicode MS" pitchFamily="34" charset="-128"/>
              </a:rPr>
              <a:t>), </a:t>
            </a:r>
            <a:r>
              <a:rPr lang="cs-CZ" altLang="cs-CZ" sz="2000" dirty="0">
                <a:solidFill>
                  <a:schemeClr val="tx1"/>
                </a:solidFill>
                <a:ea typeface="Arial Unicode MS" pitchFamily="34" charset="-128"/>
              </a:rPr>
              <a:t>chmel otáčivý (</a:t>
            </a:r>
            <a:r>
              <a:rPr lang="cs-CZ" altLang="cs-CZ" sz="2000" i="1" dirty="0" err="1">
                <a:solidFill>
                  <a:schemeClr val="tx1"/>
                </a:solidFill>
                <a:ea typeface="Arial Unicode MS" pitchFamily="34" charset="-128"/>
              </a:rPr>
              <a:t>Humulus</a:t>
            </a:r>
            <a:r>
              <a:rPr lang="cs-CZ" altLang="cs-CZ" sz="2000" i="1" dirty="0">
                <a:solidFill>
                  <a:schemeClr val="tx1"/>
                </a:solidFill>
                <a:ea typeface="Arial Unicode MS" pitchFamily="34" charset="-128"/>
              </a:rPr>
              <a:t> </a:t>
            </a:r>
            <a:r>
              <a:rPr lang="cs-CZ" altLang="cs-CZ" sz="2000" i="1" dirty="0" err="1">
                <a:solidFill>
                  <a:schemeClr val="tx1"/>
                </a:solidFill>
                <a:ea typeface="Arial Unicode MS" pitchFamily="34" charset="-128"/>
              </a:rPr>
              <a:t>lupulus</a:t>
            </a:r>
            <a:r>
              <a:rPr lang="cs-CZ" altLang="cs-CZ" sz="2000" dirty="0">
                <a:solidFill>
                  <a:schemeClr val="tx1"/>
                </a:solidFill>
                <a:ea typeface="Arial Unicode MS" pitchFamily="34" charset="-128"/>
              </a:rPr>
              <a:t>)</a:t>
            </a:r>
            <a:r>
              <a:rPr lang="cs-CZ" altLang="cs-CZ" sz="2000" dirty="0">
                <a:solidFill>
                  <a:schemeClr val="tx1"/>
                </a:solidFill>
              </a:rPr>
              <a:t>, </a:t>
            </a:r>
            <a:r>
              <a:rPr lang="cs-CZ" altLang="cs-CZ" sz="2000" dirty="0">
                <a:solidFill>
                  <a:schemeClr val="accent2"/>
                </a:solidFill>
              </a:rPr>
              <a:t>podražec (</a:t>
            </a:r>
            <a:r>
              <a:rPr lang="cs-CZ" altLang="cs-CZ" sz="2000" i="1" dirty="0" err="1">
                <a:solidFill>
                  <a:schemeClr val="accent2"/>
                </a:solidFill>
              </a:rPr>
              <a:t>Aristolochia</a:t>
            </a:r>
            <a:r>
              <a:rPr lang="cs-CZ" altLang="cs-CZ" sz="2000" i="1" dirty="0">
                <a:solidFill>
                  <a:schemeClr val="accent2"/>
                </a:solidFill>
              </a:rPr>
              <a:t> </a:t>
            </a:r>
            <a:r>
              <a:rPr lang="cs-CZ" altLang="cs-CZ" sz="2000" i="1" dirty="0" err="1">
                <a:solidFill>
                  <a:schemeClr val="accent2"/>
                </a:solidFill>
              </a:rPr>
              <a:t>sp</a:t>
            </a:r>
            <a:r>
              <a:rPr lang="cs-CZ" altLang="cs-CZ" sz="2000" i="1" dirty="0">
                <a:solidFill>
                  <a:schemeClr val="accent2"/>
                </a:solidFill>
              </a:rPr>
              <a:t>.</a:t>
            </a:r>
            <a:r>
              <a:rPr lang="cs-CZ" altLang="cs-CZ" sz="2000" dirty="0">
                <a:solidFill>
                  <a:schemeClr val="accent2"/>
                </a:solidFill>
              </a:rPr>
              <a:t>)</a:t>
            </a:r>
          </a:p>
          <a:p>
            <a:pPr lvl="1" eaLnBrk="1" hangingPunct="1">
              <a:lnSpc>
                <a:spcPct val="90000"/>
              </a:lnSpc>
              <a:spcBef>
                <a:spcPts val="500"/>
              </a:spcBef>
              <a:buClr>
                <a:srgbClr val="FF63B1"/>
              </a:buClr>
              <a:buSzPct val="75000"/>
              <a:buFont typeface="Wingdings" panose="05000000000000000000" pitchFamily="2" charset="2"/>
              <a:buChar char="§"/>
            </a:pPr>
            <a:r>
              <a:rPr lang="cs-CZ" altLang="cs-CZ" sz="2000" dirty="0">
                <a:solidFill>
                  <a:schemeClr val="tx1"/>
                </a:solidFill>
              </a:rPr>
              <a:t>bylinný druh:</a:t>
            </a:r>
            <a:r>
              <a:rPr lang="cs-CZ" altLang="cs-CZ" sz="2000" dirty="0">
                <a:solidFill>
                  <a:schemeClr val="accent2"/>
                </a:solidFill>
              </a:rPr>
              <a:t> </a:t>
            </a:r>
            <a:r>
              <a:rPr lang="cs-CZ" altLang="cs-CZ" sz="2000" dirty="0">
                <a:solidFill>
                  <a:srgbClr val="000000"/>
                </a:solidFill>
              </a:rPr>
              <a:t>koleus (</a:t>
            </a:r>
            <a:r>
              <a:rPr lang="cs-CZ" altLang="cs-CZ" sz="2000" i="1" dirty="0" err="1">
                <a:solidFill>
                  <a:srgbClr val="000000"/>
                </a:solidFill>
              </a:rPr>
              <a:t>Solenostemon</a:t>
            </a:r>
            <a:r>
              <a:rPr lang="cs-CZ" altLang="cs-CZ" sz="2000" dirty="0">
                <a:solidFill>
                  <a:srgbClr val="000000"/>
                </a:solidFill>
              </a:rPr>
              <a:t> </a:t>
            </a:r>
            <a:r>
              <a:rPr lang="cs-CZ" altLang="cs-CZ" sz="2000" dirty="0" err="1">
                <a:solidFill>
                  <a:srgbClr val="000000"/>
                </a:solidFill>
              </a:rPr>
              <a:t>sp</a:t>
            </a:r>
            <a:r>
              <a:rPr lang="cs-CZ" altLang="cs-CZ" sz="2000" dirty="0">
                <a:solidFill>
                  <a:srgbClr val="000000"/>
                </a:solidFill>
              </a:rPr>
              <a:t>.)</a:t>
            </a:r>
            <a:endParaRPr lang="en-GB" altLang="cs-CZ" sz="2000" dirty="0">
              <a:solidFill>
                <a:srgbClr val="000000"/>
              </a:solidFill>
            </a:endParaRPr>
          </a:p>
          <a:p>
            <a:pPr eaLnBrk="1" hangingPunct="1">
              <a:lnSpc>
                <a:spcPct val="90000"/>
              </a:lnSpc>
              <a:spcBef>
                <a:spcPts val="500"/>
              </a:spcBef>
              <a:buClr>
                <a:srgbClr val="FF63B1"/>
              </a:buClr>
              <a:buSzPct val="75000"/>
              <a:buFont typeface="Wingdings" panose="05000000000000000000" pitchFamily="2" charset="2"/>
              <a:buChar char=""/>
            </a:pPr>
            <a:r>
              <a:rPr lang="cs-CZ" altLang="cs-CZ" sz="2000" b="1" dirty="0">
                <a:solidFill>
                  <a:srgbClr val="000000"/>
                </a:solidFill>
              </a:rPr>
              <a:t>Kořeny</a:t>
            </a:r>
            <a:r>
              <a:rPr lang="cs-CZ" altLang="cs-CZ" sz="2000" dirty="0">
                <a:solidFill>
                  <a:srgbClr val="000000"/>
                </a:solidFill>
              </a:rPr>
              <a:t> </a:t>
            </a:r>
            <a:r>
              <a:rPr lang="cs-CZ" altLang="cs-CZ" dirty="0">
                <a:solidFill>
                  <a:srgbClr val="000000"/>
                </a:solidFill>
              </a:rPr>
              <a:t>- </a:t>
            </a:r>
            <a:r>
              <a:rPr lang="cs-CZ" altLang="cs-CZ" sz="2000" dirty="0">
                <a:solidFill>
                  <a:srgbClr val="000000"/>
                </a:solidFill>
              </a:rPr>
              <a:t>vyšší dvouděložné rostliny (</a:t>
            </a:r>
            <a:r>
              <a:rPr lang="cs-CZ" altLang="cs-CZ" sz="2000" dirty="0" err="1">
                <a:solidFill>
                  <a:srgbClr val="000000"/>
                </a:solidFill>
              </a:rPr>
              <a:t>Rosopsida</a:t>
            </a:r>
            <a:r>
              <a:rPr lang="cs-CZ" altLang="cs-CZ" sz="2000" dirty="0">
                <a:solidFill>
                  <a:srgbClr val="000000"/>
                </a:solidFill>
              </a:rPr>
              <a:t>)</a:t>
            </a:r>
          </a:p>
          <a:p>
            <a:pPr lvl="1" eaLnBrk="1" hangingPunct="1">
              <a:lnSpc>
                <a:spcPct val="90000"/>
              </a:lnSpc>
              <a:spcBef>
                <a:spcPts val="500"/>
              </a:spcBef>
              <a:buClr>
                <a:srgbClr val="FF63B1"/>
              </a:buClr>
              <a:buSzPct val="75000"/>
              <a:buFont typeface="Wingdings" panose="05000000000000000000" pitchFamily="2" charset="2"/>
              <a:buChar char="§"/>
            </a:pPr>
            <a:r>
              <a:rPr lang="cs-CZ" altLang="cs-CZ" sz="2000" dirty="0">
                <a:solidFill>
                  <a:schemeClr val="tx1"/>
                </a:solidFill>
              </a:rPr>
              <a:t>hrách setý (</a:t>
            </a:r>
            <a:r>
              <a:rPr lang="cs-CZ" altLang="cs-CZ" sz="2000" i="1" dirty="0" err="1">
                <a:solidFill>
                  <a:schemeClr val="tx1"/>
                </a:solidFill>
              </a:rPr>
              <a:t>Pisum</a:t>
            </a:r>
            <a:r>
              <a:rPr lang="cs-CZ" altLang="cs-CZ" sz="2000" i="1" dirty="0">
                <a:solidFill>
                  <a:schemeClr val="tx1"/>
                </a:solidFill>
              </a:rPr>
              <a:t> </a:t>
            </a:r>
            <a:r>
              <a:rPr lang="cs-CZ" altLang="cs-CZ" sz="2000" i="1" dirty="0" err="1">
                <a:solidFill>
                  <a:schemeClr val="tx1"/>
                </a:solidFill>
              </a:rPr>
              <a:t>sativum</a:t>
            </a:r>
            <a:r>
              <a:rPr lang="cs-CZ" altLang="cs-CZ" sz="2000" dirty="0">
                <a:solidFill>
                  <a:schemeClr val="tx1"/>
                </a:solidFill>
              </a:rPr>
              <a:t>), bob obecný (</a:t>
            </a:r>
            <a:r>
              <a:rPr lang="cs-CZ" altLang="cs-CZ" sz="2000" i="1" dirty="0" err="1">
                <a:solidFill>
                  <a:schemeClr val="tx1"/>
                </a:solidFill>
              </a:rPr>
              <a:t>Vicia</a:t>
            </a:r>
            <a:r>
              <a:rPr lang="cs-CZ" altLang="cs-CZ" sz="2000" i="1" dirty="0">
                <a:solidFill>
                  <a:schemeClr val="tx1"/>
                </a:solidFill>
              </a:rPr>
              <a:t> </a:t>
            </a:r>
            <a:r>
              <a:rPr lang="cs-CZ" altLang="cs-CZ" sz="2000" i="1" dirty="0" err="1">
                <a:solidFill>
                  <a:schemeClr val="tx1"/>
                </a:solidFill>
              </a:rPr>
              <a:t>faba</a:t>
            </a:r>
            <a:r>
              <a:rPr lang="cs-CZ" altLang="cs-CZ" sz="2000" dirty="0">
                <a:solidFill>
                  <a:schemeClr val="tx1"/>
                </a:solidFill>
              </a:rPr>
              <a:t>)</a:t>
            </a:r>
          </a:p>
          <a:p>
            <a:pPr eaLnBrk="1" hangingPunct="1">
              <a:lnSpc>
                <a:spcPct val="80000"/>
              </a:lnSpc>
              <a:spcBef>
                <a:spcPts val="450"/>
              </a:spcBef>
              <a:buClr>
                <a:srgbClr val="FF63B1"/>
              </a:buClr>
              <a:buSzPct val="75000"/>
              <a:buFont typeface="Wingdings" panose="05000000000000000000" pitchFamily="2" charset="2"/>
              <a:buNone/>
            </a:pPr>
            <a:endParaRPr lang="en-GB" altLang="cs-CZ" sz="1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>
            <a:extLst>
              <a:ext uri="{FF2B5EF4-FFF2-40B4-BE49-F238E27FC236}">
                <a16:creationId xmlns:a16="http://schemas.microsoft.com/office/drawing/2014/main" id="{46A7221F-14D7-4934-AEA7-43608101F0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667625" cy="5751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947" name="Text Box 3">
            <a:extLst>
              <a:ext uri="{FF2B5EF4-FFF2-40B4-BE49-F238E27FC236}">
                <a16:creationId xmlns:a16="http://schemas.microsoft.com/office/drawing/2014/main" id="{0E57DF9B-1533-42EF-A2E9-6025CEBE97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" y="5949950"/>
            <a:ext cx="7488238" cy="668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1600" b="1">
                <a:solidFill>
                  <a:schemeClr val="tx1"/>
                </a:solidFill>
              </a:rPr>
              <a:t>Tangenciální řez </a:t>
            </a:r>
            <a:r>
              <a:rPr lang="cs-CZ" altLang="cs-CZ" sz="1600">
                <a:solidFill>
                  <a:schemeClr val="tx1"/>
                </a:solidFill>
              </a:rPr>
              <a:t>stonkem ořešáku královského (</a:t>
            </a:r>
            <a:r>
              <a:rPr lang="cs-CZ" altLang="cs-CZ" sz="1600" i="1">
                <a:solidFill>
                  <a:schemeClr val="tx1"/>
                </a:solidFill>
              </a:rPr>
              <a:t>Juglans regia</a:t>
            </a:r>
            <a:r>
              <a:rPr lang="cs-CZ" altLang="cs-CZ" sz="1600">
                <a:solidFill>
                  <a:schemeClr val="tx1"/>
                </a:solidFill>
              </a:rPr>
              <a:t> L.). </a:t>
            </a:r>
          </a:p>
          <a:p>
            <a:pPr>
              <a:spcBef>
                <a:spcPct val="50000"/>
              </a:spcBef>
            </a:pPr>
            <a:r>
              <a:rPr lang="cs-CZ" altLang="cs-CZ" sz="1600" b="1">
                <a:solidFill>
                  <a:schemeClr val="tx1"/>
                </a:solidFill>
              </a:rPr>
              <a:t>Nevrstevnatě uspořádané vřetenovité iniciály.</a:t>
            </a:r>
          </a:p>
        </p:txBody>
      </p:sp>
      <p:sp>
        <p:nvSpPr>
          <p:cNvPr id="82948" name="Text Box 4">
            <a:extLst>
              <a:ext uri="{FF2B5EF4-FFF2-40B4-BE49-F238E27FC236}">
                <a16:creationId xmlns:a16="http://schemas.microsoft.com/office/drawing/2014/main" id="{63E85D7E-F9E7-40E6-B440-61F9759092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67625" y="404813"/>
            <a:ext cx="1476375" cy="88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1400" b="1">
                <a:solidFill>
                  <a:schemeClr val="tx1"/>
                </a:solidFill>
              </a:rPr>
              <a:t>fi</a:t>
            </a:r>
            <a:r>
              <a:rPr lang="cs-CZ" altLang="cs-CZ" sz="1400">
                <a:solidFill>
                  <a:schemeClr val="tx1"/>
                </a:solidFill>
              </a:rPr>
              <a:t>  fusiformní iniciály</a:t>
            </a:r>
            <a:br>
              <a:rPr lang="cs-CZ" altLang="cs-CZ" sz="1400">
                <a:solidFill>
                  <a:schemeClr val="tx1"/>
                </a:solidFill>
              </a:rPr>
            </a:br>
            <a:r>
              <a:rPr lang="cs-CZ" altLang="cs-CZ" sz="1400" b="1">
                <a:solidFill>
                  <a:schemeClr val="tx1"/>
                </a:solidFill>
              </a:rPr>
              <a:t>r</a:t>
            </a:r>
            <a:r>
              <a:rPr lang="cs-CZ" altLang="cs-CZ" sz="1400">
                <a:solidFill>
                  <a:schemeClr val="tx1"/>
                </a:solidFill>
              </a:rPr>
              <a:t>  paprsek</a:t>
            </a:r>
            <a:br>
              <a:rPr lang="cs-CZ" altLang="cs-CZ" sz="1400">
                <a:solidFill>
                  <a:schemeClr val="tx1"/>
                </a:solidFill>
              </a:rPr>
            </a:br>
            <a:endParaRPr lang="cs-CZ" altLang="cs-CZ" sz="1400">
              <a:solidFill>
                <a:schemeClr val="tx1"/>
              </a:solidFill>
            </a:endParaRPr>
          </a:p>
        </p:txBody>
      </p:sp>
      <p:sp>
        <p:nvSpPr>
          <p:cNvPr id="82949" name="Text Box 5">
            <a:extLst>
              <a:ext uri="{FF2B5EF4-FFF2-40B4-BE49-F238E27FC236}">
                <a16:creationId xmlns:a16="http://schemas.microsoft.com/office/drawing/2014/main" id="{39515EDD-EE57-42EE-A576-E6934F8888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9925" y="6237288"/>
            <a:ext cx="13239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cs-CZ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©</a:t>
            </a:r>
            <a:r>
              <a:rPr lang="cs-CZ" altLang="cs-CZ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VGPA</a:t>
            </a:r>
            <a:endParaRPr lang="en-US" altLang="cs-CZ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2950" name="Picture 6">
            <a:extLst>
              <a:ext uri="{FF2B5EF4-FFF2-40B4-BE49-F238E27FC236}">
                <a16:creationId xmlns:a16="http://schemas.microsoft.com/office/drawing/2014/main" id="{0B81F3A7-7692-4FA4-9DCE-756CEBAEFB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350" y="5949950"/>
            <a:ext cx="515938" cy="73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19100"/>
            <a:ext cx="853440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52202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>
            <a:extLst>
              <a:ext uri="{FF2B5EF4-FFF2-40B4-BE49-F238E27FC236}">
                <a16:creationId xmlns:a16="http://schemas.microsoft.com/office/drawing/2014/main" id="{3CBD7AB9-BB90-429C-B97F-9B2434F781B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2800"/>
              <a:t>Felogén, korkové kambium (</a:t>
            </a:r>
            <a:r>
              <a:rPr lang="cs-CZ" altLang="cs-CZ" sz="1800"/>
              <a:t>angl.</a:t>
            </a:r>
            <a:r>
              <a:rPr lang="cs-CZ" altLang="cs-CZ" sz="2800"/>
              <a:t> cork</a:t>
            </a:r>
            <a:r>
              <a:rPr lang="en-US" altLang="cs-CZ" sz="2800"/>
              <a:t> cambium</a:t>
            </a:r>
            <a:r>
              <a:rPr lang="cs-CZ" altLang="cs-CZ" sz="2800"/>
              <a:t>)</a:t>
            </a:r>
            <a:br>
              <a:rPr lang="cs-CZ" altLang="cs-CZ" sz="2800"/>
            </a:br>
            <a:endParaRPr lang="cs-CZ" altLang="cs-CZ" sz="2800"/>
          </a:p>
        </p:txBody>
      </p:sp>
      <p:sp>
        <p:nvSpPr>
          <p:cNvPr id="54275" name="Rectangle 3">
            <a:extLst>
              <a:ext uri="{FF2B5EF4-FFF2-40B4-BE49-F238E27FC236}">
                <a16:creationId xmlns:a16="http://schemas.microsoft.com/office/drawing/2014/main" id="{46027D72-FB1B-4FB6-B66C-D9D1849A5A3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cs-CZ" sz="2400"/>
              <a:t>později než kambium</a:t>
            </a:r>
          </a:p>
          <a:p>
            <a:r>
              <a:rPr lang="cs-CZ" altLang="cs-CZ" sz="2400"/>
              <a:t>jedno či vícevrstevný válec uniformních meristematických buněk</a:t>
            </a:r>
          </a:p>
          <a:p>
            <a:r>
              <a:rPr lang="cs-CZ" altLang="cs-CZ" sz="2400"/>
              <a:t>felém (korek) + feloderm (sekundární kůra)</a:t>
            </a:r>
          </a:p>
          <a:p>
            <a:r>
              <a:rPr lang="cs-CZ" altLang="cs-CZ" sz="2400"/>
              <a:t>periderm (sekundární pokožka)</a:t>
            </a:r>
          </a:p>
          <a:p>
            <a:r>
              <a:rPr lang="cs-CZ" altLang="cs-CZ" sz="2400"/>
              <a:t>vždy vznik </a:t>
            </a:r>
            <a:r>
              <a:rPr lang="cs-CZ" altLang="cs-CZ" sz="2400" i="1"/>
              <a:t>de novo </a:t>
            </a:r>
            <a:r>
              <a:rPr lang="cs-CZ" altLang="cs-CZ" sz="2400"/>
              <a:t>(pokožka až primární floém)</a:t>
            </a:r>
          </a:p>
          <a:p>
            <a:r>
              <a:rPr lang="en-US" altLang="cs-CZ" sz="2400"/>
              <a:t>&gt;&gt;</a:t>
            </a:r>
            <a:r>
              <a:rPr lang="cs-CZ" altLang="cs-CZ" sz="2400"/>
              <a:t>omezená životnost felogénu, jeho periodická obnova</a:t>
            </a:r>
          </a:p>
          <a:p>
            <a:r>
              <a:rPr lang="cs-CZ" altLang="cs-CZ" sz="2400"/>
              <a:t>borka (rhitidoma)</a:t>
            </a:r>
          </a:p>
          <a:p>
            <a:r>
              <a:rPr lang="cs-CZ" altLang="cs-CZ" sz="2400"/>
              <a:t>lenticely (čočinky)</a:t>
            </a:r>
          </a:p>
          <a:p>
            <a:pPr lvl="1"/>
            <a:endParaRPr lang="en-US" altLang="cs-CZ" sz="20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" y="846336"/>
            <a:ext cx="9010650" cy="598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47971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194" y="563874"/>
            <a:ext cx="7653858" cy="6280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7306788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ahoma"/>
        <a:ea typeface=""/>
        <a:cs typeface="Arial"/>
      </a:majorFont>
      <a:minorFont>
        <a:latin typeface="Tahoma"/>
        <a:ea typeface=""/>
        <a:cs typeface="Arial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ahoma" pitchFamily="34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ahoma" pitchFamily="34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ahoma" pitchFamily="34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ahoma" pitchFamily="34" charset="0"/>
            <a:cs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ahoma"/>
        <a:ea typeface=""/>
        <a:cs typeface="Arial"/>
      </a:majorFont>
      <a:minorFont>
        <a:latin typeface="Tahoma"/>
        <a:ea typeface=""/>
        <a:cs typeface="Arial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ahoma" pitchFamily="34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ahoma" pitchFamily="34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ahoma" pitchFamily="34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ahoma" pitchFamily="34" charset="0"/>
            <a:cs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8A71C25FF081BA4D8F304E4FCD827C35" ma:contentTypeVersion="5" ma:contentTypeDescription="Vytvoří nový dokument" ma:contentTypeScope="" ma:versionID="a046c503c67b0b3147e1a6c405d97f42">
  <xsd:schema xmlns:xsd="http://www.w3.org/2001/XMLSchema" xmlns:xs="http://www.w3.org/2001/XMLSchema" xmlns:p="http://schemas.microsoft.com/office/2006/metadata/properties" xmlns:ns2="69f4bbab-bfcb-468d-83c7-d92c0cb211ce" targetNamespace="http://schemas.microsoft.com/office/2006/metadata/properties" ma:root="true" ma:fieldsID="22a91eef0aa334bdd502ad9be0b97cab" ns2:_="">
    <xsd:import namespace="69f4bbab-bfcb-468d-83c7-d92c0cb211c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9f4bbab-bfcb-468d-83c7-d92c0cb211c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ADF54C8-DA2E-44EA-AD09-AAD79562789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9f4bbab-bfcb-468d-83c7-d92c0cb211c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1EE61E9-6955-44C9-A6D7-41ECCFC44DF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1600</TotalTime>
  <Words>1526</Words>
  <Application>Microsoft Office PowerPoint</Application>
  <PresentationFormat>Předvádění na obrazovce (4:3)</PresentationFormat>
  <Paragraphs>209</Paragraphs>
  <Slides>42</Slides>
  <Notes>37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42</vt:i4>
      </vt:variant>
    </vt:vector>
  </HeadingPairs>
  <TitlesOfParts>
    <vt:vector size="48" baseType="lpstr">
      <vt:lpstr>Tahoma</vt:lpstr>
      <vt:lpstr>Times New Roman</vt:lpstr>
      <vt:lpstr>Verdana</vt:lpstr>
      <vt:lpstr>Wingdings</vt:lpstr>
      <vt:lpstr>Default Design</vt:lpstr>
      <vt:lpstr>1_Default Design</vt:lpstr>
      <vt:lpstr>Organologie IV </vt:lpstr>
      <vt:lpstr>Sekundární meristémy</vt:lpstr>
      <vt:lpstr>Kambium (angl. vascular cambium) </vt:lpstr>
      <vt:lpstr>Prezentace aplikace PowerPoint</vt:lpstr>
      <vt:lpstr>Prezentace aplikace PowerPoint</vt:lpstr>
      <vt:lpstr>Prezentace aplikace PowerPoint</vt:lpstr>
      <vt:lpstr>Felogén, korkové kambium (angl. cork cambium) </vt:lpstr>
      <vt:lpstr>Prezentace aplikace PowerPoint</vt:lpstr>
      <vt:lpstr>Prezentace aplikace PowerPoint</vt:lpstr>
      <vt:lpstr>Sekundární stavba stonku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chmel otáčivý (Humulus lupulus), internodium</vt:lpstr>
      <vt:lpstr>Prezentace aplikace PowerPoint</vt:lpstr>
      <vt:lpstr>Prezentace aplikace PowerPoint</vt:lpstr>
      <vt:lpstr>Sekundární stavba kořene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Seznam použitých rostlinných druhů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Organologie IV</dc:title>
  <dc:creator>Milan Baláž</dc:creator>
  <cp:lastModifiedBy>Štěpán Zezulka</cp:lastModifiedBy>
  <cp:revision>64</cp:revision>
  <dcterms:modified xsi:type="dcterms:W3CDTF">2023-12-04T06:39:27Z</dcterms:modified>
</cp:coreProperties>
</file>