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20"/>
  </p:notesMasterIdLst>
  <p:sldIdLst>
    <p:sldId id="266" r:id="rId5"/>
    <p:sldId id="270" r:id="rId6"/>
    <p:sldId id="281" r:id="rId7"/>
    <p:sldId id="280" r:id="rId8"/>
    <p:sldId id="282" r:id="rId9"/>
    <p:sldId id="262" r:id="rId10"/>
    <p:sldId id="260" r:id="rId11"/>
    <p:sldId id="267" r:id="rId12"/>
    <p:sldId id="263" r:id="rId13"/>
    <p:sldId id="271" r:id="rId14"/>
    <p:sldId id="272" r:id="rId15"/>
    <p:sldId id="273" r:id="rId16"/>
    <p:sldId id="274" r:id="rId17"/>
    <p:sldId id="275" r:id="rId18"/>
    <p:sldId id="278" r:id="rId19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1pPr>
    <a:lvl2pPr marL="430213" indent="-215900"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2pPr>
    <a:lvl3pPr marL="646113" indent="-215900"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3pPr>
    <a:lvl4pPr marL="862013" indent="-214313"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4pPr>
    <a:lvl5pPr marL="1077913" indent="-215900"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D031B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76518" autoAdjust="0"/>
  </p:normalViewPr>
  <p:slideViewPr>
    <p:cSldViewPr>
      <p:cViewPr varScale="1">
        <p:scale>
          <a:sx n="77" d="100"/>
          <a:sy n="77" d="100"/>
        </p:scale>
        <p:origin x="212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1">
            <a:extLst>
              <a:ext uri="{FF2B5EF4-FFF2-40B4-BE49-F238E27FC236}">
                <a16:creationId xmlns:a16="http://schemas.microsoft.com/office/drawing/2014/main" id="{15050ECC-00AE-4A3F-AB32-A51CC5A96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cs-CZ" altLang="cs-CZ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C8819A1F-F6E7-4CF7-9AD9-E3E13525156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42ED9DD-3080-4441-9471-501E0F76B84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0ADDF709-DBA1-45DA-9B3F-463FD518083D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FD0FEB97-74F0-4188-9BC3-2EC5F84E44B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507EBD1C-C0A7-477E-9F38-CBD2F8B585E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779E3CB0-3EB5-4CEE-A495-17C67968980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175E1B8A-7483-4EFA-AC4F-5C8DAEE6F15A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CBFE71A0-857B-4C86-A931-D3F44CEF931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A16766AD-9E8C-40EF-BA03-10CC7B12BBF6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E1DB1DD1-5210-4DF6-B751-3E2B9B4BB0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B0655403-3B1E-4215-A4E1-5BA0FEC6CD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80C1C7BF-0300-4D75-BD81-742984161FD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7B770A86-DFC3-4413-A24D-881CE48AEE6A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13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F4C92A46-66E5-4A9E-AB0C-410018C8E2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3B7CE23C-9503-4B9D-872B-64988B3F12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E3769C4E-136C-4FBE-9FB2-06331AB0FD8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56141021-465A-482C-97AE-921AA923885B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14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DC7ED8B0-F21F-44C6-AA13-8C61C30EAF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9FD96D04-AABF-44EC-BF8C-4057763C3C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7AF8DF95-FFB9-4165-9C34-629F0AC7736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94CFD095-1CE9-4436-A438-C40AA6894A08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15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9A0B0C77-9C0F-4897-9CB1-4720964C4F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99ADFB37-E8A9-4A4F-89C1-784C0D67DC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7A39920B-DB0B-491D-B475-7D5D5498192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A2254419-761A-4C22-B489-669B7D16A3CD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0EC8A473-9679-4F9B-9C51-42D45FD2A7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50793508-6EAD-491B-97D0-3D319321B7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Kokoška – roste téměř celoročně, na jedné rostlině obvykle všechna vývojová stádia a navíc mají semínka tenké osemení, které umožňuje snadné a rychlé proniknutí </a:t>
            </a:r>
            <a:r>
              <a:rPr lang="cs-CZ" altLang="cs-CZ" dirty="0" err="1"/>
              <a:t>projasňovacího</a:t>
            </a:r>
            <a:r>
              <a:rPr lang="cs-CZ" altLang="cs-CZ" dirty="0"/>
              <a:t> média</a:t>
            </a:r>
          </a:p>
          <a:p>
            <a:r>
              <a:rPr lang="cs-CZ" altLang="cs-CZ" dirty="0"/>
              <a:t>Projasňování nám umožňuje pozorovat neprůhledný objekt (embryo) uvnitř semínka, aniž bychom ho porušili, na rozdíl od řezových preparátů (takhle malý objekt nejde řezat v ruce, tj. musíme na mikrotomu – velmi zdlouhavá příprava – a pozorujeme pouze jednu „vrstvu“, kterou se nám ne vždy podaří říznout ve správném úhlu, aby tam bylo vše, co chceme pozorovat na jednom řezu). U </a:t>
            </a:r>
            <a:r>
              <a:rPr lang="cs-CZ" altLang="cs-CZ" dirty="0" err="1"/>
              <a:t>roztlakových</a:t>
            </a:r>
            <a:r>
              <a:rPr lang="cs-CZ" altLang="cs-CZ" dirty="0"/>
              <a:t> preparátů (např. meristém kořínku cibule – sledování mitózy, budeme dělat příště) nevidíme strukturu pletiva nebo orgánu, jen neuspořádanou vrstvu buněk.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97CC0CD2-932C-42E7-844F-AA5325F540D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49F67259-F966-4BE9-9E09-DD34A404BB17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6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8021CF02-ACE0-4D28-8AB6-7B9C31F6BCC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EA497BB0-2210-4A84-A956-914D33D09E4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08063" y="5078413"/>
            <a:ext cx="5543550" cy="48133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/>
          <a:p>
            <a:r>
              <a:rPr lang="cs-CZ" altLang="cs-CZ" dirty="0"/>
              <a:t>Takhle na řezových preparátech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FB2C12C2-92EA-4451-A3B5-B26BA90B9E2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FF761396-04D7-471C-8FBF-FC8CAB246EEF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7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33537AEA-56D3-4EF4-A680-F42FE74A37F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E4733430-9BB0-46FF-B6F4-E1E3E1B8757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08063" y="5078413"/>
            <a:ext cx="5543550" cy="48133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EAAE05FA-EF13-442E-9D0E-CC0A447AF9E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84ECC3CF-52F4-4190-8049-39A4C7D1E61C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8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34534B81-45D6-4416-90A4-9D372ACD77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6AEA407C-267B-4769-B2E7-1DDECBA237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08063" y="5078413"/>
            <a:ext cx="5543550" cy="48133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87" tIns="52144" rIns="104287" bIns="52144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C8BA238-EB91-4F7E-8FA6-9011A425771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9253DFE7-791C-42C5-86AF-E0D7CF859B6C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9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D0FBF7AA-E72F-459A-95C5-C106B5AE8E5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912A8BD6-2A2E-4DE5-A090-AC382AC7C77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08063" y="5078413"/>
            <a:ext cx="5543550" cy="48133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90416B76-2FBC-4883-B349-84FB3D79852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3F856C8E-013D-49F2-B5AD-BEE10339ED16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10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154DAFC2-1787-4D2A-B6AB-75E23BE50F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908755B5-DC19-4D32-92CB-938296BBEA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87297AF7-80ED-45FE-B87E-F69154F38FC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FB8E2221-C00D-4C4F-A407-FC7318C26AFA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11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BD7270BF-0EAB-40C6-AAEB-B34144C6C9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106397E9-C4AE-4E40-BB52-99BDB83146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3BA763C9-02D1-4B1C-ACF4-85AB51AADC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0E11572E-F178-4BBC-82A5-015743C5FE7A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12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E8A0692D-36C4-451D-9162-A969BBDA41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F2EDDE5B-4234-462F-AC72-F5E61AEF3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1E4116-9C88-4D5B-B276-B9A79D83112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773767-8083-4965-A3BE-344454DE6F5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D9A0A0-EACC-42CA-A11E-B805E09FF53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418317-71F4-4AED-BC5E-3978FC0B564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87035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132199-AE34-474A-8752-8C4B3A72C85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D44F2-3225-4ACE-AB2B-75CB13919F2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7F8F02-38FD-423E-BFD8-C4DE81FD912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69861C-A597-41FA-9869-8624C0B92BA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283099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903D54-2BD9-4DF7-95C3-784EFC9C57B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EDAB2-8688-4136-8F48-6746102AFE3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18193E-1C1B-4356-B327-6842ABD2247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04371-918C-4C11-A400-DBA12FF437A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68286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899A65-3BC5-40CB-B50C-E3CE1A070CC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CB12C8-6B3C-4466-8E52-28041C08844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DC39DB-94AC-41C0-B566-B61B3243AB9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AD32E3-655C-4F94-9C5D-63774640EA7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17925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2D1F94-B33D-4342-8627-4BAA4658C4D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B29FC3-1079-4772-88F9-CB8CE7D44CA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2B6A58-E73C-4952-87CE-0E4F8194D85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DD95ED-5F82-4E5B-9BF3-04366D819E1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07786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F927AE1-D9AD-4541-AAE2-60A825B49BF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98CEB2A-FB7C-4F84-9644-C709BCDB4D5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9E640B3-EFD6-4059-AF4A-E1DB851A5CD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B4C6A-5D78-419F-AF6C-72E6FB77003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517605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36CD3F9-391C-4440-8C5E-76314EFE13D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F3FD054-B8DF-4C08-9CEE-CC3D0FC5A5B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39F3DA7-EF63-4999-B6F4-03FB3ABCD57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9A39ED-1497-4F6A-B84C-0F71CBE7FA7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79976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24C25A2-A8E5-4C1B-A975-954EE122857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C26539-6832-44B8-9607-C268BC36872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EF94F9-FDCE-4E49-A62E-A955E3D80BD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8F933-C86D-4322-BF36-80CED1D24C3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246417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DD5ECE7-8FA4-49E5-8A91-D324CA06165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0CED352-1F01-4E1E-9B91-19E32C3763F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0E90476-4EED-40BB-8B94-2767CBE61A0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2741B-15AB-456F-9819-A2A45214129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059526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EBCE48C-7A78-43F1-81AA-57ACDA39BFC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9478FD6-C760-4B17-9B1D-BCCBAE402A1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24CB54B-2728-4483-BA0F-1352494572A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8680DE-12FC-4C7B-A9AD-669851B51C5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45937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204D283-662C-40B1-B984-8721883FD7B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A4BD1B6-2F80-4637-A6C4-7D07A6AC6D9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14E4D44-0950-4DBA-BCB4-2C7A4ECC21A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160F06-D1C7-40CD-8111-EAC4AD9D645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72214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97FDEAFD-2606-491B-9DF5-09E91ED080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titulního textu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B9A86D9D-2C83-4DDA-AFB3-1650FB4436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  <a:p>
            <a:pPr lvl="4"/>
            <a:r>
              <a:rPr lang="en-GB" altLang="cs-CZ"/>
              <a:t>Osmá úroveň textu</a:t>
            </a:r>
          </a:p>
          <a:p>
            <a:pPr lvl="4"/>
            <a:r>
              <a:rPr lang="en-GB" altLang="cs-CZ"/>
              <a:t>Devátá úroveň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E3105A5-7ACF-4ABA-9ED1-3A66D2D9AB5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B8EE030-EA8B-4A6C-868A-912DD02ACE9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BA0D1C5-C585-4E5E-AC4E-32441C2B96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72502ECB-46E4-48B6-95D5-1775EB5DFD72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457200" algn="ctr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914400" algn="ctr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1371600" algn="ctr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1828800" algn="ctr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430213" indent="-323850" algn="l" defTabSz="449263" rtl="0" eaLnBrk="0" fontAlgn="base" hangingPunct="0">
        <a:lnSpc>
          <a:spcPct val="87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2013" indent="-285750" algn="l" defTabSz="449263" rtl="0" eaLnBrk="0" fontAlgn="base" hangingPunct="0">
        <a:lnSpc>
          <a:spcPct val="87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293813" indent="-215900" algn="l" defTabSz="449263" rtl="0" eaLnBrk="0" fontAlgn="base" hangingPunct="0">
        <a:lnSpc>
          <a:spcPct val="87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725613" indent="-214313" algn="l" defTabSz="449263" rtl="0" eaLnBrk="0" fontAlgn="base" hangingPunct="0">
        <a:lnSpc>
          <a:spcPct val="87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157413" indent="-215900" algn="l" defTabSz="449263" rtl="0" eaLnBrk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614613" indent="-2159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3071813" indent="-2159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529013" indent="-2159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986213" indent="-2159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AE44989-1A86-4EBE-BC1C-B4FDAB83B1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36625" y="4067175"/>
            <a:ext cx="8534400" cy="1295400"/>
          </a:xfrm>
        </p:spPr>
        <p:txBody>
          <a:bodyPr/>
          <a:lstStyle/>
          <a:p>
            <a:pPr eaLnBrk="1"/>
            <a:r>
              <a:rPr lang="cs-CZ" altLang="cs-CZ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Struktura a vývoj embrya </a:t>
            </a:r>
            <a:br>
              <a:rPr lang="cs-CZ" altLang="cs-CZ" sz="4000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cs-CZ" altLang="cs-CZ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krytosemenných rostlin</a:t>
            </a:r>
            <a:br>
              <a:rPr lang="cs-CZ" altLang="cs-CZ" sz="4000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br>
              <a:rPr lang="cs-CZ" altLang="cs-CZ" sz="4000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cs-CZ" altLang="cs-CZ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- projasňování rostlinného materiálu </a:t>
            </a:r>
            <a:br>
              <a:rPr lang="cs-CZ" altLang="cs-CZ" sz="4000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endParaRPr lang="cs-CZ" altLang="cs-CZ" sz="4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83819D8-A89C-4C56-A821-1DD09EA3F9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cs-CZ" altLang="cs-CZ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45319382-D168-4093-A786-3A50002ED7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/>
            <a:endParaRPr lang="cs-CZ" altLang="cs-CZ"/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E2AC9448-A3ED-40EE-BE01-7B8FCBEB2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19925"/>
            <a:ext cx="950436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Bef>
                <a:spcPct val="50000"/>
              </a:spcBef>
            </a:pPr>
            <a:r>
              <a:rPr lang="cs-CZ" altLang="cs-CZ" sz="2400">
                <a:solidFill>
                  <a:srgbClr val="FFFF00"/>
                </a:solidFill>
              </a:rPr>
              <a:t>globulární embryo, technika světlého pole (bright field microscopy)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93333E9-5F6E-44CA-863A-3D2D01D368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cs-CZ" altLang="cs-CZ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BA48D9B-15EC-4594-A9AD-0BD78AC716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/>
            <a:endParaRPr lang="cs-CZ" altLang="cs-CZ" dirty="0"/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93752279-7FC9-4D42-AABA-7B7CCEC36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19925"/>
            <a:ext cx="950436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Bef>
                <a:spcPct val="50000"/>
              </a:spcBef>
            </a:pPr>
            <a:r>
              <a:rPr lang="cs-CZ" altLang="cs-CZ" sz="2400">
                <a:solidFill>
                  <a:srgbClr val="FFFF00"/>
                </a:solidFill>
              </a:rPr>
              <a:t>srdcovité embryo, technika světlého pole (bright field microscopy)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9544737-5856-433B-8896-10B36AB6F418}"/>
              </a:ext>
            </a:extLst>
          </p:cNvPr>
          <p:cNvSpPr txBox="1"/>
          <p:nvPr/>
        </p:nvSpPr>
        <p:spPr>
          <a:xfrm>
            <a:off x="7871952" y="2619277"/>
            <a:ext cx="360040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26993D1-BD1D-4A35-958E-68E0600D1874}"/>
              </a:ext>
            </a:extLst>
          </p:cNvPr>
          <p:cNvSpPr txBox="1"/>
          <p:nvPr/>
        </p:nvSpPr>
        <p:spPr>
          <a:xfrm>
            <a:off x="6351299" y="2412457"/>
            <a:ext cx="360040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FF00"/>
                </a:solidFill>
              </a:rPr>
              <a:t>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149C033-CAC8-4B55-AAC6-2775F2687E00}"/>
              </a:ext>
            </a:extLst>
          </p:cNvPr>
          <p:cNvSpPr txBox="1"/>
          <p:nvPr/>
        </p:nvSpPr>
        <p:spPr>
          <a:xfrm>
            <a:off x="5037931" y="2412456"/>
            <a:ext cx="360040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FF00"/>
                </a:solidFill>
              </a:rPr>
              <a:t>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BF4400B-9D79-4ED6-9DBF-A07D74B917E9}"/>
              </a:ext>
            </a:extLst>
          </p:cNvPr>
          <p:cNvSpPr txBox="1"/>
          <p:nvPr/>
        </p:nvSpPr>
        <p:spPr>
          <a:xfrm>
            <a:off x="7272560" y="4131816"/>
            <a:ext cx="360040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9B7B283-BF87-4D34-BAF6-BF44C88EE504}"/>
              </a:ext>
            </a:extLst>
          </p:cNvPr>
          <p:cNvSpPr txBox="1"/>
          <p:nvPr/>
        </p:nvSpPr>
        <p:spPr>
          <a:xfrm>
            <a:off x="3067228" y="2826095"/>
            <a:ext cx="630069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FF00"/>
                </a:solidFill>
              </a:rPr>
              <a:t>en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C0364F7-A69A-4F4D-9D6B-FFA816F490A5}"/>
              </a:ext>
            </a:extLst>
          </p:cNvPr>
          <p:cNvSpPr txBox="1"/>
          <p:nvPr/>
        </p:nvSpPr>
        <p:spPr>
          <a:xfrm>
            <a:off x="647824" y="5940077"/>
            <a:ext cx="8784976" cy="73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FF00"/>
                </a:solidFill>
              </a:rPr>
              <a:t>en – endosperm, e – embryo, s – suspenzor, b – bazální buňka, a - antipody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C20E1E06-6B5F-462A-8E49-09FA5583BE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cs-CZ" altLang="cs-CZ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1729848-9D07-444A-81DF-5844036352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/>
            <a:endParaRPr lang="cs-CZ" altLang="cs-CZ"/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F2828E24-701D-4F60-BB11-82DC21AA6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19925"/>
            <a:ext cx="950436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Bef>
                <a:spcPct val="50000"/>
              </a:spcBef>
            </a:pPr>
            <a:r>
              <a:rPr lang="cs-CZ" altLang="cs-CZ" sz="2400">
                <a:solidFill>
                  <a:srgbClr val="FFFF00"/>
                </a:solidFill>
              </a:rPr>
              <a:t>srdcovité embryo, fázový kontrast (phase contrast)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9311F4E8-DDCE-4B18-A47B-EA8AB63F41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cs-CZ" altLang="cs-CZ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65ECEA4-B65D-4BAF-8A51-1FD97303EC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/>
            <a:endParaRPr lang="cs-CZ" altLang="cs-CZ"/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8E4DA720-6FE6-449E-99FA-B2FDA3B75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19925"/>
            <a:ext cx="950436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Bef>
                <a:spcPct val="50000"/>
              </a:spcBef>
            </a:pPr>
            <a:r>
              <a:rPr lang="cs-CZ" altLang="cs-CZ" sz="2400">
                <a:solidFill>
                  <a:srgbClr val="FFFF00"/>
                </a:solidFill>
              </a:rPr>
              <a:t>torpédovité embryo, fázový kontrast (phase contrast)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E585AF69-7734-4DA0-83C0-DDC94F0F78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cs-CZ" altLang="cs-CZ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D8700F8-7718-4EF4-B540-BB76FC37F6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/>
            <a:endParaRPr lang="cs-CZ" altLang="cs-CZ"/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8555E4FD-CC1C-4D84-B0C6-A05DAAFB4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19925"/>
            <a:ext cx="950436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Bef>
                <a:spcPct val="50000"/>
              </a:spcBef>
            </a:pPr>
            <a:r>
              <a:rPr lang="cs-CZ" altLang="cs-CZ" sz="2400">
                <a:solidFill>
                  <a:srgbClr val="FFFF00"/>
                </a:solidFill>
              </a:rPr>
              <a:t>torpédovité embryo, fázový kontrast (phase contrast)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>
            <a:extLst>
              <a:ext uri="{FF2B5EF4-FFF2-40B4-BE49-F238E27FC236}">
                <a16:creationId xmlns:a16="http://schemas.microsoft.com/office/drawing/2014/main" id="{3FC2D4F6-6EBA-4000-8DF3-9A02E538F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179388"/>
            <a:ext cx="950436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Bef>
                <a:spcPct val="50000"/>
              </a:spcBef>
            </a:pPr>
            <a:r>
              <a:rPr lang="cs-CZ" altLang="cs-CZ" sz="2400">
                <a:solidFill>
                  <a:srgbClr val="FFFF00"/>
                </a:solidFill>
              </a:rPr>
              <a:t>téměř zralé embryo, technika fázového kontrastu</a:t>
            </a:r>
          </a:p>
        </p:txBody>
      </p:sp>
      <p:sp>
        <p:nvSpPr>
          <p:cNvPr id="22531" name="Text Box 5">
            <a:extLst>
              <a:ext uri="{FF2B5EF4-FFF2-40B4-BE49-F238E27FC236}">
                <a16:creationId xmlns:a16="http://schemas.microsoft.com/office/drawing/2014/main" id="{5AF890E0-AF11-4304-8EE0-70E2DC479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92725"/>
            <a:ext cx="9648825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f – poutko (funiculus)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bc – bazální buňka (basal cell)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chal  - chaláza (chalase)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cot – děloha (cotyledon)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en – endosperm (endosperm)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hy – hypokotyl (hypocotyle)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sco – osemení, testa (seed coat)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ram – apikální meristém kořene (root apical meristem) v radikule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rc – kořenová čepička (root cap)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sam – apikální meristém prýtu (shoot apical meristem)</a:t>
            </a:r>
          </a:p>
          <a:p>
            <a:pPr eaLnBrk="1">
              <a:lnSpc>
                <a:spcPct val="80000"/>
              </a:lnSpc>
            </a:pPr>
            <a:endParaRPr lang="cs-CZ" altLang="cs-CZ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2AE97547-4EB7-43D7-B1A9-DFD0783869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7" y="3777739"/>
            <a:ext cx="9069387" cy="4987925"/>
          </a:xfrm>
        </p:spPr>
        <p:txBody>
          <a:bodyPr/>
          <a:lstStyle/>
          <a:p>
            <a:pPr eaLnBrk="1"/>
            <a:endParaRPr lang="cs-CZ" altLang="cs-CZ" i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/>
            <a:r>
              <a:rPr lang="cs-CZ" altLang="cs-CZ" dirty="0" err="1">
                <a:latin typeface="Comic Sans MS" panose="030F0702030302020204" pitchFamily="66" charset="0"/>
              </a:rPr>
              <a:t>projasňovací</a:t>
            </a:r>
            <a:r>
              <a:rPr lang="cs-CZ" altLang="cs-CZ" dirty="0">
                <a:latin typeface="Comic Sans MS" panose="030F0702030302020204" pitchFamily="66" charset="0"/>
              </a:rPr>
              <a:t> médium: </a:t>
            </a:r>
            <a:r>
              <a:rPr lang="cs-CZ" altLang="cs-CZ" dirty="0">
                <a:solidFill>
                  <a:srgbClr val="0000FF"/>
                </a:solidFill>
                <a:latin typeface="Comic Sans MS" panose="030F0702030302020204" pitchFamily="66" charset="0"/>
              </a:rPr>
              <a:t>roztok chloralhydrátu</a:t>
            </a:r>
          </a:p>
          <a:p>
            <a:pPr eaLnBrk="1"/>
            <a:endParaRPr lang="cs-CZ" altLang="cs-CZ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/>
            <a:r>
              <a:rPr lang="cs-CZ" altLang="cs-CZ" dirty="0" err="1">
                <a:solidFill>
                  <a:schemeClr val="tx1"/>
                </a:solidFill>
                <a:latin typeface="Comic Sans MS" panose="030F0702030302020204" pitchFamily="66" charset="0"/>
              </a:rPr>
              <a:t>cf</a:t>
            </a:r>
            <a:r>
              <a:rPr lang="cs-CZ" altLang="cs-CZ" dirty="0">
                <a:solidFill>
                  <a:schemeClr val="tx1"/>
                </a:solidFill>
                <a:latin typeface="Comic Sans MS" panose="030F0702030302020204" pitchFamily="66" charset="0"/>
              </a:rPr>
              <a:t>. řezové preparáty, </a:t>
            </a:r>
            <a:r>
              <a:rPr lang="cs-CZ" altLang="cs-CZ" dirty="0" err="1">
                <a:solidFill>
                  <a:schemeClr val="tx1"/>
                </a:solidFill>
                <a:latin typeface="Comic Sans MS" panose="030F0702030302020204" pitchFamily="66" charset="0"/>
              </a:rPr>
              <a:t>roztlakové</a:t>
            </a:r>
            <a:r>
              <a:rPr lang="cs-CZ" altLang="cs-CZ" dirty="0">
                <a:solidFill>
                  <a:schemeClr val="tx1"/>
                </a:solidFill>
                <a:latin typeface="Comic Sans MS" panose="030F0702030302020204" pitchFamily="66" charset="0"/>
              </a:rPr>
              <a:t> preparáty</a:t>
            </a:r>
          </a:p>
          <a:p>
            <a:pPr eaLnBrk="1"/>
            <a:endParaRPr lang="cs-CZ" altLang="cs-CZ" dirty="0"/>
          </a:p>
        </p:txBody>
      </p:sp>
      <p:pic>
        <p:nvPicPr>
          <p:cNvPr id="1026" name="Picture 2" descr="alternativní popis obrázku chybí">
            <a:extLst>
              <a:ext uri="{FF2B5EF4-FFF2-40B4-BE49-F238E27FC236}">
                <a16:creationId xmlns:a16="http://schemas.microsoft.com/office/drawing/2014/main" id="{DC86B564-F387-40B1-B471-FC48BE873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54" y="301625"/>
            <a:ext cx="2347742" cy="347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A0B5A23-B2F9-43D4-BFDB-DDBBAC1DBD5F}"/>
              </a:ext>
            </a:extLst>
          </p:cNvPr>
          <p:cNvSpPr txBox="1"/>
          <p:nvPr/>
        </p:nvSpPr>
        <p:spPr>
          <a:xfrm>
            <a:off x="2560594" y="1679988"/>
            <a:ext cx="7448270" cy="842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- Modelový druh: kokoška pastuší tobolka (</a:t>
            </a:r>
            <a:r>
              <a:rPr lang="cs-CZ" sz="2800" i="1" dirty="0" err="1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Capsella</a:t>
            </a:r>
            <a:r>
              <a:rPr lang="cs-CZ" sz="2800" i="1" dirty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cs-CZ" sz="2800" i="1" dirty="0" err="1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bursa-pastoris</a:t>
            </a:r>
            <a:r>
              <a:rPr lang="cs-CZ" sz="2800" dirty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), č. </a:t>
            </a:r>
            <a:r>
              <a:rPr lang="cs-CZ" sz="2800" dirty="0" err="1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Brassicaceae</a:t>
            </a:r>
            <a:endParaRPr lang="cs-CZ" sz="2800" dirty="0">
              <a:solidFill>
                <a:schemeClr val="tx1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51A401A-786B-45B5-99A9-6826299F8D60}"/>
              </a:ext>
            </a:extLst>
          </p:cNvPr>
          <p:cNvSpPr txBox="1"/>
          <p:nvPr/>
        </p:nvSpPr>
        <p:spPr>
          <a:xfrm>
            <a:off x="212854" y="3538122"/>
            <a:ext cx="1010213" cy="239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>
                <a:solidFill>
                  <a:schemeClr val="tx1"/>
                </a:solidFill>
              </a:rPr>
              <a:t>wikipedia.org</a:t>
            </a:r>
          </a:p>
        </p:txBody>
      </p:sp>
      <p:pic>
        <p:nvPicPr>
          <p:cNvPr id="2" name="Picture 2" descr="BRUKVOVITÉ (BRASSICACEAE)">
            <a:extLst>
              <a:ext uri="{FF2B5EF4-FFF2-40B4-BE49-F238E27FC236}">
                <a16:creationId xmlns:a16="http://schemas.microsoft.com/office/drawing/2014/main" id="{A4CF6632-FEC3-44CC-9456-D0566C804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344" y="2622987"/>
            <a:ext cx="1311969" cy="143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okoška pastuší tobolka - Capsella bursa - pastoris (L.) Med. - Herbář -  Houbaření">
            <a:extLst>
              <a:ext uri="{FF2B5EF4-FFF2-40B4-BE49-F238E27FC236}">
                <a16:creationId xmlns:a16="http://schemas.microsoft.com/office/drawing/2014/main" id="{7F84507E-E540-4BD5-A267-CD6D94302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115" y="2685156"/>
            <a:ext cx="1933229" cy="132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29B2D-F7E5-4FB9-9C0B-0CC5E8383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Vajíčko        semeno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104B9AB-CDA2-49E6-90E6-E52BDA257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14" y="1979637"/>
            <a:ext cx="9299433" cy="419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D81CA6F6-6D9A-4CAF-85BB-0DA16DCCCC00}"/>
              </a:ext>
            </a:extLst>
          </p:cNvPr>
          <p:cNvCxnSpPr/>
          <p:nvPr/>
        </p:nvCxnSpPr>
        <p:spPr bwMode="auto">
          <a:xfrm>
            <a:off x="4572328" y="971525"/>
            <a:ext cx="612000" cy="0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cxnSp>
    </p:spTree>
    <p:extLst>
      <p:ext uri="{BB962C8B-B14F-4D97-AF65-F5344CB8AC3E}">
        <p14:creationId xmlns:p14="http://schemas.microsoft.com/office/powerpoint/2010/main" val="3390514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5BCC09-AD6D-484B-B8E7-7CF1A5556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Comic Sans MS" panose="030F0702030302020204" pitchFamily="66" charset="0"/>
              </a:rPr>
              <a:t>Opylení a oplození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12BC1F1-F29C-498C-8DBD-1F791870E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/>
          <a:stretch/>
        </p:blipFill>
        <p:spPr bwMode="auto">
          <a:xfrm>
            <a:off x="2592040" y="1403573"/>
            <a:ext cx="4569295" cy="507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2340C64-330B-409F-9897-30F0976E68A1}"/>
              </a:ext>
            </a:extLst>
          </p:cNvPr>
          <p:cNvSpPr txBox="1"/>
          <p:nvPr/>
        </p:nvSpPr>
        <p:spPr>
          <a:xfrm>
            <a:off x="2198051" y="6924754"/>
            <a:ext cx="5892960" cy="333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  <a:latin typeface="Comic Sans MS" panose="030F0702030302020204" pitchFamily="66" charset="0"/>
              </a:rPr>
              <a:t>Splynutí spermatické buňky a vaječné buňky = </a:t>
            </a:r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zygota</a:t>
            </a:r>
          </a:p>
        </p:txBody>
      </p:sp>
    </p:spTree>
    <p:extLst>
      <p:ext uri="{BB962C8B-B14F-4D97-AF65-F5344CB8AC3E}">
        <p14:creationId xmlns:p14="http://schemas.microsoft.com/office/powerpoint/2010/main" val="2094405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2BB0C4-C4F2-4622-A5AF-B452007CA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embrya dvouděložných rostlin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0F5FBB5F-B72C-45F6-9CBE-AF24A0D67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700" y="4452581"/>
            <a:ext cx="7148204" cy="170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5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hruškovité (torpédovité)</a:t>
            </a:r>
            <a:endParaRPr lang="cs-CZ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(„téměř zralé embryo“)</a:t>
            </a:r>
          </a:p>
          <a:p>
            <a:pPr>
              <a:lnSpc>
                <a:spcPct val="15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zralé embryo</a:t>
            </a:r>
            <a:endParaRPr lang="cs-CZ" altLang="cs-CZ" sz="2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2" name="Picture 4" descr="PLANT EMBRYOGENESIS-1 | Biology Quiz - Quizizz">
            <a:extLst>
              <a:ext uri="{FF2B5EF4-FFF2-40B4-BE49-F238E27FC236}">
                <a16:creationId xmlns:a16="http://schemas.microsoft.com/office/drawing/2014/main" id="{EF020E20-19B1-F75F-5180-B0CFAA977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944" y="1535694"/>
            <a:ext cx="6120680" cy="291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761A84A-D0EF-2C8B-4F55-CA6B651619FF}"/>
              </a:ext>
            </a:extLst>
          </p:cNvPr>
          <p:cNvSpPr txBox="1"/>
          <p:nvPr/>
        </p:nvSpPr>
        <p:spPr>
          <a:xfrm>
            <a:off x="961072" y="4139877"/>
            <a:ext cx="5974080" cy="170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1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zygota</a:t>
            </a:r>
            <a:endParaRPr lang="cs-CZ" altLang="cs-CZ" sz="1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1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lineární embryo</a:t>
            </a:r>
          </a:p>
          <a:p>
            <a:pPr>
              <a:lnSpc>
                <a:spcPct val="15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1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globulární embryo</a:t>
            </a:r>
          </a:p>
          <a:p>
            <a:pPr>
              <a:lnSpc>
                <a:spcPct val="15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1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srdcovité embryo</a:t>
            </a:r>
          </a:p>
        </p:txBody>
      </p:sp>
      <p:pic>
        <p:nvPicPr>
          <p:cNvPr id="2054" name="Picture 6" descr="Developmental and genomic architecture of plant embryogenesis: from model  plant to crops - ScienceDirect">
            <a:extLst>
              <a:ext uri="{FF2B5EF4-FFF2-40B4-BE49-F238E27FC236}">
                <a16:creationId xmlns:a16="http://schemas.microsoft.com/office/drawing/2014/main" id="{6A350E00-BBC2-0627-575D-23A4BE072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98" b="55040"/>
          <a:stretch/>
        </p:blipFill>
        <p:spPr bwMode="auto">
          <a:xfrm>
            <a:off x="287784" y="2259754"/>
            <a:ext cx="1828924" cy="192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377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5B34BBB1-75E8-4D32-A7E3-BE08CB6CD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784350"/>
            <a:ext cx="2238375" cy="3824288"/>
          </a:xfrm>
          <a:prstGeom prst="rect">
            <a:avLst/>
          </a:prstGeom>
          <a:noFill/>
          <a:ln w="1270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13E018D6-9B52-4929-BA97-1D38586F7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784350"/>
            <a:ext cx="2511425" cy="3819525"/>
          </a:xfrm>
          <a:prstGeom prst="rect">
            <a:avLst/>
          </a:prstGeom>
          <a:noFill/>
          <a:ln w="1270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Text Box 4">
            <a:extLst>
              <a:ext uri="{FF2B5EF4-FFF2-40B4-BE49-F238E27FC236}">
                <a16:creationId xmlns:a16="http://schemas.microsoft.com/office/drawing/2014/main" id="{95D0CFBC-2271-4A2C-A1E4-7A910927C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6215063"/>
            <a:ext cx="229552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globulární embryo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5123363C-261F-49F4-AE4E-F82DCCE33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6215063"/>
            <a:ext cx="2535238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torpédovité embryo</a:t>
            </a: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248E9E0A-80A3-4ACC-8FD4-CDF703755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0050" y="336550"/>
            <a:ext cx="2032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cs-CZ" altLang="cs-CZ"/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96B90983-5B4F-4D82-BC68-844A2FB3F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1917"/>
            <a:ext cx="10080625" cy="1058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 anchor="ctr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10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3100" b="1" i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Capsella</a:t>
            </a:r>
            <a:r>
              <a:rPr lang="cs-CZ" altLang="cs-CZ" sz="3100" b="1" i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3100" b="1" i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bursa-pastoris</a:t>
            </a:r>
            <a:r>
              <a:rPr lang="cs-CZ" altLang="cs-CZ" sz="31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– vývojová stadia embrya</a:t>
            </a:r>
          </a:p>
          <a:p>
            <a:pPr algn="ctr">
              <a:lnSpc>
                <a:spcPct val="10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3100" b="1" dirty="0">
                <a:solidFill>
                  <a:srgbClr val="0000FF"/>
                </a:solidFill>
                <a:latin typeface="Comic Sans MS" panose="030F0702030302020204" pitchFamily="66" charset="0"/>
              </a:rPr>
              <a:t>- Parafínové řezy</a:t>
            </a:r>
          </a:p>
        </p:txBody>
      </p:sp>
      <p:pic>
        <p:nvPicPr>
          <p:cNvPr id="13320" name="Picture 8">
            <a:extLst>
              <a:ext uri="{FF2B5EF4-FFF2-40B4-BE49-F238E27FC236}">
                <a16:creationId xmlns:a16="http://schemas.microsoft.com/office/drawing/2014/main" id="{B5CDD734-6CDB-4A4F-943E-31A08AAC5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5" t="2370" r="1614" b="7214"/>
          <a:stretch>
            <a:fillRect/>
          </a:stretch>
        </p:blipFill>
        <p:spPr bwMode="auto">
          <a:xfrm>
            <a:off x="5126038" y="1784350"/>
            <a:ext cx="4848225" cy="3821113"/>
          </a:xfrm>
          <a:prstGeom prst="rect">
            <a:avLst/>
          </a:prstGeom>
          <a:noFill/>
          <a:ln w="1270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 l="45215" t="2370" r="1614" b="7214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21" name="Text Box 9">
            <a:extLst>
              <a:ext uri="{FF2B5EF4-FFF2-40B4-BE49-F238E27FC236}">
                <a16:creationId xmlns:a16="http://schemas.microsoft.com/office/drawing/2014/main" id="{398D4529-92F9-4017-836D-11D206D35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925" y="6215063"/>
            <a:ext cx="240665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starší torpédovité </a:t>
            </a:r>
          </a:p>
          <a:p>
            <a:pPr algn="ctr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embryo</a:t>
            </a:r>
          </a:p>
        </p:txBody>
      </p:sp>
      <p:sp>
        <p:nvSpPr>
          <p:cNvPr id="13322" name="Text Box 10">
            <a:extLst>
              <a:ext uri="{FF2B5EF4-FFF2-40B4-BE49-F238E27FC236}">
                <a16:creationId xmlns:a16="http://schemas.microsoft.com/office/drawing/2014/main" id="{212AD039-7FAC-4117-A578-8D7710208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6215063"/>
            <a:ext cx="174625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zralé embryo</a:t>
            </a:r>
          </a:p>
        </p:txBody>
      </p:sp>
      <p:sp>
        <p:nvSpPr>
          <p:cNvPr id="13323" name="Text Box 11">
            <a:extLst>
              <a:ext uri="{FF2B5EF4-FFF2-40B4-BE49-F238E27FC236}">
                <a16:creationId xmlns:a16="http://schemas.microsoft.com/office/drawing/2014/main" id="{5DD8C69C-18BB-4151-9CC2-CC836A5D3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6959600"/>
            <a:ext cx="2032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cs-CZ" altLang="cs-CZ"/>
          </a:p>
        </p:txBody>
      </p:sp>
      <p:sp>
        <p:nvSpPr>
          <p:cNvPr id="13324" name="Text Box 12">
            <a:extLst>
              <a:ext uri="{FF2B5EF4-FFF2-40B4-BE49-F238E27FC236}">
                <a16:creationId xmlns:a16="http://schemas.microsoft.com/office/drawing/2014/main" id="{B0FE068F-4F44-49C7-99E0-788479AF5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5" y="6972300"/>
            <a:ext cx="32258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en-GB" altLang="cs-CZ" sz="2600" b="1" baseline="-4000">
                <a:solidFill>
                  <a:srgbClr val="0000FF"/>
                </a:solidFill>
                <a:latin typeface="Comic Sans MS" panose="030F0702030302020204" pitchFamily="66" charset="0"/>
              </a:rPr>
              <a:t>http://botit.botany.wisc.edu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A9D3C8D-E627-4DCB-8D85-F3FADD25CF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983" y="1855118"/>
            <a:ext cx="9069388" cy="596626"/>
          </a:xfrm>
        </p:spPr>
        <p:txBody>
          <a:bodyPr lIns="99207" tIns="51588" rIns="99207" bIns="51588">
            <a:spAutoFit/>
          </a:bodyPr>
          <a:lstStyle/>
          <a:p>
            <a:pPr eaLnBrk="1">
              <a:lnSpc>
                <a:spcPct val="100000"/>
              </a:lnSpc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Embryo – bipolární struktura</a:t>
            </a:r>
            <a:endParaRPr lang="en-GB" altLang="cs-CZ" sz="3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ปักพินในบอร์ด Plant Morphology">
            <a:extLst>
              <a:ext uri="{FF2B5EF4-FFF2-40B4-BE49-F238E27FC236}">
                <a16:creationId xmlns:a16="http://schemas.microsoft.com/office/drawing/2014/main" id="{4626313E-9F69-40D3-85CB-0B7C17F27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52" y="2721301"/>
            <a:ext cx="5832648" cy="432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nocot Seed Definition, Structure, Example, Characteristics">
            <a:extLst>
              <a:ext uri="{FF2B5EF4-FFF2-40B4-BE49-F238E27FC236}">
                <a16:creationId xmlns:a16="http://schemas.microsoft.com/office/drawing/2014/main" id="{68113754-1BD3-BE44-FA80-674E4850C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936" y="244388"/>
            <a:ext cx="3219476" cy="160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4B14D60-ED1A-5582-4958-C9599B48A40C}"/>
              </a:ext>
            </a:extLst>
          </p:cNvPr>
          <p:cNvSpPr txBox="1"/>
          <p:nvPr/>
        </p:nvSpPr>
        <p:spPr>
          <a:xfrm>
            <a:off x="6506561" y="2798469"/>
            <a:ext cx="910015" cy="3332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tx1"/>
                </a:solidFill>
              </a:rPr>
              <a:t>štítek</a:t>
            </a:r>
            <a:r>
              <a:rPr lang="cs-CZ" dirty="0" err="1"/>
              <a:t>š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D302362-0AE5-CA68-F1BB-C5B37B5B7E8C}"/>
              </a:ext>
            </a:extLst>
          </p:cNvPr>
          <p:cNvSpPr txBox="1"/>
          <p:nvPr/>
        </p:nvSpPr>
        <p:spPr>
          <a:xfrm>
            <a:off x="6624488" y="3643419"/>
            <a:ext cx="1364532" cy="3332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koleoptile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4804E31-59D6-C3C1-BB2A-918E796BF9CA}"/>
              </a:ext>
            </a:extLst>
          </p:cNvPr>
          <p:cNvSpPr txBox="1"/>
          <p:nvPr/>
        </p:nvSpPr>
        <p:spPr>
          <a:xfrm>
            <a:off x="6506561" y="4139523"/>
            <a:ext cx="1364532" cy="3332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plumula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A74FC9F-6688-28DF-4D4C-2ECE1A764229}"/>
              </a:ext>
            </a:extLst>
          </p:cNvPr>
          <p:cNvSpPr txBox="1"/>
          <p:nvPr/>
        </p:nvSpPr>
        <p:spPr>
          <a:xfrm>
            <a:off x="6624488" y="4716163"/>
            <a:ext cx="1364532" cy="3332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epiblast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20DACFA-BC87-B479-1A5B-7EAC8F855DB8}"/>
              </a:ext>
            </a:extLst>
          </p:cNvPr>
          <p:cNvSpPr txBox="1"/>
          <p:nvPr/>
        </p:nvSpPr>
        <p:spPr>
          <a:xfrm>
            <a:off x="6422098" y="5814049"/>
            <a:ext cx="1364532" cy="3332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tx1"/>
                </a:solidFill>
              </a:rPr>
              <a:t>radikula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3532051-078A-6098-5D9D-678DA02816E0}"/>
              </a:ext>
            </a:extLst>
          </p:cNvPr>
          <p:cNvSpPr txBox="1"/>
          <p:nvPr/>
        </p:nvSpPr>
        <p:spPr>
          <a:xfrm>
            <a:off x="6602064" y="6092556"/>
            <a:ext cx="2182664" cy="3332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kořenová čepička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A1CD081-B31D-C39C-7587-D5FA6C66EDC7}"/>
              </a:ext>
            </a:extLst>
          </p:cNvPr>
          <p:cNvSpPr txBox="1"/>
          <p:nvPr/>
        </p:nvSpPr>
        <p:spPr>
          <a:xfrm>
            <a:off x="6576128" y="6371063"/>
            <a:ext cx="1364532" cy="3332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tx1"/>
                </a:solidFill>
              </a:rPr>
              <a:t>koleorhiza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2EA7321-55D6-EDC4-8A13-2A4C51C227F2}"/>
              </a:ext>
            </a:extLst>
          </p:cNvPr>
          <p:cNvSpPr txBox="1"/>
          <p:nvPr/>
        </p:nvSpPr>
        <p:spPr>
          <a:xfrm>
            <a:off x="3577184" y="2965117"/>
            <a:ext cx="910015" cy="3332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tx1"/>
                </a:solidFill>
              </a:rPr>
              <a:t>SAM</a:t>
            </a:r>
            <a:r>
              <a:rPr lang="cs-CZ" dirty="0" err="1"/>
              <a:t>š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FF6D18-6228-7A18-0067-3479461D0682}"/>
              </a:ext>
            </a:extLst>
          </p:cNvPr>
          <p:cNvSpPr txBox="1"/>
          <p:nvPr/>
        </p:nvSpPr>
        <p:spPr>
          <a:xfrm>
            <a:off x="3577184" y="3560458"/>
            <a:ext cx="1103088" cy="3332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tx1"/>
                </a:solidFill>
              </a:rPr>
              <a:t>dělohy</a:t>
            </a:r>
            <a:r>
              <a:rPr lang="cs-CZ" dirty="0" err="1"/>
              <a:t>š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59D6FA8-AAF0-73ED-6F2B-B6ED07E56F17}"/>
              </a:ext>
            </a:extLst>
          </p:cNvPr>
          <p:cNvSpPr txBox="1"/>
          <p:nvPr/>
        </p:nvSpPr>
        <p:spPr>
          <a:xfrm>
            <a:off x="3574064" y="3995342"/>
            <a:ext cx="1364531" cy="3332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tx1"/>
                </a:solidFill>
              </a:rPr>
              <a:t>hypokotyl</a:t>
            </a:r>
            <a:r>
              <a:rPr lang="cs-CZ" dirty="0" err="1"/>
              <a:t>š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C901BA-5EF1-FA9E-5815-6974875AB6CF}"/>
              </a:ext>
            </a:extLst>
          </p:cNvPr>
          <p:cNvSpPr txBox="1"/>
          <p:nvPr/>
        </p:nvSpPr>
        <p:spPr>
          <a:xfrm>
            <a:off x="3574064" y="5001147"/>
            <a:ext cx="1364531" cy="3332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tx1"/>
                </a:solidFill>
              </a:rPr>
              <a:t>radikula</a:t>
            </a:r>
            <a:r>
              <a:rPr lang="cs-CZ" dirty="0" err="1"/>
              <a:t>š</a:t>
            </a:r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D8325FB-D401-FF2D-C887-45018E0E6485}"/>
              </a:ext>
            </a:extLst>
          </p:cNvPr>
          <p:cNvSpPr txBox="1"/>
          <p:nvPr/>
        </p:nvSpPr>
        <p:spPr>
          <a:xfrm>
            <a:off x="3545320" y="5336428"/>
            <a:ext cx="1364531" cy="5742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kořenová </a:t>
            </a:r>
            <a:r>
              <a:rPr lang="cs-CZ" dirty="0" err="1">
                <a:solidFill>
                  <a:schemeClr val="tx1"/>
                </a:solidFill>
              </a:rPr>
              <a:t>čepička</a:t>
            </a:r>
            <a:r>
              <a:rPr lang="cs-CZ" dirty="0" err="1"/>
              <a:t>š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74274D3-D405-F157-1487-5BB89FB84C5D}"/>
              </a:ext>
            </a:extLst>
          </p:cNvPr>
          <p:cNvSpPr txBox="1"/>
          <p:nvPr/>
        </p:nvSpPr>
        <p:spPr>
          <a:xfrm>
            <a:off x="1943968" y="6250580"/>
            <a:ext cx="2994627" cy="10561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(a) Embryo dvouděložné rostliny</a:t>
            </a:r>
          </a:p>
          <a:p>
            <a:r>
              <a:rPr lang="cs-CZ" dirty="0">
                <a:solidFill>
                  <a:schemeClr val="tx1"/>
                </a:solidFill>
              </a:rPr>
              <a:t>(b) Embryo jednoděložné rostliny</a:t>
            </a:r>
            <a:endParaRPr lang="cs-CZ" dirty="0"/>
          </a:p>
        </p:txBody>
      </p:sp>
      <p:pic>
        <p:nvPicPr>
          <p:cNvPr id="1030" name="Picture 6" descr="Seeds Structure and Germination Concise Selina ICSE Class-9 - ICSEHELP">
            <a:extLst>
              <a:ext uri="{FF2B5EF4-FFF2-40B4-BE49-F238E27FC236}">
                <a16:creationId xmlns:a16="http://schemas.microsoft.com/office/drawing/2014/main" id="{AF4817B0-4B54-23D3-1FBC-7BD61947C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12849" r="12218" b="15874"/>
          <a:stretch/>
        </p:blipFill>
        <p:spPr bwMode="auto">
          <a:xfrm>
            <a:off x="1293321" y="367496"/>
            <a:ext cx="2094973" cy="13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B74053C-1AA2-47F1-99AC-DCBDF74C0B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825" y="631825"/>
            <a:ext cx="9069388" cy="595313"/>
          </a:xfrm>
        </p:spPr>
        <p:txBody>
          <a:bodyPr lIns="99207" tIns="51588" rIns="99207" bIns="51588">
            <a:spAutoFit/>
          </a:bodyPr>
          <a:lstStyle/>
          <a:p>
            <a:pPr eaLnBrk="1">
              <a:lnSpc>
                <a:spcPct val="100000"/>
              </a:lnSpc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Studium e</a:t>
            </a: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mbryogeneze </a:t>
            </a: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- postup</a:t>
            </a:r>
            <a:endParaRPr lang="en-GB" altLang="cs-CZ" sz="3200" b="1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3FE2B0EC-45E2-4F5A-AB61-0E7E32F00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3" y="1824038"/>
            <a:ext cx="9072562" cy="502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>
            <a:lvl1pPr marL="342900" indent="-3429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350963" indent="-3429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AutoNum type="arabicPeriod"/>
            </a:pPr>
            <a:r>
              <a:rPr lang="en-GB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materiál: různě staré šešulky kokošky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AutoNum type="arabicPeriod"/>
            </a:pPr>
            <a:r>
              <a:rPr lang="en-GB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preparace semen do nasyceného roztoku chloralhydrátu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AutoNum type="arabicPeriod"/>
            </a:pPr>
            <a:r>
              <a:rPr lang="en-GB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pozorování:</a:t>
            </a:r>
          </a:p>
          <a:p>
            <a:pPr lvl="2"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• </a:t>
            </a:r>
            <a:r>
              <a:rPr lang="en-GB" altLang="cs-CZ" sz="2000" b="1">
                <a:solidFill>
                  <a:srgbClr val="000000"/>
                </a:solidFill>
                <a:latin typeface="Comic Sans MS" panose="030F0702030302020204" pitchFamily="66" charset="0"/>
              </a:rPr>
              <a:t>v procházejícím světle</a:t>
            </a:r>
            <a:r>
              <a:rPr lang="cs-CZ" altLang="cs-CZ" sz="2000" b="1">
                <a:solidFill>
                  <a:srgbClr val="000000"/>
                </a:solidFill>
                <a:latin typeface="Comic Sans MS" panose="030F0702030302020204" pitchFamily="66" charset="0"/>
              </a:rPr>
              <a:t> (technika světlého pole) – zaclonit aperturní clonu!!!</a:t>
            </a:r>
            <a:endParaRPr lang="en-GB" altLang="cs-CZ" sz="2000" b="1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2"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• při šikmém osvětlení</a:t>
            </a:r>
          </a:p>
          <a:p>
            <a:pPr lvl="2"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• </a:t>
            </a:r>
            <a:r>
              <a:rPr lang="en-GB" altLang="cs-CZ" sz="2000" b="1">
                <a:solidFill>
                  <a:srgbClr val="000000"/>
                </a:solidFill>
                <a:latin typeface="Comic Sans MS" panose="030F0702030302020204" pitchFamily="66" charset="0"/>
              </a:rPr>
              <a:t>ve fázovém kontrastu</a:t>
            </a:r>
          </a:p>
          <a:p>
            <a:pPr lvl="2"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• při Nomarského diferenciálním interferenčním kontrastu</a:t>
            </a:r>
            <a:endParaRPr lang="cs-CZ" altLang="cs-CZ" sz="20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2"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endParaRPr lang="en-GB" altLang="cs-CZ" sz="20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>
                <a:solidFill>
                  <a:srgbClr val="000000"/>
                </a:solidFill>
                <a:latin typeface="Comic Sans MS" panose="030F0702030302020204" pitchFamily="66" charset="0"/>
              </a:rPr>
              <a:t>Literatura: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>
                <a:solidFill>
                  <a:srgbClr val="000000"/>
                </a:solidFill>
                <a:latin typeface="Comic Sans MS" panose="030F0702030302020204" pitchFamily="66" charset="0"/>
              </a:rPr>
              <a:t>Braune W., Leman, A., Taubert H. Pflanzenanatomisches Praktikum II. 2.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>
                <a:solidFill>
                  <a:srgbClr val="000000"/>
                </a:solidFill>
                <a:latin typeface="Comic Sans MS" panose="030F0702030302020204" pitchFamily="66" charset="0"/>
              </a:rPr>
              <a:t>vyd. Jena: VEB Gustav Fischer Verlag, 1982.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>
                <a:solidFill>
                  <a:srgbClr val="000000"/>
                </a:solidFill>
                <a:latin typeface="Comic Sans MS" panose="030F0702030302020204" pitchFamily="66" charset="0"/>
              </a:rPr>
              <a:t>Lux A., Erdelská O. et al. Praktikum z anatómie a embryológie rastlín,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>
                <a:solidFill>
                  <a:srgbClr val="000000"/>
                </a:solidFill>
                <a:latin typeface="Comic Sans MS" panose="030F0702030302020204" pitchFamily="66" charset="0"/>
              </a:rPr>
              <a:t>U</a:t>
            </a:r>
            <a:r>
              <a:rPr lang="cs-CZ" altLang="cs-CZ">
                <a:solidFill>
                  <a:srgbClr val="000000"/>
                </a:solidFill>
                <a:latin typeface="Comic Sans MS" panose="030F0702030302020204" pitchFamily="66" charset="0"/>
              </a:rPr>
              <a:t>K</a:t>
            </a:r>
            <a:r>
              <a:rPr lang="en-GB" altLang="cs-CZ">
                <a:solidFill>
                  <a:srgbClr val="000000"/>
                </a:solidFill>
                <a:latin typeface="Comic Sans MS" panose="030F0702030302020204" pitchFamily="66" charset="0"/>
              </a:rPr>
              <a:t> Bratislava, 1998.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     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6FA6078-AAA2-4988-8884-9677DFEE5A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2413" y="41275"/>
            <a:ext cx="9828212" cy="588963"/>
          </a:xfrm>
        </p:spPr>
        <p:txBody>
          <a:bodyPr lIns="99207" tIns="51588" rIns="99207" bIns="51588">
            <a:spAutoFit/>
          </a:bodyPr>
          <a:lstStyle/>
          <a:p>
            <a:pPr eaLnBrk="1">
              <a:lnSpc>
                <a:spcPct val="100000"/>
              </a:lnSpc>
              <a:buClr>
                <a:srgbClr val="3333CC"/>
              </a:buClr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Embryogeneze </a:t>
            </a:r>
            <a:r>
              <a:rPr lang="en-GB" altLang="cs-CZ" sz="3200" b="1" i="1">
                <a:solidFill>
                  <a:srgbClr val="0000FF"/>
                </a:solidFill>
                <a:latin typeface="Comic Sans MS" panose="030F0702030302020204" pitchFamily="66" charset="0"/>
              </a:rPr>
              <a:t>Arabidopsis</a:t>
            </a: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 – Nomarski DIC </a:t>
            </a:r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85EDCF52-83AF-4AD9-A231-31F51DA39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669925"/>
            <a:ext cx="2863850" cy="2900363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C5EB9DB7-332D-432C-AA5F-A318467E5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71513"/>
            <a:ext cx="2882900" cy="2898775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9" name="Picture 5">
            <a:extLst>
              <a:ext uri="{FF2B5EF4-FFF2-40B4-BE49-F238E27FC236}">
                <a16:creationId xmlns:a16="http://schemas.microsoft.com/office/drawing/2014/main" id="{C038BEB8-999F-43E0-8BCD-C2499FF92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3738563"/>
            <a:ext cx="2865438" cy="3611562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060D7BD1-1827-4B94-8943-5D1A98C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r="787" b="4448"/>
          <a:stretch>
            <a:fillRect/>
          </a:stretch>
        </p:blipFill>
        <p:spPr bwMode="auto">
          <a:xfrm>
            <a:off x="6553200" y="3738563"/>
            <a:ext cx="2895600" cy="3602037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953" r="787" b="4448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1" name="Text Box 7">
            <a:extLst>
              <a:ext uri="{FF2B5EF4-FFF2-40B4-BE49-F238E27FC236}">
                <a16:creationId xmlns:a16="http://schemas.microsoft.com/office/drawing/2014/main" id="{AE6B4EE7-6FC9-4C7C-925D-791698FF7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99200"/>
            <a:ext cx="3240088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1500" b="1">
                <a:solidFill>
                  <a:srgbClr val="0000FF"/>
                </a:solidFill>
                <a:latin typeface="Comic Sans MS" panose="030F0702030302020204" pitchFamily="66" charset="0"/>
              </a:rPr>
              <a:t>DM Vernon and D Meinke (1994)</a:t>
            </a:r>
          </a:p>
          <a:p>
            <a:pPr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1500" b="1" i="1">
                <a:solidFill>
                  <a:srgbClr val="0000FF"/>
                </a:solidFill>
                <a:latin typeface="Comic Sans MS" panose="030F0702030302020204" pitchFamily="66" charset="0"/>
              </a:rPr>
              <a:t>Dev. Biol.</a:t>
            </a:r>
            <a:r>
              <a:rPr lang="en-GB" altLang="cs-CZ" sz="1500" b="1">
                <a:solidFill>
                  <a:srgbClr val="0000FF"/>
                </a:solidFill>
                <a:latin typeface="Comic Sans MS" panose="030F0702030302020204" pitchFamily="66" charset="0"/>
              </a:rPr>
              <a:t> 165: 566-573.</a:t>
            </a:r>
          </a:p>
          <a:p>
            <a:pPr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endParaRPr lang="en-GB" altLang="cs-CZ" sz="1500" b="1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1500" b="1">
                <a:solidFill>
                  <a:srgbClr val="0000FF"/>
                </a:solidFill>
                <a:latin typeface="Comic Sans MS" panose="030F0702030302020204" pitchFamily="66" charset="0"/>
              </a:rPr>
              <a:t>Photos by DM Vernon </a:t>
            </a:r>
          </a:p>
        </p:txBody>
      </p:sp>
      <p:sp>
        <p:nvSpPr>
          <p:cNvPr id="16392" name="Text Box 8">
            <a:extLst>
              <a:ext uri="{FF2B5EF4-FFF2-40B4-BE49-F238E27FC236}">
                <a16:creationId xmlns:a16="http://schemas.microsoft.com/office/drawing/2014/main" id="{B90971F1-58AC-4CE3-B979-8A8E4C0C9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771775"/>
            <a:ext cx="254635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4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600">
                <a:solidFill>
                  <a:srgbClr val="000000"/>
                </a:solidFill>
                <a:latin typeface="Comic Sans MS" panose="030F0702030302020204" pitchFamily="66" charset="0"/>
              </a:rPr>
              <a:t>1  preglobulární</a:t>
            </a:r>
          </a:p>
          <a:p>
            <a:pPr>
              <a:lnSpc>
                <a:spcPct val="14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600">
                <a:solidFill>
                  <a:srgbClr val="000000"/>
                </a:solidFill>
                <a:latin typeface="Comic Sans MS" panose="030F0702030302020204" pitchFamily="66" charset="0"/>
              </a:rPr>
              <a:t>2  globulární</a:t>
            </a:r>
          </a:p>
          <a:p>
            <a:pPr>
              <a:lnSpc>
                <a:spcPct val="14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600">
                <a:solidFill>
                  <a:srgbClr val="000000"/>
                </a:solidFill>
                <a:latin typeface="Comic Sans MS" panose="030F0702030302020204" pitchFamily="66" charset="0"/>
              </a:rPr>
              <a:t>3  srdcovité</a:t>
            </a:r>
          </a:p>
          <a:p>
            <a:pPr>
              <a:lnSpc>
                <a:spcPct val="14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600">
                <a:solidFill>
                  <a:srgbClr val="000000"/>
                </a:solidFill>
                <a:latin typeface="Comic Sans MS" panose="030F0702030302020204" pitchFamily="66" charset="0"/>
              </a:rPr>
              <a:t>4  torpédovité</a:t>
            </a:r>
          </a:p>
        </p:txBody>
      </p:sp>
      <p:sp>
        <p:nvSpPr>
          <p:cNvPr id="18441" name="Text Box 9">
            <a:extLst>
              <a:ext uri="{FF2B5EF4-FFF2-40B4-BE49-F238E27FC236}">
                <a16:creationId xmlns:a16="http://schemas.microsoft.com/office/drawing/2014/main" id="{E4E78D51-F462-4988-A7A5-D62E087A1DA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529013" y="2901950"/>
            <a:ext cx="334962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>
            <a:lvl1pPr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503238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008063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511300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16125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733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305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877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449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0">
              <a:lnSpc>
                <a:spcPct val="100000"/>
              </a:lnSpc>
              <a:buSzPct val="100000"/>
              <a:buFont typeface="Times New Roman" pitchFamily="18" charset="0"/>
              <a:buNone/>
              <a:defRPr/>
            </a:pPr>
            <a:r>
              <a:rPr lang="en-GB" sz="2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</a:t>
            </a:r>
          </a:p>
        </p:txBody>
      </p:sp>
      <p:sp>
        <p:nvSpPr>
          <p:cNvPr id="18442" name="Text Box 10">
            <a:extLst>
              <a:ext uri="{FF2B5EF4-FFF2-40B4-BE49-F238E27FC236}">
                <a16:creationId xmlns:a16="http://schemas.microsoft.com/office/drawing/2014/main" id="{77322764-E4B2-4672-B047-E6040A4AB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888" y="2901950"/>
            <a:ext cx="36830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503238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008063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511300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16125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733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305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877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449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0">
              <a:lnSpc>
                <a:spcPct val="100000"/>
              </a:lnSpc>
              <a:buSzPct val="100000"/>
              <a:buFont typeface="Times New Roman" pitchFamily="18" charset="0"/>
              <a:buNone/>
              <a:defRPr/>
            </a:pPr>
            <a:r>
              <a:rPr lang="en-GB" sz="2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18443" name="Text Box 11">
            <a:extLst>
              <a:ext uri="{FF2B5EF4-FFF2-40B4-BE49-F238E27FC236}">
                <a16:creationId xmlns:a16="http://schemas.microsoft.com/office/drawing/2014/main" id="{E4D15A94-35C3-4DC2-9B1A-33971F7E0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563" y="6719888"/>
            <a:ext cx="3683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503238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008063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511300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16125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733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305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877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449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0">
              <a:lnSpc>
                <a:spcPct val="100000"/>
              </a:lnSpc>
              <a:buSzPct val="100000"/>
              <a:buFont typeface="Times New Roman" pitchFamily="18" charset="0"/>
              <a:buNone/>
              <a:defRPr/>
            </a:pPr>
            <a:r>
              <a:rPr lang="en-GB" sz="2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3</a:t>
            </a:r>
          </a:p>
        </p:txBody>
      </p:sp>
      <p:sp>
        <p:nvSpPr>
          <p:cNvPr id="18444" name="Text Box 12">
            <a:extLst>
              <a:ext uri="{FF2B5EF4-FFF2-40B4-BE49-F238E27FC236}">
                <a16:creationId xmlns:a16="http://schemas.microsoft.com/office/drawing/2014/main" id="{2B33146C-1A44-4546-AC18-BB65A8DCC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888" y="6719888"/>
            <a:ext cx="3683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503238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008063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511300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16125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733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305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877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449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0">
              <a:lnSpc>
                <a:spcPct val="100000"/>
              </a:lnSpc>
              <a:buSzPct val="100000"/>
              <a:buFont typeface="Times New Roman" pitchFamily="18" charset="0"/>
              <a:buNone/>
              <a:defRPr/>
            </a:pPr>
            <a:r>
              <a:rPr lang="en-GB" sz="2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685AA708E94004799FCD76D298BB9AC" ma:contentTypeVersion="2" ma:contentTypeDescription="Vytvoří nový dokument" ma:contentTypeScope="" ma:versionID="35226434f64b6aa2934511f69c85b092">
  <xsd:schema xmlns:xsd="http://www.w3.org/2001/XMLSchema" xmlns:xs="http://www.w3.org/2001/XMLSchema" xmlns:p="http://schemas.microsoft.com/office/2006/metadata/properties" xmlns:ns2="fc399668-596c-4022-8908-43cb88e007bc" targetNamespace="http://schemas.microsoft.com/office/2006/metadata/properties" ma:root="true" ma:fieldsID="df367987dfa40cceedea75e54e3d2a95" ns2:_="">
    <xsd:import namespace="fc399668-596c-4022-8908-43cb88e007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399668-596c-4022-8908-43cb88e007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D75797-0C29-4505-A35E-CD4B8AE9B3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399668-596c-4022-8908-43cb88e007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97B28F9-7190-42CC-B6A0-B35A4C56704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143EAC1-99BA-4694-92F8-9957F3B36B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4921</TotalTime>
  <Words>572</Words>
  <Application>Microsoft Office PowerPoint</Application>
  <PresentationFormat>Vlastní</PresentationFormat>
  <Paragraphs>106</Paragraphs>
  <Slides>15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Comic Sans MS</vt:lpstr>
      <vt:lpstr>StarSymbol</vt:lpstr>
      <vt:lpstr>Times New Roman</vt:lpstr>
      <vt:lpstr>Default Design</vt:lpstr>
      <vt:lpstr>Struktura a vývoj embrya  krytosemenných rostlin  - projasňování rostlinného materiálu  </vt:lpstr>
      <vt:lpstr>Prezentace aplikace PowerPoint</vt:lpstr>
      <vt:lpstr>Vajíčko        semeno</vt:lpstr>
      <vt:lpstr>Opylení a oplození</vt:lpstr>
      <vt:lpstr>Vývoj embrya dvouděložných rostlin</vt:lpstr>
      <vt:lpstr>Prezentace aplikace PowerPoint</vt:lpstr>
      <vt:lpstr>Embryo – bipolární struktura</vt:lpstr>
      <vt:lpstr>Studium embryogeneze - postup</vt:lpstr>
      <vt:lpstr>Embryogeneze Arabidopsis – Nomarski DIC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Studium embrya - projasňování rostlinného materiálu</dc:title>
  <cp:lastModifiedBy>Pavlína Cempírková</cp:lastModifiedBy>
  <cp:revision>44</cp:revision>
  <dcterms:modified xsi:type="dcterms:W3CDTF">2024-10-10T16:03:24Z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0x010100E685AA708E94004799FCD76D298BB9AC</vt:lpwstr>
  </property>
</Properties>
</file>