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0" r:id="rId2"/>
    <p:sldId id="262" r:id="rId3"/>
    <p:sldId id="265" r:id="rId4"/>
    <p:sldId id="384" r:id="rId5"/>
    <p:sldId id="297" r:id="rId6"/>
    <p:sldId id="295" r:id="rId7"/>
    <p:sldId id="298" r:id="rId8"/>
    <p:sldId id="300" r:id="rId9"/>
    <p:sldId id="301" r:id="rId10"/>
    <p:sldId id="292" r:id="rId11"/>
    <p:sldId id="307" r:id="rId12"/>
    <p:sldId id="308" r:id="rId13"/>
    <p:sldId id="313" r:id="rId14"/>
    <p:sldId id="314" r:id="rId15"/>
    <p:sldId id="299" r:id="rId16"/>
    <p:sldId id="302" r:id="rId17"/>
    <p:sldId id="304" r:id="rId18"/>
    <p:sldId id="321" r:id="rId19"/>
    <p:sldId id="312" r:id="rId20"/>
    <p:sldId id="322" r:id="rId21"/>
    <p:sldId id="306" r:id="rId22"/>
    <p:sldId id="385" r:id="rId23"/>
    <p:sldId id="323" r:id="rId24"/>
    <p:sldId id="288" r:id="rId25"/>
    <p:sldId id="315" r:id="rId26"/>
    <p:sldId id="316" r:id="rId27"/>
    <p:sldId id="317" r:id="rId28"/>
    <p:sldId id="318" r:id="rId29"/>
    <p:sldId id="32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8DDD-6EB0-484B-B1E7-CC4E816FE896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0E2E-4295-4E26-AB3B-A5A6159C7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751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8DDD-6EB0-484B-B1E7-CC4E816FE896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0E2E-4295-4E26-AB3B-A5A6159C7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16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8DDD-6EB0-484B-B1E7-CC4E816FE896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0E2E-4295-4E26-AB3B-A5A6159C7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06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8DDD-6EB0-484B-B1E7-CC4E816FE896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0E2E-4295-4E26-AB3B-A5A6159C7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38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8DDD-6EB0-484B-B1E7-CC4E816FE896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0E2E-4295-4E26-AB3B-A5A6159C7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355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8DDD-6EB0-484B-B1E7-CC4E816FE896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0E2E-4295-4E26-AB3B-A5A6159C7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04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8DDD-6EB0-484B-B1E7-CC4E816FE896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0E2E-4295-4E26-AB3B-A5A6159C7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132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8DDD-6EB0-484B-B1E7-CC4E816FE896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0E2E-4295-4E26-AB3B-A5A6159C7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678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8DDD-6EB0-484B-B1E7-CC4E816FE896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0E2E-4295-4E26-AB3B-A5A6159C7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018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8DDD-6EB0-484B-B1E7-CC4E816FE896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0E2E-4295-4E26-AB3B-A5A6159C7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98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8DDD-6EB0-484B-B1E7-CC4E816FE896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0E2E-4295-4E26-AB3B-A5A6159C7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740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08DDD-6EB0-484B-B1E7-CC4E816FE896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F0E2E-4295-4E26-AB3B-A5A6159C7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37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ealmicrolife.com/peranema-trichophorum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s://www.plingfactory.de/Science/Atla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ixed population of euglenoids">
            <a:extLst>
              <a:ext uri="{FF2B5EF4-FFF2-40B4-BE49-F238E27FC236}">
                <a16:creationId xmlns:a16="http://schemas.microsoft.com/office/drawing/2014/main" id="{E4D47B71-3613-8EAE-43B8-E6F921AF3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1" r="27140"/>
          <a:stretch/>
        </p:blipFill>
        <p:spPr bwMode="auto">
          <a:xfrm>
            <a:off x="1891768" y="10"/>
            <a:ext cx="72522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336" y="-21866"/>
            <a:ext cx="2980038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cs-CZ" sz="2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Fylogeneze a diverzita řas a hub:</a:t>
            </a:r>
            <a:br>
              <a:rPr lang="cs-CZ" sz="2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cs-CZ" sz="2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2. přednáška</a:t>
            </a:r>
            <a:br>
              <a:rPr lang="cs-CZ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br>
              <a:rPr lang="cs-CZ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cs-CZ" sz="28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Euglenophyta</a:t>
            </a:r>
            <a:r>
              <a:rPr lang="cs-CZ" sz="2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28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Dinophyta</a:t>
            </a:r>
            <a:r>
              <a:rPr lang="cs-CZ" sz="2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28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Cryptophyta</a:t>
            </a:r>
            <a:r>
              <a:rPr lang="cs-CZ" sz="2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28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Haptophyta</a:t>
            </a:r>
            <a:endParaRPr lang="cs-CZ" sz="2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287" y="6408338"/>
            <a:ext cx="2980040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cs-CZ" sz="1400" dirty="0"/>
              <a:t>Barbora </a:t>
            </a:r>
            <a:r>
              <a:rPr lang="cs-CZ" sz="1400" dirty="0" err="1"/>
              <a:t>Chattová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638965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tx2"/>
                </a:solidFill>
              </a:rPr>
              <a:t>Dinophyta</a:t>
            </a:r>
            <a:r>
              <a:rPr lang="cs-CZ" sz="3200" dirty="0">
                <a:solidFill>
                  <a:schemeClr val="tx2"/>
                </a:solidFill>
              </a:rPr>
              <a:t> - obrněnky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2"/>
          </a:xfrm>
        </p:spPr>
        <p:txBody>
          <a:bodyPr>
            <a:normAutofit/>
          </a:bodyPr>
          <a:lstStyle/>
          <a:p>
            <a:endParaRPr 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Dinokaryon</a:t>
            </a:r>
            <a:r>
              <a:rPr lang="cs-CZ" altLang="cs-CZ" sz="2000" dirty="0"/>
              <a:t> - spiralizované chromozomy ve většině buněčného cyklu</a:t>
            </a:r>
            <a:endParaRPr lang="cs-CZ" altLang="cs-CZ" sz="2000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 err="1">
                <a:cs typeface="Arial" charset="0"/>
              </a:rPr>
              <a:t>Mitoza</a:t>
            </a:r>
            <a:r>
              <a:rPr lang="cs-CZ" altLang="cs-CZ" sz="2000" dirty="0">
                <a:cs typeface="Arial" charset="0"/>
              </a:rPr>
              <a:t> </a:t>
            </a:r>
            <a:r>
              <a:rPr lang="cs-CZ" altLang="cs-CZ" sz="2000" dirty="0" err="1">
                <a:cs typeface="Arial" charset="0"/>
              </a:rPr>
              <a:t>mimojad</a:t>
            </a:r>
            <a:r>
              <a:rPr lang="cs-CZ" altLang="cs-CZ" sz="2000" dirty="0" err="1"/>
              <a:t>ern</a:t>
            </a:r>
            <a:r>
              <a:rPr lang="cs-CZ" altLang="cs-CZ" sz="2000" dirty="0" err="1">
                <a:cs typeface="Arial" charset="0"/>
              </a:rPr>
              <a:t>á</a:t>
            </a:r>
            <a:endParaRPr lang="cs-CZ" altLang="cs-CZ" sz="2000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 err="1">
                <a:cs typeface="Arial" charset="0"/>
              </a:rPr>
              <a:t>Kleptoplastidy</a:t>
            </a:r>
            <a:r>
              <a:rPr lang="cs-CZ" altLang="cs-CZ" sz="2000" dirty="0">
                <a:cs typeface="Arial" charset="0"/>
              </a:rPr>
              <a:t> (získané z vlastní kořisti</a:t>
            </a:r>
            <a:r>
              <a:rPr lang="cs-CZ" altLang="cs-CZ" sz="2000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cs typeface="Arial" charset="0"/>
              </a:rPr>
              <a:t>Pulzující vakuoly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Chlorofyl a, c</a:t>
            </a:r>
            <a:r>
              <a:rPr lang="cs-CZ" altLang="cs-CZ" sz="2000" baseline="-25000" dirty="0"/>
              <a:t>2</a:t>
            </a:r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Diadinoxanthin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Mnohovrstevnatá </a:t>
            </a:r>
            <a:r>
              <a:rPr lang="cs-CZ" altLang="cs-CZ" sz="2000" dirty="0" err="1"/>
              <a:t>théka</a:t>
            </a:r>
            <a:r>
              <a:rPr lang="cs-CZ" altLang="cs-CZ" sz="2000" dirty="0"/>
              <a:t> - </a:t>
            </a:r>
            <a:r>
              <a:rPr lang="cs-CZ" altLang="cs-CZ" sz="2000" dirty="0" err="1"/>
              <a:t>amfiesma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Celulózní destičky</a:t>
            </a:r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Dinosporin</a:t>
            </a:r>
            <a:r>
              <a:rPr lang="cs-CZ" altLang="cs-CZ" sz="2000" dirty="0"/>
              <a:t> - pelikula</a:t>
            </a:r>
            <a:endParaRPr lang="en-US" altLang="cs-CZ" sz="20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SAR,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Alveolata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Ceratium furcoides (Levander) Langhans">
            <a:extLst>
              <a:ext uri="{FF2B5EF4-FFF2-40B4-BE49-F238E27FC236}">
                <a16:creationId xmlns:a16="http://schemas.microsoft.com/office/drawing/2014/main" id="{8FFDC8DD-129F-4F9C-9ED2-817D22402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901" y="4642854"/>
            <a:ext cx="3380099" cy="224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2244236-0E8F-2A32-BAC5-43E6E6A1BDBA}"/>
              </a:ext>
            </a:extLst>
          </p:cNvPr>
          <p:cNvSpPr txBox="1"/>
          <p:nvPr/>
        </p:nvSpPr>
        <p:spPr>
          <a:xfrm>
            <a:off x="5652120" y="65833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algaebase.org</a:t>
            </a:r>
          </a:p>
        </p:txBody>
      </p:sp>
    </p:spTree>
    <p:extLst>
      <p:ext uri="{BB962C8B-B14F-4D97-AF65-F5344CB8AC3E}">
        <p14:creationId xmlns:p14="http://schemas.microsoft.com/office/powerpoint/2010/main" val="1514637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tx2"/>
                </a:solidFill>
              </a:rPr>
              <a:t>Dinophyta</a:t>
            </a:r>
            <a:r>
              <a:rPr lang="cs-CZ" sz="3200" dirty="0">
                <a:solidFill>
                  <a:schemeClr val="tx2"/>
                </a:solidFill>
              </a:rPr>
              <a:t> - obrněnky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2"/>
          </a:xfrm>
        </p:spPr>
        <p:txBody>
          <a:bodyPr>
            <a:normAutofit/>
          </a:bodyPr>
          <a:lstStyle/>
          <a:p>
            <a:endParaRPr 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Dinokontní</a:t>
            </a:r>
            <a:r>
              <a:rPr lang="cs-CZ" altLang="cs-CZ" sz="2000" dirty="0"/>
              <a:t> buňky - bičíky </a:t>
            </a:r>
            <a:r>
              <a:rPr lang="cs-CZ" altLang="cs-CZ" sz="2000" dirty="0" err="1"/>
              <a:t>vycházeií</a:t>
            </a:r>
            <a:r>
              <a:rPr lang="cs-CZ" altLang="cs-CZ" sz="2000" dirty="0"/>
              <a:t> ze střední části těla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Epikonus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hypokonus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Desmokontní</a:t>
            </a:r>
            <a:r>
              <a:rPr lang="cs-CZ" altLang="cs-CZ" sz="2000" dirty="0"/>
              <a:t> buňky - bičíky na apexu buňky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Trichocysty, </a:t>
            </a:r>
            <a:r>
              <a:rPr lang="cs-CZ" altLang="cs-CZ" sz="2000" dirty="0" err="1"/>
              <a:t>mukocysty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Ocellus</a:t>
            </a:r>
            <a:r>
              <a:rPr lang="cs-CZ" altLang="cs-CZ" sz="2000" dirty="0"/>
              <a:t> - vrstevnatá čočka, komůrka, kanálek, </a:t>
            </a:r>
            <a:r>
              <a:rPr lang="cs-CZ" altLang="cs-CZ" sz="2000" dirty="0" err="1"/>
              <a:t>retinoid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Nepohlavní rozmnožování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Anizogamie, izogamie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Ekologie - převážně moře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Toxiny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Fagotrofie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Bioluminiscence (organela </a:t>
            </a:r>
            <a:r>
              <a:rPr lang="cs-CZ" altLang="cs-CZ" sz="2000" dirty="0" err="1"/>
              <a:t>scintilon</a:t>
            </a:r>
            <a:r>
              <a:rPr lang="cs-CZ" altLang="cs-CZ" sz="2000" dirty="0"/>
              <a:t>, luciferin, luciferáza)</a:t>
            </a:r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196" name="Picture 4" descr="http://3.bp.blogspot.com/-cSSmdpmVdLU/TgckvJ-ByRI/AAAAAAAAAIk/AbvcHLWkhGc/s1600/Noctiluca%255B1%255D+%25282%25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08" y="5010219"/>
            <a:ext cx="2461592" cy="180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236296" y="457385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Noctiluca</a:t>
            </a:r>
            <a:r>
              <a:rPr lang="cs-CZ" i="1" dirty="0"/>
              <a:t> </a:t>
            </a:r>
            <a:r>
              <a:rPr lang="cs-CZ" i="1" dirty="0" err="1"/>
              <a:t>miliaris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865608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eridinium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8320087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44450"/>
            <a:ext cx="7772400" cy="576263"/>
          </a:xfrm>
        </p:spPr>
        <p:txBody>
          <a:bodyPr/>
          <a:lstStyle/>
          <a:p>
            <a:pPr eaLnBrk="1" hangingPunct="1"/>
            <a:r>
              <a:rPr lang="cs-CZ" altLang="cs-CZ" sz="2000"/>
              <a:t>Odd.: Dinophyta Třída: Dinophyceae Řád: Peridiniales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229225"/>
            <a:ext cx="6400800" cy="696913"/>
          </a:xfrm>
        </p:spPr>
        <p:txBody>
          <a:bodyPr/>
          <a:lstStyle/>
          <a:p>
            <a:pPr eaLnBrk="1" hangingPunct="1"/>
            <a:r>
              <a:rPr lang="cs-CZ" altLang="cs-CZ" i="1" dirty="0" err="1"/>
              <a:t>Peridinium</a:t>
            </a:r>
            <a:r>
              <a:rPr lang="cs-CZ" altLang="cs-CZ" i="1" dirty="0"/>
              <a:t> </a:t>
            </a:r>
            <a:r>
              <a:rPr lang="cs-CZ" altLang="cs-CZ" dirty="0"/>
              <a:t>sp.</a:t>
            </a:r>
            <a:endParaRPr lang="cs-CZ" altLang="cs-CZ" i="1" dirty="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659563" y="6308725"/>
            <a:ext cx="2087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cs typeface="Arial" charset="0"/>
              </a:rPr>
              <a:t>©</a:t>
            </a:r>
            <a:r>
              <a:rPr lang="cs-CZ" altLang="cs-CZ">
                <a:cs typeface="Arial" charset="0"/>
              </a:rPr>
              <a:t> orig. Hájková L.</a:t>
            </a:r>
            <a:endParaRPr lang="en-US" altLang="cs-CZ">
              <a:cs typeface="Arial" charset="0"/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4572000" y="2997200"/>
            <a:ext cx="2016125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508625" y="2636838"/>
            <a:ext cx="2881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příčná rýha - cingulum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2627313" y="2636838"/>
            <a:ext cx="1655762" cy="1728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1187450" y="2276475"/>
            <a:ext cx="3097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podélná rýha - sulcus</a:t>
            </a:r>
          </a:p>
        </p:txBody>
      </p:sp>
    </p:spTree>
    <p:extLst>
      <p:ext uri="{BB962C8B-B14F-4D97-AF65-F5344CB8AC3E}">
        <p14:creationId xmlns:p14="http://schemas.microsoft.com/office/powerpoint/2010/main" val="260641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/>
      <p:bldP spid="29704" grpId="0" animBg="1"/>
      <p:bldP spid="297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dr-ralf-wagner.de/Bilder/Gymnodinium-spec-PH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" r="55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Rectangle 512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906" y="42595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i="1">
                <a:solidFill>
                  <a:schemeClr val="tx1">
                    <a:lumMod val="85000"/>
                    <a:lumOff val="15000"/>
                  </a:schemeClr>
                </a:solidFill>
              </a:rPr>
              <a:t>Gymnodinium</a:t>
            </a: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 sp. </a:t>
            </a:r>
          </a:p>
        </p:txBody>
      </p:sp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1" name="Straight Connector 513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/>
          <p:cNvSpPr/>
          <p:nvPr/>
        </p:nvSpPr>
        <p:spPr>
          <a:xfrm>
            <a:off x="2969548" y="6429148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http://www.dr-ralf-wagner.de/Dinoflagellaten.html</a:t>
            </a:r>
          </a:p>
        </p:txBody>
      </p:sp>
    </p:spTree>
    <p:extLst>
      <p:ext uri="{BB962C8B-B14F-4D97-AF65-F5344CB8AC3E}">
        <p14:creationId xmlns:p14="http://schemas.microsoft.com/office/powerpoint/2010/main" val="3064093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dr-ralf-wagner.de/Bilder/Ceratium_hirundinella-400x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Rectangle 615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906" y="42595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100" i="1">
                <a:solidFill>
                  <a:schemeClr val="tx1">
                    <a:lumMod val="85000"/>
                    <a:lumOff val="15000"/>
                  </a:schemeClr>
                </a:solidFill>
              </a:rPr>
              <a:t>Ceratium hirundinella</a:t>
            </a:r>
          </a:p>
        </p:txBody>
      </p:sp>
      <p:cxnSp>
        <p:nvCxnSpPr>
          <p:cNvPr id="6153" name="Straight Connector 615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5" name="Straight Connector 615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/>
          <p:cNvSpPr/>
          <p:nvPr/>
        </p:nvSpPr>
        <p:spPr>
          <a:xfrm>
            <a:off x="1691680" y="6308725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http://</a:t>
            </a:r>
            <a:r>
              <a:rPr lang="cs-CZ" dirty="0" err="1"/>
              <a:t>www.dr-ralf-wagner.de</a:t>
            </a:r>
            <a:r>
              <a:rPr lang="cs-CZ" dirty="0"/>
              <a:t>/</a:t>
            </a:r>
            <a:r>
              <a:rPr lang="cs-CZ" dirty="0" err="1"/>
              <a:t>Dinoflagellaten.html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594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Euglenophyta</a:t>
            </a:r>
            <a:r>
              <a:rPr lang="cs-CZ" sz="3200" dirty="0">
                <a:solidFill>
                  <a:schemeClr val="accent1"/>
                </a:solidFill>
              </a:rPr>
              <a:t>- krásnoočka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Pelikula - bílkovinné proužky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Lorika</a:t>
            </a:r>
            <a:r>
              <a:rPr lang="cs-CZ" altLang="cs-CZ" sz="2400" dirty="0"/>
              <a:t> - sliz mineralizován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Paraflagelární</a:t>
            </a:r>
            <a:r>
              <a:rPr lang="cs-CZ" altLang="cs-CZ" sz="2400" dirty="0"/>
              <a:t> lišta bičíku - hlavní fotoreceptor buňky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Jednojaderné buňky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Stigma volně v cytoplazmě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Paramylon</a:t>
            </a:r>
            <a:r>
              <a:rPr lang="cs-CZ" altLang="cs-CZ" sz="2400" dirty="0"/>
              <a:t> - zásobní látka v cytoplazmě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Chlorofyl a, b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Diadinoxanthin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neoxanthin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Mukocysty</a:t>
            </a:r>
            <a:endParaRPr lang="cs-CZ" altLang="cs-CZ" sz="2400" dirty="0"/>
          </a:p>
          <a:p>
            <a:endParaRPr lang="cs-CZ" alt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alt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75856" y="89972"/>
            <a:ext cx="399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Superskupina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Discoba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Excavata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EC63A82-3491-0560-0B70-837321790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210" y="3926498"/>
            <a:ext cx="4442790" cy="296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EB16BA0-13C7-0DBB-ED61-03446DC25159}"/>
              </a:ext>
            </a:extLst>
          </p:cNvPr>
          <p:cNvSpPr txBox="1"/>
          <p:nvPr/>
        </p:nvSpPr>
        <p:spPr>
          <a:xfrm>
            <a:off x="5076056" y="6640837"/>
            <a:ext cx="462516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https://www.britannica.com/science/Euglena</a:t>
            </a:r>
          </a:p>
        </p:txBody>
      </p:sp>
    </p:spTree>
    <p:extLst>
      <p:ext uri="{BB962C8B-B14F-4D97-AF65-F5344CB8AC3E}">
        <p14:creationId xmlns:p14="http://schemas.microsoft.com/office/powerpoint/2010/main" val="3230022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Euglenophyta</a:t>
            </a:r>
            <a:r>
              <a:rPr lang="cs-CZ" sz="3200" dirty="0">
                <a:solidFill>
                  <a:schemeClr val="accent1"/>
                </a:solidFill>
              </a:rPr>
              <a:t>- krásnoočka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 err="1"/>
              <a:t>Ampula</a:t>
            </a:r>
            <a:endParaRPr lang="cs-CZ" altLang="cs-CZ" sz="2400" dirty="0"/>
          </a:p>
          <a:p>
            <a:r>
              <a:rPr lang="cs-CZ" altLang="cs-CZ" sz="2400" dirty="0"/>
              <a:t>Jádro má kondenzované chromozomy</a:t>
            </a:r>
          </a:p>
          <a:p>
            <a:r>
              <a:rPr lang="cs-CZ" altLang="cs-CZ" sz="2400" dirty="0"/>
              <a:t>Bičíky se šroubovitě vinutou řadou </a:t>
            </a:r>
            <a:r>
              <a:rPr lang="cs-CZ" altLang="cs-CZ" sz="2400" dirty="0" err="1"/>
              <a:t>mastigonemat</a:t>
            </a:r>
            <a:endParaRPr lang="cs-CZ" altLang="cs-CZ" sz="2400" dirty="0"/>
          </a:p>
          <a:p>
            <a:r>
              <a:rPr lang="cs-CZ" altLang="cs-CZ" sz="2400" dirty="0" err="1"/>
              <a:t>Palmeloidní</a:t>
            </a:r>
            <a:r>
              <a:rPr lang="cs-CZ" altLang="cs-CZ" sz="2400" dirty="0"/>
              <a:t> stadium</a:t>
            </a:r>
          </a:p>
          <a:p>
            <a:r>
              <a:rPr lang="cs-CZ" altLang="cs-CZ" sz="2400" dirty="0"/>
              <a:t>Pouze nepohlavní rozmnožování (</a:t>
            </a:r>
            <a:r>
              <a:rPr lang="cs-CZ" altLang="cs-CZ" sz="2400" dirty="0" err="1"/>
              <a:t>schizotomie</a:t>
            </a:r>
            <a:r>
              <a:rPr lang="cs-CZ" altLang="cs-CZ" sz="2400" dirty="0"/>
              <a:t> pohyblivých buněk)</a:t>
            </a:r>
          </a:p>
          <a:p>
            <a:r>
              <a:rPr lang="cs-CZ" altLang="cs-CZ" sz="2400" dirty="0"/>
              <a:t>Ekologie - organicky znečištěné vody</a:t>
            </a:r>
          </a:p>
          <a:p>
            <a:r>
              <a:rPr lang="cs-CZ" altLang="cs-CZ" sz="2400" dirty="0" err="1"/>
              <a:t>Fagotrofie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mixotrofie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endParaRPr lang="cs-CZ" alt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273" y="12495997"/>
            <a:ext cx="2298984" cy="54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http://i.ytimg.com/vi/Y_2NDmlBEwU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488" y="4365104"/>
            <a:ext cx="3065312" cy="17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419872" y="6237312"/>
            <a:ext cx="558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</a:t>
            </a:r>
            <a:r>
              <a:rPr lang="cs-CZ" dirty="0" err="1"/>
              <a:t>Y_2NDmlBEwU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8284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glena.Klikn&amp;ecaron;te pro zv&amp;ecaron;tšení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960"/>
            <a:ext cx="4408661" cy="59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768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hotomacrography.net/forum/userpix/1609_Euglena_1_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906" y="42595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i="1">
                <a:solidFill>
                  <a:schemeClr val="tx1">
                    <a:lumMod val="85000"/>
                    <a:lumOff val="15000"/>
                  </a:schemeClr>
                </a:solidFill>
              </a:rPr>
              <a:t>Euglena</a:t>
            </a: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 sp.</a:t>
            </a:r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0" y="6429148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000" dirty="0"/>
              <a:t>http://www.photomacrography.net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4445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hotomacrography.net/forum/userpix/820_IMG_001373_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906" y="42595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i="1">
                <a:solidFill>
                  <a:schemeClr val="tx1">
                    <a:lumMod val="85000"/>
                    <a:lumOff val="15000"/>
                  </a:schemeClr>
                </a:solidFill>
              </a:rPr>
              <a:t>Phacus</a:t>
            </a: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 sp.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2987824" y="638132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/>
              <a:t>http://www.photomacrography.net/</a:t>
            </a:r>
          </a:p>
        </p:txBody>
      </p:sp>
    </p:spTree>
    <p:extLst>
      <p:ext uri="{BB962C8B-B14F-4D97-AF65-F5344CB8AC3E}">
        <p14:creationId xmlns:p14="http://schemas.microsoft.com/office/powerpoint/2010/main" val="3089220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>
                <a:solidFill>
                  <a:schemeClr val="tx2">
                    <a:lumMod val="60000"/>
                    <a:lumOff val="40000"/>
                  </a:schemeClr>
                </a:solidFill>
              </a:rPr>
              <a:t>Řasy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487362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sz="2400" dirty="0">
              <a:solidFill>
                <a:srgbClr val="996633"/>
              </a:solidFill>
            </a:endParaRPr>
          </a:p>
          <a:p>
            <a:pPr>
              <a:defRPr/>
            </a:pPr>
            <a:endParaRPr lang="cs-CZ" sz="2400" dirty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Euglenophyta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(krásnoočka)</a:t>
            </a:r>
            <a:endParaRPr lang="cs-CZ" sz="2400" dirty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FFC000"/>
                </a:solidFill>
              </a:rPr>
              <a:t>Cryptophyta</a:t>
            </a:r>
            <a:r>
              <a:rPr lang="cs-CZ" sz="2400" dirty="0">
                <a:solidFill>
                  <a:srgbClr val="FFC000"/>
                </a:solidFill>
              </a:rPr>
              <a:t> (</a:t>
            </a:r>
            <a:r>
              <a:rPr lang="cs-CZ" sz="2400" dirty="0" err="1">
                <a:solidFill>
                  <a:srgbClr val="FFC000"/>
                </a:solidFill>
              </a:rPr>
              <a:t>skrytěnky</a:t>
            </a:r>
            <a:r>
              <a:rPr lang="cs-CZ" sz="2400" dirty="0">
                <a:solidFill>
                  <a:srgbClr val="FFC00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/>
              <a:t>Dinophyta</a:t>
            </a:r>
            <a:r>
              <a:rPr lang="cs-CZ" sz="2400" dirty="0"/>
              <a:t> (obrněnky)</a:t>
            </a:r>
          </a:p>
          <a:p>
            <a:pPr>
              <a:defRPr/>
            </a:pPr>
            <a:r>
              <a:rPr lang="cs-CZ" sz="2400" dirty="0" err="1">
                <a:solidFill>
                  <a:srgbClr val="996633"/>
                </a:solidFill>
              </a:rPr>
              <a:t>Chromophyta</a:t>
            </a:r>
            <a:r>
              <a:rPr lang="cs-CZ" sz="2400" dirty="0">
                <a:solidFill>
                  <a:srgbClr val="996633"/>
                </a:solidFill>
              </a:rPr>
              <a:t> (hnědé řasy)</a:t>
            </a:r>
            <a:endParaRPr lang="cs-CZ" sz="2400" dirty="0"/>
          </a:p>
          <a:p>
            <a:pPr>
              <a:defRPr/>
            </a:pPr>
            <a:r>
              <a:rPr lang="cs-CZ" sz="2400" dirty="0" err="1">
                <a:solidFill>
                  <a:srgbClr val="FF0000"/>
                </a:solidFill>
              </a:rPr>
              <a:t>Rhodophyta</a:t>
            </a:r>
            <a:r>
              <a:rPr lang="cs-CZ" sz="2400" dirty="0">
                <a:solidFill>
                  <a:srgbClr val="FF0000"/>
                </a:solidFill>
              </a:rPr>
              <a:t> (ruduchy)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00B050"/>
                </a:solidFill>
              </a:rPr>
              <a:t>Chlorophyta</a:t>
            </a:r>
            <a:r>
              <a:rPr lang="cs-CZ" sz="2400" dirty="0">
                <a:solidFill>
                  <a:srgbClr val="00B050"/>
                </a:solidFill>
              </a:rPr>
              <a:t> (zelené řasy)</a:t>
            </a:r>
          </a:p>
          <a:p>
            <a:pPr>
              <a:defRPr/>
            </a:pPr>
            <a:r>
              <a:rPr lang="cs-CZ" sz="2400" dirty="0" err="1">
                <a:solidFill>
                  <a:schemeClr val="accent3">
                    <a:lumMod val="50000"/>
                  </a:schemeClr>
                </a:solidFill>
              </a:rPr>
              <a:t>Charophyta</a:t>
            </a: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cs-CZ" sz="2400" dirty="0" err="1">
                <a:solidFill>
                  <a:schemeClr val="accent3">
                    <a:lumMod val="50000"/>
                  </a:schemeClr>
                </a:solidFill>
              </a:rPr>
              <a:t>chary</a:t>
            </a: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endParaRPr lang="cs-CZ" alt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9513" y="-3171436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-Mic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8913"/>
            <a:ext cx="24844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6" descr="tripteri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2430462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biolib.cz/IMG/GAL/BIG/491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87863"/>
            <a:ext cx="252095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5" descr="Fucus_vesiculosus_Wale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97425"/>
            <a:ext cx="25923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4" descr="peridinium_bipes_elektro_547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52963"/>
            <a:ext cx="1954212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/>
              <a:t>Trachelomonas</a:t>
            </a:r>
            <a:r>
              <a:rPr lang="cs-CZ" dirty="0"/>
              <a:t> sp.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2" descr="Fig. 330. 1926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9617"/>
            <a:ext cx="5044966" cy="378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uvisejÃ­cÃ­ obrÃ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320" y="1699636"/>
            <a:ext cx="4032767" cy="342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106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rachelomonas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8135938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-26988"/>
            <a:ext cx="7772400" cy="747713"/>
          </a:xfrm>
        </p:spPr>
        <p:txBody>
          <a:bodyPr/>
          <a:lstStyle/>
          <a:p>
            <a:pPr eaLnBrk="1" hangingPunct="1"/>
            <a:r>
              <a:rPr lang="cs-CZ" altLang="cs-CZ" sz="2000" dirty="0"/>
              <a:t>Odd.: </a:t>
            </a:r>
            <a:r>
              <a:rPr lang="cs-CZ" altLang="cs-CZ" sz="2000" dirty="0" err="1"/>
              <a:t>Euglenophyta</a:t>
            </a:r>
            <a:r>
              <a:rPr lang="cs-CZ" altLang="cs-CZ" sz="2000" dirty="0"/>
              <a:t> Třída: </a:t>
            </a:r>
            <a:r>
              <a:rPr lang="cs-CZ" altLang="cs-CZ" sz="2000" dirty="0" err="1"/>
              <a:t>Euglenophyceae</a:t>
            </a:r>
            <a:r>
              <a:rPr lang="cs-CZ" altLang="cs-CZ" sz="2000" dirty="0"/>
              <a:t> Řád: </a:t>
            </a:r>
            <a:r>
              <a:rPr lang="cs-CZ" altLang="cs-CZ" sz="2000" dirty="0" err="1"/>
              <a:t>Euglenales</a:t>
            </a:r>
            <a:endParaRPr lang="cs-CZ" altLang="cs-CZ" sz="2000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5805488"/>
            <a:ext cx="6400800" cy="625475"/>
          </a:xfrm>
        </p:spPr>
        <p:txBody>
          <a:bodyPr/>
          <a:lstStyle/>
          <a:p>
            <a:pPr eaLnBrk="1" hangingPunct="1"/>
            <a:r>
              <a:rPr lang="cs-CZ" altLang="cs-CZ" i="1" dirty="0" err="1"/>
              <a:t>Trachelomonas</a:t>
            </a:r>
            <a:r>
              <a:rPr lang="cs-CZ" altLang="cs-CZ" i="1" dirty="0"/>
              <a:t> </a:t>
            </a:r>
            <a:r>
              <a:rPr lang="cs-CZ" altLang="cs-CZ" dirty="0"/>
              <a:t>sp.</a:t>
            </a:r>
            <a:endParaRPr lang="cs-CZ" altLang="cs-CZ" i="1" dirty="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588125" y="6165850"/>
            <a:ext cx="2087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cs typeface="Arial" charset="0"/>
              </a:rPr>
              <a:t>©</a:t>
            </a:r>
            <a:r>
              <a:rPr lang="cs-CZ" altLang="cs-CZ">
                <a:cs typeface="Arial" charset="0"/>
              </a:rPr>
              <a:t> orig. Hájková L.</a:t>
            </a:r>
            <a:endParaRPr lang="en-US" altLang="cs-CZ">
              <a:cs typeface="Arial" charset="0"/>
            </a:endParaRP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5003800" y="2349500"/>
            <a:ext cx="1223963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4643438" y="1268413"/>
            <a:ext cx="1223962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3779838" y="3933825"/>
            <a:ext cx="863600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2411413" y="3357563"/>
            <a:ext cx="2016125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227763" y="2060575"/>
            <a:ext cx="935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lorika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867400" y="981075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bičík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401763" y="3141663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stigma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2989263" y="4868863"/>
            <a:ext cx="1150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buňka</a:t>
            </a:r>
          </a:p>
        </p:txBody>
      </p:sp>
    </p:spTree>
    <p:extLst>
      <p:ext uri="{BB962C8B-B14F-4D97-AF65-F5344CB8AC3E}">
        <p14:creationId xmlns:p14="http://schemas.microsoft.com/office/powerpoint/2010/main" val="124297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5" grpId="0" animBg="1"/>
      <p:bldP spid="22536" grpId="0" animBg="1"/>
      <p:bldP spid="22537" grpId="0" animBg="1"/>
      <p:bldP spid="22538" grpId="0"/>
      <p:bldP spid="22539" grpId="0"/>
      <p:bldP spid="22540" grpId="0"/>
      <p:bldP spid="225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7A0011-94CE-42FB-8946-9F948597BA14}"/>
              </a:ext>
            </a:extLst>
          </p:cNvPr>
          <p:cNvSpPr txBox="1">
            <a:spLocks/>
          </p:cNvSpPr>
          <p:nvPr/>
        </p:nvSpPr>
        <p:spPr>
          <a:xfrm>
            <a:off x="120650" y="121920"/>
            <a:ext cx="875919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/>
              <a:t>Bezbarvá krásnoočka</a:t>
            </a:r>
          </a:p>
          <a:p>
            <a:endParaRPr lang="cs-CZ" sz="3200" dirty="0"/>
          </a:p>
          <a:p>
            <a:r>
              <a:rPr lang="cs-CZ" sz="2000" b="0" i="0" dirty="0">
                <a:solidFill>
                  <a:srgbClr val="212121"/>
                </a:solidFill>
                <a:effectLst/>
                <a:latin typeface="+mn-lt"/>
              </a:rPr>
              <a:t>neobsahují fotosyntetická barviva ani plastidy a jejich výživa je čistě </a:t>
            </a:r>
            <a:r>
              <a:rPr lang="cs-CZ" sz="2000" b="1" i="0" dirty="0">
                <a:solidFill>
                  <a:srgbClr val="212121"/>
                </a:solidFill>
                <a:effectLst/>
                <a:latin typeface="+mn-lt"/>
              </a:rPr>
              <a:t>heterotrofní</a:t>
            </a:r>
            <a:endParaRPr lang="cs-CZ" sz="2000" dirty="0">
              <a:latin typeface="+mn-lt"/>
            </a:endParaRPr>
          </a:p>
        </p:txBody>
      </p:sp>
      <p:pic>
        <p:nvPicPr>
          <p:cNvPr id="1026" name="Picture 2" descr="Peranema-trichophorum">
            <a:extLst>
              <a:ext uri="{FF2B5EF4-FFF2-40B4-BE49-F238E27FC236}">
                <a16:creationId xmlns:a16="http://schemas.microsoft.com/office/drawing/2014/main" id="{F3926BAD-2300-FD29-EDAB-958F3CC2E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483"/>
            <a:ext cx="5148263" cy="517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49ECBCC-701A-D544-4F74-6917E4CD470E}"/>
              </a:ext>
            </a:extLst>
          </p:cNvPr>
          <p:cNvSpPr txBox="1"/>
          <p:nvPr/>
        </p:nvSpPr>
        <p:spPr>
          <a:xfrm>
            <a:off x="0" y="6667796"/>
            <a:ext cx="606044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hlinkClick r:id="rId3"/>
              </a:rPr>
              <a:t>https://realmicrolife.com/</a:t>
            </a:r>
            <a:r>
              <a:rPr lang="cs-CZ" sz="800" dirty="0" err="1">
                <a:hlinkClick r:id="rId3"/>
              </a:rPr>
              <a:t>peranema-trichophorum</a:t>
            </a:r>
            <a:r>
              <a:rPr lang="cs-CZ" sz="800" dirty="0"/>
              <a:t>, </a:t>
            </a:r>
            <a:r>
              <a:rPr lang="cs-CZ" sz="800" dirty="0">
                <a:hlinkClick r:id="rId4"/>
              </a:rPr>
              <a:t>https://www.plingfactory.de/Science/Atlas</a:t>
            </a:r>
            <a:r>
              <a:rPr lang="cs-CZ" sz="800" dirty="0"/>
              <a:t>, https://www.plingfactory.de/Science/Atlas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78EAEC2-5864-099F-D45A-07D0C2B82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2" y="1438232"/>
            <a:ext cx="3995738" cy="208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53D645A-2EF7-D153-AC4A-EA13D29AB023}"/>
              </a:ext>
            </a:extLst>
          </p:cNvPr>
          <p:cNvSpPr txBox="1"/>
          <p:nvPr/>
        </p:nvSpPr>
        <p:spPr>
          <a:xfrm>
            <a:off x="1324452" y="1386736"/>
            <a:ext cx="284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i="1" dirty="0">
                <a:solidFill>
                  <a:schemeClr val="bg1"/>
                </a:solidFill>
              </a:rPr>
              <a:t>Peranema </a:t>
            </a:r>
            <a:r>
              <a:rPr lang="cs-CZ" sz="3600" dirty="0">
                <a:solidFill>
                  <a:schemeClr val="bg1"/>
                </a:solidFill>
              </a:rPr>
              <a:t>sp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87D78D8-F363-114A-5546-5B65894A3056}"/>
              </a:ext>
            </a:extLst>
          </p:cNvPr>
          <p:cNvSpPr txBox="1"/>
          <p:nvPr/>
        </p:nvSpPr>
        <p:spPr>
          <a:xfrm>
            <a:off x="6035040" y="3441619"/>
            <a:ext cx="284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i="1" dirty="0"/>
              <a:t>Astasia</a:t>
            </a:r>
            <a:r>
              <a:rPr lang="cs-CZ" sz="3600" dirty="0"/>
              <a:t> sp.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E2BC2F47-57E0-9944-DCE1-A78897211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2" y="3617347"/>
            <a:ext cx="3995738" cy="299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E5C028D-1536-B678-5582-58425AF07FC7}"/>
              </a:ext>
            </a:extLst>
          </p:cNvPr>
          <p:cNvSpPr txBox="1"/>
          <p:nvPr/>
        </p:nvSpPr>
        <p:spPr>
          <a:xfrm>
            <a:off x="6543040" y="5526062"/>
            <a:ext cx="284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i="1" dirty="0">
                <a:solidFill>
                  <a:schemeClr val="bg1"/>
                </a:solidFill>
              </a:rPr>
              <a:t>Distigma</a:t>
            </a:r>
            <a:r>
              <a:rPr lang="cs-CZ" sz="3600" dirty="0">
                <a:solidFill>
                  <a:schemeClr val="bg1"/>
                </a:solidFill>
              </a:rPr>
              <a:t> sp.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F48D818-7DA1-4B3E-69B6-B11C409E4D35}"/>
              </a:ext>
            </a:extLst>
          </p:cNvPr>
          <p:cNvSpPr txBox="1"/>
          <p:nvPr/>
        </p:nvSpPr>
        <p:spPr>
          <a:xfrm>
            <a:off x="6181090" y="1344333"/>
            <a:ext cx="284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i="1" dirty="0">
                <a:solidFill>
                  <a:schemeClr val="bg1"/>
                </a:solidFill>
              </a:rPr>
              <a:t>Astasia</a:t>
            </a:r>
            <a:r>
              <a:rPr lang="cs-CZ" sz="3600" dirty="0">
                <a:solidFill>
                  <a:schemeClr val="bg1"/>
                </a:solidFill>
              </a:rPr>
              <a:t> sp.</a:t>
            </a:r>
          </a:p>
        </p:txBody>
      </p:sp>
    </p:spTree>
    <p:extLst>
      <p:ext uri="{BB962C8B-B14F-4D97-AF65-F5344CB8AC3E}">
        <p14:creationId xmlns:p14="http://schemas.microsoft.com/office/powerpoint/2010/main" val="3991855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/>
              <a:t>Colacium</a:t>
            </a:r>
            <a:r>
              <a:rPr lang="cs-CZ" dirty="0"/>
              <a:t> sp.</a:t>
            </a:r>
          </a:p>
        </p:txBody>
      </p:sp>
      <p:pic>
        <p:nvPicPr>
          <p:cNvPr id="2050" name="Picture 2" descr="VÃ½sledek obrÃ¡zku pro Colac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4482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Colaciu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" y="1417638"/>
            <a:ext cx="3657800" cy="244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049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9811" y="404664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>
                <a:solidFill>
                  <a:schemeClr val="tx2"/>
                </a:solidFill>
              </a:rPr>
              <a:t>Cryptophyta: skrytěnky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90283"/>
            <a:ext cx="8229600" cy="45259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cs-CZ" altLang="cs-CZ" sz="2000" dirty="0"/>
              <a:t>Chlorofyl a, c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,alloxanthin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Fykoerythrin</a:t>
            </a:r>
            <a:r>
              <a:rPr lang="cs-CZ" altLang="cs-CZ" sz="2000" dirty="0"/>
              <a:t> nebo </a:t>
            </a:r>
            <a:r>
              <a:rPr lang="cs-CZ" altLang="cs-CZ" sz="2000" dirty="0" err="1"/>
              <a:t>fykocyanin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Mastigonemy</a:t>
            </a:r>
            <a:r>
              <a:rPr lang="cs-CZ" altLang="cs-CZ" sz="2000" dirty="0"/>
              <a:t> - trubicovité vlásky na bičíku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Periplast s destičkami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Ejektozomy</a:t>
            </a:r>
            <a:r>
              <a:rPr lang="cs-CZ" altLang="cs-CZ" sz="2000" dirty="0"/>
              <a:t> - mrštné trichocysty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Škrob v cytoplazmě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Jícen s </a:t>
            </a:r>
            <a:r>
              <a:rPr lang="cs-CZ" altLang="cs-CZ" sz="2000" dirty="0" err="1"/>
              <a:t>ejektozomy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2 bičíky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Delší: 2 řady </a:t>
            </a:r>
            <a:r>
              <a:rPr lang="cs-CZ" altLang="cs-CZ" sz="2000" dirty="0" err="1"/>
              <a:t>mastigonem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Nepohlavní rozmnožování - </a:t>
            </a:r>
            <a:r>
              <a:rPr lang="cs-CZ" altLang="cs-CZ" sz="2000" dirty="0" err="1"/>
              <a:t>schizotomie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Pohlavní rozmnožování - izogamie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Palmeloidní</a:t>
            </a:r>
            <a:r>
              <a:rPr lang="cs-CZ" altLang="cs-CZ" sz="2000" dirty="0"/>
              <a:t> stadia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Plankton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Stenotermní vody</a:t>
            </a:r>
          </a:p>
          <a:p>
            <a:endParaRPr lang="cs-CZ" altLang="cs-CZ" sz="22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268" y="11028470"/>
            <a:ext cx="7163897" cy="124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Superskupina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Cryptista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Výsledek obrázku pro cryptophy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843" y="3375530"/>
            <a:ext cx="2984957" cy="314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895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lingfactory.de/Science/Atlas/Kennkarten%20Algen/AndereAlgen/Image/Cryptomonas-ovata47f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Rectangle 717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906" y="42595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i="1">
                <a:solidFill>
                  <a:schemeClr val="tx1">
                    <a:lumMod val="85000"/>
                    <a:lumOff val="15000"/>
                  </a:schemeClr>
                </a:solidFill>
              </a:rPr>
              <a:t>Cryptomonas ovata</a:t>
            </a:r>
          </a:p>
        </p:txBody>
      </p:sp>
      <p:cxnSp>
        <p:nvCxnSpPr>
          <p:cNvPr id="7177" name="Straight Connector 717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9" name="Straight Connector 717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/>
          <p:cNvSpPr/>
          <p:nvPr/>
        </p:nvSpPr>
        <p:spPr>
          <a:xfrm>
            <a:off x="4572000" y="6308725"/>
            <a:ext cx="2843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http://</a:t>
            </a:r>
            <a:r>
              <a:rPr lang="cs-CZ" dirty="0" err="1"/>
              <a:t>www.plingfactory.de</a:t>
            </a:r>
            <a:r>
              <a:rPr lang="cs-CZ" dirty="0"/>
              <a:t>/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817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Prymnesiophyta</a:t>
            </a:r>
            <a:r>
              <a:rPr lang="cs-CZ" sz="3200" dirty="0">
                <a:solidFill>
                  <a:schemeClr val="accent1"/>
                </a:solidFill>
              </a:rPr>
              <a:t> (</a:t>
            </a:r>
            <a:r>
              <a:rPr lang="cs-CZ" sz="3200" dirty="0" err="1">
                <a:solidFill>
                  <a:schemeClr val="accent1"/>
                </a:solidFill>
              </a:rPr>
              <a:t>Haptophyta</a:t>
            </a:r>
            <a:r>
              <a:rPr lang="cs-CZ" sz="32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/>
          </a:bodyPr>
          <a:lstStyle/>
          <a:p>
            <a:r>
              <a:rPr lang="cs-CZ" altLang="cs-CZ" sz="2400" dirty="0" err="1"/>
              <a:t>Monadoidní</a:t>
            </a:r>
            <a:r>
              <a:rPr lang="cs-CZ" altLang="cs-CZ" sz="2400" dirty="0"/>
              <a:t> stélka</a:t>
            </a:r>
          </a:p>
          <a:p>
            <a:r>
              <a:rPr lang="cs-CZ" altLang="cs-CZ" sz="2400" dirty="0"/>
              <a:t>Dříve součástí </a:t>
            </a:r>
            <a:r>
              <a:rPr lang="cs-CZ" altLang="cs-CZ" sz="2400" dirty="0" err="1"/>
              <a:t>Cryptophyta</a:t>
            </a:r>
            <a:endParaRPr lang="cs-CZ" altLang="cs-CZ" sz="2400" dirty="0"/>
          </a:p>
          <a:p>
            <a:r>
              <a:rPr lang="cs-CZ" altLang="cs-CZ" sz="2400" dirty="0"/>
              <a:t>Dva holé bičíky + </a:t>
            </a:r>
            <a:r>
              <a:rPr lang="cs-CZ" altLang="cs-CZ" sz="2400" dirty="0" err="1"/>
              <a:t>haptonema</a:t>
            </a:r>
            <a:endParaRPr lang="cs-CZ" altLang="cs-CZ" sz="2400" dirty="0"/>
          </a:p>
          <a:p>
            <a:r>
              <a:rPr lang="cs-CZ" altLang="cs-CZ" sz="2400" dirty="0" err="1"/>
              <a:t>Haptonema</a:t>
            </a:r>
            <a:r>
              <a:rPr lang="cs-CZ" altLang="cs-CZ" sz="2400" dirty="0"/>
              <a:t>: podobné bičíku, jiná submikroskopická struktura</a:t>
            </a:r>
          </a:p>
          <a:p>
            <a:r>
              <a:rPr lang="cs-CZ" altLang="cs-CZ" sz="2400" dirty="0"/>
              <a:t>Kontraktilní </a:t>
            </a:r>
            <a:r>
              <a:rPr lang="cs-CZ" altLang="cs-CZ" sz="2400" dirty="0" err="1"/>
              <a:t>haptonema</a:t>
            </a:r>
            <a:endParaRPr lang="cs-CZ" altLang="cs-CZ" sz="2400" dirty="0"/>
          </a:p>
          <a:p>
            <a:r>
              <a:rPr lang="cs-CZ" altLang="cs-CZ" sz="2400" dirty="0" err="1"/>
              <a:t>Haptonema</a:t>
            </a:r>
            <a:r>
              <a:rPr lang="cs-CZ" altLang="cs-CZ" sz="2400" dirty="0"/>
              <a:t> slouží k: </a:t>
            </a:r>
            <a:r>
              <a:rPr lang="cs-CZ" altLang="cs-CZ" sz="2400" dirty="0" err="1"/>
              <a:t>fagotrofii</a:t>
            </a:r>
            <a:r>
              <a:rPr lang="cs-CZ" altLang="cs-CZ" sz="2400" dirty="0"/>
              <a:t>, rychlé změně pohybu, přichycení k substrátu</a:t>
            </a:r>
          </a:p>
          <a:p>
            <a:r>
              <a:rPr lang="cs-CZ" altLang="cs-CZ" sz="2400" dirty="0" err="1"/>
              <a:t>Fukoxantin</a:t>
            </a:r>
            <a:endParaRPr lang="cs-CZ" altLang="cs-CZ" sz="2400" dirty="0"/>
          </a:p>
          <a:p>
            <a:r>
              <a:rPr lang="cs-CZ" altLang="cs-CZ" sz="2400" dirty="0"/>
              <a:t>Organické šupiny (polysacharidové), mohou být kalcifikovány- u řádu </a:t>
            </a:r>
            <a:r>
              <a:rPr lang="cs-CZ" sz="2400" dirty="0" err="1"/>
              <a:t>Coccolithophoridales</a:t>
            </a:r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Superskupina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Haptista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23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http://www.sinicearasy.cz/sites/default/files/Prymnesiophyt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6099956" cy="511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52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Prymnesiophyta</a:t>
            </a:r>
            <a:r>
              <a:rPr lang="cs-CZ" sz="3200" dirty="0">
                <a:solidFill>
                  <a:schemeClr val="accent1"/>
                </a:solidFill>
              </a:rPr>
              <a:t> (</a:t>
            </a:r>
            <a:r>
              <a:rPr lang="cs-CZ" sz="3200" dirty="0" err="1">
                <a:solidFill>
                  <a:schemeClr val="accent1"/>
                </a:solidFill>
              </a:rPr>
              <a:t>Haptophyta</a:t>
            </a:r>
            <a:r>
              <a:rPr lang="cs-CZ" sz="32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/>
          </a:bodyPr>
          <a:lstStyle/>
          <a:p>
            <a:r>
              <a:rPr lang="cs-CZ" sz="2400" dirty="0"/>
              <a:t>Obrovský globální význam v koloběhu uhlíku a síry</a:t>
            </a:r>
          </a:p>
          <a:p>
            <a:r>
              <a:rPr lang="cs-CZ" altLang="cs-CZ" sz="2400" dirty="0"/>
              <a:t>Oligotrofní subtropická moře</a:t>
            </a:r>
          </a:p>
          <a:p>
            <a:r>
              <a:rPr lang="cs-CZ" sz="2400" i="1" dirty="0" err="1"/>
              <a:t>Emiliania</a:t>
            </a:r>
            <a:r>
              <a:rPr lang="cs-CZ" sz="2400" i="1" dirty="0"/>
              <a:t> </a:t>
            </a:r>
            <a:r>
              <a:rPr lang="cs-CZ" sz="2400" i="1" dirty="0" err="1"/>
              <a:t>huxleyi</a:t>
            </a:r>
            <a:r>
              <a:rPr lang="cs-CZ" sz="2400" i="1" dirty="0"/>
              <a:t> </a:t>
            </a:r>
            <a:r>
              <a:rPr lang="cs-CZ" sz="2400" dirty="0"/>
              <a:t>(tvoří bílý zákal v mořích- </a:t>
            </a:r>
            <a:r>
              <a:rPr lang="cs-CZ" sz="2400" dirty="0" err="1"/>
              <a:t>white</a:t>
            </a:r>
            <a:r>
              <a:rPr lang="cs-CZ" sz="2400" dirty="0"/>
              <a:t> </a:t>
            </a:r>
            <a:r>
              <a:rPr lang="cs-CZ" sz="2400" dirty="0" err="1"/>
              <a:t>water</a:t>
            </a:r>
            <a:r>
              <a:rPr lang="cs-CZ" sz="2400" dirty="0"/>
              <a:t>)</a:t>
            </a:r>
          </a:p>
          <a:p>
            <a:endParaRPr lang="cs-CZ" altLang="cs-CZ" sz="2400" dirty="0"/>
          </a:p>
          <a:p>
            <a:endParaRPr lang="cs-CZ" altLang="cs-CZ" sz="2400" dirty="0"/>
          </a:p>
        </p:txBody>
      </p:sp>
      <p:pic>
        <p:nvPicPr>
          <p:cNvPr id="7170" name="Picture 2" descr="http://escalera.bio.ucm.es/usuarios/criptogamas/plantas_criptogamas/materiales/images/alga_apt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27051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attsupwiththat.files.wordpress.com/2011/10/e-huxleyi_blo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41503"/>
            <a:ext cx="46767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242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14CBBEA3-E754-FAC4-3FDF-8F2E32A8F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Děkuji za pozornost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D13F608-4225-8712-9B1F-4D6708CC1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6792" y="1600200"/>
            <a:ext cx="5570416" cy="452596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910043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Systém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314521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1400186" y="8341916"/>
            <a:ext cx="12664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Juráň dle Adl at al. 2012</a:t>
            </a:r>
            <a:endParaRPr lang="cs-CZ" sz="1100" dirty="0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803EA7C1-BB50-288C-55B8-43EFB37C7E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Picture 2" descr="Figure 1">
            <a:extLst>
              <a:ext uri="{FF2B5EF4-FFF2-40B4-BE49-F238E27FC236}">
                <a16:creationId xmlns:a16="http://schemas.microsoft.com/office/drawing/2014/main" id="{3E848392-F142-1F09-3EEB-FDC8B3874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2" y="1292998"/>
            <a:ext cx="8134103" cy="415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3221EF3-A329-A693-3897-B7D646B4FCAF}"/>
              </a:ext>
            </a:extLst>
          </p:cNvPr>
          <p:cNvSpPr txBox="1"/>
          <p:nvPr/>
        </p:nvSpPr>
        <p:spPr>
          <a:xfrm>
            <a:off x="7642664" y="538518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solidFill>
                  <a:schemeClr val="bg1">
                    <a:lumMod val="65000"/>
                  </a:schemeClr>
                </a:solidFill>
              </a:rPr>
              <a:t>Burki</a:t>
            </a:r>
            <a:r>
              <a:rPr lang="cs-CZ" sz="1600" dirty="0">
                <a:solidFill>
                  <a:schemeClr val="bg1">
                    <a:lumMod val="65000"/>
                  </a:schemeClr>
                </a:solidFill>
              </a:rPr>
              <a:t> et al. 2020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1B0DD41-FFD8-F35A-944A-7B8E27A3798C}"/>
              </a:ext>
            </a:extLst>
          </p:cNvPr>
          <p:cNvCxnSpPr>
            <a:cxnSpLocks/>
          </p:cNvCxnSpPr>
          <p:nvPr/>
        </p:nvCxnSpPr>
        <p:spPr>
          <a:xfrm flipH="1">
            <a:off x="3671900" y="4334823"/>
            <a:ext cx="1260140" cy="254037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0D406C26-C0D2-764C-3584-490C7BC6C9FE}"/>
              </a:ext>
            </a:extLst>
          </p:cNvPr>
          <p:cNvCxnSpPr/>
          <p:nvPr/>
        </p:nvCxnSpPr>
        <p:spPr>
          <a:xfrm flipH="1" flipV="1">
            <a:off x="3023828" y="6162705"/>
            <a:ext cx="648072" cy="6496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F62FDB6C-E524-97B0-E198-9D5DD93A341A}"/>
              </a:ext>
            </a:extLst>
          </p:cNvPr>
          <p:cNvCxnSpPr/>
          <p:nvPr/>
        </p:nvCxnSpPr>
        <p:spPr>
          <a:xfrm flipH="1" flipV="1">
            <a:off x="3347864" y="5519228"/>
            <a:ext cx="648072" cy="6496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0C3C188-42BD-E9CA-94D8-B75E18F3BC2A}"/>
              </a:ext>
            </a:extLst>
          </p:cNvPr>
          <p:cNvSpPr txBox="1"/>
          <p:nvPr/>
        </p:nvSpPr>
        <p:spPr>
          <a:xfrm>
            <a:off x="2987844" y="5215905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Archaea</a:t>
            </a:r>
            <a:endParaRPr lang="cs-CZ" sz="1600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7E1371B-CE39-9500-7A9F-C08065811F58}"/>
              </a:ext>
            </a:extLst>
          </p:cNvPr>
          <p:cNvSpPr txBox="1"/>
          <p:nvPr/>
        </p:nvSpPr>
        <p:spPr>
          <a:xfrm>
            <a:off x="2009279" y="5628463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Bacteria</a:t>
            </a:r>
            <a:r>
              <a:rPr lang="cs-CZ" sz="1600" dirty="0"/>
              <a:t> 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cs-CZ" sz="1600" dirty="0" err="1">
                <a:solidFill>
                  <a:schemeClr val="accent3">
                    <a:lumMod val="50000"/>
                  </a:schemeClr>
                </a:solidFill>
              </a:rPr>
              <a:t>Cyanobacteria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cs-CZ" sz="1600" dirty="0"/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CFD51E8C-9625-FD5D-C3C0-3C0636FE2E1E}"/>
              </a:ext>
            </a:extLst>
          </p:cNvPr>
          <p:cNvSpPr/>
          <p:nvPr/>
        </p:nvSpPr>
        <p:spPr>
          <a:xfrm>
            <a:off x="6861566" y="3454599"/>
            <a:ext cx="1638470" cy="4609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ED3938E-6C79-0E72-5C8D-9F00C5A2B9F4}"/>
              </a:ext>
            </a:extLst>
          </p:cNvPr>
          <p:cNvSpPr txBox="1"/>
          <p:nvPr/>
        </p:nvSpPr>
        <p:spPr>
          <a:xfrm>
            <a:off x="7340525" y="3458210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Euglenophyta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5500E58E-77B6-5C8D-377B-1F01F65ECBA1}"/>
              </a:ext>
            </a:extLst>
          </p:cNvPr>
          <p:cNvSpPr/>
          <p:nvPr/>
        </p:nvSpPr>
        <p:spPr>
          <a:xfrm rot="1145453">
            <a:off x="1521660" y="2896063"/>
            <a:ext cx="1464887" cy="3034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CC523AEB-06E6-7F90-9260-06B1922FEF4A}"/>
              </a:ext>
            </a:extLst>
          </p:cNvPr>
          <p:cNvSpPr/>
          <p:nvPr/>
        </p:nvSpPr>
        <p:spPr>
          <a:xfrm rot="412517">
            <a:off x="1134993" y="3444438"/>
            <a:ext cx="1464887" cy="3034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90EF950B-5224-7292-6150-3060C2B72093}"/>
              </a:ext>
            </a:extLst>
          </p:cNvPr>
          <p:cNvSpPr/>
          <p:nvPr/>
        </p:nvSpPr>
        <p:spPr>
          <a:xfrm>
            <a:off x="729644" y="4217237"/>
            <a:ext cx="1862088" cy="772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143D9930-9459-CA56-457C-DEC750AED2F3}"/>
              </a:ext>
            </a:extLst>
          </p:cNvPr>
          <p:cNvSpPr txBox="1"/>
          <p:nvPr/>
        </p:nvSpPr>
        <p:spPr>
          <a:xfrm>
            <a:off x="1248297" y="4357609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Chlorarachniophyta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CABAFEE2-B8EF-9B2E-211B-0C74330B137C}"/>
              </a:ext>
            </a:extLst>
          </p:cNvPr>
          <p:cNvSpPr txBox="1"/>
          <p:nvPr/>
        </p:nvSpPr>
        <p:spPr>
          <a:xfrm>
            <a:off x="831597" y="4656221"/>
            <a:ext cx="1567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Dinophyta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26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" y="908720"/>
            <a:ext cx="9038938" cy="5832648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8FF8FEC-80A0-83AB-CED6-1A7953E4CB9D}"/>
              </a:ext>
            </a:extLst>
          </p:cNvPr>
          <p:cNvSpPr txBox="1"/>
          <p:nvPr/>
        </p:nvSpPr>
        <p:spPr>
          <a:xfrm>
            <a:off x="4644008" y="2185119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Chloroplastida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B9689FD-18ED-5E43-B8FA-A6CE163A100D}"/>
              </a:ext>
            </a:extLst>
          </p:cNvPr>
          <p:cNvSpPr txBox="1"/>
          <p:nvPr/>
        </p:nvSpPr>
        <p:spPr>
          <a:xfrm>
            <a:off x="6228184" y="3140968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+ Streptophyta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9379E396-E106-FCF6-448E-2EAC3B3BE60B}"/>
              </a:ext>
            </a:extLst>
          </p:cNvPr>
          <p:cNvSpPr txBox="1">
            <a:spLocks/>
          </p:cNvSpPr>
          <p:nvPr/>
        </p:nvSpPr>
        <p:spPr>
          <a:xfrm>
            <a:off x="230832" y="-1658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200" dirty="0">
                <a:solidFill>
                  <a:srgbClr val="00B050"/>
                </a:solidFill>
              </a:rPr>
              <a:t>Endosymbiotická teorie</a:t>
            </a:r>
          </a:p>
        </p:txBody>
      </p:sp>
    </p:spTree>
    <p:extLst>
      <p:ext uri="{BB962C8B-B14F-4D97-AF65-F5344CB8AC3E}">
        <p14:creationId xmlns:p14="http://schemas.microsoft.com/office/powerpoint/2010/main" val="1792144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Eukaryota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/>
              <a:t>Eukaryotní buňky</a:t>
            </a:r>
          </a:p>
          <a:p>
            <a:r>
              <a:rPr lang="cs-CZ" altLang="cs-CZ" sz="2400" dirty="0"/>
              <a:t>Membránové struktury uvnitř buňky</a:t>
            </a:r>
          </a:p>
          <a:p>
            <a:r>
              <a:rPr lang="cs-CZ" altLang="cs-CZ" sz="2400" dirty="0"/>
              <a:t>Bičíky</a:t>
            </a:r>
          </a:p>
          <a:p>
            <a:r>
              <a:rPr lang="cs-CZ" altLang="cs-CZ" sz="2400" dirty="0"/>
              <a:t>Chromozomy </a:t>
            </a:r>
          </a:p>
          <a:p>
            <a:r>
              <a:rPr lang="cs-CZ" altLang="cs-CZ" sz="2400" dirty="0"/>
              <a:t>Haploidní a diploidní stav (evoluční výhoda)</a:t>
            </a:r>
          </a:p>
          <a:p>
            <a:r>
              <a:rPr lang="cs-CZ" altLang="cs-CZ" sz="2400" dirty="0"/>
              <a:t>Rozmnožování</a:t>
            </a:r>
          </a:p>
          <a:p>
            <a:r>
              <a:rPr lang="cs-CZ" altLang="cs-CZ" sz="2400" dirty="0"/>
              <a:t>Mitóza a meiotické dělení</a:t>
            </a:r>
          </a:p>
          <a:p>
            <a:endParaRPr lang="cs-CZ" alt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3136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6591" y="-838993"/>
            <a:ext cx="3320636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0520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200" dirty="0" err="1">
                <a:solidFill>
                  <a:schemeClr val="accent5">
                    <a:lumMod val="75000"/>
                  </a:schemeClr>
                </a:solidFill>
              </a:rPr>
              <a:t>Chlorarachniophyta</a:t>
            </a:r>
            <a:r>
              <a:rPr lang="cs-CZ" altLang="cs-CZ" sz="32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cs-CZ" altLang="cs-CZ" sz="3200" dirty="0" err="1">
                <a:solidFill>
                  <a:schemeClr val="accent5">
                    <a:lumMod val="75000"/>
                  </a:schemeClr>
                </a:solidFill>
              </a:rPr>
              <a:t>Euglenophyta</a:t>
            </a:r>
            <a:r>
              <a:rPr lang="cs-CZ" altLang="cs-CZ" sz="32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cs-CZ" altLang="cs-CZ" sz="3200" dirty="0" err="1">
                <a:solidFill>
                  <a:schemeClr val="accent5">
                    <a:lumMod val="75000"/>
                  </a:schemeClr>
                </a:solidFill>
              </a:rPr>
              <a:t>Dinophyta</a:t>
            </a:r>
            <a:r>
              <a:rPr lang="cs-CZ" altLang="cs-CZ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altLang="cs-CZ" sz="32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 </a:t>
            </a:r>
            <a:r>
              <a:rPr lang="cs-CZ" altLang="cs-CZ" sz="3200" dirty="0" err="1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Cryptophyta</a:t>
            </a:r>
            <a:endParaRPr lang="cs-CZ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/>
          </a:p>
          <a:p>
            <a:r>
              <a:rPr lang="cs-CZ" altLang="cs-CZ" sz="2400" dirty="0"/>
              <a:t>Jednobuněční pohybliví </a:t>
            </a:r>
            <a:r>
              <a:rPr lang="cs-CZ" altLang="cs-CZ" sz="2400" dirty="0" err="1"/>
              <a:t>mixotrofové</a:t>
            </a:r>
            <a:r>
              <a:rPr lang="cs-CZ" altLang="cs-CZ" sz="2400" dirty="0"/>
              <a:t> </a:t>
            </a:r>
            <a:br>
              <a:rPr lang="cs-CZ" altLang="cs-CZ" sz="2400" dirty="0"/>
            </a:br>
            <a:r>
              <a:rPr lang="cs-CZ" altLang="cs-CZ" sz="2400" dirty="0"/>
              <a:t>s chloroplasty</a:t>
            </a:r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2" name="Picture 2" descr="Mixed population of euglenoids">
            <a:extLst>
              <a:ext uri="{FF2B5EF4-FFF2-40B4-BE49-F238E27FC236}">
                <a16:creationId xmlns:a16="http://schemas.microsoft.com/office/drawing/2014/main" id="{AB1E1596-919D-6F20-ADF3-CE6AEE9BB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086" y="2924944"/>
            <a:ext cx="6647913" cy="398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7CB993A-2D7F-B1AB-1C7F-09D723B85E36}"/>
              </a:ext>
            </a:extLst>
          </p:cNvPr>
          <p:cNvSpPr txBox="1"/>
          <p:nvPr/>
        </p:nvSpPr>
        <p:spPr>
          <a:xfrm>
            <a:off x="156334" y="6237312"/>
            <a:ext cx="233975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https://www.ebi.ac.uk/about/news/announcements/unleashing-the-biotechnology-potential-of-euglenoids/</a:t>
            </a:r>
          </a:p>
        </p:txBody>
      </p:sp>
    </p:spTree>
    <p:extLst>
      <p:ext uri="{BB962C8B-B14F-4D97-AF65-F5344CB8AC3E}">
        <p14:creationId xmlns:p14="http://schemas.microsoft.com/office/powerpoint/2010/main" val="1849967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Chlorarachniophyta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49064" y="1166795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 err="1"/>
              <a:t>Filoplazmodium</a:t>
            </a:r>
            <a:r>
              <a:rPr lang="cs-CZ" altLang="cs-CZ" sz="2400" dirty="0"/>
              <a:t>, jednojaderné buňky</a:t>
            </a:r>
          </a:p>
          <a:p>
            <a:r>
              <a:rPr lang="cs-CZ" altLang="cs-CZ" sz="2400" dirty="0"/>
              <a:t>Chloroplasty s chlorofyly a, b, </a:t>
            </a:r>
            <a:r>
              <a:rPr lang="cs-CZ" altLang="cs-CZ" sz="2400" dirty="0" err="1"/>
              <a:t>pyrenoid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nukleomorf</a:t>
            </a:r>
            <a:r>
              <a:rPr lang="cs-CZ" altLang="cs-CZ" sz="2400" dirty="0"/>
              <a:t>, 4 membrány</a:t>
            </a:r>
          </a:p>
          <a:p>
            <a:r>
              <a:rPr lang="cs-CZ" altLang="cs-CZ" sz="2400" dirty="0"/>
              <a:t>Zásobní látka </a:t>
            </a:r>
            <a:r>
              <a:rPr lang="cs-CZ" altLang="cs-CZ" sz="2400" dirty="0" err="1"/>
              <a:t>chrysolaminaran</a:t>
            </a:r>
            <a:endParaRPr lang="cs-CZ" altLang="cs-CZ" sz="2400" dirty="0"/>
          </a:p>
          <a:p>
            <a:r>
              <a:rPr lang="cs-CZ" altLang="cs-CZ" sz="2400" dirty="0"/>
              <a:t>Zoospory (1 bičík)</a:t>
            </a:r>
          </a:p>
          <a:p>
            <a:r>
              <a:rPr lang="cs-CZ" altLang="cs-CZ" sz="2400" dirty="0"/>
              <a:t>Tvorba cyst</a:t>
            </a:r>
          </a:p>
          <a:p>
            <a:r>
              <a:rPr lang="cs-CZ" altLang="cs-CZ" sz="2400" dirty="0"/>
              <a:t>Ekologie - </a:t>
            </a:r>
            <a:r>
              <a:rPr lang="cs-CZ" altLang="cs-CZ" sz="2400" dirty="0" err="1"/>
              <a:t>sublitorál</a:t>
            </a:r>
            <a:r>
              <a:rPr lang="cs-CZ" altLang="cs-CZ" sz="2400" dirty="0"/>
              <a:t> teplých moří, </a:t>
            </a:r>
            <a:r>
              <a:rPr lang="cs-CZ" altLang="cs-CZ" sz="2400" dirty="0" err="1"/>
              <a:t>mixotrofie</a:t>
            </a:r>
            <a:endParaRPr lang="en-US" altLang="cs-CZ" sz="2400" dirty="0">
              <a:cs typeface="Arial" charset="0"/>
            </a:endParaRPr>
          </a:p>
          <a:p>
            <a:endParaRPr lang="cs-CZ" alt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alt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SAR,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Rhizaria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27B1BB89-D79C-C499-02F2-EFA48515C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02888"/>
            <a:ext cx="2915816" cy="21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6025B60-389C-E56B-C7D0-F8D46DF07E59}"/>
              </a:ext>
            </a:extLst>
          </p:cNvPr>
          <p:cNvSpPr txBox="1"/>
          <p:nvPr/>
        </p:nvSpPr>
        <p:spPr>
          <a:xfrm>
            <a:off x="4411489" y="6489640"/>
            <a:ext cx="47325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Chlorarachnion</a:t>
            </a:r>
            <a:r>
              <a:rPr lang="cs-CZ" sz="9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9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reptans</a:t>
            </a:r>
            <a:r>
              <a:rPr lang="cs-CZ" sz="900" b="0" i="0" cap="small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900" b="0" i="0" cap="small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Grell</a:t>
            </a:r>
            <a:r>
              <a:rPr lang="cs-CZ" sz="900" b="0" i="0" cap="small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1990</a:t>
            </a:r>
            <a:r>
              <a:rPr lang="cs-CZ" sz="9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/ </a:t>
            </a:r>
            <a:r>
              <a:rPr lang="cs-CZ" sz="9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lang="cs-CZ" sz="9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9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Amami-Oshima</a:t>
            </a:r>
            <a:r>
              <a:rPr lang="cs-CZ" sz="9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sz="9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Kagoshima</a:t>
            </a:r>
            <a:r>
              <a:rPr lang="cs-CZ" sz="9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9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Pref</a:t>
            </a:r>
            <a:r>
              <a:rPr lang="cs-CZ" sz="9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., Japan / </a:t>
            </a:r>
            <a:r>
              <a:rPr lang="cs-CZ" sz="9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Microscope:Leica</a:t>
            </a:r>
            <a:r>
              <a:rPr lang="cs-CZ" sz="9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DMRD (DIC</a:t>
            </a:r>
            <a:r>
              <a:rPr lang="cs-CZ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161376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Chlorarachniophyta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Fylogeneze - sekvence 18S </a:t>
            </a:r>
            <a:r>
              <a:rPr lang="cs-CZ" altLang="cs-CZ" sz="2400" dirty="0" err="1"/>
              <a:t>rRNA</a:t>
            </a:r>
            <a:r>
              <a:rPr lang="cs-CZ" altLang="cs-CZ" sz="2400" dirty="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Příbuznost s </a:t>
            </a:r>
            <a:r>
              <a:rPr lang="cs-CZ" altLang="cs-CZ" sz="2400" dirty="0" err="1"/>
              <a:t>meňavkovitými</a:t>
            </a:r>
            <a:r>
              <a:rPr lang="cs-CZ" altLang="cs-CZ" sz="2400" dirty="0"/>
              <a:t> prvoky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Nukleomorf</a:t>
            </a:r>
            <a:r>
              <a:rPr lang="cs-CZ" altLang="cs-CZ" sz="2400" dirty="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Příklad seriální </a:t>
            </a:r>
            <a:r>
              <a:rPr lang="cs-CZ" altLang="cs-CZ" sz="2400" dirty="0" err="1"/>
              <a:t>endosymbiozy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Zástupci:</a:t>
            </a:r>
          </a:p>
          <a:p>
            <a:pPr>
              <a:lnSpc>
                <a:spcPct val="90000"/>
              </a:lnSpc>
            </a:pPr>
            <a:r>
              <a:rPr lang="cs-CZ" altLang="cs-CZ" sz="2400" i="1" dirty="0" err="1"/>
              <a:t>Chlorarachnion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reptans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Cryptochlora</a:t>
            </a:r>
            <a:endParaRPr lang="cs-CZ" altLang="cs-CZ" sz="2400" i="1" dirty="0"/>
          </a:p>
          <a:p>
            <a:endParaRPr lang="cs-CZ" alt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936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941388"/>
          </a:xfrm>
        </p:spPr>
        <p:txBody>
          <a:bodyPr/>
          <a:lstStyle/>
          <a:p>
            <a:pPr eaLnBrk="1" hangingPunct="1"/>
            <a:r>
              <a:rPr lang="cs-CZ" altLang="cs-CZ" i="1" dirty="0" err="1"/>
              <a:t>Chlorarachnion</a:t>
            </a:r>
            <a:r>
              <a:rPr lang="cs-CZ" altLang="cs-CZ" dirty="0"/>
              <a:t> </a:t>
            </a:r>
            <a:r>
              <a:rPr lang="cs-CZ" altLang="cs-CZ" i="1" dirty="0" err="1"/>
              <a:t>reptans</a:t>
            </a:r>
            <a:endParaRPr lang="cs-CZ" altLang="cs-CZ" i="1" dirty="0"/>
          </a:p>
        </p:txBody>
      </p:sp>
      <p:pic>
        <p:nvPicPr>
          <p:cNvPr id="3074" name="Picture 2" descr="http://myweb.dal.ca/jmarchib/pic.chlorarachniophyte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513" y="1274763"/>
            <a:ext cx="5384599" cy="516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04460" y="6488668"/>
            <a:ext cx="577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myweb.dal.ca</a:t>
            </a:r>
            <a:r>
              <a:rPr lang="cs-CZ" dirty="0"/>
              <a:t>/</a:t>
            </a:r>
            <a:r>
              <a:rPr lang="cs-CZ" dirty="0" err="1"/>
              <a:t>jmarchib</a:t>
            </a:r>
            <a:r>
              <a:rPr lang="cs-CZ" dirty="0"/>
              <a:t>/</a:t>
            </a:r>
            <a:r>
              <a:rPr lang="cs-CZ" dirty="0" err="1"/>
              <a:t>chlorarachniophytes.html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06147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71</TotalTime>
  <Words>725</Words>
  <Application>Microsoft Office PowerPoint</Application>
  <PresentationFormat>Předvádění na obrazovce (4:3)</PresentationFormat>
  <Paragraphs>185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Symbol</vt:lpstr>
      <vt:lpstr>trebuchet ms</vt:lpstr>
      <vt:lpstr>Motiv Office</vt:lpstr>
      <vt:lpstr>Fylogeneze a diverzita řas a hub: 2. přednáška  Euglenophyta Dinophyta Cryptophyta Haptophyta</vt:lpstr>
      <vt:lpstr>Řasy</vt:lpstr>
      <vt:lpstr>Systém</vt:lpstr>
      <vt:lpstr>Prezentace aplikace PowerPoint</vt:lpstr>
      <vt:lpstr>Eukaryota</vt:lpstr>
      <vt:lpstr>Chlorarachniophyta, Euglenophyta, Dinophyta  Cryptophyta</vt:lpstr>
      <vt:lpstr>Chlorarachniophyta</vt:lpstr>
      <vt:lpstr>Chlorarachniophyta</vt:lpstr>
      <vt:lpstr>Chlorarachnion reptans</vt:lpstr>
      <vt:lpstr>Dinophyta - obrněnky</vt:lpstr>
      <vt:lpstr>Dinophyta - obrněnky</vt:lpstr>
      <vt:lpstr>Odd.: Dinophyta Třída: Dinophyceae Řád: Peridiniales</vt:lpstr>
      <vt:lpstr>Gymnodinium sp. </vt:lpstr>
      <vt:lpstr> Ceratium hirundinella</vt:lpstr>
      <vt:lpstr>Euglenophyta- krásnoočka</vt:lpstr>
      <vt:lpstr>Euglenophyta- krásnoočka</vt:lpstr>
      <vt:lpstr>Prezentace aplikace PowerPoint</vt:lpstr>
      <vt:lpstr>Euglena sp.</vt:lpstr>
      <vt:lpstr>Phacus sp.</vt:lpstr>
      <vt:lpstr>Trachelomonas sp.</vt:lpstr>
      <vt:lpstr>Odd.: Euglenophyta Třída: Euglenophyceae Řád: Euglenales</vt:lpstr>
      <vt:lpstr>Prezentace aplikace PowerPoint</vt:lpstr>
      <vt:lpstr>Colacium sp.</vt:lpstr>
      <vt:lpstr>Cryptophyta: skrytěnky</vt:lpstr>
      <vt:lpstr>Cryptomonas ovata</vt:lpstr>
      <vt:lpstr>Prymnesiophyta (Haptophyta)</vt:lpstr>
      <vt:lpstr>Prezentace aplikace PowerPoint</vt:lpstr>
      <vt:lpstr>Prymnesiophyta (Haptophyta)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diverzita řas a hub: 2. přednáška  Euglenophyta Dinophyta Cryptophyta Haptophyta</dc:title>
  <dc:creator>barbora.chattova@gmail.com</dc:creator>
  <cp:lastModifiedBy>Barbora Hutňan Chattová</cp:lastModifiedBy>
  <cp:revision>6</cp:revision>
  <dcterms:created xsi:type="dcterms:W3CDTF">2023-09-24T12:27:11Z</dcterms:created>
  <dcterms:modified xsi:type="dcterms:W3CDTF">2024-09-17T08:21:14Z</dcterms:modified>
</cp:coreProperties>
</file>