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42" r:id="rId3"/>
    <p:sldId id="386" r:id="rId4"/>
    <p:sldId id="259" r:id="rId5"/>
    <p:sldId id="383" r:id="rId6"/>
    <p:sldId id="258" r:id="rId7"/>
    <p:sldId id="486" r:id="rId8"/>
    <p:sldId id="484" r:id="rId9"/>
    <p:sldId id="485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509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482" r:id="rId33"/>
    <p:sldId id="510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58" d="100"/>
          <a:sy n="58" d="100"/>
        </p:scale>
        <p:origin x="15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pPr/>
              <a:t>17.09.2024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63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BFAD0-76CA-45EE-ABD4-EF4BA8DCCD48}" type="slidenum">
              <a:rPr lang="cs-CZ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4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594-D06B-47A9-A3FF-4E348C2B5EA8}" type="datetime1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4930-525D-45EF-8775-9D2F1988D203}" type="datetime1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564-3770-4158-97A5-20DA7ED1273C}" type="datetime1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19B8-1CC7-4BA9-852B-C29E3A89034F}" type="datetime1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7B3-67FC-4645-B9DA-F5D81E905536}" type="datetime1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9434-8502-469A-8FF8-CF8CE1414FBF}" type="datetime1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104-E076-4664-BC14-BDE1DFCFBADB}" type="datetime1">
              <a:rPr lang="cs-CZ" smtClean="0"/>
              <a:t>17.09.2024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4E5-80BB-4C05-9360-87BB8882A35C}" type="datetime1">
              <a:rPr lang="cs-CZ" smtClean="0"/>
              <a:t>17.09.2024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DD41-5F23-4202-96AA-86E36544ED41}" type="datetime1">
              <a:rPr lang="cs-CZ" smtClean="0"/>
              <a:t>17.09.2024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CBBB-D4D5-479D-BD52-ED6C71C7D220}" type="datetime1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E723-0385-40E7-BF6A-9844F7558F59}" type="datetime1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4222-EB8F-481B-92F6-F598D743F5D8}" type="datetime1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6. přednáška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62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rgbClr val="92D050"/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>
                <a:solidFill>
                  <a:srgbClr val="92D050"/>
                </a:solidFill>
                <a:latin typeface="Calibri" panose="020F0502020204030204" pitchFamily="34" charset="0"/>
              </a:rPr>
              <a:t>Klebsormidiophyceae</a:t>
            </a:r>
            <a:endParaRPr lang="cs-CZ" sz="3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Jediný rod  </a:t>
            </a:r>
            <a:r>
              <a:rPr lang="cs-CZ" altLang="cs-CZ" sz="2400" i="1" dirty="0" err="1">
                <a:solidFill>
                  <a:srgbClr val="92D050"/>
                </a:solidFill>
                <a:latin typeface="Calibri" panose="020F0502020204030204" pitchFamily="34" charset="0"/>
              </a:rPr>
              <a:t>Klebsormidium</a:t>
            </a:r>
            <a:endParaRPr lang="cs-CZ" altLang="cs-CZ" sz="2400" i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Kosmopolitní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Voda, terestrické biotopy, půda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Vláknité stélky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Buňky obsahují nástěnný chloroplast s </a:t>
            </a:r>
            <a:r>
              <a:rPr lang="cs-CZ" altLang="cs-CZ" sz="2400" dirty="0" err="1">
                <a:latin typeface="Calibri" panose="020F0502020204030204" pitchFamily="34" charset="0"/>
              </a:rPr>
              <a:t>pyrenoidem</a:t>
            </a:r>
            <a:endParaRPr lang="fr-CA" altLang="cs-CZ" sz="2400" dirty="0">
              <a:latin typeface="Calibri" panose="020F0502020204030204" pitchFamily="34" charset="0"/>
            </a:endParaRPr>
          </a:p>
          <a:p>
            <a:endParaRPr lang="cs-CZ" sz="2400" dirty="0"/>
          </a:p>
        </p:txBody>
      </p:sp>
      <p:pic>
        <p:nvPicPr>
          <p:cNvPr id="1026" name="Picture 2" descr="http://cfb.unh.edu/phycokey/Choices/Charophyceae/KLEBSORMIDIUM/Klebsormidium_02_400x158_rbgsyd.nsw.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0990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00192" y="2492896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  <p:pic>
        <p:nvPicPr>
          <p:cNvPr id="1028" name="Picture 4" descr="http://cfb.unh.edu/phycokey/Choices/Charophyceae/KLEBSORMIDIUM/Hormidium_04_600x168_John%20Kin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06" y="4221088"/>
            <a:ext cx="571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419260" y="5870519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</p:spTree>
    <p:extLst>
      <p:ext uri="{BB962C8B-B14F-4D97-AF65-F5344CB8AC3E}">
        <p14:creationId xmlns:p14="http://schemas.microsoft.com/office/powerpoint/2010/main" val="260443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724525" y="1196975"/>
            <a:ext cx="2447925" cy="237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79512" y="6073776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70C0"/>
                </a:solidFill>
              </a:rPr>
              <a:t>Coleochaete</a:t>
            </a:r>
            <a:r>
              <a:rPr lang="cs-CZ" altLang="cs-CZ" sz="3200" i="1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sp</a:t>
            </a:r>
            <a:r>
              <a:rPr lang="cs-CZ" altLang="cs-CZ" sz="3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4928" y="1461889"/>
            <a:ext cx="29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Tvoří </a:t>
            </a:r>
            <a:r>
              <a:rPr lang="cs-CZ" dirty="0" err="1"/>
              <a:t>hetrotrichální</a:t>
            </a:r>
            <a:r>
              <a:rPr lang="cs-CZ" dirty="0"/>
              <a:t> vlákna, která se sdružují dohromady v disk.</a:t>
            </a:r>
          </a:p>
        </p:txBody>
      </p:sp>
      <p:pic>
        <p:nvPicPr>
          <p:cNvPr id="2050" name="Picture 2" descr="Coleochaete orbicul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7" y="2547042"/>
            <a:ext cx="3106949" cy="22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8907" y="4869160"/>
            <a:ext cx="238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www.ucmp.berkeley.ed</a:t>
            </a:r>
          </a:p>
        </p:txBody>
      </p:sp>
      <p:pic>
        <p:nvPicPr>
          <p:cNvPr id="2052" name="Picture 4" descr="http://www.water-land.co.uk/communities/1/004/012/381/551/images/4603985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5219"/>
            <a:ext cx="3672408" cy="26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148064" y="5034855"/>
            <a:ext cx="292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http://www.water-land.co.uk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63208" y="476672"/>
            <a:ext cx="667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Třída </a:t>
            </a:r>
            <a:r>
              <a:rPr lang="cs-CZ" sz="4000" dirty="0" err="1">
                <a:solidFill>
                  <a:srgbClr val="0070C0"/>
                </a:solidFill>
              </a:rPr>
              <a:t>Coleochaetophyceae</a:t>
            </a:r>
            <a:endParaRPr lang="cs-CZ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7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sz="3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Pletivná</a:t>
            </a:r>
            <a:r>
              <a:rPr lang="cs-CZ" altLang="cs-CZ" sz="2400" dirty="0">
                <a:latin typeface="Calibri" panose="020F0502020204030204" pitchFamily="34" charset="0"/>
              </a:rPr>
              <a:t> stélka (nody, internodia)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Rhizoidy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r>
              <a:rPr lang="cs-CZ" sz="2400" dirty="0"/>
              <a:t>Zoospory a spermatozoidy mají 2 bičíky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Buněčná stěna často inkrustovaná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Rozmnožování: fragmentace stélky, oogamie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Oogonium má korunku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Sladké čisté vody</a:t>
            </a:r>
          </a:p>
          <a:p>
            <a:r>
              <a:rPr lang="cs-CZ" sz="2400" dirty="0"/>
              <a:t>Zvápenatělé stélky - </a:t>
            </a:r>
            <a:r>
              <a:rPr lang="cs-CZ" sz="2400" dirty="0" err="1"/>
              <a:t>gyrogonity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328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Chara</a:t>
            </a:r>
            <a:r>
              <a:rPr lang="cs-CZ" altLang="cs-CZ" sz="3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http://upload.wikimedia.org/wikipedia/commons/c/cf/CharaFragi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194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ology.unm.edu/ccouncil/Biology_203/Images/Non-floweringPlants/ch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4785"/>
            <a:ext cx="4392488" cy="31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80977" y="5013176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http://biology.unm.edu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S9oidW0sdvoSTH0WQgth1yiMyGgb-W8iyaD-F9psNscJPa9e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06" y="1268413"/>
            <a:ext cx="31527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254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Gametangia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 flipV="1">
            <a:off x="4102895" y="4654551"/>
            <a:ext cx="129698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932040" y="5175072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anteridium</a:t>
            </a:r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3492500" y="1844824"/>
            <a:ext cx="71913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196307" y="1451769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oogonium</a:t>
            </a:r>
          </a:p>
        </p:txBody>
      </p:sp>
      <p:pic>
        <p:nvPicPr>
          <p:cNvPr id="4100" name="Picture 4" descr="http://www.photomacrography.net/forum/userpix/101_Chara_10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16" y="1635125"/>
            <a:ext cx="2481804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60175" y="4654551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  <p:pic>
        <p:nvPicPr>
          <p:cNvPr id="4102" name="Picture 6" descr="http://upload.wikimedia.org/wikipedia/commons/2/26/CharaV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9" y="1778939"/>
            <a:ext cx="2674298" cy="24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-84453" y="4192584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  <p:pic>
        <p:nvPicPr>
          <p:cNvPr id="12" name="Picture 4" descr="Popis není dostupný.">
            <a:extLst>
              <a:ext uri="{FF2B5EF4-FFF2-40B4-BE49-F238E27FC236}">
                <a16:creationId xmlns:a16="http://schemas.microsoft.com/office/drawing/2014/main" id="{3AF24D98-4298-A2E0-FC77-3A483547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76" y="5023883"/>
            <a:ext cx="1951498" cy="21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5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Nitella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http://upload.wikimedia.org/wikipedia/commons/c/c7/Nitella_mucronat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8" y="1556792"/>
            <a:ext cx="5848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483463" y="6093296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http://www.nybg.org</a:t>
            </a:r>
          </a:p>
        </p:txBody>
      </p:sp>
    </p:spTree>
    <p:extLst>
      <p:ext uri="{BB962C8B-B14F-4D97-AF65-F5344CB8AC3E}">
        <p14:creationId xmlns:p14="http://schemas.microsoft.com/office/powerpoint/2010/main" val="223392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508202" y="966662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Tolypella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glomerata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naturedugard.org/images/4/3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3" y="1700808"/>
            <a:ext cx="58483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87824" y="5705500"/>
            <a:ext cx="300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http://www.naturedugard.org</a:t>
            </a:r>
          </a:p>
        </p:txBody>
      </p:sp>
    </p:spTree>
    <p:extLst>
      <p:ext uri="{BB962C8B-B14F-4D97-AF65-F5344CB8AC3E}">
        <p14:creationId xmlns:p14="http://schemas.microsoft.com/office/powerpoint/2010/main" val="3169237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accent4">
                    <a:lumMod val="75000"/>
                  </a:schemeClr>
                </a:solidFill>
              </a:rPr>
              <a:t>Třída </a:t>
            </a:r>
            <a:r>
              <a:rPr lang="cs-CZ" altLang="cs-CZ" sz="32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endParaRPr lang="cs-CZ" altLang="cs-CZ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23929" y="1600200"/>
            <a:ext cx="47628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Jednobuněčné, vláknité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Charakteristické uspořádání chloroplastu </a:t>
            </a:r>
            <a:r>
              <a:rPr lang="cs-CZ" altLang="cs-CZ" sz="1800" dirty="0">
                <a:latin typeface="Calibri" panose="020F0502020204030204" pitchFamily="34" charset="0"/>
              </a:rPr>
              <a:t>(</a:t>
            </a:r>
            <a:r>
              <a:rPr lang="cs-CZ" sz="1800" dirty="0">
                <a:latin typeface="Calibri" panose="020F0502020204030204" pitchFamily="34" charset="0"/>
              </a:rPr>
              <a:t>stočen do spirály (</a:t>
            </a:r>
            <a:r>
              <a:rPr lang="cs-CZ" sz="1800" i="1" dirty="0" err="1">
                <a:latin typeface="Calibri" panose="020F0502020204030204" pitchFamily="34" charset="0"/>
              </a:rPr>
              <a:t>Spirogyra</a:t>
            </a:r>
            <a:r>
              <a:rPr lang="cs-CZ" sz="1800" dirty="0">
                <a:latin typeface="Calibri" panose="020F0502020204030204" pitchFamily="34" charset="0"/>
              </a:rPr>
              <a:t>) nebo je hvězdicovitě laločnatý (</a:t>
            </a:r>
            <a:r>
              <a:rPr lang="cs-CZ" sz="1800" i="1" dirty="0" err="1">
                <a:latin typeface="Calibri" panose="020F0502020204030204" pitchFamily="34" charset="0"/>
              </a:rPr>
              <a:t>Zygnema</a:t>
            </a:r>
            <a:r>
              <a:rPr lang="cs-CZ" sz="180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>
                <a:latin typeface="Calibri" panose="020F0502020204030204" pitchFamily="34" charset="0"/>
              </a:rPr>
              <a:t>Nepohlavní rozmnožování: fragmentace vlákna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r>
              <a:rPr lang="cs-CZ" altLang="cs-CZ" sz="2000" dirty="0">
                <a:latin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</a:rPr>
              <a:t>isogamety</a:t>
            </a:r>
            <a:r>
              <a:rPr lang="cs-CZ" sz="2000" dirty="0">
                <a:latin typeface="Calibri" panose="020F0502020204030204" pitchFamily="34" charset="0"/>
              </a:rPr>
              <a:t> celé protoplasty)</a:t>
            </a:r>
            <a:endParaRPr lang="cs-CZ" altLang="cs-CZ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>
                <a:latin typeface="Calibri" panose="020F0502020204030204" pitchFamily="34" charset="0"/>
              </a:rPr>
              <a:t>Haplontní</a:t>
            </a:r>
            <a:r>
              <a:rPr lang="cs-CZ" altLang="cs-CZ" sz="2000" dirty="0">
                <a:latin typeface="Calibri" panose="020F0502020204030204" pitchFamily="34" charset="0"/>
              </a:rPr>
              <a:t> vývojový cyklus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Zygospora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Nemají bičíky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Buněčná stěna - primární, sekundární (vnitřní celulózní, vnější slizovitá)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Mírně kyselé vody, rašeliniště</a:t>
            </a:r>
          </a:p>
        </p:txBody>
      </p:sp>
      <p:pic>
        <p:nvPicPr>
          <p:cNvPr id="7170" name="Picture 2" descr="http://protist.i.hosei.ac.jp/pdb/images/chlorophyta/spirogyra/group_c/daedaleoides/sp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844564" cy="25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0707" y="3724213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7172" name="Picture 4" descr="http://university.uog.edu/botany/474/images/spirogyra_conj_prep3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203"/>
            <a:ext cx="3280675" cy="24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4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pohlavní proces - spájení</a:t>
            </a:r>
            <a:r>
              <a:rPr lang="cs-CZ" sz="2400" dirty="0"/>
              <a:t> (konjugace): jako gamety vystupují </a:t>
            </a:r>
            <a:r>
              <a:rPr lang="cs-CZ" sz="2400" dirty="0" err="1"/>
              <a:t>bezblanné</a:t>
            </a:r>
            <a:r>
              <a:rPr lang="cs-CZ" sz="2400" dirty="0"/>
              <a:t> protoplasty vegetativních buněk, které se pohybují amébovitě ve vymezeném prostoru (kopulační kanálek u vláknitých jařmatek, společný sliz obklopující buňky u </a:t>
            </a:r>
            <a:r>
              <a:rPr lang="cs-CZ" sz="2400" dirty="0" err="1"/>
              <a:t>kokálních</a:t>
            </a:r>
            <a:r>
              <a:rPr lang="cs-CZ" sz="2400" dirty="0"/>
              <a:t> krásivek) =&gt; splynutí, karyogamie =&gt; vzniká zygospora obklopená tlustou bun. stěnou (3 vrstvy - endospor, </a:t>
            </a:r>
            <a:r>
              <a:rPr lang="cs-CZ" sz="2400" dirty="0" err="1"/>
              <a:t>mezospor</a:t>
            </a:r>
            <a:r>
              <a:rPr lang="cs-CZ" sz="2400" dirty="0"/>
              <a:t> a strukturovaný exospor; </a:t>
            </a:r>
            <a:r>
              <a:rPr lang="cs-CZ" sz="2400" dirty="0" err="1"/>
              <a:t>mezospor</a:t>
            </a:r>
            <a:r>
              <a:rPr lang="cs-CZ" sz="2400" dirty="0"/>
              <a:t> obsahuje </a:t>
            </a:r>
            <a:r>
              <a:rPr lang="cs-CZ" sz="2400" dirty="0" err="1"/>
              <a:t>sporopolenin</a:t>
            </a:r>
            <a:r>
              <a:rPr lang="cs-CZ" sz="2400" dirty="0"/>
              <a:t>, ostatní celulózu a pektin) =&gt; po období klidu meiotické dělení a klíčení</a:t>
            </a:r>
          </a:p>
          <a:p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žebříčková (</a:t>
            </a:r>
            <a:r>
              <a:rPr lang="cs-CZ" sz="2400" dirty="0" err="1">
                <a:solidFill>
                  <a:schemeClr val="accent4">
                    <a:lumMod val="75000"/>
                  </a:schemeClr>
                </a:solidFill>
              </a:rPr>
              <a:t>skalariformní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cs-CZ" sz="2400" dirty="0"/>
              <a:t>= mezi dvěma různými vlákny;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laterální </a:t>
            </a:r>
            <a:r>
              <a:rPr lang="cs-CZ" sz="2400" dirty="0"/>
              <a:t>= mezi dvěma sousedními buňkami téhož vlákna</a:t>
            </a:r>
            <a:br>
              <a:rPr lang="cs-CZ" sz="2400" dirty="0"/>
            </a:br>
            <a:br>
              <a:rPr lang="cs-CZ" sz="2400" dirty="0"/>
            </a:br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Zygnematales</a:t>
            </a:r>
            <a:r>
              <a:rPr lang="cs-CZ" altLang="cs-CZ" sz="2400" dirty="0">
                <a:latin typeface="Calibri" panose="020F0502020204030204" pitchFamily="34" charset="0"/>
              </a:rPr>
              <a:t>- vláknité typy (nevětvené)</a:t>
            </a:r>
          </a:p>
          <a:p>
            <a:pPr eaLnBrk="1" hangingPunct="1"/>
            <a:endParaRPr lang="cs-CZ" altLang="cs-CZ" sz="24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Desmidiales</a:t>
            </a:r>
            <a:r>
              <a:rPr lang="cs-CZ" altLang="cs-CZ" sz="2400" dirty="0">
                <a:latin typeface="Calibri" panose="020F0502020204030204" pitchFamily="34" charset="0"/>
              </a:rPr>
              <a:t> – jednobuněčné typy, krásivky </a:t>
            </a: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zářez (</a:t>
            </a:r>
            <a:r>
              <a:rPr lang="cs-CZ" sz="2400" dirty="0" err="1">
                <a:latin typeface="Calibri" panose="020F0502020204030204" pitchFamily="34" charset="0"/>
              </a:rPr>
              <a:t>isthmus</a:t>
            </a:r>
            <a:r>
              <a:rPr lang="cs-CZ" sz="2400" dirty="0">
                <a:latin typeface="Calibri" panose="020F0502020204030204" pitchFamily="34" charset="0"/>
              </a:rPr>
              <a:t> – šíje) a dvě </a:t>
            </a:r>
            <a:r>
              <a:rPr lang="cs-CZ" sz="2400" dirty="0" err="1">
                <a:latin typeface="Calibri" panose="020F0502020204030204" pitchFamily="34" charset="0"/>
              </a:rPr>
              <a:t>semicely</a:t>
            </a:r>
            <a:endParaRPr 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jádro je dislokováno uprostřed buňky v oblasti </a:t>
            </a:r>
            <a:r>
              <a:rPr lang="cs-CZ" sz="2400" dirty="0" err="1">
                <a:latin typeface="Calibri" panose="020F0502020204030204" pitchFamily="34" charset="0"/>
              </a:rPr>
              <a:t>isthmu</a:t>
            </a:r>
            <a:endParaRPr 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výběžky, ostny</a:t>
            </a: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2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8587" y="-361950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D3938E-6C79-0E72-5C8D-9F00C5A2B9F4}"/>
              </a:ext>
            </a:extLst>
          </p:cNvPr>
          <p:cNvSpPr txBox="1"/>
          <p:nvPr/>
        </p:nvSpPr>
        <p:spPr>
          <a:xfrm>
            <a:off x="7340525" y="3458210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Euglenophyta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145C407-3EF3-FC9E-A5F0-FADFC5C88EF8}"/>
              </a:ext>
            </a:extLst>
          </p:cNvPr>
          <p:cNvSpPr txBox="1"/>
          <p:nvPr/>
        </p:nvSpPr>
        <p:spPr>
          <a:xfrm>
            <a:off x="1017515" y="5005552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Chromophyta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27DAC04-D8C2-3834-8BDF-128E3F08166F}"/>
              </a:ext>
            </a:extLst>
          </p:cNvPr>
          <p:cNvSpPr/>
          <p:nvPr/>
        </p:nvSpPr>
        <p:spPr>
          <a:xfrm rot="2066599">
            <a:off x="2720087" y="2052129"/>
            <a:ext cx="1174100" cy="27583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 Algae (Cosmarium) - Stock Image - C005/7050 - Science Photo Library">
            <a:extLst>
              <a:ext uri="{FF2B5EF4-FFF2-40B4-BE49-F238E27FC236}">
                <a16:creationId xmlns:a16="http://schemas.microsoft.com/office/drawing/2014/main" id="{D55716D1-C438-45E0-973F-48A5E32A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25" b="95375" l="1994" r="94939">
                        <a14:foregroundMark x1="92485" y1="50250" x2="92485" y2="50250"/>
                        <a14:foregroundMark x1="92485" y1="50250" x2="92485" y2="50250"/>
                        <a14:foregroundMark x1="88037" y1="50250" x2="88037" y2="50250"/>
                        <a14:foregroundMark x1="93252" y1="47125" x2="93252" y2="47125"/>
                        <a14:foregroundMark x1="94479" y1="49125" x2="94479" y2="49125"/>
                        <a14:foregroundMark x1="95092" y1="46250" x2="94785" y2="44250"/>
                        <a14:foregroundMark x1="93558" y1="41375" x2="93558" y2="41375"/>
                        <a14:foregroundMark x1="92945" y1="39000" x2="92945" y2="39000"/>
                        <a14:foregroundMark x1="91564" y1="37375" x2="91564" y2="37375"/>
                        <a14:foregroundMark x1="90644" y1="35125" x2="90644" y2="35125"/>
                        <a14:foregroundMark x1="90031" y1="33000" x2="90031" y2="32250"/>
                        <a14:foregroundMark x1="88344" y1="27250" x2="87730" y2="25875"/>
                        <a14:foregroundMark x1="86503" y1="22500" x2="86503" y2="22500"/>
                        <a14:foregroundMark x1="84509" y1="19125" x2="83896" y2="18375"/>
                        <a14:foregroundMark x1="82055" y1="16000" x2="82055" y2="16000"/>
                        <a14:foregroundMark x1="80061" y1="13125" x2="80061" y2="13125"/>
                        <a14:foregroundMark x1="78528" y1="11000" x2="78528" y2="11000"/>
                        <a14:foregroundMark x1="71166" y1="9250" x2="71166" y2="9250"/>
                        <a14:foregroundMark x1="66564" y1="8375" x2="66564" y2="8375"/>
                        <a14:foregroundMark x1="63037" y1="7875" x2="63037" y2="7875"/>
                        <a14:foregroundMark x1="62423" y1="7875" x2="62423" y2="7875"/>
                        <a14:foregroundMark x1="59202" y1="7125" x2="59202" y2="7125"/>
                        <a14:foregroundMark x1="57055" y1="6125" x2="57055" y2="6125"/>
                        <a14:foregroundMark x1="7975" y1="50750" x2="7975" y2="50750"/>
                        <a14:foregroundMark x1="5368" y1="52000" x2="5368" y2="52000"/>
                        <a14:foregroundMark x1="5368" y1="52000" x2="5368" y2="52000"/>
                        <a14:foregroundMark x1="2147" y1="54625" x2="2147" y2="54625"/>
                        <a14:foregroundMark x1="23313" y1="89125" x2="23313" y2="89125"/>
                        <a14:foregroundMark x1="29141" y1="91750" x2="29141" y2="91750"/>
                        <a14:foregroundMark x1="26227" y1="91000" x2="26227" y2="91000"/>
                        <a14:foregroundMark x1="47393" y1="95375" x2="47393" y2="95375"/>
                        <a14:foregroundMark x1="44172" y1="95125" x2="44172" y2="95125"/>
                        <a14:foregroundMark x1="93252" y1="39750" x2="93252" y2="39750"/>
                        <a14:foregroundMark x1="90644" y1="41375" x2="90644" y2="41375"/>
                        <a14:foregroundMark x1="90337" y1="38250" x2="90337" y2="38250"/>
                        <a14:foregroundMark x1="90644" y1="35875" x2="90644" y2="35875"/>
                        <a14:foregroundMark x1="90644" y1="34750" x2="90644" y2="34750"/>
                        <a14:foregroundMark x1="90644" y1="33250" x2="90644" y2="33250"/>
                        <a14:backgroundMark x1="90951" y1="52500" x2="90951" y2="52500"/>
                        <a14:backgroundMark x1="90951" y1="48375" x2="90951" y2="48375"/>
                        <a14:backgroundMark x1="90951" y1="45500" x2="90951" y2="45500"/>
                        <a14:backgroundMark x1="90951" y1="43625" x2="90951" y2="42375"/>
                        <a14:backgroundMark x1="90951" y1="39750" x2="90951" y2="39000"/>
                        <a14:backgroundMark x1="90951" y1="40000" x2="90951" y2="39750"/>
                        <a14:backgroundMark x1="91564" y1="37375" x2="91564" y2="36625"/>
                        <a14:backgroundMark x1="92178" y1="33000" x2="92178" y2="33000"/>
                        <a14:backgroundMark x1="91871" y1="30875" x2="91258" y2="30125"/>
                        <a14:backgroundMark x1="85583" y1="18375" x2="85583" y2="18375"/>
                        <a14:backgroundMark x1="80675" y1="14500" x2="79448" y2="13375"/>
                        <a14:backgroundMark x1="76534" y1="11875" x2="76534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995">
            <a:off x="3079738" y="1152757"/>
            <a:ext cx="4186067" cy="51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E4D4A4C-6174-4A5F-A36A-9CB79829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-16996"/>
            <a:ext cx="9282223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265F00"/>
                </a:solidFill>
                <a:latin typeface="+mn-lt"/>
              </a:rPr>
              <a:t>Třída </a:t>
            </a:r>
            <a:r>
              <a:rPr lang="cs-CZ" altLang="cs-CZ" sz="2800" b="1" dirty="0" err="1">
                <a:solidFill>
                  <a:srgbClr val="265F00"/>
                </a:solidFill>
                <a:latin typeface="+mn-lt"/>
              </a:rPr>
              <a:t>Zygnematophyceae</a:t>
            </a:r>
            <a:r>
              <a:rPr lang="cs-CZ" altLang="cs-CZ" sz="2800" b="1" dirty="0">
                <a:solidFill>
                  <a:srgbClr val="265F00"/>
                </a:solidFill>
                <a:latin typeface="+mn-lt"/>
              </a:rPr>
              <a:t>     </a:t>
            </a:r>
            <a:r>
              <a:rPr lang="cs-CZ" altLang="cs-CZ" sz="2800" b="1" i="1" dirty="0" err="1">
                <a:solidFill>
                  <a:srgbClr val="265F00"/>
                </a:solidFill>
                <a:latin typeface="+mn-lt"/>
              </a:rPr>
              <a:t>Cosmarium</a:t>
            </a:r>
            <a:r>
              <a:rPr lang="cs-CZ" altLang="cs-CZ" sz="2800" b="1" dirty="0">
                <a:solidFill>
                  <a:srgbClr val="265F00"/>
                </a:solidFill>
                <a:latin typeface="+mn-lt"/>
              </a:rPr>
              <a:t> sp.</a:t>
            </a:r>
            <a:endParaRPr lang="fr-CA" altLang="cs-CZ" sz="2800" b="1" dirty="0">
              <a:solidFill>
                <a:srgbClr val="265F00"/>
              </a:solidFill>
              <a:latin typeface="+mn-lt"/>
            </a:endParaRP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83D589E2-8A12-4CB9-A51F-F1FD6E1A2BF8}"/>
              </a:ext>
            </a:extLst>
          </p:cNvPr>
          <p:cNvSpPr/>
          <p:nvPr/>
        </p:nvSpPr>
        <p:spPr>
          <a:xfrm>
            <a:off x="2312615" y="2232837"/>
            <a:ext cx="2923954" cy="14187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52F582E5-EBF0-4537-8356-CE3799A00467}"/>
              </a:ext>
            </a:extLst>
          </p:cNvPr>
          <p:cNvSpPr/>
          <p:nvPr/>
        </p:nvSpPr>
        <p:spPr>
          <a:xfrm>
            <a:off x="850638" y="3578879"/>
            <a:ext cx="2923954" cy="14187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6BB31520-10AA-43A7-97CE-2809A09BE0E4}"/>
              </a:ext>
            </a:extLst>
          </p:cNvPr>
          <p:cNvSpPr/>
          <p:nvPr/>
        </p:nvSpPr>
        <p:spPr>
          <a:xfrm rot="10800000">
            <a:off x="5290159" y="3610128"/>
            <a:ext cx="2324953" cy="14187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5E97A1F-DB80-4529-8060-36DF25D2CB93}"/>
              </a:ext>
            </a:extLst>
          </p:cNvPr>
          <p:cNvSpPr txBox="1"/>
          <p:nvPr/>
        </p:nvSpPr>
        <p:spPr>
          <a:xfrm>
            <a:off x="978229" y="2072940"/>
            <a:ext cx="266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pyrenoid</a:t>
            </a:r>
            <a:endParaRPr lang="cs-CZ" sz="24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47805CD-DCB0-4126-B6E1-7417FFA5A5A8}"/>
              </a:ext>
            </a:extLst>
          </p:cNvPr>
          <p:cNvSpPr txBox="1"/>
          <p:nvPr/>
        </p:nvSpPr>
        <p:spPr>
          <a:xfrm>
            <a:off x="7591718" y="3429000"/>
            <a:ext cx="266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istmus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CCDED84-FF08-4A16-93C9-68EC16106D5D}"/>
              </a:ext>
            </a:extLst>
          </p:cNvPr>
          <p:cNvSpPr txBox="1"/>
          <p:nvPr/>
        </p:nvSpPr>
        <p:spPr>
          <a:xfrm>
            <a:off x="56316" y="3379294"/>
            <a:ext cx="266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sinus</a:t>
            </a:r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A306A26A-0383-4FDC-A6BB-F0C9957EE174}"/>
              </a:ext>
            </a:extLst>
          </p:cNvPr>
          <p:cNvSpPr/>
          <p:nvPr/>
        </p:nvSpPr>
        <p:spPr>
          <a:xfrm>
            <a:off x="6262332" y="3752000"/>
            <a:ext cx="1611076" cy="221570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F0F4510-2ECE-44FF-991F-BAB2144C57E1}"/>
              </a:ext>
            </a:extLst>
          </p:cNvPr>
          <p:cNvSpPr txBox="1"/>
          <p:nvPr/>
        </p:nvSpPr>
        <p:spPr>
          <a:xfrm>
            <a:off x="7884283" y="4588696"/>
            <a:ext cx="266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semicela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919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78"/>
    </mc:Choice>
    <mc:Fallback xmlns="">
      <p:transition spd="slow" advTm="6107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eweenawalgae.mtu.edu/gallery_images/charophyceans/Mougeotia_p17-1_40125_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46837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764704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Mougeotia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/>
              <a:t>.</a:t>
            </a:r>
            <a:endParaRPr lang="cs-CZ" altLang="cs-CZ" i="1" dirty="0"/>
          </a:p>
        </p:txBody>
      </p:sp>
      <p:pic>
        <p:nvPicPr>
          <p:cNvPr id="9218" name="Picture 2" descr="http://protist.i.hosei.ac.jp/PDB/Images/chlorophyta/mougeotia/group_2/sp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968"/>
            <a:ext cx="53911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9632" y="587727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9222" name="Picture 6" descr="http://mikrosvijet.files.wordpress.com/2013/04/mougeoti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345945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04820" y="5327409"/>
            <a:ext cx="2638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http://mikrosvijet.wordpress.com</a:t>
            </a:r>
          </a:p>
        </p:txBody>
      </p:sp>
    </p:spTree>
    <p:extLst>
      <p:ext uri="{BB962C8B-B14F-4D97-AF65-F5344CB8AC3E}">
        <p14:creationId xmlns:p14="http://schemas.microsoft.com/office/powerpoint/2010/main" val="715929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34" y="620688"/>
            <a:ext cx="8353425" cy="647700"/>
          </a:xfrm>
        </p:spPr>
        <p:txBody>
          <a:bodyPr/>
          <a:lstStyle/>
          <a:p>
            <a:pPr eaLnBrk="1" hangingPunct="1"/>
            <a:r>
              <a:rPr lang="cs-CZ" altLang="cs-CZ" i="1" dirty="0"/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Spirogyra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43808" y="573325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10242" name="Picture 2" descr="http://protist.i.hosei.ac.jp/pdb/images/chlorophyta/spirogyra/Spirogy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3874"/>
            <a:ext cx="68200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86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620688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/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Zygnema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http://media.nordicmicroalgae.org/original/Zygnem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8" y="1196752"/>
            <a:ext cx="75938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croscopy-uk.org.uk/mag/imgnov07/Zygnema_pectina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6" y="4437112"/>
            <a:ext cx="2746181" cy="20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3497" y="6097253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</p:spTree>
    <p:extLst>
      <p:ext uri="{BB962C8B-B14F-4D97-AF65-F5344CB8AC3E}">
        <p14:creationId xmlns:p14="http://schemas.microsoft.com/office/powerpoint/2010/main" val="3203321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 descr="http://protist.i.hosei.ac.jp/pdb/images/Chlorophyta/Micrasterias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161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4113" y="545451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2249221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4" name="Picture 2" descr="http://www.microscopy-uk.org.uk/mag/imgmay05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9186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9792" y="5085184"/>
            <a:ext cx="263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www.microscopy-uk.org.u</a:t>
            </a:r>
          </a:p>
        </p:txBody>
      </p:sp>
    </p:spTree>
    <p:extLst>
      <p:ext uri="{BB962C8B-B14F-4D97-AF65-F5344CB8AC3E}">
        <p14:creationId xmlns:p14="http://schemas.microsoft.com/office/powerpoint/2010/main" val="3962232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692696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338" name="Picture 2" descr="http://protist.i.hosei.ac.jp/pdb/images/Chlorophyta/Cosmarium/Cristatae/Cristata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8483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10224" y="540096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108035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8453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 descr="http://fmp.conncoll.edu/Silicasecchidisk/Pics/Other%20Algae/Green_jpegs/Cosmarium_Key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120179" cy="37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59832" y="5852464"/>
            <a:ext cx="254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http://fmp.conncoll.edu/</a:t>
            </a:r>
          </a:p>
        </p:txBody>
      </p:sp>
    </p:spTree>
    <p:extLst>
      <p:ext uri="{BB962C8B-B14F-4D97-AF65-F5344CB8AC3E}">
        <p14:creationId xmlns:p14="http://schemas.microsoft.com/office/powerpoint/2010/main" val="1136055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6" name="Picture 2" descr="http://protist.i.hosei.ac.jp/pdb/images/chlorophyta/closterium/moniliferum/monilife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495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48444" y="5467645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2140838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0" name="Picture 2" descr="http://dbmuseblade.colorado.edu/DiatomTwo/sbsac_site/images/Closterium_moniliferum/Closterium_moniliferum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10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2245" y="5894860"/>
            <a:ext cx="339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http://dbmuseblade.colorado.edu</a:t>
            </a:r>
          </a:p>
        </p:txBody>
      </p:sp>
    </p:spTree>
    <p:extLst>
      <p:ext uri="{BB962C8B-B14F-4D97-AF65-F5344CB8AC3E}">
        <p14:creationId xmlns:p14="http://schemas.microsoft.com/office/powerpoint/2010/main" val="140599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" y="908720"/>
            <a:ext cx="9038938" cy="583264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8FF8FEC-80A0-83AB-CED6-1A7953E4CB9D}"/>
              </a:ext>
            </a:extLst>
          </p:cNvPr>
          <p:cNvSpPr txBox="1"/>
          <p:nvPr/>
        </p:nvSpPr>
        <p:spPr>
          <a:xfrm>
            <a:off x="4644008" y="218511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Chloroplastida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9689FD-18ED-5E43-B8FA-A6CE163A100D}"/>
              </a:ext>
            </a:extLst>
          </p:cNvPr>
          <p:cNvSpPr txBox="1"/>
          <p:nvPr/>
        </p:nvSpPr>
        <p:spPr>
          <a:xfrm>
            <a:off x="6228184" y="314096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+ Streptophyta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379E396-E106-FCF6-448E-2EAC3B3BE60B}"/>
              </a:ext>
            </a:extLst>
          </p:cNvPr>
          <p:cNvSpPr txBox="1">
            <a:spLocks/>
          </p:cNvSpPr>
          <p:nvPr/>
        </p:nvSpPr>
        <p:spPr>
          <a:xfrm>
            <a:off x="230832" y="-16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dirty="0">
                <a:solidFill>
                  <a:srgbClr val="00B050"/>
                </a:solidFill>
              </a:rPr>
              <a:t>Endosymbiotická teorie</a:t>
            </a:r>
          </a:p>
        </p:txBody>
      </p:sp>
    </p:spTree>
    <p:extLst>
      <p:ext uri="{BB962C8B-B14F-4D97-AF65-F5344CB8AC3E}">
        <p14:creationId xmlns:p14="http://schemas.microsoft.com/office/powerpoint/2010/main" val="1792144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Xanthidium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desmids.nl/maand/images/Xanth_fasciculat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286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11219" y="5746651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</p:spTree>
    <p:extLst>
      <p:ext uri="{BB962C8B-B14F-4D97-AF65-F5344CB8AC3E}">
        <p14:creationId xmlns:p14="http://schemas.microsoft.com/office/powerpoint/2010/main" val="1309635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5630" y="476672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/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Pleurotaenium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.desmids.nl/maand/images/Pltrabecu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62230" cy="2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leurotaenium trabecula, zygosp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35" y="4070252"/>
            <a:ext cx="2664296" cy="22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926236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67935" y="5020157"/>
            <a:ext cx="112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zygospora</a:t>
            </a:r>
          </a:p>
        </p:txBody>
      </p:sp>
      <p:cxnSp>
        <p:nvCxnSpPr>
          <p:cNvPr id="6" name="Přímá spojnice se šipkou 5"/>
          <p:cNvCxnSpPr>
            <a:stCxn id="3" idx="1"/>
          </p:cNvCxnSpPr>
          <p:nvPr/>
        </p:nvCxnSpPr>
        <p:spPr>
          <a:xfrm flipH="1">
            <a:off x="4788024" y="5204823"/>
            <a:ext cx="9799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26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pic>
        <p:nvPicPr>
          <p:cNvPr id="1026" name="Picture 2" descr="I used to hate algae but it's starting to grow on me - I used to hate algae but it's starting to grow on me  Sloth Pun Sloth">
            <a:extLst>
              <a:ext uri="{FF2B5EF4-FFF2-40B4-BE49-F238E27FC236}">
                <a16:creationId xmlns:a16="http://schemas.microsoft.com/office/drawing/2014/main" id="{6934D686-090B-46A0-00F2-DC6C1101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24335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ke zkoušce-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Typy stélek sinic a řas</a:t>
            </a:r>
          </a:p>
          <a:p>
            <a:r>
              <a:rPr lang="cs-CZ" dirty="0"/>
              <a:t>Stavba a typy buněk sinic a řas</a:t>
            </a:r>
          </a:p>
          <a:p>
            <a:r>
              <a:rPr lang="cs-CZ" dirty="0"/>
              <a:t>Výživa sinic a řas </a:t>
            </a:r>
          </a:p>
          <a:p>
            <a:r>
              <a:rPr lang="cs-CZ" dirty="0" err="1"/>
              <a:t>Endosymbiotická</a:t>
            </a:r>
            <a:r>
              <a:rPr lang="cs-CZ" dirty="0"/>
              <a:t> teorie</a:t>
            </a:r>
          </a:p>
          <a:p>
            <a:r>
              <a:rPr lang="cs-CZ" dirty="0"/>
              <a:t>Symbiotické vztahy sinic a řas</a:t>
            </a:r>
          </a:p>
          <a:p>
            <a:r>
              <a:rPr lang="cs-CZ" dirty="0"/>
              <a:t>Pohyb sinic a řas</a:t>
            </a:r>
          </a:p>
          <a:p>
            <a:r>
              <a:rPr lang="cs-CZ" dirty="0"/>
              <a:t>Rozmnožování sinic a řas</a:t>
            </a:r>
          </a:p>
          <a:p>
            <a:r>
              <a:rPr lang="cs-CZ" dirty="0"/>
              <a:t>Pohlavní procesy </a:t>
            </a:r>
          </a:p>
          <a:p>
            <a:r>
              <a:rPr lang="cs-CZ" dirty="0" err="1"/>
              <a:t>Přežívací</a:t>
            </a:r>
            <a:r>
              <a:rPr lang="cs-CZ" dirty="0"/>
              <a:t> stádia sinic a řas, fotoreceptory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74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Přehled systému </a:t>
            </a:r>
            <a:r>
              <a:rPr lang="cs-CZ" sz="3200" dirty="0" err="1">
                <a:solidFill>
                  <a:schemeClr val="accent1"/>
                </a:solidFill>
              </a:rPr>
              <a:t>Archaeplastida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331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Biliphytae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Glaucophyta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Viridiplantae</a:t>
            </a:r>
            <a:r>
              <a:rPr lang="cs-CZ" altLang="cs-CZ" sz="2400" b="1" dirty="0">
                <a:solidFill>
                  <a:srgbClr val="00B050"/>
                </a:solidFill>
              </a:rPr>
              <a:t>- </a:t>
            </a:r>
            <a:r>
              <a:rPr lang="cs-CZ" altLang="cs-CZ" sz="2400" b="1" dirty="0" err="1">
                <a:solidFill>
                  <a:srgbClr val="00B050"/>
                </a:solidFill>
              </a:rPr>
              <a:t>Chloroplastida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Chlorophytae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Streptophytae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Charophyta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Anthocerotophyta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Marchantiophyta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Bryophyta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644"/>
            <a:ext cx="9144000" cy="20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8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74A396-F4BA-F88E-7347-74792DAF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9056658" cy="52246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43FC233-CBEB-13B1-9351-6CE290FFFB11}"/>
              </a:ext>
            </a:extLst>
          </p:cNvPr>
          <p:cNvSpPr txBox="1"/>
          <p:nvPr/>
        </p:nvSpPr>
        <p:spPr>
          <a:xfrm>
            <a:off x="3055949" y="15261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B050"/>
                </a:solidFill>
              </a:rPr>
              <a:t>Chloroplastida</a:t>
            </a:r>
          </a:p>
        </p:txBody>
      </p:sp>
    </p:spTree>
    <p:extLst>
      <p:ext uri="{BB962C8B-B14F-4D97-AF65-F5344CB8AC3E}">
        <p14:creationId xmlns:p14="http://schemas.microsoft.com/office/powerpoint/2010/main" val="106495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2B26F-7FFA-4298-BB8B-73F9AA3F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Přehled systému -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Archaeplastida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Levá jednoduchá závorka 3">
            <a:extLst>
              <a:ext uri="{FF2B5EF4-FFF2-40B4-BE49-F238E27FC236}">
                <a16:creationId xmlns:a16="http://schemas.microsoft.com/office/drawing/2014/main" id="{27F32440-2D34-41A5-98D0-6BF87E1592E5}"/>
              </a:ext>
            </a:extLst>
          </p:cNvPr>
          <p:cNvSpPr/>
          <p:nvPr/>
        </p:nvSpPr>
        <p:spPr>
          <a:xfrm rot="5400000">
            <a:off x="4372040" y="465827"/>
            <a:ext cx="355839" cy="386031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 dirty="0">
              <a:latin typeface="Univers Condensed"/>
            </a:endParaRPr>
          </a:p>
        </p:txBody>
      </p:sp>
      <p:sp>
        <p:nvSpPr>
          <p:cNvPr id="5" name="Levá jednoduchá závorka 4">
            <a:extLst>
              <a:ext uri="{FF2B5EF4-FFF2-40B4-BE49-F238E27FC236}">
                <a16:creationId xmlns:a16="http://schemas.microsoft.com/office/drawing/2014/main" id="{5CF9A094-7439-4542-B7FA-10E1A30A497E}"/>
              </a:ext>
            </a:extLst>
          </p:cNvPr>
          <p:cNvSpPr/>
          <p:nvPr/>
        </p:nvSpPr>
        <p:spPr>
          <a:xfrm rot="5400000">
            <a:off x="2053018" y="1910078"/>
            <a:ext cx="603848" cy="268497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sp>
        <p:nvSpPr>
          <p:cNvPr id="6" name="Levá jednoduchá závorka 5">
            <a:extLst>
              <a:ext uri="{FF2B5EF4-FFF2-40B4-BE49-F238E27FC236}">
                <a16:creationId xmlns:a16="http://schemas.microsoft.com/office/drawing/2014/main" id="{7B988770-7C55-43A9-B582-07B70D5FF064}"/>
              </a:ext>
            </a:extLst>
          </p:cNvPr>
          <p:cNvSpPr/>
          <p:nvPr/>
        </p:nvSpPr>
        <p:spPr>
          <a:xfrm rot="5400000">
            <a:off x="6533362" y="1689025"/>
            <a:ext cx="258791" cy="267418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47ACDC-570B-419C-88CD-18E796B2A064}"/>
              </a:ext>
            </a:extLst>
          </p:cNvPr>
          <p:cNvSpPr txBox="1"/>
          <p:nvPr/>
        </p:nvSpPr>
        <p:spPr>
          <a:xfrm>
            <a:off x="436444" y="3590476"/>
            <a:ext cx="11516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350" dirty="0" err="1">
                <a:latin typeface="Univers Condensed"/>
                <a:cs typeface="Calibri"/>
              </a:rPr>
              <a:t>Glaucophyta</a:t>
            </a:r>
            <a:endParaRPr lang="cs-CZ" sz="1350" dirty="0">
              <a:latin typeface="Univers Condensed"/>
              <a:cs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98B891-942B-46C6-9EB3-CD4AA0DE43AB}"/>
              </a:ext>
            </a:extLst>
          </p:cNvPr>
          <p:cNvSpPr txBox="1"/>
          <p:nvPr/>
        </p:nvSpPr>
        <p:spPr>
          <a:xfrm>
            <a:off x="3120741" y="3589802"/>
            <a:ext cx="107614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350" dirty="0" err="1">
                <a:latin typeface="Univers Condensed"/>
                <a:cs typeface="Calibri"/>
              </a:rPr>
              <a:t>Rhodophyta</a:t>
            </a:r>
            <a:endParaRPr lang="cs-CZ" sz="1350">
              <a:latin typeface="Univers Condensed"/>
              <a:cs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DC8E26C-0EE2-497E-8179-D2B1DEE8A37E}"/>
              </a:ext>
            </a:extLst>
          </p:cNvPr>
          <p:cNvSpPr txBox="1"/>
          <p:nvPr/>
        </p:nvSpPr>
        <p:spPr>
          <a:xfrm>
            <a:off x="1880694" y="2619330"/>
            <a:ext cx="14966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Větev </a:t>
            </a:r>
            <a:r>
              <a:rPr lang="cs-CZ" sz="1350" dirty="0" err="1">
                <a:latin typeface="Univers Condensed"/>
                <a:cs typeface="Calibri"/>
              </a:rPr>
              <a:t>Biliphytae</a:t>
            </a:r>
            <a:endParaRPr lang="cs-CZ" sz="1350">
              <a:latin typeface="Univers Condensed"/>
              <a:cs typeface="Calibri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D93D25-9FE5-4B1D-9FBB-2AA6E676B288}"/>
              </a:ext>
            </a:extLst>
          </p:cNvPr>
          <p:cNvSpPr txBox="1"/>
          <p:nvPr/>
        </p:nvSpPr>
        <p:spPr>
          <a:xfrm>
            <a:off x="5731777" y="2424390"/>
            <a:ext cx="14966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Větev </a:t>
            </a:r>
            <a:r>
              <a:rPr lang="cs-CZ" sz="1350" dirty="0" err="1">
                <a:latin typeface="Univers Condensed"/>
                <a:cs typeface="Calibri"/>
              </a:rPr>
              <a:t>Viridiplantae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0E9DFE0-C55F-4A99-ACE1-2AF65F3ADABE}"/>
              </a:ext>
            </a:extLst>
          </p:cNvPr>
          <p:cNvSpPr txBox="1"/>
          <p:nvPr/>
        </p:nvSpPr>
        <p:spPr>
          <a:xfrm>
            <a:off x="4533315" y="3158481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Vývojová linie </a:t>
            </a:r>
            <a:r>
              <a:rPr lang="cs-CZ" sz="1350" dirty="0" err="1">
                <a:latin typeface="Univers Condensed"/>
                <a:cs typeface="Calibri"/>
              </a:rPr>
              <a:t>Chlorophytae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AA9EF84-5033-4E03-B521-65F950404EFA}"/>
              </a:ext>
            </a:extLst>
          </p:cNvPr>
          <p:cNvSpPr txBox="1"/>
          <p:nvPr/>
        </p:nvSpPr>
        <p:spPr>
          <a:xfrm>
            <a:off x="7272202" y="3158481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Vývojová větev </a:t>
            </a:r>
            <a:r>
              <a:rPr lang="cs-CZ" sz="1350" dirty="0" err="1">
                <a:latin typeface="Univers Condensed"/>
                <a:cs typeface="Calibri"/>
              </a:rPr>
              <a:t>Streptophytae</a:t>
            </a:r>
            <a:endParaRPr lang="cs-CZ" sz="1350" dirty="0" err="1">
              <a:latin typeface="Univers Condensed"/>
            </a:endParaRP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D34672C-E3B1-43A8-991B-9A05677C0F97}"/>
              </a:ext>
            </a:extLst>
          </p:cNvPr>
          <p:cNvCxnSpPr/>
          <p:nvPr/>
        </p:nvCxnSpPr>
        <p:spPr>
          <a:xfrm flipV="1">
            <a:off x="5382883" y="3647600"/>
            <a:ext cx="21566" cy="4201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425C0B4-2F27-4515-9874-2CB605685D9A}"/>
              </a:ext>
            </a:extLst>
          </p:cNvPr>
          <p:cNvSpPr txBox="1"/>
          <p:nvPr/>
        </p:nvSpPr>
        <p:spPr>
          <a:xfrm>
            <a:off x="4641146" y="3967207"/>
            <a:ext cx="14966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r>
              <a:rPr lang="cs-CZ" sz="1350" dirty="0" err="1">
                <a:latin typeface="Univers Condensed"/>
                <a:cs typeface="Calibri"/>
              </a:rPr>
              <a:t>Chlorophyta</a:t>
            </a:r>
          </a:p>
        </p:txBody>
      </p:sp>
      <p:sp>
        <p:nvSpPr>
          <p:cNvPr id="17" name="Levá jednoduchá závorka 16">
            <a:extLst>
              <a:ext uri="{FF2B5EF4-FFF2-40B4-BE49-F238E27FC236}">
                <a16:creationId xmlns:a16="http://schemas.microsoft.com/office/drawing/2014/main" id="{CA064D6D-ECB0-4709-8E39-38F426A03368}"/>
              </a:ext>
            </a:extLst>
          </p:cNvPr>
          <p:cNvSpPr/>
          <p:nvPr/>
        </p:nvSpPr>
        <p:spPr>
          <a:xfrm rot="5400000">
            <a:off x="5837858" y="2395314"/>
            <a:ext cx="420536" cy="455043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sp>
        <p:nvSpPr>
          <p:cNvPr id="18" name="Levá jednoduchá závorka 17">
            <a:extLst>
              <a:ext uri="{FF2B5EF4-FFF2-40B4-BE49-F238E27FC236}">
                <a16:creationId xmlns:a16="http://schemas.microsoft.com/office/drawing/2014/main" id="{A2054FD8-160A-4607-9C62-E5D394F96BEF}"/>
              </a:ext>
            </a:extLst>
          </p:cNvPr>
          <p:cNvSpPr/>
          <p:nvPr/>
        </p:nvSpPr>
        <p:spPr>
          <a:xfrm rot="5400000">
            <a:off x="5886380" y="3349609"/>
            <a:ext cx="431319" cy="265262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22224D98-D494-4B98-A1D2-B582C00E9859}"/>
              </a:ext>
            </a:extLst>
          </p:cNvPr>
          <p:cNvCxnSpPr>
            <a:cxnSpLocks/>
          </p:cNvCxnSpPr>
          <p:nvPr/>
        </p:nvCxnSpPr>
        <p:spPr>
          <a:xfrm flipH="1" flipV="1">
            <a:off x="6135733" y="4488135"/>
            <a:ext cx="4412" cy="42911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5AA58E6-7113-4AEE-9A25-332BAFF91B77}"/>
              </a:ext>
            </a:extLst>
          </p:cNvPr>
          <p:cNvSpPr txBox="1"/>
          <p:nvPr/>
        </p:nvSpPr>
        <p:spPr>
          <a:xfrm>
            <a:off x="2948211" y="4926896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endParaRPr lang="cs-CZ" sz="1350">
              <a:latin typeface="Univers Condensed"/>
            </a:endParaRPr>
          </a:p>
          <a:p>
            <a:pPr algn="ctr"/>
            <a:r>
              <a:rPr lang="cs-CZ" sz="1350" dirty="0" err="1">
                <a:latin typeface="Univers Condensed"/>
                <a:cs typeface="Calibri"/>
              </a:rPr>
              <a:t>Charophyta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AD40C46-0A42-4E0B-90B8-5238C1A95968}"/>
              </a:ext>
            </a:extLst>
          </p:cNvPr>
          <p:cNvSpPr txBox="1"/>
          <p:nvPr/>
        </p:nvSpPr>
        <p:spPr>
          <a:xfrm>
            <a:off x="4080428" y="4894546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r>
              <a:rPr lang="cs-CZ" sz="1350" dirty="0" err="1">
                <a:latin typeface="Univers Condensed"/>
                <a:cs typeface="Calibri"/>
              </a:rPr>
              <a:t>Anthocerophyta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953F834-DF93-46C6-AFB7-B95D2E563C1C}"/>
              </a:ext>
            </a:extLst>
          </p:cNvPr>
          <p:cNvSpPr txBox="1"/>
          <p:nvPr/>
        </p:nvSpPr>
        <p:spPr>
          <a:xfrm>
            <a:off x="5395957" y="4894546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r>
              <a:rPr lang="cs-CZ" sz="1350" dirty="0" err="1">
                <a:latin typeface="Univers Condensed"/>
                <a:cs typeface="Calibri"/>
              </a:rPr>
              <a:t>Marchantiophyta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4E34AB1-743C-4115-966F-F094FB6C60B0}"/>
              </a:ext>
            </a:extLst>
          </p:cNvPr>
          <p:cNvSpPr txBox="1"/>
          <p:nvPr/>
        </p:nvSpPr>
        <p:spPr>
          <a:xfrm>
            <a:off x="6657570" y="4872980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endParaRPr lang="cs-CZ" sz="1350">
              <a:latin typeface="Univers Condensed"/>
            </a:endParaRPr>
          </a:p>
          <a:p>
            <a:pPr algn="ctr"/>
            <a:r>
              <a:rPr lang="cs-CZ" sz="1350" dirty="0" err="1">
                <a:latin typeface="Univers Condensed"/>
                <a:cs typeface="Calibri"/>
              </a:rPr>
              <a:t>Bryophyta</a:t>
            </a:r>
            <a:endParaRPr lang="cs-CZ" sz="1350" dirty="0" err="1">
              <a:latin typeface="Univers Condensed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0BC5BBC-922E-4CE9-8010-E916DA22ED48}"/>
              </a:ext>
            </a:extLst>
          </p:cNvPr>
          <p:cNvSpPr txBox="1"/>
          <p:nvPr/>
        </p:nvSpPr>
        <p:spPr>
          <a:xfrm>
            <a:off x="7746655" y="4894546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endParaRPr lang="cs-CZ" sz="1350">
              <a:latin typeface="Univers Condensed"/>
            </a:endParaRPr>
          </a:p>
          <a:p>
            <a:pPr algn="ctr"/>
            <a:r>
              <a:rPr lang="cs-CZ" sz="1350" dirty="0" err="1">
                <a:latin typeface="Univers Condensed"/>
                <a:cs typeface="Calibri"/>
              </a:rPr>
              <a:t>Cormophyta</a:t>
            </a: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6429F734-06E5-4867-A812-34C7ABAD30BC}"/>
              </a:ext>
            </a:extLst>
          </p:cNvPr>
          <p:cNvSpPr/>
          <p:nvPr/>
        </p:nvSpPr>
        <p:spPr>
          <a:xfrm>
            <a:off x="2945246" y="4843058"/>
            <a:ext cx="1423358" cy="64698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CF8BD43C-ADC9-4E53-9A32-0D894F7C10AE}"/>
              </a:ext>
            </a:extLst>
          </p:cNvPr>
          <p:cNvCxnSpPr>
            <a:cxnSpLocks/>
          </p:cNvCxnSpPr>
          <p:nvPr/>
        </p:nvCxnSpPr>
        <p:spPr>
          <a:xfrm flipV="1">
            <a:off x="7948162" y="3640509"/>
            <a:ext cx="26762" cy="70967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91513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Vývojová větev </a:t>
            </a:r>
            <a:r>
              <a:rPr lang="cs-CZ" altLang="cs-CZ" sz="3600" dirty="0" err="1">
                <a:solidFill>
                  <a:srgbClr val="00B0F0"/>
                </a:solidFill>
                <a:latin typeface="Calibri" panose="020F0502020204030204" pitchFamily="34" charset="0"/>
              </a:rPr>
              <a:t>Streptophytae</a:t>
            </a:r>
            <a:r>
              <a:rPr lang="cs-CZ" alt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br>
              <a:rPr lang="cs-CZ" altLang="cs-CZ" sz="3600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cs-CZ" alt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odd.: CHAROPHYTA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39850"/>
            <a:ext cx="828040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Výchozí pro zelené rostliny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Kokální</a:t>
            </a:r>
            <a:r>
              <a:rPr lang="cs-CZ" altLang="cs-CZ" sz="2400" dirty="0">
                <a:latin typeface="Calibri" panose="020F0502020204030204" pitchFamily="34" charset="0"/>
              </a:rPr>
              <a:t> a vláknité řasy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Přeslenitá vzpřímená stélka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>
                <a:latin typeface="Calibri" panose="020F0502020204030204" pitchFamily="34" charset="0"/>
              </a:rPr>
              <a:t>pyrenoidem</a:t>
            </a:r>
            <a:r>
              <a:rPr lang="cs-CZ" altLang="cs-CZ" sz="2400" dirty="0">
                <a:latin typeface="Calibri" panose="020F0502020204030204" pitchFamily="34" charset="0"/>
              </a:rPr>
              <a:t> (škrobová zrnka)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Bičíkový aparát - </a:t>
            </a:r>
            <a:r>
              <a:rPr lang="cs-CZ" altLang="cs-CZ" sz="2400" dirty="0" err="1">
                <a:latin typeface="Calibri" panose="020F0502020204030204" pitchFamily="34" charset="0"/>
              </a:rPr>
              <a:t>kinetozom</a:t>
            </a:r>
            <a:r>
              <a:rPr lang="cs-CZ" altLang="cs-CZ" sz="2400" dirty="0">
                <a:latin typeface="Calibri" panose="020F0502020204030204" pitchFamily="34" charset="0"/>
              </a:rPr>
              <a:t> + 60 srostlých mikrotubulů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Spájivky</a:t>
            </a:r>
            <a:r>
              <a:rPr lang="cs-CZ" altLang="cs-CZ" sz="2400" dirty="0">
                <a:latin typeface="Calibri" panose="020F0502020204030204" pitchFamily="34" charset="0"/>
              </a:rPr>
              <a:t> - žádná bičíkatá stadia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Izogamie, anizogamie, oogamie, konjugace</a:t>
            </a:r>
          </a:p>
        </p:txBody>
      </p:sp>
      <p:pic>
        <p:nvPicPr>
          <p:cNvPr id="3" name="Obrázek 2" descr="Obsah obrázku Stonek rostliny, Cévnaté rostliny, rostlina, flóra&#10;&#10;Popis byl vytvořen automaticky">
            <a:extLst>
              <a:ext uri="{FF2B5EF4-FFF2-40B4-BE49-F238E27FC236}">
                <a16:creationId xmlns:a16="http://schemas.microsoft.com/office/drawing/2014/main" id="{A6EDA773-AF95-055E-BEFF-C1F8C0948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3" y="5057581"/>
            <a:ext cx="2148674" cy="1611506"/>
          </a:xfrm>
          <a:prstGeom prst="rect">
            <a:avLst/>
          </a:prstGeom>
        </p:spPr>
      </p:pic>
      <p:pic>
        <p:nvPicPr>
          <p:cNvPr id="5" name="Picture 2" descr="http://protist.i.hosei.ac.jp/pdb/images/chlorophyta/spirogyra/Spirogyra.jpg">
            <a:extLst>
              <a:ext uri="{FF2B5EF4-FFF2-40B4-BE49-F238E27FC236}">
                <a16:creationId xmlns:a16="http://schemas.microsoft.com/office/drawing/2014/main" id="{9F6B6E31-36AF-FDB0-804D-59FB3F2A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20" y="5115580"/>
            <a:ext cx="2543784" cy="155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9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Oddělení </a:t>
            </a:r>
            <a:r>
              <a:rPr lang="cs-CZ" sz="3600" dirty="0" err="1">
                <a:solidFill>
                  <a:srgbClr val="00B0F0"/>
                </a:solidFill>
                <a:latin typeface="Calibri" panose="020F0502020204030204" pitchFamily="34" charset="0"/>
              </a:rPr>
              <a:t>Charophyta</a:t>
            </a:r>
            <a:r>
              <a:rPr 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, třídy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endParaRPr lang="cs-CZ" altLang="cs-CZ" sz="240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Klebsormidiophyceae</a:t>
            </a:r>
            <a:endParaRPr lang="cs-CZ" altLang="cs-CZ" sz="2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Coleochaetophyceae</a:t>
            </a:r>
            <a:endParaRPr lang="cs-CZ" altLang="cs-CZ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altLang="cs-CZ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altLang="cs-CZ"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3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b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Sladkovodní</a:t>
            </a:r>
          </a:p>
          <a:p>
            <a:r>
              <a:rPr lang="cs-CZ" sz="2000" dirty="0"/>
              <a:t>Bičíkovci</a:t>
            </a:r>
          </a:p>
          <a:p>
            <a:r>
              <a:rPr lang="cs-CZ" sz="2000" dirty="0"/>
              <a:t>Šupiny</a:t>
            </a:r>
          </a:p>
          <a:p>
            <a:endParaRPr lang="cs-CZ" sz="2000" dirty="0"/>
          </a:p>
        </p:txBody>
      </p:sp>
      <p:pic>
        <p:nvPicPr>
          <p:cNvPr id="8194" name="Picture 2" descr="http://natural-history.main.jp/Tree_of_life/Eukaryote/Plantae/Streptophyta/Mesostigma/2012-09-28%201824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95" y="3356736"/>
            <a:ext cx="4191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045" y="6509511"/>
            <a:ext cx="294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http://natural-history.main.jp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2956626"/>
            <a:ext cx="2105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>
                <a:solidFill>
                  <a:srgbClr val="FFC000"/>
                </a:solidFill>
              </a:rPr>
              <a:t>Mesostigma</a:t>
            </a:r>
            <a:r>
              <a:rPr lang="cs-CZ" sz="2000" i="1" dirty="0">
                <a:solidFill>
                  <a:srgbClr val="FFC000"/>
                </a:solidFill>
              </a:rPr>
              <a:t> </a:t>
            </a:r>
            <a:r>
              <a:rPr lang="cs-CZ" sz="2000" i="1" dirty="0" err="1">
                <a:solidFill>
                  <a:srgbClr val="FFC000"/>
                </a:solidFill>
              </a:rPr>
              <a:t>viride</a:t>
            </a:r>
            <a:endParaRPr lang="cs-CZ" sz="2000" i="1" dirty="0">
              <a:solidFill>
                <a:srgbClr val="FFC000"/>
              </a:solidFill>
            </a:endParaRPr>
          </a:p>
        </p:txBody>
      </p:sp>
      <p:pic>
        <p:nvPicPr>
          <p:cNvPr id="8196" name="Picture 4" descr="http://www.rbgsyd.nsw.gov.au/__data/assets/image/0008/48176/Chaetosphaeri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3"/>
            <a:ext cx="4234780" cy="28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004048" y="2963990"/>
            <a:ext cx="220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>
                <a:solidFill>
                  <a:srgbClr val="FFC000"/>
                </a:solidFill>
              </a:rPr>
              <a:t>Chaetosphaeridium</a:t>
            </a:r>
            <a:endParaRPr lang="cs-CZ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450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869</Words>
  <Application>Microsoft Office PowerPoint</Application>
  <PresentationFormat>Předvádění na obrazovce (4:3)</PresentationFormat>
  <Paragraphs>181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trebuchet ms</vt:lpstr>
      <vt:lpstr>Univers Condensed</vt:lpstr>
      <vt:lpstr>Motiv systému Office</vt:lpstr>
      <vt:lpstr>Fylogeneze a diverzita řas a hub: 6. přednáška Charophyta</vt:lpstr>
      <vt:lpstr>Systém</vt:lpstr>
      <vt:lpstr>Prezentace aplikace PowerPoint</vt:lpstr>
      <vt:lpstr>Přehled systému Archaeplastida</vt:lpstr>
      <vt:lpstr>Prezentace aplikace PowerPoint</vt:lpstr>
      <vt:lpstr>Přehled systému - Archaeplastida</vt:lpstr>
      <vt:lpstr>Vývojová větev Streptophytae,  odd.: CHAROPHYTA</vt:lpstr>
      <vt:lpstr>Oddělení Charophyta, třídy</vt:lpstr>
      <vt:lpstr>Mesostigmatophyceae </vt:lpstr>
      <vt:lpstr>Třída Klebsormidiophyceae</vt:lpstr>
      <vt:lpstr>Prezentace aplikace PowerPoint</vt:lpstr>
      <vt:lpstr>Třída Charophyceae</vt:lpstr>
      <vt:lpstr>Prezentace aplikace PowerPoint</vt:lpstr>
      <vt:lpstr>Gametangia</vt:lpstr>
      <vt:lpstr>Prezentace aplikace PowerPoint</vt:lpstr>
      <vt:lpstr>Prezentace aplikace PowerPoint</vt:lpstr>
      <vt:lpstr>Třída Zygnematophyceae</vt:lpstr>
      <vt:lpstr>Konjugace</vt:lpstr>
      <vt:lpstr>Třída Zygnematophyceae</vt:lpstr>
      <vt:lpstr>Třída Zygnematophyceae     Cosmarium sp.</vt:lpstr>
      <vt:lpstr>Odd.: Charophyta Třída: Zygnematophyceae Řád: Zygnematales</vt:lpstr>
      <vt:lpstr>Odd.: Charophyta Třída: Zygnematophyceae Řád: Zygnematales</vt:lpstr>
      <vt:lpstr>Odd.: Charophyta Třída: Zygnematophyceae Řád: Zygnematales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Děkuji za pozornost</vt:lpstr>
      <vt:lpstr>Otázky ke zkoušce- příklady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Barbora Hutňan Chattová</cp:lastModifiedBy>
  <cp:revision>140</cp:revision>
  <dcterms:created xsi:type="dcterms:W3CDTF">2012-09-10T15:35:35Z</dcterms:created>
  <dcterms:modified xsi:type="dcterms:W3CDTF">2024-09-17T08:43:02Z</dcterms:modified>
</cp:coreProperties>
</file>