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386" r:id="rId3"/>
    <p:sldId id="265" r:id="rId4"/>
    <p:sldId id="262" r:id="rId5"/>
    <p:sldId id="384" r:id="rId6"/>
    <p:sldId id="383" r:id="rId7"/>
    <p:sldId id="263" r:id="rId8"/>
    <p:sldId id="264" r:id="rId9"/>
    <p:sldId id="272" r:id="rId10"/>
    <p:sldId id="268" r:id="rId11"/>
    <p:sldId id="274" r:id="rId12"/>
    <p:sldId id="275" r:id="rId13"/>
    <p:sldId id="276" r:id="rId14"/>
    <p:sldId id="273" r:id="rId15"/>
    <p:sldId id="285" r:id="rId16"/>
    <p:sldId id="282" r:id="rId17"/>
    <p:sldId id="277" r:id="rId18"/>
    <p:sldId id="278" r:id="rId19"/>
    <p:sldId id="382" r:id="rId20"/>
    <p:sldId id="284" r:id="rId21"/>
    <p:sldId id="290" r:id="rId22"/>
    <p:sldId id="269" r:id="rId23"/>
    <p:sldId id="279" r:id="rId24"/>
    <p:sldId id="385" r:id="rId25"/>
    <p:sldId id="286" r:id="rId26"/>
    <p:sldId id="287" r:id="rId27"/>
    <p:sldId id="288" r:id="rId28"/>
    <p:sldId id="289" r:id="rId29"/>
    <p:sldId id="280" r:id="rId30"/>
    <p:sldId id="292" r:id="rId31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Starý název </a:t>
            </a:r>
            <a:r>
              <a:rPr lang="cs-CZ" altLang="cs-CZ" sz="2400" dirty="0" err="1"/>
              <a:t>gasvezikuly</a:t>
            </a:r>
            <a:endParaRPr lang="cs-CZ" altLang="cs-CZ" sz="2400" dirty="0"/>
          </a:p>
          <a:p>
            <a:r>
              <a:rPr lang="cs-CZ" altLang="cs-CZ" sz="2400" dirty="0"/>
              <a:t>Specializované válcovité struktury</a:t>
            </a:r>
          </a:p>
          <a:p>
            <a:r>
              <a:rPr lang="cs-CZ" altLang="cs-CZ" sz="2400" dirty="0"/>
              <a:t>Pro plyny propustná glykoproteinová stěna</a:t>
            </a:r>
          </a:p>
          <a:p>
            <a:r>
              <a:rPr lang="cs-CZ" altLang="cs-CZ" sz="2400" dirty="0"/>
              <a:t>Regulace polohy ve vodním sloupci</a:t>
            </a:r>
          </a:p>
          <a:p>
            <a:r>
              <a:rPr lang="cs-CZ" altLang="cs-CZ" sz="2400" dirty="0"/>
              <a:t>Jejich počet je pohyblivý, sinice si je tvoří v závislosti na abiotických faktorech</a:t>
            </a:r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Obsah obrázku rostlina&#10;&#10;Popis byl vytvořen automaticky">
            <a:extLst>
              <a:ext uri="{FF2B5EF4-FFF2-40B4-BE49-F238E27FC236}">
                <a16:creationId xmlns:a16="http://schemas.microsoft.com/office/drawing/2014/main" id="{4DF14D6D-D57B-0C4A-6402-444A9AD3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5535"/>
            <a:ext cx="4210135" cy="31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Tlustostěnné buňky</a:t>
            </a:r>
          </a:p>
          <a:p>
            <a:r>
              <a:rPr lang="cs-CZ" altLang="cs-CZ" sz="2400" dirty="0"/>
              <a:t>Větší než vegetativní buňky</a:t>
            </a:r>
          </a:p>
          <a:p>
            <a:r>
              <a:rPr lang="cs-CZ" altLang="cs-CZ" sz="2400" dirty="0"/>
              <a:t>Vznikají z vegetativních buněk</a:t>
            </a:r>
          </a:p>
          <a:p>
            <a:r>
              <a:rPr lang="cs-CZ" altLang="cs-CZ" sz="2400" dirty="0"/>
              <a:t>Fixace vzdušného dusíku (enzym </a:t>
            </a:r>
            <a:r>
              <a:rPr lang="cs-CZ" altLang="cs-CZ" sz="2400" dirty="0" err="1"/>
              <a:t>nitrogenáza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9185"/>
            <a:ext cx="4788024" cy="38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Starší název </a:t>
            </a:r>
            <a:r>
              <a:rPr lang="cs-CZ" altLang="cs-CZ" sz="2400" dirty="0" err="1"/>
              <a:t>arthrospory</a:t>
            </a:r>
            <a:endParaRPr lang="cs-CZ" altLang="cs-CZ" sz="2400" dirty="0"/>
          </a:p>
          <a:p>
            <a:r>
              <a:rPr lang="cs-CZ" altLang="cs-CZ" sz="2400" dirty="0"/>
              <a:t>Větší než </a:t>
            </a:r>
            <a:r>
              <a:rPr lang="cs-CZ" altLang="cs-CZ" sz="2400" dirty="0" err="1"/>
              <a:t>heterocyty</a:t>
            </a:r>
            <a:endParaRPr lang="cs-CZ" altLang="cs-CZ" sz="2400" dirty="0"/>
          </a:p>
          <a:p>
            <a:r>
              <a:rPr lang="cs-CZ" altLang="cs-CZ" sz="2400" dirty="0"/>
              <a:t>Trvale odpočívající buňky</a:t>
            </a:r>
          </a:p>
          <a:p>
            <a:r>
              <a:rPr lang="cs-CZ" altLang="cs-CZ" sz="2400" dirty="0"/>
              <a:t>Přežití nepříznivých podmínek</a:t>
            </a:r>
          </a:p>
          <a:p>
            <a:r>
              <a:rPr lang="cs-CZ" altLang="cs-CZ" sz="2400" dirty="0"/>
              <a:t>Vznik z vegetativních buněk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Obsah obrázku spirála, kruh&#10;&#10;Popis byl vytvořen automaticky s nízkou mírou spolehlivosti">
            <a:extLst>
              <a:ext uri="{FF2B5EF4-FFF2-40B4-BE49-F238E27FC236}">
                <a16:creationId xmlns:a16="http://schemas.microsoft.com/office/drawing/2014/main" id="{34AB363C-A500-A3A4-CA78-FF00B883F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98453"/>
            <a:ext cx="4932040" cy="32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Chromatická adaptace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/>
              <a:t>Fykobiliny</a:t>
            </a:r>
            <a:r>
              <a:rPr lang="cs-CZ" sz="2400" dirty="0"/>
              <a:t>: modré c- </a:t>
            </a:r>
            <a:r>
              <a:rPr lang="cs-CZ" sz="2400" dirty="0" err="1"/>
              <a:t>fykocyanin</a:t>
            </a:r>
            <a:r>
              <a:rPr lang="cs-CZ" sz="2400" dirty="0"/>
              <a:t>, </a:t>
            </a:r>
            <a:r>
              <a:rPr lang="cs-CZ" sz="2400" dirty="0" err="1"/>
              <a:t>allofykocyanin</a:t>
            </a:r>
            <a:r>
              <a:rPr lang="cs-CZ" sz="2400" dirty="0"/>
              <a:t>, červený c- </a:t>
            </a:r>
            <a:r>
              <a:rPr lang="cs-CZ" sz="2400" dirty="0" err="1"/>
              <a:t>fykoerythrin</a:t>
            </a:r>
            <a:r>
              <a:rPr lang="cs-CZ" sz="2400" dirty="0"/>
              <a:t>- </a:t>
            </a:r>
            <a:r>
              <a:rPr lang="cs-CZ" sz="2400" dirty="0" err="1"/>
              <a:t>fce</a:t>
            </a:r>
            <a:r>
              <a:rPr lang="cs-CZ" sz="2400" dirty="0"/>
              <a:t> světlo sběrné antény</a:t>
            </a:r>
          </a:p>
          <a:p>
            <a:r>
              <a:rPr lang="cs-CZ" sz="2400" dirty="0"/>
              <a:t>Citlivost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br>
              <a:rPr kumimoji="0" lang="cs-CZ" altLang="cs-CZ" sz="1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Typy stélek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/>
              <a:t>     (</a:t>
            </a:r>
            <a:r>
              <a:rPr lang="cs-CZ" altLang="cs-CZ" sz="2400" i="1" dirty="0" err="1"/>
              <a:t>Chroococcus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Merismopedia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Microcystis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/>
              <a:t>Vláknité nevětvené (</a:t>
            </a:r>
            <a:r>
              <a:rPr lang="cs-CZ" altLang="cs-CZ" sz="2400" i="1" dirty="0" err="1"/>
              <a:t>Oscillatoria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Phormidium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Leptolyngbya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nepravým větvením (</a:t>
            </a:r>
            <a:r>
              <a:rPr lang="cs-CZ" altLang="cs-CZ" sz="2400" i="1" dirty="0" err="1"/>
              <a:t>Scytonema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pravým větvením (</a:t>
            </a:r>
            <a:r>
              <a:rPr lang="cs-CZ" altLang="cs-CZ" sz="2400" i="1" dirty="0" err="1"/>
              <a:t>Stigonema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Mastigocladus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Pouze vegetativní (nepohlavní)</a:t>
            </a:r>
          </a:p>
          <a:p>
            <a:r>
              <a:rPr lang="cs-CZ" altLang="cs-CZ" sz="2400" dirty="0"/>
              <a:t>Pohlavní rozmnožování není známo</a:t>
            </a:r>
          </a:p>
          <a:p>
            <a:r>
              <a:rPr lang="cs-CZ" altLang="cs-CZ" sz="2400" dirty="0"/>
              <a:t>Rozmnožovací útvary: hormogonie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Téměř všechny biotopy – i extrémní</a:t>
            </a:r>
          </a:p>
          <a:p>
            <a:r>
              <a:rPr lang="cs-CZ" sz="2400" dirty="0"/>
              <a:t>Pionýrské organismy</a:t>
            </a:r>
          </a:p>
          <a:p>
            <a:r>
              <a:rPr lang="cs-CZ" sz="2400" dirty="0"/>
              <a:t>Eutrofizace- vodní květ</a:t>
            </a:r>
          </a:p>
          <a:p>
            <a:r>
              <a:rPr lang="cs-CZ" sz="2400" dirty="0" err="1"/>
              <a:t>Cyanotoxiny</a:t>
            </a:r>
            <a:endParaRPr lang="cs-CZ" sz="2400" dirty="0"/>
          </a:p>
          <a:p>
            <a:r>
              <a:rPr lang="cs-CZ" sz="2400" dirty="0"/>
              <a:t>Symbióza</a:t>
            </a:r>
          </a:p>
          <a:p>
            <a:r>
              <a:rPr lang="cs-CZ" sz="2400" dirty="0"/>
              <a:t>Stromatolity: útvary vzniklé usazováním uhličitanu vápenatého v slizových pochvách sinic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3" name="Picture 4" descr="prehled 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28588"/>
            <a:ext cx="952500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5162550" cy="5794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latin typeface="Times New Roman" pitchFamily="18" charset="0"/>
              </a:rPr>
              <a:t>Dolichospermum (Anabaena)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057400" y="3962400"/>
            <a:ext cx="2938463" cy="5794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latin typeface="Times New Roman" pitchFamily="18" charset="0"/>
              </a:rPr>
              <a:t>Aphanizomenon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114800" y="6096000"/>
            <a:ext cx="2151551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HETEROCYT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0" y="4800600"/>
            <a:ext cx="1608138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AKINETA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 flipV="1">
            <a:off x="2971800" y="5867400"/>
            <a:ext cx="11430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838200" y="3886200"/>
            <a:ext cx="106680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7F9A50-A4D6-5AC9-DC21-EB5226EE8743}"/>
              </a:ext>
            </a:extLst>
          </p:cNvPr>
          <p:cNvSpPr txBox="1"/>
          <p:nvPr/>
        </p:nvSpPr>
        <p:spPr>
          <a:xfrm>
            <a:off x="260974" y="164704"/>
            <a:ext cx="8399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highlight>
                  <a:srgbClr val="C0C0C0"/>
                </a:highlight>
              </a:rPr>
              <a:t>Vodní květ </a:t>
            </a:r>
            <a:r>
              <a:rPr lang="cs-CZ" sz="2000" b="1" dirty="0">
                <a:solidFill>
                  <a:schemeClr val="bg1"/>
                </a:solidFill>
                <a:highlight>
                  <a:srgbClr val="C0C0C0"/>
                </a:highlight>
              </a:rPr>
              <a:t>(Lenka Šejnohová)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osoba, muž, nábytek&#10;&#10;Popis byl vytvořen automaticky">
            <a:extLst>
              <a:ext uri="{FF2B5EF4-FFF2-40B4-BE49-F238E27FC236}">
                <a16:creationId xmlns:a16="http://schemas.microsoft.com/office/drawing/2014/main" id="{D378F63C-AA44-4368-8F7C-1AE2657B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84" y="0"/>
            <a:ext cx="69624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01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Symbiotické vztahy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Cyanobiont</a:t>
            </a:r>
            <a:r>
              <a:rPr lang="cs-CZ" altLang="cs-CZ" sz="2400" dirty="0"/>
              <a:t> ve stélkách lišejníků- rody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/>
              <a:t>Chroococcus</a:t>
            </a:r>
            <a:r>
              <a:rPr lang="cs-CZ" sz="2400" i="1" dirty="0"/>
              <a:t>, </a:t>
            </a:r>
            <a:r>
              <a:rPr lang="cs-CZ" sz="2400" i="1" dirty="0" err="1"/>
              <a:t>Stigonema</a:t>
            </a:r>
            <a:endParaRPr lang="cs-CZ" sz="2400" i="1" dirty="0"/>
          </a:p>
          <a:p>
            <a:r>
              <a:rPr lang="cs-CZ" sz="2400" dirty="0"/>
              <a:t>Další symbióza s: játrovkami (rod </a:t>
            </a:r>
            <a:r>
              <a:rPr lang="cs-CZ" sz="2400" i="1" dirty="0" err="1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/>
              <a:t>Azolla</a:t>
            </a:r>
            <a:r>
              <a:rPr lang="cs-CZ" sz="2400" dirty="0"/>
              <a:t>), nahosemennými (</a:t>
            </a:r>
            <a:r>
              <a:rPr lang="cs-CZ" sz="2400" i="1" dirty="0" err="1"/>
              <a:t>Cycas</a:t>
            </a:r>
            <a:r>
              <a:rPr lang="cs-CZ" sz="2400" dirty="0"/>
              <a:t>)</a:t>
            </a:r>
          </a:p>
          <a:p>
            <a:r>
              <a:rPr lang="cs-CZ" altLang="cs-CZ" sz="2400" dirty="0"/>
              <a:t>Sinice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 v symbióze s houbou</a:t>
            </a:r>
            <a:r>
              <a:rPr lang="cs-CZ" sz="2400" dirty="0"/>
              <a:t> </a:t>
            </a:r>
            <a:r>
              <a:rPr lang="cs-CZ" sz="2400" i="1" dirty="0" err="1"/>
              <a:t>Geosiphon</a:t>
            </a:r>
            <a:r>
              <a:rPr lang="cs-CZ" sz="2400" i="1" dirty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</a:p>
          <a:p>
            <a:r>
              <a:rPr lang="cs-CZ" altLang="cs-CZ" sz="2400" dirty="0"/>
              <a:t>+ primární </a:t>
            </a:r>
            <a:r>
              <a:rPr lang="cs-CZ" altLang="cs-CZ" sz="2400" dirty="0" err="1"/>
              <a:t>endosymbióza</a:t>
            </a:r>
            <a:r>
              <a:rPr lang="cs-CZ" altLang="cs-CZ" sz="2400" dirty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Problematická taxonomie</a:t>
            </a:r>
          </a:p>
          <a:p>
            <a:r>
              <a:rPr lang="cs-CZ" altLang="cs-CZ" sz="2400" dirty="0"/>
              <a:t>Molekulární metody</a:t>
            </a:r>
          </a:p>
          <a:p>
            <a:r>
              <a:rPr lang="cs-CZ" sz="2400" dirty="0"/>
              <a:t>popsáno víc než 320 rodů s  2700 druhy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Systém- zjednodušený morfologický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/>
              <a:t>Cyanobacteria</a:t>
            </a:r>
            <a:r>
              <a:rPr lang="cs-CZ" sz="2400" dirty="0"/>
              <a:t>/</a:t>
            </a:r>
            <a:r>
              <a:rPr lang="cs-CZ" sz="2400" dirty="0" err="1"/>
              <a:t>Cyanophyceae</a:t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AC4C46-7A4A-66D7-B974-9CE6722B0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" y="432048"/>
            <a:ext cx="4732320" cy="63813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6CC8CA-721F-1B59-2352-2D2387E8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58" y="432048"/>
            <a:ext cx="4383757" cy="619536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54D7CA5-C6DF-35B6-8DDC-BA17AFBB7965}"/>
              </a:ext>
            </a:extLst>
          </p:cNvPr>
          <p:cNvSpPr txBox="1">
            <a:spLocks/>
          </p:cNvSpPr>
          <p:nvPr/>
        </p:nvSpPr>
        <p:spPr>
          <a:xfrm>
            <a:off x="-612576" y="34819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000" dirty="0">
                <a:solidFill>
                  <a:srgbClr val="00B050"/>
                </a:solidFill>
              </a:rPr>
              <a:t>Systém založený na molekulárních metodách – jen demonstrace</a:t>
            </a:r>
          </a:p>
        </p:txBody>
      </p:sp>
    </p:spTree>
    <p:extLst>
      <p:ext uri="{BB962C8B-B14F-4D97-AF65-F5344CB8AC3E}">
        <p14:creationId xmlns:p14="http://schemas.microsoft.com/office/powerpoint/2010/main" val="354322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471" y="-1301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4130896" cy="31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96" y="838753"/>
            <a:ext cx="4029372" cy="30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761"/>
            <a:ext cx="4130896" cy="30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1" y="3751991"/>
            <a:ext cx="4053408" cy="32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62625" y="6286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Gomphosphaeria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975" y="6286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Merismopedia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73838" y="34020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Oscillatoria</a:t>
            </a:r>
            <a:r>
              <a:rPr lang="cs-CZ" i="1" dirty="0"/>
              <a:t> </a:t>
            </a:r>
            <a:r>
              <a:rPr lang="cs-CZ" i="1" dirty="0" err="1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Microcoleus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Phormidium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Nostoc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Scytonema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Stigonema</a:t>
            </a:r>
            <a:r>
              <a:rPr lang="cs-CZ" i="1" dirty="0"/>
              <a:t> </a:t>
            </a:r>
            <a:r>
              <a:rPr lang="cs-CZ" i="1" dirty="0" err="1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Mastigocladus</a:t>
            </a:r>
            <a:r>
              <a:rPr lang="cs-CZ" i="1" dirty="0"/>
              <a:t> </a:t>
            </a:r>
            <a:r>
              <a:rPr lang="cs-CZ" i="1" dirty="0" err="1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 rot="201606">
            <a:off x="693306" y="4233536"/>
            <a:ext cx="1676519" cy="103238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83F28E31-5C2C-9AB9-67F4-55D696A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1026" name="Picture 2" descr="See @AlgaTalk's Tweet on May 28, 2020 on Twitter / Twitter">
            <a:extLst>
              <a:ext uri="{FF2B5EF4-FFF2-40B4-BE49-F238E27FC236}">
                <a16:creationId xmlns:a16="http://schemas.microsoft.com/office/drawing/2014/main" id="{7E271882-FFF2-D629-466D-6358EB40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513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Charophyta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179214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4A396-F4BA-F88E-7347-74792DA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56658" cy="5224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3FC233-CBEB-13B1-9351-6CE290FFFB11}"/>
              </a:ext>
            </a:extLst>
          </p:cNvPr>
          <p:cNvSpPr txBox="1"/>
          <p:nvPr/>
        </p:nvSpPr>
        <p:spPr>
          <a:xfrm>
            <a:off x="3055949" y="1526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Chloroplastida</a:t>
            </a:r>
          </a:p>
        </p:txBody>
      </p:sp>
    </p:spTree>
    <p:extLst>
      <p:ext uri="{BB962C8B-B14F-4D97-AF65-F5344CB8AC3E}">
        <p14:creationId xmlns:p14="http://schemas.microsoft.com/office/powerpoint/2010/main" val="106495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Potrava, krmivo, léčiva a potravinové doplňky (</a:t>
            </a:r>
            <a:r>
              <a:rPr lang="cs-CZ" altLang="cs-CZ" sz="2400" i="1" dirty="0" err="1"/>
              <a:t>Porphyra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Chlorella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Kosmetika (mořské chaluhy)</a:t>
            </a:r>
          </a:p>
          <a:p>
            <a:r>
              <a:rPr lang="cs-CZ" altLang="cs-CZ" sz="2400" dirty="0"/>
              <a:t>Akvaristika (např. </a:t>
            </a:r>
            <a:r>
              <a:rPr lang="cs-CZ" altLang="cs-CZ" sz="2400" i="1" dirty="0" err="1"/>
              <a:t>Chara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Výroba agaru (</a:t>
            </a:r>
            <a:r>
              <a:rPr lang="cs-CZ" altLang="cs-CZ" sz="2400" i="1" dirty="0" err="1"/>
              <a:t>Gelidium</a:t>
            </a:r>
            <a:r>
              <a:rPr lang="cs-CZ" altLang="cs-CZ" sz="2400" dirty="0"/>
              <a:t>) a karagenu (zahušťovadlo, emulgátor a stabilizátor)</a:t>
            </a:r>
          </a:p>
          <a:p>
            <a:r>
              <a:rPr lang="cs-CZ" altLang="cs-CZ" sz="2400" dirty="0"/>
              <a:t>Talasoterapie- lázeňství</a:t>
            </a:r>
          </a:p>
          <a:p>
            <a:r>
              <a:rPr lang="cs-CZ" altLang="cs-CZ" sz="2400" dirty="0"/>
              <a:t>Výroba biopaliv, biotechnologie</a:t>
            </a:r>
          </a:p>
          <a:p>
            <a:r>
              <a:rPr lang="cs-CZ" altLang="cs-CZ" sz="2400" dirty="0"/>
              <a:t>Modelové organismy (</a:t>
            </a:r>
            <a:r>
              <a:rPr lang="cs-CZ" altLang="cs-CZ" sz="2400" dirty="0" err="1"/>
              <a:t>nanomateriálové</a:t>
            </a:r>
            <a:r>
              <a:rPr lang="cs-CZ" altLang="cs-CZ" sz="2400" dirty="0"/>
              <a:t> testy)</a:t>
            </a:r>
          </a:p>
          <a:p>
            <a:r>
              <a:rPr lang="cs-CZ" altLang="cs-CZ" sz="2400" dirty="0" err="1"/>
              <a:t>Bioindikace</a:t>
            </a:r>
            <a:r>
              <a:rPr lang="cs-CZ" altLang="cs-CZ" sz="2400" dirty="0"/>
              <a:t>, kriminalistika…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/>
              <a:t>Prokaryota</a:t>
            </a:r>
            <a:r>
              <a:rPr lang="cs-CZ" altLang="cs-CZ" sz="2400" dirty="0"/>
              <a:t>/G- bakterie</a:t>
            </a:r>
          </a:p>
          <a:p>
            <a:r>
              <a:rPr lang="cs-CZ" sz="2400" dirty="0" err="1"/>
              <a:t>Cyanos</a:t>
            </a:r>
            <a:r>
              <a:rPr lang="cs-CZ" sz="2400" dirty="0"/>
              <a:t> = modrý (</a:t>
            </a:r>
            <a:r>
              <a:rPr lang="cs-CZ" sz="2400" dirty="0" err="1"/>
              <a:t>sinný</a:t>
            </a:r>
            <a:r>
              <a:rPr lang="cs-CZ" sz="2400" dirty="0"/>
              <a:t>)</a:t>
            </a:r>
            <a:endParaRPr lang="cs-CZ" altLang="cs-CZ" sz="2400" dirty="0"/>
          </a:p>
          <a:p>
            <a:r>
              <a:rPr lang="cs-CZ" altLang="cs-CZ" sz="2400" dirty="0"/>
              <a:t>Evolučně staré (3,5 miliard let)</a:t>
            </a:r>
          </a:p>
          <a:p>
            <a:r>
              <a:rPr lang="cs-CZ" altLang="cs-CZ" sz="2400" dirty="0"/>
              <a:t>Nemají jádro ani vakuoly</a:t>
            </a:r>
          </a:p>
          <a:p>
            <a:r>
              <a:rPr lang="cs-CZ" altLang="cs-CZ" sz="2400" dirty="0"/>
              <a:t>Chybí membránové struktury (ER, Golgiho aparát)</a:t>
            </a:r>
          </a:p>
          <a:p>
            <a:r>
              <a:rPr lang="cs-CZ" altLang="cs-CZ" sz="2400" dirty="0" err="1"/>
              <a:t>Oxygenní</a:t>
            </a:r>
            <a:r>
              <a:rPr lang="cs-CZ" altLang="cs-CZ" sz="2400" dirty="0"/>
              <a:t> fotosyntéza: vznik před 2,7 miliardami let</a:t>
            </a:r>
          </a:p>
          <a:p>
            <a:r>
              <a:rPr lang="cs-CZ" altLang="cs-CZ" sz="2400" dirty="0"/>
              <a:t>Rostlinný typ fotosyntézy – chlorofyl a</a:t>
            </a:r>
          </a:p>
          <a:p>
            <a:r>
              <a:rPr lang="cs-CZ" altLang="cs-CZ" sz="2400" dirty="0" err="1"/>
              <a:t>Heterocyty</a:t>
            </a:r>
            <a:r>
              <a:rPr lang="cs-CZ" altLang="cs-CZ" sz="2400" dirty="0"/>
              <a:t> (N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-asimilace)</a:t>
            </a:r>
          </a:p>
          <a:p>
            <a:r>
              <a:rPr lang="cs-CZ" altLang="cs-CZ" sz="2400" dirty="0" err="1"/>
              <a:t>Akinety</a:t>
            </a:r>
            <a:r>
              <a:rPr lang="cs-CZ" altLang="cs-CZ" sz="2400" dirty="0"/>
              <a:t>/</a:t>
            </a:r>
            <a:r>
              <a:rPr lang="cs-CZ" altLang="cs-CZ" sz="2400" dirty="0" err="1"/>
              <a:t>Arthrocyty</a:t>
            </a:r>
            <a:endParaRPr lang="cs-CZ" altLang="cs-CZ" sz="2400" dirty="0"/>
          </a:p>
          <a:p>
            <a:r>
              <a:rPr lang="cs-CZ" altLang="cs-CZ" sz="2400" dirty="0" err="1"/>
              <a:t>Aerotopy</a:t>
            </a:r>
            <a:endParaRPr lang="cs-CZ" altLang="cs-CZ" sz="2400" dirty="0"/>
          </a:p>
          <a:p>
            <a:r>
              <a:rPr lang="cs-CZ" altLang="cs-CZ" sz="2400" dirty="0"/>
              <a:t>Nepohlavní rozmnožování</a:t>
            </a:r>
          </a:p>
          <a:p>
            <a:r>
              <a:rPr lang="cs-CZ" altLang="cs-CZ" sz="2400" dirty="0"/>
              <a:t>Hormogonie</a:t>
            </a:r>
          </a:p>
          <a:p>
            <a:r>
              <a:rPr lang="cs-CZ" altLang="cs-CZ" sz="2400" dirty="0"/>
              <a:t>Téměř všechny biotopy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Volně uložená kruhová DNA </a:t>
            </a:r>
          </a:p>
          <a:p>
            <a:r>
              <a:rPr lang="cs-CZ" altLang="cs-CZ" sz="2400" dirty="0"/>
              <a:t>Sinicový škrob</a:t>
            </a:r>
          </a:p>
          <a:p>
            <a:r>
              <a:rPr lang="cs-CZ" altLang="cs-CZ" sz="2400" dirty="0" err="1"/>
              <a:t>Thylakoidy</a:t>
            </a:r>
            <a:r>
              <a:rPr lang="cs-CZ" altLang="cs-CZ" sz="2400" dirty="0"/>
              <a:t>: membránové váčky s fotosyntetickým aparátem- chlorofyl a (+ betakaroten, xantofyly)</a:t>
            </a:r>
          </a:p>
          <a:p>
            <a:r>
              <a:rPr lang="cs-CZ" altLang="cs-CZ" sz="2400" dirty="0" err="1"/>
              <a:t>Fykobilizómy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fykobiliproteiny</a:t>
            </a:r>
            <a:endParaRPr lang="cs-CZ" altLang="cs-CZ" sz="2400" dirty="0"/>
          </a:p>
          <a:p>
            <a:r>
              <a:rPr lang="cs-CZ" altLang="cs-CZ" sz="2400" dirty="0" err="1"/>
              <a:t>Karboxyzomy</a:t>
            </a:r>
            <a:r>
              <a:rPr lang="cs-CZ" altLang="cs-CZ" sz="2400" dirty="0"/>
              <a:t>: fixace uhlíku (RUBISCO) analogie </a:t>
            </a:r>
            <a:r>
              <a:rPr lang="cs-CZ" altLang="cs-CZ" sz="2400" dirty="0" err="1"/>
              <a:t>pyrenoidů</a:t>
            </a:r>
            <a:r>
              <a:rPr lang="cs-CZ" altLang="cs-CZ" sz="2400" dirty="0"/>
              <a:t> u </a:t>
            </a:r>
            <a:r>
              <a:rPr lang="cs-CZ" altLang="cs-CZ" sz="2400" dirty="0" err="1"/>
              <a:t>eukaryot</a:t>
            </a:r>
            <a:endParaRPr lang="cs-CZ" altLang="cs-CZ" sz="2400" dirty="0"/>
          </a:p>
          <a:p>
            <a:r>
              <a:rPr lang="cs-CZ" altLang="cs-CZ" sz="2400" dirty="0"/>
              <a:t>Ribozomy: translace (syntéza polypeptidů z řetězce RNA)   tvorba bílkovin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659</Words>
  <Application>Microsoft Office PowerPoint</Application>
  <PresentationFormat>Předvádění na obrazovce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Motiv systému Office</vt:lpstr>
      <vt:lpstr>Fylogeneze a diverzita řas a hub: řasy a sinice</vt:lpstr>
      <vt:lpstr>Prezentace aplikace PowerPoint</vt:lpstr>
      <vt:lpstr>Systém</vt:lpstr>
      <vt:lpstr>Řasy</vt:lpstr>
      <vt:lpstr>Prezentace aplikace PowerPoint</vt:lpstr>
      <vt:lpstr>Prezentace aplikace PowerPoint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Prezentace aplikace PowerPoint</vt:lpstr>
      <vt:lpstr>Symbiotické vztahy</vt:lpstr>
      <vt:lpstr>Prezentace aplikace PowerPoint</vt:lpstr>
      <vt:lpstr>Systém</vt:lpstr>
      <vt:lpstr>Systém- zjednodušený morfologický</vt:lpstr>
      <vt:lpstr>Prezentace aplikace PowerPoint</vt:lpstr>
      <vt:lpstr>Řád Chroococcales</vt:lpstr>
      <vt:lpstr>Řád Oscillatoriales</vt:lpstr>
      <vt:lpstr>Řád Nostocales</vt:lpstr>
      <vt:lpstr>Řád Stigonematales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Barbora Hutňan Chattová</cp:lastModifiedBy>
  <cp:revision>53</cp:revision>
  <cp:lastPrinted>2016-09-12T13:25:50Z</cp:lastPrinted>
  <dcterms:created xsi:type="dcterms:W3CDTF">2014-09-11T14:39:24Z</dcterms:created>
  <dcterms:modified xsi:type="dcterms:W3CDTF">2024-09-17T07:17:14Z</dcterms:modified>
</cp:coreProperties>
</file>