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342" r:id="rId3"/>
    <p:sldId id="386" r:id="rId4"/>
    <p:sldId id="259" r:id="rId5"/>
    <p:sldId id="383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387" r:id="rId21"/>
    <p:sldId id="278" r:id="rId22"/>
    <p:sldId id="279" r:id="rId23"/>
    <p:sldId id="280" r:id="rId24"/>
    <p:sldId id="281" r:id="rId25"/>
    <p:sldId id="38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43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59" d="100"/>
          <a:sy n="59" d="100"/>
        </p:scale>
        <p:origin x="158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16.10.2024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16.10.2024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16.10.2024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Typy stélek ruduch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Tropická moře, mangrove, sladké čisté vody i polární oblasti</a:t>
            </a:r>
          </a:p>
          <a:p>
            <a:r>
              <a:rPr lang="cs-CZ" sz="2400" b="1" dirty="0"/>
              <a:t>U nás ohrožená skupina</a:t>
            </a:r>
          </a:p>
          <a:p>
            <a:r>
              <a:rPr lang="cs-CZ" sz="2400" dirty="0"/>
              <a:t>Některé druhy </a:t>
            </a:r>
            <a:r>
              <a:rPr lang="cs-CZ" sz="2400" dirty="0" err="1"/>
              <a:t>endolitické</a:t>
            </a:r>
            <a:r>
              <a:rPr lang="cs-CZ" sz="2400" dirty="0"/>
              <a:t>, </a:t>
            </a:r>
            <a:r>
              <a:rPr lang="cs-CZ" sz="2400" dirty="0" err="1"/>
              <a:t>aerofytické</a:t>
            </a:r>
            <a:r>
              <a:rPr lang="cs-CZ" sz="2400" dirty="0"/>
              <a:t>, epifytické nebo parazitické</a:t>
            </a:r>
          </a:p>
          <a:p>
            <a:r>
              <a:rPr lang="cs-CZ" sz="2400" dirty="0"/>
              <a:t>Často kalcifikované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Třída </a:t>
            </a:r>
            <a:r>
              <a:rPr lang="cs-CZ" sz="2400" dirty="0" err="1">
                <a:solidFill>
                  <a:srgbClr val="C00000"/>
                </a:solidFill>
              </a:rPr>
              <a:t>Rhodophyceae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(starší polyfyletická), jednodušší, převážně jednobuněčné nebo vláknité typy, jediná ploše listovitá stélka u rodu </a:t>
            </a:r>
            <a:r>
              <a:rPr lang="cs-CZ" sz="2400" i="1" dirty="0" err="1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/>
              <a:t> (mladší monofyletická), mnohobuněčné a makroskopické stélky, </a:t>
            </a:r>
            <a:r>
              <a:rPr lang="cs-CZ" sz="2400" b="1" dirty="0" err="1"/>
              <a:t>karpogony</a:t>
            </a:r>
            <a:r>
              <a:rPr lang="cs-CZ" sz="2400" b="1" dirty="0"/>
              <a:t> s trichogynem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>
                <a:solidFill>
                  <a:srgbClr val="0070C0"/>
                </a:solidFill>
              </a:rPr>
              <a:t>Porphyra</a:t>
            </a:r>
            <a:r>
              <a:rPr lang="cs-CZ" sz="3200" dirty="0">
                <a:solidFill>
                  <a:srgbClr val="0070C0"/>
                </a:solidFill>
              </a:rPr>
              <a:t> (</a:t>
            </a:r>
            <a:r>
              <a:rPr lang="cs-CZ" sz="3200" dirty="0" err="1">
                <a:solidFill>
                  <a:srgbClr val="0070C0"/>
                </a:solidFill>
              </a:rPr>
              <a:t>Nori</a:t>
            </a:r>
            <a:r>
              <a:rPr lang="cs-CZ" sz="32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 Chloroplastida (</a:t>
            </a:r>
            <a:r>
              <a:rPr lang="cs-CZ" sz="3200" dirty="0" err="1">
                <a:solidFill>
                  <a:schemeClr val="accent1"/>
                </a:solidFill>
              </a:rPr>
              <a:t>Viridiplantae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staré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/>
              <a:t>Rubisco</a:t>
            </a:r>
            <a:r>
              <a:rPr lang="cs-CZ" altLang="cs-CZ" sz="2400" dirty="0"/>
              <a:t> a nukleotidů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b="1" dirty="0"/>
              <a:t>Slepá 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b="1" dirty="0"/>
              <a:t>Chlorofyly a, b</a:t>
            </a:r>
            <a:r>
              <a:rPr lang="cs-CZ" altLang="cs-CZ" sz="2400" dirty="0"/>
              <a:t>, </a:t>
            </a:r>
            <a:r>
              <a:rPr lang="el-GR" altLang="cs-CZ" sz="2400" dirty="0">
                <a:cs typeface="Arial" charset="0"/>
              </a:rPr>
              <a:t>β</a:t>
            </a:r>
            <a:r>
              <a:rPr lang="cs-CZ" altLang="cs-CZ" sz="2400" dirty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>
                <a:cs typeface="Arial" charset="0"/>
              </a:rPr>
              <a:t>BS zpravidla celulózní (občas glykoprotein)</a:t>
            </a: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chloroplastu</a:t>
            </a:r>
          </a:p>
          <a:p>
            <a:r>
              <a:rPr lang="cs-CZ" altLang="cs-CZ" sz="2400" b="1" dirty="0" err="1"/>
              <a:t>Fykoplast</a:t>
            </a:r>
            <a:r>
              <a:rPr lang="cs-CZ" altLang="cs-CZ" sz="2400" b="1" dirty="0"/>
              <a:t> v mitóze</a:t>
            </a:r>
          </a:p>
          <a:p>
            <a:r>
              <a:rPr lang="cs-CZ" altLang="cs-CZ" sz="2400" b="1" dirty="0"/>
              <a:t>Škrob</a:t>
            </a:r>
            <a:r>
              <a:rPr lang="cs-CZ" altLang="cs-CZ" sz="2400" dirty="0"/>
              <a:t> (chloroplasty, </a:t>
            </a:r>
            <a:r>
              <a:rPr lang="cs-CZ" altLang="cs-CZ" sz="2400" dirty="0" err="1"/>
              <a:t>leukoplasty</a:t>
            </a:r>
            <a:r>
              <a:rPr lang="cs-CZ" altLang="cs-CZ" sz="2400" dirty="0"/>
              <a:t>, povrch </a:t>
            </a:r>
            <a:r>
              <a:rPr lang="cs-CZ" altLang="cs-CZ" sz="2400" dirty="0" err="1"/>
              <a:t>pyrenoidu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4A396-F4BA-F88E-7347-74792DA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56658" cy="5224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3FC233-CBEB-13B1-9351-6CE290FFFB11}"/>
              </a:ext>
            </a:extLst>
          </p:cNvPr>
          <p:cNvSpPr txBox="1"/>
          <p:nvPr/>
        </p:nvSpPr>
        <p:spPr>
          <a:xfrm>
            <a:off x="3055949" y="1526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Chloroplastida</a:t>
            </a:r>
          </a:p>
        </p:txBody>
      </p:sp>
    </p:spTree>
    <p:extLst>
      <p:ext uri="{BB962C8B-B14F-4D97-AF65-F5344CB8AC3E}">
        <p14:creationId xmlns:p14="http://schemas.microsoft.com/office/powerpoint/2010/main" val="244656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Nepohlavní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Bičíkovci: </a:t>
            </a:r>
            <a:r>
              <a:rPr lang="cs-CZ" sz="2400" b="1" dirty="0" err="1"/>
              <a:t>schizotomie</a:t>
            </a:r>
            <a:endParaRPr lang="cs-CZ" sz="2400" b="1" dirty="0"/>
          </a:p>
          <a:p>
            <a:r>
              <a:rPr lang="cs-CZ" sz="2400" dirty="0"/>
              <a:t>Jednobuněční: sporulace, tzv. </a:t>
            </a:r>
            <a:r>
              <a:rPr lang="cs-CZ" sz="2400" b="1" dirty="0" err="1"/>
              <a:t>cytogonie</a:t>
            </a:r>
            <a:r>
              <a:rPr lang="cs-CZ" sz="2400" dirty="0"/>
              <a:t> (</a:t>
            </a:r>
            <a:r>
              <a:rPr lang="cs-CZ" sz="2400" dirty="0" err="1"/>
              <a:t>dceřinné</a:t>
            </a:r>
            <a:r>
              <a:rPr lang="cs-CZ" sz="2400" dirty="0"/>
              <a:t> nebo rozmnožovací buňky vznikají uvnitř mateřské buněčné stěny. Vzniknou buď 2-4 bičíkaté zoospory nebo nepohyblivé </a:t>
            </a:r>
            <a:r>
              <a:rPr lang="cs-CZ" sz="2400" dirty="0" err="1"/>
              <a:t>autospory</a:t>
            </a:r>
            <a:r>
              <a:rPr lang="cs-CZ" sz="2400" dirty="0"/>
              <a:t>)</a:t>
            </a:r>
          </a:p>
          <a:p>
            <a:r>
              <a:rPr lang="cs-CZ" sz="2400" dirty="0"/>
              <a:t>Typy 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dceřinými </a:t>
            </a:r>
            <a:r>
              <a:rPr lang="cs-CZ" sz="2400" b="1" dirty="0" err="1"/>
              <a:t>coenobii</a:t>
            </a:r>
            <a:endParaRPr lang="cs-CZ" sz="2400" b="1" dirty="0"/>
          </a:p>
          <a:p>
            <a:r>
              <a:rPr lang="cs-CZ" sz="2400" dirty="0"/>
              <a:t>Vláknité 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dceřiné a část stěny mateřské buňky je zachována i pro dceřinou 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b="1" dirty="0"/>
              <a:t> </a:t>
            </a:r>
            <a:r>
              <a:rPr lang="cs-CZ" sz="2400" b="1" dirty="0" err="1"/>
              <a:t>izo</a:t>
            </a:r>
            <a:r>
              <a:rPr lang="cs-CZ" sz="2400" b="1" dirty="0"/>
              <a:t>-, </a:t>
            </a:r>
            <a:r>
              <a:rPr lang="cs-CZ" sz="2400" b="1" dirty="0" err="1"/>
              <a:t>anizo</a:t>
            </a:r>
            <a:r>
              <a:rPr lang="cs-CZ" sz="2400" b="1" dirty="0"/>
              <a:t>- 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je vytvořeno bipolární vřeténko od pólu k pólu, v metafázi jsou chromozómy uspořádány v ekvatoriální destičce. </a:t>
            </a:r>
          </a:p>
          <a:p>
            <a:r>
              <a:rPr lang="cs-CZ" sz="2400" dirty="0"/>
              <a:t>Dva 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</a:p>
          <a:p>
            <a:r>
              <a:rPr lang="cs-CZ" sz="2400" b="1" dirty="0"/>
              <a:t>uzavřená</a:t>
            </a:r>
            <a:r>
              <a:rPr lang="cs-CZ" sz="2400" dirty="0"/>
              <a:t> </a:t>
            </a:r>
            <a:r>
              <a:rPr lang="cs-CZ" sz="2400" dirty="0" err="1"/>
              <a:t>ortomitóza</a:t>
            </a:r>
            <a:r>
              <a:rPr lang="cs-CZ" sz="2400" dirty="0"/>
              <a:t>: jaderná blána zůstává zachována</a:t>
            </a:r>
          </a:p>
          <a:p>
            <a:r>
              <a:rPr lang="cs-CZ" sz="2400" b="1" dirty="0"/>
              <a:t>otevřená </a:t>
            </a:r>
            <a:r>
              <a:rPr lang="cs-CZ" sz="2400" dirty="0" err="1"/>
              <a:t>ortomitóza</a:t>
            </a:r>
            <a:r>
              <a:rPr lang="cs-CZ" sz="2400" dirty="0"/>
              <a:t>: je 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Mikrotubulární</a:t>
            </a:r>
            <a:r>
              <a:rPr lang="cs-CZ" sz="3200" dirty="0">
                <a:solidFill>
                  <a:schemeClr val="accent1"/>
                </a:solidFill>
              </a:rPr>
              <a:t> systémy v cytokinezi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Oddělení dceřiných buněk</a:t>
            </a:r>
          </a:p>
          <a:p>
            <a:r>
              <a:rPr lang="cs-CZ" altLang="cs-CZ" sz="2400" dirty="0"/>
              <a:t>Dva typy: </a:t>
            </a:r>
            <a:r>
              <a:rPr lang="cs-CZ" altLang="cs-CZ" sz="2400" dirty="0" err="1"/>
              <a:t>fykoplast</a:t>
            </a:r>
            <a:r>
              <a:rPr lang="cs-CZ" altLang="cs-CZ" sz="2400" dirty="0"/>
              <a:t>, fragmoplast</a:t>
            </a:r>
          </a:p>
          <a:p>
            <a:r>
              <a:rPr lang="cs-CZ" altLang="cs-CZ" sz="2400" b="1" dirty="0" err="1"/>
              <a:t>Fykoplast</a:t>
            </a:r>
            <a:r>
              <a:rPr lang="cs-CZ" altLang="cs-CZ" sz="2400" b="1" dirty="0"/>
              <a:t>: </a:t>
            </a:r>
            <a:r>
              <a:rPr lang="cs-CZ" sz="2400" dirty="0"/>
              <a:t>mitotické vřeténko se úplně rozpadne, vytvoří se nová struktura kolmo na jeho původní směr (primitivnější způsob)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b="1" dirty="0"/>
              <a:t>Fragmoplast:  </a:t>
            </a:r>
            <a:r>
              <a:rPr lang="cs-CZ" altLang="cs-CZ" sz="2400" dirty="0"/>
              <a:t>vzniká </a:t>
            </a:r>
            <a:r>
              <a:rPr lang="cs-CZ" sz="2400" dirty="0"/>
              <a:t>z pozůstatků mitotického vřeténka, zakládá se buněčná destička (odvozenější, mají ho vyšší rostliny)</a:t>
            </a:r>
            <a:endParaRPr lang="cs-CZ" altLang="cs-CZ" sz="2400" b="1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4A396-F4BA-F88E-7347-74792DA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56658" cy="5224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3FC233-CBEB-13B1-9351-6CE290FFFB11}"/>
              </a:ext>
            </a:extLst>
          </p:cNvPr>
          <p:cNvSpPr txBox="1"/>
          <p:nvPr/>
        </p:nvSpPr>
        <p:spPr>
          <a:xfrm>
            <a:off x="3055949" y="1526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Chloroplastida</a:t>
            </a:r>
          </a:p>
        </p:txBody>
      </p:sp>
    </p:spTree>
    <p:extLst>
      <p:ext uri="{BB962C8B-B14F-4D97-AF65-F5344CB8AC3E}">
        <p14:creationId xmlns:p14="http://schemas.microsoft.com/office/powerpoint/2010/main" val="365604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Důležité znaky:</a:t>
            </a:r>
          </a:p>
          <a:p>
            <a:pPr marL="0" indent="0">
              <a:buNone/>
            </a:pPr>
            <a:r>
              <a:rPr lang="cs-CZ" sz="2400" dirty="0"/>
              <a:t>1.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Prasinophyceae</a:t>
            </a:r>
            <a:r>
              <a:rPr lang="cs-CZ" altLang="cs-CZ" sz="2400" dirty="0"/>
              <a:t>  </a:t>
            </a:r>
            <a:r>
              <a:rPr lang="cs-CZ" altLang="cs-CZ" sz="2200" dirty="0"/>
              <a:t>(většinou </a:t>
            </a:r>
            <a:r>
              <a:rPr lang="cs-CZ" sz="2200" dirty="0"/>
              <a:t>bičíkovci  s organickými šupinami na 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Ulvophyceae</a:t>
            </a:r>
            <a:r>
              <a:rPr lang="cs-CZ" altLang="cs-CZ" sz="2400" dirty="0"/>
              <a:t>       </a:t>
            </a:r>
            <a:r>
              <a:rPr lang="cs-CZ" altLang="cs-CZ" sz="2200" dirty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konfigurace)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Trebouxiophyceae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většinou jednobuněční s CCW 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mnoho typů stélek, stěna je polysacharidová ev. glykoproteinová (chlamys), bičíkatá stádia mají DO a CW)</a:t>
            </a:r>
            <a:endParaRPr lang="cs-CZ" altLang="cs-CZ" sz="22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Calibri" panose="020F0502020204030204" pitchFamily="34" charset="0"/>
              </a:rPr>
              <a:t>1 chloroplast s </a:t>
            </a:r>
            <a:r>
              <a:rPr lang="cs-CZ" altLang="cs-CZ" sz="2000" dirty="0" err="1">
                <a:latin typeface="Calibri" panose="020F0502020204030204" pitchFamily="34" charset="0"/>
              </a:rPr>
              <a:t>pyrenoidem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 err="1">
                <a:latin typeface="Calibri" panose="020F0502020204030204" pitchFamily="34" charset="0"/>
              </a:rPr>
              <a:t>Prasinoxantin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 err="1">
                <a:latin typeface="Calibri" panose="020F0502020204030204" pitchFamily="34" charset="0"/>
              </a:rPr>
              <a:t>Schizotomie</a:t>
            </a:r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 err="1">
                <a:latin typeface="Calibri" panose="020F0502020204030204" pitchFamily="34" charset="0"/>
              </a:rPr>
              <a:t>Hologamie</a:t>
            </a:r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xylan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179214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b="1" dirty="0" err="1">
                <a:latin typeface="Calibri" panose="020F0502020204030204" pitchFamily="34" charset="0"/>
              </a:rPr>
              <a:t>Sifonokladální</a:t>
            </a:r>
            <a:r>
              <a:rPr lang="cs-CZ" altLang="cs-CZ" sz="2400" b="1" dirty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b="1" dirty="0" err="1">
                <a:latin typeface="Calibri" panose="020F0502020204030204" pitchFamily="34" charset="0"/>
              </a:rPr>
              <a:t>Cenocyt</a:t>
            </a:r>
            <a:endParaRPr lang="cs-CZ" altLang="cs-CZ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glukan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Heteroplastické</a:t>
            </a:r>
            <a:r>
              <a:rPr lang="cs-CZ" altLang="cs-CZ" sz="2400" dirty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Sifonein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sifonoxantin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b="1" i="1" dirty="0" err="1">
                <a:latin typeface="Calibri" panose="020F0502020204030204" pitchFamily="34" charset="0"/>
              </a:rPr>
              <a:t>Caulerpa</a:t>
            </a:r>
            <a:r>
              <a:rPr lang="cs-CZ" altLang="cs-CZ" sz="2400" b="1" i="1" dirty="0">
                <a:latin typeface="Calibri" panose="020F0502020204030204" pitchFamily="34" charset="0"/>
              </a:rPr>
              <a:t> </a:t>
            </a:r>
            <a:r>
              <a:rPr lang="cs-CZ" altLang="cs-CZ" sz="2400" b="1" i="1" dirty="0" err="1">
                <a:latin typeface="Calibri" panose="020F0502020204030204" pitchFamily="34" charset="0"/>
              </a:rPr>
              <a:t>taxifolia</a:t>
            </a:r>
            <a:endParaRPr lang="cs-CZ" altLang="cs-CZ" sz="3000" b="1" i="1" dirty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b="1" dirty="0" err="1">
                <a:latin typeface="Calibri" panose="020F0502020204030204" pitchFamily="34" charset="0"/>
              </a:rPr>
              <a:t>Cenocyt</a:t>
            </a:r>
            <a:endParaRPr lang="cs-CZ" altLang="cs-CZ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3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>
                <a:latin typeface="Calibri" panose="020F0502020204030204" pitchFamily="34" charset="0"/>
              </a:rPr>
              <a:t>fruktan</a:t>
            </a:r>
            <a:r>
              <a:rPr lang="cs-CZ" altLang="cs-CZ" sz="2400" dirty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b="1" dirty="0" err="1">
                <a:latin typeface="Calibri" panose="020F0502020204030204" pitchFamily="34" charset="0"/>
              </a:rPr>
              <a:t>Haplontní</a:t>
            </a:r>
            <a:r>
              <a:rPr lang="cs-CZ" altLang="cs-CZ" sz="2400" b="1" dirty="0">
                <a:latin typeface="Calibri" panose="020F0502020204030204" pitchFamily="34" charset="0"/>
              </a:rPr>
              <a:t> cyklus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acetabulum</a:t>
            </a: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204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Přehled systému superskupiny </a:t>
            </a:r>
            <a:r>
              <a:rPr lang="cs-CZ" sz="3200" dirty="0" err="1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>
                <a:solidFill>
                  <a:srgbClr val="00B050"/>
                </a:solidFill>
              </a:rPr>
              <a:t>Chloroplastida</a:t>
            </a: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3" name="Picture 2" descr="Figure 1">
            <a:extLst>
              <a:ext uri="{FF2B5EF4-FFF2-40B4-BE49-F238E27FC236}">
                <a16:creationId xmlns:a16="http://schemas.microsoft.com/office/drawing/2014/main" id="{A187C70B-4A2F-46A7-53A8-75E5E4EF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2113"/>
            <a:ext cx="5154027" cy="26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</a:rPr>
              <a:t>Diskovitá nebo vláknitá stélka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800" b="1" dirty="0" err="1">
                <a:latin typeface="Calibri" panose="020F0502020204030204" pitchFamily="34" charset="0"/>
              </a:rPr>
              <a:t>Hematochrom</a:t>
            </a:r>
            <a:r>
              <a:rPr lang="cs-CZ" altLang="cs-CZ" sz="2800" dirty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800" dirty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800" dirty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800" dirty="0" err="1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8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800" b="1" dirty="0" err="1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800" b="1" dirty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800" b="1" dirty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Fykoplast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</a:rPr>
              <a:t>Často tvoří symbionty v lišejnících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600" dirty="0" err="1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4A396-F4BA-F88E-7347-74792DA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56658" cy="5224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3FC233-CBEB-13B1-9351-6CE290FFFB11}"/>
              </a:ext>
            </a:extLst>
          </p:cNvPr>
          <p:cNvSpPr txBox="1"/>
          <p:nvPr/>
        </p:nvSpPr>
        <p:spPr>
          <a:xfrm>
            <a:off x="3055949" y="1526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Chloroplastida</a:t>
            </a:r>
          </a:p>
        </p:txBody>
      </p:sp>
    </p:spTree>
    <p:extLst>
      <p:ext uri="{BB962C8B-B14F-4D97-AF65-F5344CB8AC3E}">
        <p14:creationId xmlns:p14="http://schemas.microsoft.com/office/powerpoint/2010/main" val="1064951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>
                <a:latin typeface="Calibri" panose="020F0502020204030204" pitchFamily="34" charset="0"/>
              </a:rPr>
              <a:t>kapsální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>
                <a:latin typeface="Calibri" panose="020F0502020204030204" pitchFamily="34" charset="0"/>
              </a:rPr>
              <a:t>mastigonem</a:t>
            </a:r>
            <a:r>
              <a:rPr lang="cs-CZ" altLang="cs-CZ" sz="2400" dirty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Sporopolenin</a:t>
            </a:r>
            <a:r>
              <a:rPr lang="cs-CZ" altLang="cs-CZ" sz="2400" dirty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>
                <a:latin typeface="Calibri" panose="020F0502020204030204" pitchFamily="34" charset="0"/>
              </a:rPr>
              <a:t>Scenedesmus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>
                <a:latin typeface="Calibri" panose="020F0502020204030204" pitchFamily="34" charset="0"/>
              </a:rPr>
              <a:t>Pediastrum</a:t>
            </a:r>
            <a:r>
              <a:rPr lang="cs-CZ" altLang="cs-CZ" sz="2400" dirty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hemiaplanospory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Mitoza</a:t>
            </a:r>
            <a:r>
              <a:rPr lang="cs-CZ" altLang="cs-CZ" sz="2400" dirty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b="1" dirty="0" err="1">
                <a:latin typeface="Calibri" panose="020F0502020204030204" pitchFamily="34" charset="0"/>
              </a:rPr>
              <a:t>Cenobium</a:t>
            </a:r>
            <a:endParaRPr lang="cs-CZ" altLang="cs-CZ" sz="24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Chlamydomonas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Volvox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Desmodesmus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i="1" dirty="0" err="1">
                <a:solidFill>
                  <a:srgbClr val="00B050"/>
                </a:solidFill>
              </a:rPr>
              <a:t>sp</a:t>
            </a:r>
            <a:r>
              <a:rPr lang="cs-CZ" altLang="cs-CZ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Pediastrum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Microspora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1"/>
                </a:solidFill>
              </a:rPr>
              <a:t>Oedogonium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54AFFEC-3C6B-4817-17EB-E80F3AAA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2ADA57-F184-1179-7AB1-B91ABDB2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D2E608-C8C9-4BD8-AFB3-E1C9D9B524A9}" type="slidenum">
              <a:rPr lang="cs-CZ" smtClean="0"/>
              <a:pPr>
                <a:spcAft>
                  <a:spcPts val="600"/>
                </a:spcAft>
              </a:pPr>
              <a:t>58</a:t>
            </a:fld>
            <a:endParaRPr lang="cs-CZ"/>
          </a:p>
        </p:txBody>
      </p:sp>
      <p:pic>
        <p:nvPicPr>
          <p:cNvPr id="1028" name="Picture 4" descr="What does a mermaid wear to math class? An algae-bra - What does a mermaid wear to math class? An algae-bra  Bad Joke Eel">
            <a:extLst>
              <a:ext uri="{FF2B5EF4-FFF2-40B4-BE49-F238E27FC236}">
                <a16:creationId xmlns:a16="http://schemas.microsoft.com/office/drawing/2014/main" id="{78FAE1DE-79B3-B7E7-FAA2-2DEFB23B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745375"/>
            <a:ext cx="57816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4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800" b="1" dirty="0" err="1"/>
              <a:t>Cyanely</a:t>
            </a:r>
            <a:r>
              <a:rPr lang="cs-CZ" altLang="cs-CZ" sz="2800" b="1" dirty="0"/>
              <a:t> </a:t>
            </a:r>
          </a:p>
          <a:p>
            <a:r>
              <a:rPr lang="cs-CZ" altLang="cs-CZ" sz="2400" dirty="0"/>
              <a:t>Sladkovodní bičíkovci</a:t>
            </a:r>
          </a:p>
          <a:p>
            <a:r>
              <a:rPr lang="cs-CZ" altLang="cs-CZ" sz="2400" dirty="0"/>
              <a:t>Rozmnožování: </a:t>
            </a:r>
            <a:r>
              <a:rPr lang="cs-CZ" altLang="cs-CZ" sz="2400" dirty="0" err="1"/>
              <a:t>autospory</a:t>
            </a:r>
            <a:r>
              <a:rPr lang="cs-CZ" altLang="cs-CZ" sz="2400" dirty="0"/>
              <a:t>, zoospory</a:t>
            </a:r>
          </a:p>
          <a:p>
            <a:r>
              <a:rPr lang="cs-CZ" altLang="cs-CZ" sz="2400" dirty="0"/>
              <a:t>18 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– monofyletické, příbuzné s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/>
              <a:t>paradoxa</a:t>
            </a:r>
            <a:r>
              <a:rPr lang="cs-CZ" sz="2400" i="1" dirty="0"/>
              <a:t> - </a:t>
            </a:r>
            <a:r>
              <a:rPr lang="cs-CZ" sz="2400" dirty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Buněčná stěna - </a:t>
            </a:r>
            <a:r>
              <a:rPr lang="cs-CZ" altLang="cs-CZ" sz="2400" b="1" dirty="0" err="1"/>
              <a:t>polygalaktany</a:t>
            </a:r>
            <a:r>
              <a:rPr lang="cs-CZ" altLang="cs-CZ" sz="2400" b="1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(d)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Chloroplasty mají dvě obalné membrány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Zeaxantin</a:t>
            </a:r>
            <a:r>
              <a:rPr lang="cs-CZ" altLang="cs-CZ" sz="2400" dirty="0"/>
              <a:t>, lutein, karoteny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Thylakoidy-fykobilizomy</a:t>
            </a:r>
            <a:r>
              <a:rPr lang="cs-CZ" altLang="cs-CZ" sz="2400" dirty="0">
                <a:cs typeface="Arial" charset="0"/>
              </a:rPr>
              <a:t>- </a:t>
            </a:r>
            <a:r>
              <a:rPr lang="cs-CZ" altLang="cs-CZ" sz="2400" dirty="0" err="1">
                <a:cs typeface="Arial" charset="0"/>
              </a:rPr>
              <a:t>fykobiliproteiny</a:t>
            </a:r>
            <a:r>
              <a:rPr lang="cs-CZ" altLang="cs-CZ" sz="2400" dirty="0">
                <a:cs typeface="Arial" charset="0"/>
              </a:rPr>
              <a:t> (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fykoerythrin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Florideový</a:t>
            </a:r>
            <a:r>
              <a:rPr lang="cs-CZ" altLang="cs-CZ" sz="2400" dirty="0">
                <a:cs typeface="Arial" charset="0"/>
              </a:rPr>
              <a:t> škrob (v plazmě)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osmoregulace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026" name="Picture 2" descr="Maki-sushi">
            <a:extLst>
              <a:ext uri="{FF2B5EF4-FFF2-40B4-BE49-F238E27FC236}">
                <a16:creationId xmlns:a16="http://schemas.microsoft.com/office/drawing/2014/main" id="{876B6D5D-B2AD-A3D4-1A10-B9878A77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83495"/>
            <a:ext cx="3589224" cy="11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ázky &quot;Red Algae&quot; – procházejte fotografie, vektory a videa 2,676 | Adobe  Stock">
            <a:extLst>
              <a:ext uri="{FF2B5EF4-FFF2-40B4-BE49-F238E27FC236}">
                <a16:creationId xmlns:a16="http://schemas.microsoft.com/office/drawing/2014/main" id="{62731E5E-ED59-CF4C-2EFE-DE16486EF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93" y="43404"/>
            <a:ext cx="1454132" cy="9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Rozmnožování ruduch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Nepohlavní: </a:t>
            </a:r>
            <a:r>
              <a:rPr lang="cs-CZ" sz="2400" dirty="0" err="1"/>
              <a:t>monosporami</a:t>
            </a:r>
            <a:endParaRPr lang="cs-CZ" sz="2400" dirty="0"/>
          </a:p>
          <a:p>
            <a:r>
              <a:rPr lang="cs-CZ" sz="2400" dirty="0"/>
              <a:t>Pohlavní: oogamie 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1442</Words>
  <Application>Microsoft Office PowerPoint</Application>
  <PresentationFormat>Předvádění na obrazovce (4:3)</PresentationFormat>
  <Paragraphs>310</Paragraphs>
  <Slides>58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Calibri</vt:lpstr>
      <vt:lpstr>trebuchet ms</vt:lpstr>
      <vt:lpstr>Wingdings</vt:lpstr>
      <vt:lpstr>Motiv systému Office</vt:lpstr>
      <vt:lpstr>Fylogeneze a diverzita řas a hub: 5. přednáška Glaucophyta, Rhodophyta, Chlorophyta</vt:lpstr>
      <vt:lpstr>Systém</vt:lpstr>
      <vt:lpstr>Prezentace aplikace PowerPoint</vt:lpstr>
      <vt:lpstr>Přehled systému superskupiny Archaeplastida</vt:lpstr>
      <vt:lpstr>Prezentace aplikace PowerPoint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Chloroplastida (Viridiplantae)</vt:lpstr>
      <vt:lpstr>Chlorophyta</vt:lpstr>
      <vt:lpstr>Prezentace aplikace PowerPoint</vt:lpstr>
      <vt:lpstr>Chlorophyta</vt:lpstr>
      <vt:lpstr>Nepohlavní rozmnožování</vt:lpstr>
      <vt:lpstr>Pohlavní rozmnožování</vt:lpstr>
      <vt:lpstr>Mikrotubulární systémy v cytokinezi</vt:lpstr>
      <vt:lpstr>Prezentace aplikace PowerPoint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 Hutňan Chattová</cp:lastModifiedBy>
  <cp:revision>129</cp:revision>
  <dcterms:created xsi:type="dcterms:W3CDTF">2012-09-10T15:35:35Z</dcterms:created>
  <dcterms:modified xsi:type="dcterms:W3CDTF">2024-10-16T11:41:34Z</dcterms:modified>
</cp:coreProperties>
</file>