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6" r:id="rId2"/>
    <p:sldId id="261" r:id="rId3"/>
    <p:sldId id="263" r:id="rId4"/>
    <p:sldId id="309" r:id="rId5"/>
    <p:sldId id="264" r:id="rId6"/>
    <p:sldId id="310" r:id="rId7"/>
    <p:sldId id="311" r:id="rId8"/>
    <p:sldId id="267" r:id="rId9"/>
    <p:sldId id="265" r:id="rId10"/>
    <p:sldId id="269" r:id="rId11"/>
    <p:sldId id="308" r:id="rId12"/>
    <p:sldId id="312" r:id="rId13"/>
    <p:sldId id="322" r:id="rId14"/>
    <p:sldId id="323" r:id="rId15"/>
    <p:sldId id="319" r:id="rId16"/>
    <p:sldId id="320" r:id="rId17"/>
    <p:sldId id="321" r:id="rId18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D7C3"/>
    <a:srgbClr val="009900"/>
    <a:srgbClr val="66FF33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693" autoAdjust="0"/>
  </p:normalViewPr>
  <p:slideViewPr>
    <p:cSldViewPr>
      <p:cViewPr varScale="1">
        <p:scale>
          <a:sx n="106" d="100"/>
          <a:sy n="106" d="100"/>
        </p:scale>
        <p:origin x="115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2D7270C-2386-40F9-A7AD-2AB860EC2A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="" xmlns:a16="http://schemas.microsoft.com/office/drawing/2014/main" id="{4327F089-3F7B-4562-8416-8D5887C029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B0C38BA8-78F2-49F2-8608-AB44A71E8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534462DC-A7C5-42CA-B2F0-96E6ACC85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F2125A51-A8EE-4EF1-8C92-F5F355319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191575-9BAD-4955-B937-8A31198555B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0844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A6A55E6A-A3FC-448C-920C-2A6EF9524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="" xmlns:a16="http://schemas.microsoft.com/office/drawing/2014/main" id="{827C2CFB-E3A2-4752-B0F2-5B78CCD839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B3548F6E-6ED4-458D-9F8E-A2BE665A9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5AC0BE72-6528-49AA-B513-8AF4AFDA1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0676B52B-C186-404C-BEB2-3497220EC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F5E5AF-5699-4A7B-89F5-66B81B0CF36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06576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="" xmlns:a16="http://schemas.microsoft.com/office/drawing/2014/main" id="{6B2351C1-1110-42B1-B5FD-28D750B063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="" xmlns:a16="http://schemas.microsoft.com/office/drawing/2014/main" id="{5D556C6E-AFC5-4477-AFBC-D1BC00DAB3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DCBD2EE4-F9C4-4BDB-94A6-D51D76D25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83E1F6B8-ADEE-4FED-B118-E50EEB894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9F173644-5F4C-470A-9506-FCBA30B1E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25A5F9-4AD0-4BCE-8201-23F284553F0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05255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3469B082-B7D1-4E15-82C5-526CE9424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BFD211B6-B2AE-4083-BCD6-B98E35483F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FECD702E-1B06-491C-8D75-26A371B4E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1C77DBD9-8BF4-48F6-8C90-770755A29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CB48ECA9-30F1-4386-AC4D-0B8851184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D76736-408C-45B5-8A22-B5B437B3231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09318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4DCC0DAA-864A-4A68-A402-45A40F4BE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0AFDE741-1ED2-44A2-825A-EA94BCB90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4EF75DCE-4E8E-4AB2-9647-BF0B23A18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A65DDFA1-7F71-4E61-A823-AB22DC295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B0D5B6AD-88EC-4836-BA7C-C617820C1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2AA7C1-1A37-403A-A685-A771D2948FC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96444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6080105B-11E1-4C6D-9102-4DEF5E909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65A2A395-8ACC-490A-A9AC-D282590F04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EEB89106-7B8A-4E64-B0DE-DC6E39802F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9D45149D-E717-484B-99EC-367DE190B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E02B76F3-C4AA-4B8E-A08C-F1505952A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CAF2531B-925A-4E2B-89AD-BA3F3D684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986256-00D9-45C9-AA45-AD08D062CF2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78300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4E126FAA-4196-4751-93F2-5D443367D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88CD428D-768D-45A2-A560-AFC99432DD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20045E17-FBC0-4A32-99FB-9D8B000935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="" xmlns:a16="http://schemas.microsoft.com/office/drawing/2014/main" id="{65EDE4B5-D7FD-48E7-A75F-98E03200B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="" xmlns:a16="http://schemas.microsoft.com/office/drawing/2014/main" id="{E61F3477-36DE-4F68-AF63-A9949666E8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="" xmlns:a16="http://schemas.microsoft.com/office/drawing/2014/main" id="{BEE595FD-8FF2-4FCA-A40B-389726E84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="" xmlns:a16="http://schemas.microsoft.com/office/drawing/2014/main" id="{F43568DC-51B9-4C04-800A-B8F0173DE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="" xmlns:a16="http://schemas.microsoft.com/office/drawing/2014/main" id="{7931739F-22E4-4247-B661-8B332838F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65F63D-840E-4475-A0D3-C09618209F6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35837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B788E8F5-CB17-44AF-A11B-451B67530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="" xmlns:a16="http://schemas.microsoft.com/office/drawing/2014/main" id="{2CE54888-7724-42D2-A58E-2F0C80A57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="" xmlns:a16="http://schemas.microsoft.com/office/drawing/2014/main" id="{1C5B0C0C-5A87-4619-ADC5-54A64F7B6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="" xmlns:a16="http://schemas.microsoft.com/office/drawing/2014/main" id="{3BC59B40-D7D4-4511-8115-176C1F03C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B282ED-968D-46DE-B231-2905685DD0F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85671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="" xmlns:a16="http://schemas.microsoft.com/office/drawing/2014/main" id="{A7C18987-EA29-4A5C-B2D3-DC569CBC3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="" xmlns:a16="http://schemas.microsoft.com/office/drawing/2014/main" id="{0F550226-7151-472B-A91A-4CD3B6787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AE14AC64-DA3A-404E-BA7F-7EF362842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40E144-9496-4A18-AC0C-ECA80513011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15562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A47E7993-3392-435F-BAD5-FFB542879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6D9735C9-9DB4-48B0-A746-5A34C98CD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D8158B4B-83E4-4137-902A-0F91477D79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B7452AE1-094E-4EA0-817B-D5C9107EB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99A5289F-19A2-4417-BF9A-712E83FF5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233AA278-282A-4EF8-B81C-5C72653A0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3BB009-7075-4185-8982-AD543F4EFC2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81023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4BE63D1-569C-4E33-A597-FB3325D9C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="" xmlns:a16="http://schemas.microsoft.com/office/drawing/2014/main" id="{2CDAE007-8F43-4BF8-A08C-F63EB3F70D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BC5EE35F-DD55-4482-9CB2-E9687B685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69FEC02A-95EE-44EF-B145-68FA07EBD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61CAA185-CC16-4D75-9413-FF4815668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16B49FB2-A950-4FC2-B7F0-193FDE0EF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E33EB1-6454-4BBB-A923-509AB052B09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79297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="" xmlns:a16="http://schemas.microsoft.com/office/drawing/2014/main" id="{84D2E989-5DAD-454B-B11F-798990F2D6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="" xmlns:a16="http://schemas.microsoft.com/office/drawing/2014/main" id="{01B4B547-1CD0-4671-9620-90C4C4A0FC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C4C5EA85-8323-409A-AF61-25B9A3F9498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cs-CZ" altLang="cs-CZ"/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006DC3D7-6A88-481B-BF24-55CA2B472B1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cs-CZ" altLang="cs-CZ"/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0BA126B6-116D-4307-8F66-2059631E13F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42D7082-90FB-4194-89D1-91479AF33F6E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9.MP3"/><Relationship Id="rId7" Type="http://schemas.openxmlformats.org/officeDocument/2006/relationships/image" Target="../media/image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9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9.MP3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jpe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nahuby.sk/" TargetMode="Externa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cosmos.bot.kyoto-u.ac.jp/csm/photos-j.html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3.pn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botany.upol.cz/atlasy/system/nazvy/plasmodiophora-brassicae.html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bsu.edu/classes/ruch/msa/barr.html" TargetMode="Externa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jpe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82" name="Text Box 10">
            <a:extLst>
              <a:ext uri="{FF2B5EF4-FFF2-40B4-BE49-F238E27FC236}">
                <a16:creationId xmlns="" xmlns:a16="http://schemas.microsoft.com/office/drawing/2014/main" id="{39D4ACA6-B2F8-422D-9410-420A3056CE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916832"/>
            <a:ext cx="8642350" cy="372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FYLOGENEZE A DIVERZITA </a:t>
            </a:r>
          </a:p>
          <a:p>
            <a:pPr algn="ctr"/>
            <a:r>
              <a:rPr lang="cs-CZ" alt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HUB A PODOBNÝCH ORGANISMŮ</a:t>
            </a:r>
            <a:r>
              <a:rPr lang="cs-CZ" altLang="cs-CZ" sz="3200" dirty="0">
                <a:cs typeface="Arial" panose="020B0604020202020204" pitchFamily="34" charset="0"/>
              </a:rPr>
              <a:t/>
            </a:r>
            <a:br>
              <a:rPr lang="cs-CZ" altLang="cs-CZ" sz="3200" dirty="0">
                <a:cs typeface="Arial" panose="020B0604020202020204" pitchFamily="34" charset="0"/>
              </a:rPr>
            </a:br>
            <a:r>
              <a:rPr lang="cs-CZ" altLang="cs-CZ" sz="2000" dirty="0">
                <a:solidFill>
                  <a:srgbClr val="000000"/>
                </a:solidFill>
                <a:cs typeface="Arial" panose="020B0604020202020204" pitchFamily="34" charset="0"/>
              </a:rPr>
              <a:t>(část přednášky Fylogeneze a diverzita řas a hub)</a:t>
            </a:r>
            <a:endParaRPr lang="cs-CZ" altLang="cs-CZ" sz="2000" dirty="0">
              <a:cs typeface="Arial" panose="020B0604020202020204" pitchFamily="34" charset="0"/>
            </a:endParaRPr>
          </a:p>
          <a:p>
            <a:endParaRPr lang="cs-CZ" altLang="cs-CZ" sz="1200" dirty="0"/>
          </a:p>
          <a:p>
            <a:endParaRPr lang="cs-CZ" altLang="cs-CZ" sz="1200" dirty="0"/>
          </a:p>
          <a:p>
            <a:pPr algn="ctr"/>
            <a:r>
              <a:rPr lang="cs-CZ" altLang="cs-CZ" dirty="0">
                <a:solidFill>
                  <a:srgbClr val="000000"/>
                </a:solidFill>
              </a:rPr>
              <a:t>• </a:t>
            </a:r>
            <a:r>
              <a:rPr lang="cs-CZ" altLang="cs-CZ" dirty="0" smtClean="0">
                <a:solidFill>
                  <a:srgbClr val="000000"/>
                </a:solidFill>
              </a:rPr>
              <a:t>TSAR </a:t>
            </a:r>
            <a:r>
              <a:rPr lang="cs-CZ" altLang="cs-CZ" dirty="0">
                <a:solidFill>
                  <a:srgbClr val="000000"/>
                </a:solidFill>
              </a:rPr>
              <a:t>- </a:t>
            </a:r>
            <a:r>
              <a:rPr lang="cs-CZ" altLang="cs-CZ" dirty="0" err="1">
                <a:solidFill>
                  <a:srgbClr val="000000"/>
                </a:solidFill>
              </a:rPr>
              <a:t>Straminipila</a:t>
            </a:r>
            <a:r>
              <a:rPr lang="cs-CZ" altLang="cs-CZ" dirty="0">
                <a:solidFill>
                  <a:srgbClr val="000000"/>
                </a:solidFill>
              </a:rPr>
              <a:t>: </a:t>
            </a:r>
            <a:r>
              <a:rPr lang="cs-CZ" altLang="cs-CZ" dirty="0" err="1">
                <a:solidFill>
                  <a:srgbClr val="000000"/>
                </a:solidFill>
              </a:rPr>
              <a:t>Peronosporomycota</a:t>
            </a:r>
            <a:r>
              <a:rPr lang="cs-CZ" altLang="cs-CZ" dirty="0">
                <a:solidFill>
                  <a:srgbClr val="000000"/>
                </a:solidFill>
              </a:rPr>
              <a:t> / </a:t>
            </a:r>
            <a:r>
              <a:rPr lang="cs-CZ" altLang="cs-CZ" dirty="0" err="1">
                <a:solidFill>
                  <a:srgbClr val="000000"/>
                </a:solidFill>
              </a:rPr>
              <a:t>Labyrinthulomycota</a:t>
            </a:r>
            <a:r>
              <a:rPr lang="cs-CZ" altLang="cs-CZ" dirty="0">
                <a:solidFill>
                  <a:srgbClr val="000000"/>
                </a:solidFill>
              </a:rPr>
              <a:t> / </a:t>
            </a:r>
            <a:r>
              <a:rPr lang="cs-CZ" altLang="cs-CZ" dirty="0" err="1" smtClean="0">
                <a:solidFill>
                  <a:srgbClr val="000000"/>
                </a:solidFill>
              </a:rPr>
              <a:t>Hyphochytriom</a:t>
            </a:r>
            <a:r>
              <a:rPr lang="cs-CZ" altLang="cs-CZ" dirty="0" smtClean="0">
                <a:solidFill>
                  <a:srgbClr val="000000"/>
                </a:solidFill>
              </a:rPr>
              <a:t>.</a:t>
            </a:r>
            <a:endParaRPr lang="cs-CZ" altLang="cs-CZ" dirty="0">
              <a:solidFill>
                <a:srgbClr val="000000"/>
              </a:solidFill>
            </a:endParaRPr>
          </a:p>
          <a:p>
            <a:pPr algn="ctr"/>
            <a:r>
              <a:rPr lang="cs-CZ" altLang="cs-CZ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</a:t>
            </a:r>
            <a:r>
              <a:rPr lang="cs-CZ" altLang="cs-CZ" dirty="0" err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Rhizaria</a:t>
            </a:r>
            <a:r>
              <a:rPr lang="cs-CZ" altLang="cs-CZ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cs-CZ" altLang="cs-CZ" dirty="0" err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Plasmodiophorida</a:t>
            </a:r>
            <a:r>
              <a:rPr lang="cs-CZ" altLang="cs-CZ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• </a:t>
            </a:r>
            <a:r>
              <a:rPr lang="cs-CZ" altLang="cs-CZ" dirty="0" err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Excavata</a:t>
            </a:r>
            <a:r>
              <a:rPr lang="cs-CZ" altLang="cs-CZ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cs-CZ" altLang="cs-CZ" dirty="0" err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Acrasida</a:t>
            </a:r>
            <a:r>
              <a:rPr lang="cs-CZ" altLang="cs-CZ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• </a:t>
            </a:r>
            <a:r>
              <a:rPr lang="cs-CZ" altLang="cs-CZ" dirty="0" err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Amoebozoa</a:t>
            </a:r>
            <a:r>
              <a:rPr lang="cs-CZ" altLang="cs-CZ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cs-CZ" altLang="cs-CZ" dirty="0" err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Mycetozoa</a:t>
            </a:r>
            <a:endParaRPr lang="cs-CZ" altLang="cs-CZ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r>
              <a:rPr lang="cs-CZ" altLang="cs-CZ" dirty="0">
                <a:solidFill>
                  <a:srgbClr val="000000"/>
                </a:solidFill>
              </a:rPr>
              <a:t>• </a:t>
            </a:r>
            <a:r>
              <a:rPr lang="cs-CZ" altLang="cs-CZ" dirty="0" err="1" smtClean="0">
                <a:solidFill>
                  <a:srgbClr val="000000"/>
                </a:solidFill>
              </a:rPr>
              <a:t>Obazoa</a:t>
            </a:r>
            <a:r>
              <a:rPr lang="cs-CZ" altLang="cs-CZ" dirty="0" smtClean="0">
                <a:solidFill>
                  <a:srgbClr val="000000"/>
                </a:solidFill>
              </a:rPr>
              <a:t> (</a:t>
            </a:r>
            <a:r>
              <a:rPr lang="cs-CZ" altLang="cs-CZ" dirty="0" err="1" smtClean="0">
                <a:solidFill>
                  <a:srgbClr val="000000"/>
                </a:solidFill>
              </a:rPr>
              <a:t>Opisthokonta</a:t>
            </a:r>
            <a:r>
              <a:rPr lang="cs-CZ" altLang="cs-CZ" dirty="0" smtClean="0">
                <a:solidFill>
                  <a:srgbClr val="000000"/>
                </a:solidFill>
              </a:rPr>
              <a:t>) </a:t>
            </a:r>
            <a:r>
              <a:rPr lang="cs-CZ" altLang="cs-CZ" dirty="0">
                <a:solidFill>
                  <a:srgbClr val="000000"/>
                </a:solidFill>
              </a:rPr>
              <a:t>-</a:t>
            </a:r>
            <a:r>
              <a:rPr lang="cs-CZ" altLang="cs-CZ" sz="1200" dirty="0">
                <a:solidFill>
                  <a:srgbClr val="000000"/>
                </a:solidFill>
              </a:rPr>
              <a:t> </a:t>
            </a:r>
            <a:r>
              <a:rPr lang="cs-CZ" altLang="cs-CZ" dirty="0" err="1">
                <a:solidFill>
                  <a:srgbClr val="000000"/>
                </a:solidFill>
              </a:rPr>
              <a:t>Fungi</a:t>
            </a:r>
            <a:r>
              <a:rPr lang="cs-CZ" altLang="cs-CZ" dirty="0">
                <a:solidFill>
                  <a:srgbClr val="000000"/>
                </a:solidFill>
              </a:rPr>
              <a:t>: </a:t>
            </a:r>
            <a:endParaRPr lang="cs-CZ" altLang="cs-CZ" dirty="0" smtClean="0">
              <a:solidFill>
                <a:srgbClr val="000000"/>
              </a:solidFill>
            </a:endParaRPr>
          </a:p>
          <a:p>
            <a:pPr algn="ctr"/>
            <a:r>
              <a:rPr lang="cs-CZ" altLang="cs-CZ" dirty="0" err="1" smtClean="0">
                <a:solidFill>
                  <a:srgbClr val="000000"/>
                </a:solidFill>
              </a:rPr>
              <a:t>Microsporidiomycota</a:t>
            </a:r>
            <a:r>
              <a:rPr lang="cs-CZ" altLang="cs-CZ" dirty="0" smtClean="0">
                <a:solidFill>
                  <a:srgbClr val="000000"/>
                </a:solidFill>
              </a:rPr>
              <a:t> </a:t>
            </a:r>
            <a:r>
              <a:rPr lang="cs-CZ" altLang="cs-CZ" dirty="0">
                <a:solidFill>
                  <a:srgbClr val="000000"/>
                </a:solidFill>
              </a:rPr>
              <a:t>/ </a:t>
            </a:r>
            <a:r>
              <a:rPr lang="cs-CZ" altLang="cs-CZ" dirty="0" err="1">
                <a:solidFill>
                  <a:srgbClr val="000000"/>
                </a:solidFill>
              </a:rPr>
              <a:t>Chytridiomycota</a:t>
            </a:r>
            <a:r>
              <a:rPr lang="cs-CZ" altLang="cs-CZ" dirty="0">
                <a:solidFill>
                  <a:srgbClr val="000000"/>
                </a:solidFill>
              </a:rPr>
              <a:t> / </a:t>
            </a:r>
            <a:r>
              <a:rPr lang="cs-CZ" altLang="cs-CZ" dirty="0" err="1">
                <a:solidFill>
                  <a:srgbClr val="000000"/>
                </a:solidFill>
              </a:rPr>
              <a:t>Blastocladiomycota</a:t>
            </a:r>
            <a:endParaRPr lang="cs-CZ" altLang="cs-CZ" dirty="0">
              <a:solidFill>
                <a:srgbClr val="000000"/>
              </a:solidFill>
            </a:endParaRPr>
          </a:p>
          <a:p>
            <a:pPr algn="ctr"/>
            <a:r>
              <a:rPr lang="cs-CZ" altLang="cs-CZ" dirty="0">
                <a:solidFill>
                  <a:srgbClr val="000000"/>
                </a:solidFill>
              </a:rPr>
              <a:t>/ </a:t>
            </a:r>
            <a:r>
              <a:rPr lang="cs-CZ" altLang="cs-CZ" i="1" dirty="0">
                <a:solidFill>
                  <a:srgbClr val="000000"/>
                </a:solidFill>
              </a:rPr>
              <a:t>skupina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cs-CZ" altLang="cs-CZ" i="1" dirty="0" err="1">
                <a:solidFill>
                  <a:srgbClr val="000000"/>
                </a:solidFill>
              </a:rPr>
              <a:t>Zygomycota</a:t>
            </a:r>
            <a:r>
              <a:rPr lang="cs-CZ" altLang="cs-CZ" dirty="0">
                <a:solidFill>
                  <a:srgbClr val="000000"/>
                </a:solidFill>
              </a:rPr>
              <a:t> - </a:t>
            </a:r>
            <a:r>
              <a:rPr lang="cs-CZ" altLang="cs-CZ" dirty="0" err="1">
                <a:solidFill>
                  <a:srgbClr val="000000"/>
                </a:solidFill>
              </a:rPr>
              <a:t>Mucoromycota</a:t>
            </a:r>
            <a:r>
              <a:rPr lang="cs-CZ" altLang="cs-CZ" dirty="0">
                <a:solidFill>
                  <a:srgbClr val="000000"/>
                </a:solidFill>
              </a:rPr>
              <a:t>, </a:t>
            </a:r>
            <a:r>
              <a:rPr lang="cs-CZ" altLang="cs-CZ" dirty="0" err="1" smtClean="0">
                <a:solidFill>
                  <a:srgbClr val="000000"/>
                </a:solidFill>
              </a:rPr>
              <a:t>Zoopagomycota</a:t>
            </a:r>
            <a:r>
              <a:rPr lang="cs-CZ" altLang="cs-CZ" dirty="0" smtClean="0">
                <a:solidFill>
                  <a:srgbClr val="000000"/>
                </a:solidFill>
              </a:rPr>
              <a:t>, </a:t>
            </a:r>
            <a:r>
              <a:rPr lang="cs-CZ" altLang="cs-CZ" dirty="0" err="1">
                <a:solidFill>
                  <a:srgbClr val="000000"/>
                </a:solidFill>
              </a:rPr>
              <a:t>Glomeromycota</a:t>
            </a:r>
            <a:endParaRPr lang="cs-CZ" altLang="cs-CZ" dirty="0">
              <a:solidFill>
                <a:srgbClr val="000000"/>
              </a:solidFill>
            </a:endParaRPr>
          </a:p>
          <a:p>
            <a:pPr algn="ctr"/>
            <a:r>
              <a:rPr lang="cs-CZ" altLang="cs-CZ" dirty="0">
                <a:solidFill>
                  <a:srgbClr val="000000"/>
                </a:solidFill>
              </a:rPr>
              <a:t>/ </a:t>
            </a:r>
            <a:r>
              <a:rPr lang="cs-CZ" altLang="cs-CZ" dirty="0" err="1">
                <a:solidFill>
                  <a:srgbClr val="000000"/>
                </a:solidFill>
              </a:rPr>
              <a:t>Dikarya</a:t>
            </a:r>
            <a:r>
              <a:rPr lang="cs-CZ" altLang="cs-CZ" dirty="0">
                <a:solidFill>
                  <a:srgbClr val="000000"/>
                </a:solidFill>
              </a:rPr>
              <a:t> - </a:t>
            </a:r>
            <a:r>
              <a:rPr lang="cs-CZ" altLang="cs-CZ" dirty="0" err="1">
                <a:solidFill>
                  <a:srgbClr val="000000"/>
                </a:solidFill>
              </a:rPr>
              <a:t>Ascomycota</a:t>
            </a:r>
            <a:r>
              <a:rPr lang="cs-CZ" altLang="cs-CZ" dirty="0">
                <a:solidFill>
                  <a:srgbClr val="000000"/>
                </a:solidFill>
              </a:rPr>
              <a:t>: </a:t>
            </a:r>
            <a:r>
              <a:rPr lang="cs-CZ" altLang="cs-CZ" dirty="0" err="1">
                <a:solidFill>
                  <a:srgbClr val="000000"/>
                </a:solidFill>
              </a:rPr>
              <a:t>Taphrinomycotina</a:t>
            </a:r>
            <a:r>
              <a:rPr lang="cs-CZ" altLang="cs-CZ" dirty="0">
                <a:solidFill>
                  <a:srgbClr val="000000"/>
                </a:solidFill>
              </a:rPr>
              <a:t>, </a:t>
            </a:r>
            <a:r>
              <a:rPr lang="cs-CZ" altLang="cs-CZ" dirty="0" err="1">
                <a:solidFill>
                  <a:srgbClr val="000000"/>
                </a:solidFill>
              </a:rPr>
              <a:t>Saccharomycotina</a:t>
            </a:r>
            <a:r>
              <a:rPr lang="cs-CZ" altLang="cs-CZ" dirty="0">
                <a:solidFill>
                  <a:srgbClr val="000000"/>
                </a:solidFill>
              </a:rPr>
              <a:t>, </a:t>
            </a:r>
            <a:r>
              <a:rPr lang="cs-CZ" altLang="cs-CZ" dirty="0" err="1">
                <a:solidFill>
                  <a:srgbClr val="000000"/>
                </a:solidFill>
              </a:rPr>
              <a:t>Pezizomycotina</a:t>
            </a:r>
            <a:endParaRPr lang="cs-CZ" altLang="cs-CZ" dirty="0">
              <a:solidFill>
                <a:srgbClr val="000000"/>
              </a:solidFill>
            </a:endParaRPr>
          </a:p>
          <a:p>
            <a:pPr algn="ctr"/>
            <a:r>
              <a:rPr lang="cs-CZ" altLang="cs-CZ" dirty="0">
                <a:solidFill>
                  <a:srgbClr val="000000"/>
                </a:solidFill>
              </a:rPr>
              <a:t>- </a:t>
            </a:r>
            <a:r>
              <a:rPr lang="cs-CZ" altLang="cs-CZ" i="1" dirty="0">
                <a:solidFill>
                  <a:srgbClr val="000000"/>
                </a:solidFill>
              </a:rPr>
              <a:t>pomocné skupiny </a:t>
            </a:r>
            <a:r>
              <a:rPr lang="cs-CZ" altLang="cs-CZ" i="1" dirty="0" err="1">
                <a:solidFill>
                  <a:srgbClr val="000000"/>
                </a:solidFill>
              </a:rPr>
              <a:t>Deuteromycota</a:t>
            </a:r>
            <a:r>
              <a:rPr lang="cs-CZ" altLang="cs-CZ" i="1" dirty="0">
                <a:solidFill>
                  <a:srgbClr val="000000"/>
                </a:solidFill>
              </a:rPr>
              <a:t> a </a:t>
            </a:r>
            <a:r>
              <a:rPr lang="cs-CZ" altLang="cs-CZ" i="1" dirty="0" err="1">
                <a:solidFill>
                  <a:srgbClr val="000000"/>
                </a:solidFill>
              </a:rPr>
              <a:t>Lichenes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cs-CZ" altLang="cs-CZ" dirty="0">
                <a:solidFill>
                  <a:srgbClr val="000000"/>
                </a:solidFill>
              </a:rPr>
              <a:t>- </a:t>
            </a:r>
            <a:r>
              <a:rPr lang="cs-CZ" altLang="cs-CZ" dirty="0" err="1">
                <a:solidFill>
                  <a:srgbClr val="000000"/>
                </a:solidFill>
              </a:rPr>
              <a:t>Basidiomycota</a:t>
            </a:r>
            <a:r>
              <a:rPr lang="cs-CZ" altLang="cs-CZ" dirty="0">
                <a:solidFill>
                  <a:srgbClr val="000000"/>
                </a:solidFill>
              </a:rPr>
              <a:t>: </a:t>
            </a:r>
            <a:r>
              <a:rPr lang="cs-CZ" altLang="cs-CZ" dirty="0" err="1">
                <a:solidFill>
                  <a:srgbClr val="000000"/>
                </a:solidFill>
              </a:rPr>
              <a:t>Pucciniomycotina</a:t>
            </a:r>
            <a:r>
              <a:rPr lang="cs-CZ" altLang="cs-CZ" dirty="0">
                <a:solidFill>
                  <a:srgbClr val="000000"/>
                </a:solidFill>
              </a:rPr>
              <a:t>, </a:t>
            </a:r>
            <a:r>
              <a:rPr lang="cs-CZ" altLang="cs-CZ" dirty="0" err="1">
                <a:solidFill>
                  <a:srgbClr val="000000"/>
                </a:solidFill>
              </a:rPr>
              <a:t>Ustilaginomycotina</a:t>
            </a:r>
            <a:r>
              <a:rPr lang="cs-CZ" altLang="cs-CZ" dirty="0">
                <a:solidFill>
                  <a:srgbClr val="000000"/>
                </a:solidFill>
              </a:rPr>
              <a:t>, </a:t>
            </a:r>
            <a:r>
              <a:rPr lang="cs-CZ" altLang="cs-CZ" dirty="0" err="1">
                <a:solidFill>
                  <a:srgbClr val="000000"/>
                </a:solidFill>
              </a:rPr>
              <a:t>Agaricomycotina</a:t>
            </a:r>
            <a:endParaRPr lang="cs-CZ" altLang="cs-CZ" dirty="0">
              <a:solidFill>
                <a:srgbClr val="000000"/>
              </a:solidFill>
            </a:endParaRPr>
          </a:p>
        </p:txBody>
      </p:sp>
      <p:sp>
        <p:nvSpPr>
          <p:cNvPr id="9" name="Text Box 4">
            <a:extLst>
              <a:ext uri="{FF2B5EF4-FFF2-40B4-BE49-F238E27FC236}">
                <a16:creationId xmlns="" xmlns:a16="http://schemas.microsoft.com/office/drawing/2014/main" id="{07F48C6B-D815-441E-B820-DAE5C5DB3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9400"/>
            <a:ext cx="914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1400" dirty="0" smtClean="0">
                <a:solidFill>
                  <a:srgbClr val="006600"/>
                </a:solidFill>
                <a:ea typeface="SimSun" panose="02010600030101010101" pitchFamily="2" charset="-122"/>
              </a:rPr>
              <a:t>MASARYKOVA UNIVERZITA, PŘÍRODOVĚDECKÁ FAKULTA</a:t>
            </a:r>
            <a:endParaRPr lang="cs-CZ" altLang="cs-CZ" sz="1400" dirty="0">
              <a:solidFill>
                <a:srgbClr val="006600"/>
              </a:solidFill>
              <a:ea typeface="SimSun" panose="02010600030101010101" pitchFamily="2" charset="-122"/>
            </a:endParaRPr>
          </a:p>
          <a:p>
            <a:pPr algn="ctr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1400" dirty="0" smtClean="0">
                <a:solidFill>
                  <a:srgbClr val="000000"/>
                </a:solidFill>
                <a:ea typeface="SimSun" panose="02010600030101010101" pitchFamily="2" charset="-122"/>
              </a:rPr>
              <a:t>ÚSTAV BOTANIKY A ZOOLOGIE</a:t>
            </a:r>
            <a:endParaRPr lang="cs-CZ" altLang="cs-CZ" sz="1400" dirty="0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  <p:sp>
        <p:nvSpPr>
          <p:cNvPr id="10" name="Line 5">
            <a:extLst>
              <a:ext uri="{FF2B5EF4-FFF2-40B4-BE49-F238E27FC236}">
                <a16:creationId xmlns="" xmlns:a16="http://schemas.microsoft.com/office/drawing/2014/main" id="{0ACB2F6E-2623-4237-B832-B407E585D49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11300" y="763588"/>
            <a:ext cx="6118225" cy="0"/>
          </a:xfrm>
          <a:prstGeom prst="line">
            <a:avLst/>
          </a:prstGeom>
          <a:noFill/>
          <a:ln w="1905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" name="Line 6">
            <a:extLst>
              <a:ext uri="{FF2B5EF4-FFF2-40B4-BE49-F238E27FC236}">
                <a16:creationId xmlns="" xmlns:a16="http://schemas.microsoft.com/office/drawing/2014/main" id="{9579DC51-B01A-44DD-A46A-481869213B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11300" y="798513"/>
            <a:ext cx="61182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2" name="Picture 7">
            <a:extLst>
              <a:ext uri="{FF2B5EF4-FFF2-40B4-BE49-F238E27FC236}">
                <a16:creationId xmlns="" xmlns:a16="http://schemas.microsoft.com/office/drawing/2014/main" id="{9465C8FB-88C6-4693-8D24-61565A226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350"/>
            <a:ext cx="1011237" cy="100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>
            <a:extLst>
              <a:ext uri="{FF2B5EF4-FFF2-40B4-BE49-F238E27FC236}">
                <a16:creationId xmlns="" xmlns:a16="http://schemas.microsoft.com/office/drawing/2014/main" id="{92DC03B9-E687-40E9-BA79-327F17849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401" y="257175"/>
            <a:ext cx="1008063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1" name="Text Box 13">
            <a:extLst>
              <a:ext uri="{FF2B5EF4-FFF2-40B4-BE49-F238E27FC236}">
                <a16:creationId xmlns="" xmlns:a16="http://schemas.microsoft.com/office/drawing/2014/main" id="{F2414985-EE3B-4581-B39B-2BC5200ECA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867400"/>
            <a:ext cx="8382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systém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: 5(-6) řádů ve 2(-3) skupinách (některými autory jsou do této třídy řazeni i zástupci čeledi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Ceratiomyxaceae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7422" name="Picture 14">
            <a:extLst>
              <a:ext uri="{FF2B5EF4-FFF2-40B4-BE49-F238E27FC236}">
                <a16:creationId xmlns="" xmlns:a16="http://schemas.microsoft.com/office/drawing/2014/main" id="{4AC58B69-066E-41E8-A028-CC01A91B2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81000"/>
            <a:ext cx="4298950" cy="489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23" name="Text Box 15">
            <a:extLst>
              <a:ext uri="{FF2B5EF4-FFF2-40B4-BE49-F238E27FC236}">
                <a16:creationId xmlns="" xmlns:a16="http://schemas.microsoft.com/office/drawing/2014/main" id="{E3B2DC14-2B3C-43B0-A818-BE3E394F6B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3962400" cy="531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uvnitř sporokarpů se tvoří vlákna (jednotlivá nebo větvená)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kapilicium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, nebuněčná struktura vzniklá z vyloučenin vakuol, uchycená na peridii, bázi sporokarpu nebo kolumelu (pseudokapilicium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nepravidelné niťovité útvary)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spory mají dvoj- (příp. tří-)vrstevnou stěnu, vnitřní vrstva je celulózní, ve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vnější jsou různé látky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výskyt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: zcela kosmopolitní, závislé na dostatečné teplotě a vlhkosti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preferují chladná, stinná, vlhká místa; v mírném pásu růst omezen na letní sezónu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substrát: organické zbytky, </a:t>
            </a:r>
            <a:r>
              <a:rPr lang="cs-CZ" altLang="cs-CZ">
                <a:solidFill>
                  <a:srgbClr val="000000"/>
                </a:solidFill>
              </a:rPr>
              <a:t>z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ejména</a:t>
            </a:r>
            <a:r>
              <a:rPr lang="cs-CZ" altLang="cs-CZ">
                <a:solidFill>
                  <a:srgbClr val="000000"/>
                </a:solidFill>
              </a:rPr>
              <a:t>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rostlinné, ale </a:t>
            </a:r>
            <a:r>
              <a:rPr lang="cs-CZ" altLang="cs-CZ">
                <a:solidFill>
                  <a:srgbClr val="000000"/>
                </a:solidFill>
              </a:rPr>
              <a:t>žijí i v půdě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, živí se mikroorganismy tam žijícími</a:t>
            </a:r>
          </a:p>
        </p:txBody>
      </p:sp>
      <p:pic>
        <p:nvPicPr>
          <p:cNvPr id="17424" name="2_myxom_15_stavba-sporokarpu.MP3">
            <a:hlinkClick r:id="" action="ppaction://media"/>
            <a:extLst>
              <a:ext uri="{FF2B5EF4-FFF2-40B4-BE49-F238E27FC236}">
                <a16:creationId xmlns="" xmlns:a16="http://schemas.microsoft.com/office/drawing/2014/main" id="{B6C4C511-7457-4E04-9F69-55A636750009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4762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5" name="2_myxom_15_ekologie-hlenek.MP3">
            <a:hlinkClick r:id="" action="ppaction://media"/>
            <a:extLst>
              <a:ext uri="{FF2B5EF4-FFF2-40B4-BE49-F238E27FC236}">
                <a16:creationId xmlns="" xmlns:a16="http://schemas.microsoft.com/office/drawing/2014/main" id="{CABAAAEF-E886-401B-82B0-4B29D86E8D32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537368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4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907" fill="hold"/>
                                        <p:tgtEl>
                                          <p:spTgt spid="174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2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2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4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6884" fill="hold"/>
                                        <p:tgtEl>
                                          <p:spTgt spid="174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2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2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71" name="Text Box 15">
            <a:extLst>
              <a:ext uri="{FF2B5EF4-FFF2-40B4-BE49-F238E27FC236}">
                <a16:creationId xmlns="" xmlns:a16="http://schemas.microsoft.com/office/drawing/2014/main" id="{8F848A9D-AC31-48FE-BBF4-E87F2EE0C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6135688" cy="295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•</a:t>
            </a:r>
            <a:r>
              <a:rPr lang="cs-CZ" altLang="cs-CZ" sz="1600">
                <a:solidFill>
                  <a:srgbClr val="000000"/>
                </a:solidFill>
                <a:cs typeface="Arial" panose="020B0604020202020204" pitchFamily="34" charset="0"/>
              </a:rPr>
              <a:t> 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většina hlenek </a:t>
            </a:r>
            <a:r>
              <a:rPr lang="cs-CZ" altLang="cs-CZ">
                <a:solidFill>
                  <a:srgbClr val="000000"/>
                </a:solidFill>
              </a:rPr>
              <a:t>má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myxogastroidní typ vzniku sporokarpu – na povrchu plazmodia se vytváří hypothalus, z něj roste sporokarp;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v trofické fázi tvoří proto- nebo faneroplazmodia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řád </a:t>
            </a:r>
            <a:r>
              <a:rPr lang="cs-CZ" altLang="cs-CZ" b="1" i="1">
                <a:solidFill>
                  <a:srgbClr val="000000"/>
                </a:solidFill>
                <a:cs typeface="Arial" panose="020B0604020202020204" pitchFamily="34" charset="0"/>
              </a:rPr>
              <a:t>Echinostelida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tvoří protoplazmodia a sporangia, nejmenší zástupci; příbuznost s podtřídou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Protostelio</a:t>
            </a:r>
            <a:r>
              <a:rPr lang="cs-CZ" altLang="cs-CZ" i="1">
                <a:solidFill>
                  <a:srgbClr val="000000"/>
                </a:solidFill>
              </a:rPr>
              <a:t>-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mycetidae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- naznačuje společný původ (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Echinostelium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řád </a:t>
            </a:r>
            <a:r>
              <a:rPr lang="cs-CZ" altLang="cs-CZ" b="1" i="1">
                <a:solidFill>
                  <a:srgbClr val="000000"/>
                </a:solidFill>
                <a:cs typeface="Arial" panose="020B0604020202020204" pitchFamily="34" charset="0"/>
              </a:rPr>
              <a:t>Liceida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proto- nebo faneroplazmodia, sporokarpy různých typů, netvoří se (neplatí bez výjimky) kolumela a kapilicium (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Lycogala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- vlčí mléko, růžová kulovitá aethalia)</a:t>
            </a:r>
          </a:p>
        </p:txBody>
      </p:sp>
      <p:pic>
        <p:nvPicPr>
          <p:cNvPr id="70672" name="Picture 16">
            <a:extLst>
              <a:ext uri="{FF2B5EF4-FFF2-40B4-BE49-F238E27FC236}">
                <a16:creationId xmlns="" xmlns:a16="http://schemas.microsoft.com/office/drawing/2014/main" id="{3EA7D0F7-9452-4DC7-B6FB-9FCF8E85E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" t="3580" r="954"/>
          <a:stretch>
            <a:fillRect/>
          </a:stretch>
        </p:blipFill>
        <p:spPr bwMode="auto">
          <a:xfrm>
            <a:off x="6535738" y="457200"/>
            <a:ext cx="2130425" cy="279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73" name="Picture 17">
            <a:extLst>
              <a:ext uri="{FF2B5EF4-FFF2-40B4-BE49-F238E27FC236}">
                <a16:creationId xmlns="" xmlns:a16="http://schemas.microsoft.com/office/drawing/2014/main" id="{499348B2-C652-4B1B-91AE-1FFEC014E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21"/>
          <a:stretch>
            <a:fillRect/>
          </a:stretch>
        </p:blipFill>
        <p:spPr bwMode="auto">
          <a:xfrm>
            <a:off x="469900" y="4556125"/>
            <a:ext cx="2054225" cy="184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75" name="Picture 19">
            <a:extLst>
              <a:ext uri="{FF2B5EF4-FFF2-40B4-BE49-F238E27FC236}">
                <a16:creationId xmlns="" xmlns:a16="http://schemas.microsoft.com/office/drawing/2014/main" id="{8A98DD16-715B-4347-A20F-2304BD654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556125"/>
            <a:ext cx="2606675" cy="184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76" name="Picture 20">
            <a:extLst>
              <a:ext uri="{FF2B5EF4-FFF2-40B4-BE49-F238E27FC236}">
                <a16:creationId xmlns="" xmlns:a16="http://schemas.microsoft.com/office/drawing/2014/main" id="{8B54542D-1F42-4857-AB4C-87CD3E1D1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96"/>
          <a:stretch>
            <a:fillRect/>
          </a:stretch>
        </p:blipFill>
        <p:spPr bwMode="auto">
          <a:xfrm>
            <a:off x="2616200" y="4556125"/>
            <a:ext cx="3390900" cy="184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77" name="Text Box 21">
            <a:extLst>
              <a:ext uri="{FF2B5EF4-FFF2-40B4-BE49-F238E27FC236}">
                <a16:creationId xmlns="" xmlns:a16="http://schemas.microsoft.com/office/drawing/2014/main" id="{3FDF7F58-CE06-44DD-BBF4-59C32197BD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352800"/>
            <a:ext cx="83820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řád </a:t>
            </a:r>
            <a:r>
              <a:rPr lang="cs-CZ" altLang="cs-CZ" b="1" i="1">
                <a:solidFill>
                  <a:srgbClr val="000000"/>
                </a:solidFill>
                <a:cs typeface="Arial" panose="020B0604020202020204" pitchFamily="34" charset="0"/>
              </a:rPr>
              <a:t>Physarida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faneroplazmodia, sporokarpy různých typů, tvoří se kolumela a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kapilicium, často inkrustované CaCO</a:t>
            </a:r>
            <a:r>
              <a:rPr lang="cs-CZ" altLang="cs-CZ" baseline="-30000">
                <a:solidFill>
                  <a:srgbClr val="000000"/>
                </a:solidFill>
                <a:cs typeface="Arial" panose="020B0604020202020204" pitchFamily="34" charset="0"/>
              </a:rPr>
              <a:t>3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(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Physarum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- sporangia nebo plazmodio</a:t>
            </a:r>
            <a:r>
              <a:rPr lang="cs-CZ" altLang="cs-CZ">
                <a:solidFill>
                  <a:srgbClr val="000000"/>
                </a:solidFill>
              </a:rPr>
              <a:t>-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karpy,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Fuligo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- slizovka, aethalia)</a:t>
            </a:r>
            <a:endParaRPr lang="cs-CZ" altLang="cs-CZ"/>
          </a:p>
        </p:txBody>
      </p:sp>
      <p:sp>
        <p:nvSpPr>
          <p:cNvPr id="70678" name="Text Box 22">
            <a:extLst>
              <a:ext uri="{FF2B5EF4-FFF2-40B4-BE49-F238E27FC236}">
                <a16:creationId xmlns="" xmlns:a16="http://schemas.microsoft.com/office/drawing/2014/main" id="{330EFE89-6E5A-4B57-B98D-11711763C2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4022725"/>
            <a:ext cx="44958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/>
              <a:t>Zleva: aethalia </a:t>
            </a:r>
            <a:r>
              <a:rPr lang="cs-CZ" altLang="cs-CZ" sz="1500" i="1"/>
              <a:t>Lycogala epidendrum, </a:t>
            </a:r>
            <a:r>
              <a:rPr lang="cs-CZ" altLang="cs-CZ" sz="1500"/>
              <a:t>sporangia </a:t>
            </a:r>
            <a:r>
              <a:rPr lang="cs-CZ" altLang="cs-CZ" sz="1500" i="1"/>
              <a:t>Physarum leucophaeum, </a:t>
            </a:r>
            <a:r>
              <a:rPr lang="cs-CZ" altLang="cs-CZ" sz="1500"/>
              <a:t>aethalium </a:t>
            </a:r>
            <a:r>
              <a:rPr lang="cs-CZ" altLang="cs-CZ" sz="1500" i="1"/>
              <a:t>Fuligo septica</a:t>
            </a:r>
            <a:endParaRPr lang="cs-CZ" altLang="cs-CZ" sz="1500"/>
          </a:p>
        </p:txBody>
      </p:sp>
      <p:sp>
        <p:nvSpPr>
          <p:cNvPr id="70679" name="Text Box 23">
            <a:extLst>
              <a:ext uri="{FF2B5EF4-FFF2-40B4-BE49-F238E27FC236}">
                <a16:creationId xmlns="" xmlns:a16="http://schemas.microsoft.com/office/drawing/2014/main" id="{48C95C5F-3633-48E8-B3E0-C37C98F5E3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4300" y="2971800"/>
            <a:ext cx="22098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 i="1">
                <a:solidFill>
                  <a:schemeClr val="bg1"/>
                </a:solidFill>
              </a:rPr>
              <a:t>Echinostelium minutum</a:t>
            </a:r>
          </a:p>
        </p:txBody>
      </p:sp>
      <p:pic>
        <p:nvPicPr>
          <p:cNvPr id="70680" name="2_myxom_16_physarum-lycogala-fuligo.MP3">
            <a:hlinkClick r:id="" action="ppaction://media"/>
            <a:extLst>
              <a:ext uri="{FF2B5EF4-FFF2-40B4-BE49-F238E27FC236}">
                <a16:creationId xmlns="" xmlns:a16="http://schemas.microsoft.com/office/drawing/2014/main" id="{2957E304-61BA-48C6-8D34-DEE3C567C8B9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40767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06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486" fill="hold"/>
                                        <p:tgtEl>
                                          <p:spTgt spid="706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68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68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2">
            <a:extLst>
              <a:ext uri="{FF2B5EF4-FFF2-40B4-BE49-F238E27FC236}">
                <a16:creationId xmlns="" xmlns:a16="http://schemas.microsoft.com/office/drawing/2014/main" id="{433CC546-4AD4-49BF-919E-FB9389A944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692400"/>
            <a:ext cx="5181600" cy="384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řád </a:t>
            </a:r>
            <a:r>
              <a:rPr lang="cs-CZ" altLang="cs-CZ" b="1" i="1">
                <a:solidFill>
                  <a:srgbClr val="000000"/>
                </a:solidFill>
                <a:cs typeface="Arial" panose="020B0604020202020204" pitchFamily="34" charset="0"/>
              </a:rPr>
              <a:t>Trichiida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>
                <a:solidFill>
                  <a:srgbClr val="000000"/>
                </a:solidFill>
              </a:rPr>
              <a:t>– tvoří</a:t>
            </a: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přechodný typ mezi </a:t>
            </a:r>
            <a:r>
              <a:rPr lang="cs-CZ" altLang="cs-CZ">
                <a:solidFill>
                  <a:srgbClr val="000000"/>
                </a:solidFill>
              </a:rPr>
              <a:t>afan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o-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a faneroplazm., sporokarpy </a:t>
            </a:r>
          </a:p>
          <a:p>
            <a:r>
              <a:rPr lang="cs-CZ" altLang="cs-CZ">
                <a:solidFill>
                  <a:srgbClr val="000000"/>
                </a:solidFill>
              </a:rPr>
              <a:t>typu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sporangia </a:t>
            </a:r>
            <a:r>
              <a:rPr lang="cs-CZ" altLang="cs-CZ">
                <a:solidFill>
                  <a:srgbClr val="000000"/>
                </a:solidFill>
              </a:rPr>
              <a:t>nebo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plaz</a:t>
            </a:r>
            <a:r>
              <a:rPr lang="cs-CZ" altLang="cs-CZ">
                <a:solidFill>
                  <a:srgbClr val="000000"/>
                </a:solidFill>
              </a:rPr>
              <a:t>-</a:t>
            </a:r>
          </a:p>
          <a:p>
            <a:r>
              <a:rPr lang="cs-CZ" altLang="cs-CZ">
                <a:solidFill>
                  <a:srgbClr val="000000"/>
                </a:solidFill>
              </a:rPr>
              <a:t>modi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okarp</a:t>
            </a:r>
            <a:r>
              <a:rPr lang="cs-CZ" altLang="cs-CZ">
                <a:solidFill>
                  <a:srgbClr val="000000"/>
                </a:solidFill>
              </a:rPr>
              <a:t>u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, kapilicium bohatě strukturované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(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Arcyria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- vlnatka,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Trichia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- vlasatka)</a:t>
            </a:r>
            <a:endParaRPr lang="cs-CZ" altLang="cs-CZ">
              <a:solidFill>
                <a:srgbClr val="000000"/>
              </a:solidFill>
            </a:endParaRPr>
          </a:p>
          <a:p>
            <a:endParaRPr lang="cs-CZ" altLang="cs-CZ" sz="800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•  stemonitoidní typ vzniku sporokarpu:</a:t>
            </a: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– hypothalus se vytváří na spodní straně plazmodia na substrátu;</a:t>
            </a:r>
          </a:p>
          <a:p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tyto hlenky v trof. fázi tvoří afanoplazmodia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řád </a:t>
            </a:r>
            <a:r>
              <a:rPr lang="cs-CZ" altLang="cs-CZ" b="1" i="1">
                <a:solidFill>
                  <a:srgbClr val="000000"/>
                </a:solidFill>
                <a:cs typeface="Arial" panose="020B0604020202020204" pitchFamily="34" charset="0"/>
              </a:rPr>
              <a:t>Stemonitida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- sporangia s jemnou peridií, vytvořena kolumela a větvené kapilicium (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Stemonitis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- pazderek)</a:t>
            </a:r>
          </a:p>
        </p:txBody>
      </p:sp>
      <p:pic>
        <p:nvPicPr>
          <p:cNvPr id="75779" name="Picture 3">
            <a:extLst>
              <a:ext uri="{FF2B5EF4-FFF2-40B4-BE49-F238E27FC236}">
                <a16:creationId xmlns="" xmlns:a16="http://schemas.microsoft.com/office/drawing/2014/main" id="{10647748-7EBB-45A0-B988-D2292BC46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1" r="4973"/>
          <a:stretch>
            <a:fillRect/>
          </a:stretch>
        </p:blipFill>
        <p:spPr bwMode="auto">
          <a:xfrm>
            <a:off x="469900" y="457200"/>
            <a:ext cx="2879725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0" name="Picture 4">
            <a:extLst>
              <a:ext uri="{FF2B5EF4-FFF2-40B4-BE49-F238E27FC236}">
                <a16:creationId xmlns="" xmlns:a16="http://schemas.microsoft.com/office/drawing/2014/main" id="{52E03952-EF36-4AC8-BC9B-70BC83D1F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57200"/>
            <a:ext cx="245745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1" name="Picture 5">
            <a:extLst>
              <a:ext uri="{FF2B5EF4-FFF2-40B4-BE49-F238E27FC236}">
                <a16:creationId xmlns="" xmlns:a16="http://schemas.microsoft.com/office/drawing/2014/main" id="{28AFD557-BFF0-4091-B0E9-9D6AAA724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981200"/>
            <a:ext cx="3232150" cy="455295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83" name="Text Box 7">
            <a:extLst>
              <a:ext uri="{FF2B5EF4-FFF2-40B4-BE49-F238E27FC236}">
                <a16:creationId xmlns="" xmlns:a16="http://schemas.microsoft.com/office/drawing/2014/main" id="{FF6E2986-6E00-4C5C-95E5-60EE16A74A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0100" y="381000"/>
            <a:ext cx="2895600" cy="138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1500"/>
              <a:t>Vlevo sporangia </a:t>
            </a:r>
            <a:r>
              <a:rPr lang="cs-CZ" altLang="cs-CZ" sz="1500" i="1"/>
              <a:t>Trichia </a:t>
            </a:r>
            <a:r>
              <a:rPr lang="cs-CZ" altLang="cs-CZ" sz="1500"/>
              <a:t>sp., </a:t>
            </a:r>
            <a:r>
              <a:rPr lang="cs-CZ" altLang="cs-CZ" sz="1500" i="1"/>
              <a:t>Arcyria pomiformis</a:t>
            </a:r>
            <a:r>
              <a:rPr lang="cs-CZ" altLang="cs-CZ" sz="1500"/>
              <a:t>, dole vývin sporangií </a:t>
            </a:r>
            <a:r>
              <a:rPr lang="cs-CZ" altLang="cs-CZ" sz="1500" i="1"/>
              <a:t>Stemonitis fusca</a:t>
            </a:r>
          </a:p>
          <a:p>
            <a:pPr algn="r"/>
            <a:endParaRPr lang="cs-CZ" altLang="cs-CZ" sz="800" i="1"/>
          </a:p>
          <a:p>
            <a:pPr algn="r"/>
            <a:r>
              <a:rPr lang="cs-CZ" altLang="cs-CZ" sz="800"/>
              <a:t>Foto Dalibor Matýsek (</a:t>
            </a:r>
            <a:r>
              <a:rPr lang="cs-CZ" altLang="cs-CZ" sz="800" i="1"/>
              <a:t>Echinostelium, Physarum, Arcyria</a:t>
            </a:r>
            <a:r>
              <a:rPr lang="cs-CZ" altLang="cs-CZ" sz="800"/>
              <a:t>), Oldřich Roučka (</a:t>
            </a:r>
            <a:r>
              <a:rPr lang="cs-CZ" altLang="cs-CZ" sz="800" i="1"/>
              <a:t>Fuligo, Stemonitis</a:t>
            </a:r>
            <a:r>
              <a:rPr lang="cs-CZ" altLang="cs-CZ" sz="800"/>
              <a:t>), </a:t>
            </a:r>
          </a:p>
          <a:p>
            <a:pPr algn="r"/>
            <a:r>
              <a:rPr lang="cs-CZ" altLang="cs-CZ" sz="800"/>
              <a:t>Pavol Baksy (</a:t>
            </a:r>
            <a:r>
              <a:rPr lang="cs-CZ" altLang="cs-CZ" sz="800" i="1"/>
              <a:t>Lycogala</a:t>
            </a:r>
            <a:r>
              <a:rPr lang="cs-CZ" altLang="cs-CZ" sz="800"/>
              <a:t>), Anton Mocik (</a:t>
            </a:r>
            <a:r>
              <a:rPr lang="cs-CZ" altLang="cs-CZ" sz="800" i="1"/>
              <a:t>Trichia</a:t>
            </a:r>
            <a:r>
              <a:rPr lang="cs-CZ" altLang="cs-CZ" sz="800"/>
              <a:t>);</a:t>
            </a:r>
          </a:p>
          <a:p>
            <a:pPr algn="r"/>
            <a:r>
              <a:rPr lang="cs-CZ" altLang="cs-CZ" sz="800"/>
              <a:t>zdroj fotografií: </a:t>
            </a:r>
            <a:r>
              <a:rPr lang="cs-CZ" altLang="cs-CZ" sz="800">
                <a:hlinkClick r:id="rId7"/>
              </a:rPr>
              <a:t>http://www.nahuby.sk</a:t>
            </a:r>
            <a:r>
              <a:rPr lang="cs-CZ" altLang="cs-CZ" sz="800"/>
              <a:t> </a:t>
            </a:r>
          </a:p>
        </p:txBody>
      </p:sp>
      <p:pic>
        <p:nvPicPr>
          <p:cNvPr id="75784" name="2_myxom_17_sporangialni-hlenky.MP3">
            <a:hlinkClick r:id="" action="ppaction://media"/>
            <a:extLst>
              <a:ext uri="{FF2B5EF4-FFF2-40B4-BE49-F238E27FC236}">
                <a16:creationId xmlns="" xmlns:a16="http://schemas.microsoft.com/office/drawing/2014/main" id="{C769E491-AE73-4BA7-9D25-AC2E826B9CA4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5573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57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144" fill="hold"/>
                                        <p:tgtEl>
                                          <p:spTgt spid="757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78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78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2">
            <a:extLst>
              <a:ext uri="{FF2B5EF4-FFF2-40B4-BE49-F238E27FC236}">
                <a16:creationId xmlns="" xmlns:a16="http://schemas.microsoft.com/office/drawing/2014/main" id="{D1F272B5-2C0D-41B1-8C00-F605D1BEAB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558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Říše: </a:t>
            </a:r>
            <a:r>
              <a:rPr lang="cs-CZ" altLang="cs-CZ" b="1" i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EXCAVATA</a:t>
            </a:r>
            <a:endParaRPr lang="cs-CZ" altLang="cs-CZ" b="1" u="sng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cs-CZ" altLang="cs-CZ" b="1" u="sng"/>
              <a:t>Oddělení: </a:t>
            </a:r>
            <a:r>
              <a:rPr lang="cs-CZ" altLang="cs-CZ" b="1" i="1" u="sng"/>
              <a:t>PERCOLOZOA</a:t>
            </a:r>
            <a:endParaRPr lang="cs-CZ" altLang="cs-CZ" b="1" u="sng"/>
          </a:p>
          <a:p>
            <a:r>
              <a:rPr lang="cs-CZ" altLang="cs-CZ" b="1"/>
              <a:t>Třída: </a:t>
            </a:r>
            <a:r>
              <a:rPr lang="cs-CZ" altLang="cs-CZ" b="1" i="1"/>
              <a:t>HETEROLOBOSEA</a:t>
            </a:r>
            <a:endParaRPr lang="cs-CZ" altLang="cs-CZ" b="1"/>
          </a:p>
          <a:p>
            <a:endParaRPr lang="cs-CZ" altLang="cs-CZ" sz="1200" b="1"/>
          </a:p>
          <a:p>
            <a:r>
              <a:rPr lang="cs-CZ" altLang="cs-CZ">
                <a:solidFill>
                  <a:srgbClr val="000000"/>
                </a:solidFill>
              </a:rPr>
              <a:t>– protozoální organismy, mezi které patří </a:t>
            </a:r>
            <a:r>
              <a:rPr lang="cs-CZ" altLang="cs-CZ" b="1">
                <a:solidFill>
                  <a:srgbClr val="000000"/>
                </a:solidFill>
              </a:rPr>
              <a:t>řád </a:t>
            </a:r>
            <a:r>
              <a:rPr lang="cs-CZ" altLang="cs-CZ" b="1" i="1">
                <a:solidFill>
                  <a:srgbClr val="000000"/>
                </a:solidFill>
              </a:rPr>
              <a:t>Acrasida</a:t>
            </a:r>
            <a:r>
              <a:rPr lang="cs-CZ" altLang="cs-CZ" b="1">
                <a:solidFill>
                  <a:srgbClr val="000000"/>
                </a:solidFill>
              </a:rPr>
              <a:t> - akrasie</a:t>
            </a:r>
          </a:p>
          <a:p>
            <a:endParaRPr lang="cs-CZ" altLang="cs-CZ" sz="1200" b="1" u="sng"/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skupinu charakterizuje</a:t>
            </a:r>
            <a:r>
              <a:rPr lang="cs-CZ" altLang="cs-CZ">
                <a:solidFill>
                  <a:srgbClr val="000000"/>
                </a:solidFill>
              </a:rPr>
              <a:t>: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•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tvorba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válcovitých myxaméb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, jejichž pseudopodia jsou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bez subpseudopodií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;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•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 buněčné stěně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není celulóza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;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•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vytvářejí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pseudoplazmodia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a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sorokarpy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;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•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nebyl pozorován pohlavní proces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20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2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základním typem stélky je haploidní myxaméba s jedním jádrem (výjimečně více); dělení myxaméb je schizotomické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pseudopodia (panožky) myxaméb jsou lalokovitá, bez koncových výběžků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subpseudopodií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výživa myxaméb je holozoická, pohlcují bakterie, kvasinky aj.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jen výjimečně dochází ke vzniku myxomonád, které mají 2 akrokontní bičíky bez mastigonemat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za nepříznivých podmínek dochází ke vzniku tenkostěnných mikrocyst anebo sférocyst s drsnou stěnou (mohou vznikat i splynutím myxaméb)</a:t>
            </a:r>
          </a:p>
        </p:txBody>
      </p:sp>
      <p:pic>
        <p:nvPicPr>
          <p:cNvPr id="83971" name="2_acras_05_acrasida.MP3">
            <a:hlinkClick r:id="" action="ppaction://media"/>
            <a:extLst>
              <a:ext uri="{FF2B5EF4-FFF2-40B4-BE49-F238E27FC236}">
                <a16:creationId xmlns="" xmlns:a16="http://schemas.microsoft.com/office/drawing/2014/main" id="{CE82B8C0-B5DB-40DF-84FD-4C3CDBB2EC7B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1412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45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39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640" fill="hold"/>
                                        <p:tgtEl>
                                          <p:spTgt spid="839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97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97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2">
            <a:extLst>
              <a:ext uri="{FF2B5EF4-FFF2-40B4-BE49-F238E27FC236}">
                <a16:creationId xmlns="" xmlns:a16="http://schemas.microsoft.com/office/drawing/2014/main" id="{8D1BF8EC-A8A0-4995-9C8B-8B9D72FD7E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381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životní cyklus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: ze spor se uvolní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myxaméby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=&gt; rozmnožování dělením =&gt; nastává shlukovací fáze - shlukováním myxaméb vznikají pseudoplazmodia =&gt; postupně se diferencují na stopku a sorogen =&gt; na stopce se vytvoří buněčná stěna, zatímco sorogen (stále tvořený shlukem buněk) se rozčlení do laloků =&gt; v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nich se vytvářejí řetězce spor (již s buněčnou stěnou) =&gt; vzniká sorokarp =&gt; i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buňky stopky se promění ve spory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20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2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výskyt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: v půdě nebo na organických substrátech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800">
              <a:solidFill>
                <a:srgbClr val="000000"/>
              </a:solidFill>
            </a:endParaRPr>
          </a:p>
          <a:p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syst</a:t>
            </a:r>
            <a:r>
              <a:rPr lang="cs-CZ" altLang="cs-CZ" b="1">
                <a:solidFill>
                  <a:srgbClr val="000000"/>
                </a:solidFill>
              </a:rPr>
              <a:t>ematické zařazení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: možná polyfyletická skupina, v rámci </a:t>
            </a:r>
            <a:r>
              <a:rPr lang="cs-CZ" altLang="cs-CZ">
                <a:solidFill>
                  <a:srgbClr val="000000"/>
                </a:solidFill>
              </a:rPr>
              <a:t>eukaryot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stojí </a:t>
            </a:r>
            <a:r>
              <a:rPr lang="cs-CZ" altLang="cs-CZ">
                <a:solidFill>
                  <a:srgbClr val="000000"/>
                </a:solidFill>
              </a:rPr>
              <a:t>zcela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jinde než hlenky, jimž jsou podobné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800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známým zástupcem řádu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Acrasida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je </a:t>
            </a:r>
          </a:p>
          <a:p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Acrasis rosea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(organismus tvořící </a:t>
            </a: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oranžové myxaméby a pseudoplazmodia)</a:t>
            </a:r>
          </a:p>
        </p:txBody>
      </p:sp>
      <p:pic>
        <p:nvPicPr>
          <p:cNvPr id="84995" name="Picture 3">
            <a:extLst>
              <a:ext uri="{FF2B5EF4-FFF2-40B4-BE49-F238E27FC236}">
                <a16:creationId xmlns="" xmlns:a16="http://schemas.microsoft.com/office/drawing/2014/main" id="{137E0763-ADC2-4F17-8AD7-318D2CB8C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124200"/>
            <a:ext cx="3086100" cy="246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996" name="Text Box 4">
            <a:extLst>
              <a:ext uri="{FF2B5EF4-FFF2-40B4-BE49-F238E27FC236}">
                <a16:creationId xmlns="" xmlns:a16="http://schemas.microsoft.com/office/drawing/2014/main" id="{8C179D0D-0434-4F84-9825-D97F72400F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0" y="5575300"/>
            <a:ext cx="2928938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800"/>
              <a:t>Zdroj: </a:t>
            </a:r>
            <a:r>
              <a:rPr lang="cs-CZ" altLang="cs-CZ" sz="800">
                <a:hlinkClick r:id="rId3"/>
              </a:rPr>
              <a:t>http://cosmos.bot.kyoto-u.ac.jp/csm/photos-j.html</a:t>
            </a:r>
            <a:r>
              <a:rPr lang="cs-CZ" altLang="cs-CZ" sz="8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7868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2">
            <a:extLst>
              <a:ext uri="{FF2B5EF4-FFF2-40B4-BE49-F238E27FC236}">
                <a16:creationId xmlns="" xmlns:a16="http://schemas.microsoft.com/office/drawing/2014/main" id="{037CB886-D978-4442-9305-683FCB0E41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613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Říše: </a:t>
            </a:r>
            <a:r>
              <a:rPr lang="cs-CZ" altLang="cs-CZ" b="1" i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SAR</a:t>
            </a:r>
            <a:r>
              <a:rPr lang="cs-CZ" altLang="cs-CZ" b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,</a:t>
            </a:r>
            <a:r>
              <a:rPr lang="cs-CZ" altLang="cs-CZ" b="1" i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altLang="cs-CZ" b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vývojová větev </a:t>
            </a:r>
            <a:r>
              <a:rPr lang="cs-CZ" altLang="cs-CZ" b="1" i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RHIZARIA</a:t>
            </a:r>
          </a:p>
          <a:p>
            <a:r>
              <a:rPr lang="cs-CZ" altLang="cs-CZ" b="1" u="sng"/>
              <a:t>Oddělení: </a:t>
            </a:r>
            <a:r>
              <a:rPr lang="cs-CZ" altLang="cs-CZ" b="1" i="1" u="sng"/>
              <a:t>CERCOZOA</a:t>
            </a:r>
            <a:endParaRPr lang="cs-CZ" altLang="cs-CZ" b="1" u="sng"/>
          </a:p>
          <a:p>
            <a:r>
              <a:rPr lang="cs-CZ" altLang="cs-CZ" b="1"/>
              <a:t>Třída: </a:t>
            </a:r>
            <a:r>
              <a:rPr lang="cs-CZ" altLang="cs-CZ" b="1" i="1"/>
              <a:t>PHYTOMYXEA</a:t>
            </a:r>
            <a:endParaRPr lang="cs-CZ" altLang="cs-CZ" b="1"/>
          </a:p>
          <a:p>
            <a:endParaRPr lang="cs-CZ" altLang="cs-CZ" sz="800" b="1"/>
          </a:p>
          <a:p>
            <a:r>
              <a:rPr lang="cs-CZ" altLang="cs-CZ">
                <a:solidFill>
                  <a:srgbClr val="000000"/>
                </a:solidFill>
              </a:rPr>
              <a:t>– protozoální organismy, mezi které patří </a:t>
            </a:r>
            <a:r>
              <a:rPr lang="cs-CZ" altLang="cs-CZ" b="1">
                <a:solidFill>
                  <a:srgbClr val="000000"/>
                </a:solidFill>
              </a:rPr>
              <a:t>řád </a:t>
            </a:r>
            <a:r>
              <a:rPr lang="cs-CZ" altLang="cs-CZ" b="1" i="1">
                <a:solidFill>
                  <a:srgbClr val="000000"/>
                </a:solidFill>
              </a:rPr>
              <a:t>Plasmodiophorida</a:t>
            </a:r>
            <a:r>
              <a:rPr lang="cs-CZ" altLang="cs-CZ" b="1">
                <a:solidFill>
                  <a:srgbClr val="000000"/>
                </a:solidFill>
              </a:rPr>
              <a:t> - nádorovky</a:t>
            </a:r>
          </a:p>
          <a:p>
            <a:endParaRPr lang="cs-CZ" altLang="cs-CZ" sz="800" b="1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silně specializovaná skupina, </a:t>
            </a:r>
            <a:r>
              <a:rPr lang="cs-CZ" altLang="cs-CZ" b="1">
                <a:solidFill>
                  <a:srgbClr val="000000"/>
                </a:solidFill>
              </a:rPr>
              <a:t>obligátní endoparazité</a:t>
            </a:r>
            <a:r>
              <a:rPr lang="cs-CZ" altLang="cs-CZ">
                <a:solidFill>
                  <a:srgbClr val="000000"/>
                </a:solidFill>
              </a:rPr>
              <a:t/>
            </a:r>
            <a:br>
              <a:rPr lang="cs-CZ" altLang="cs-CZ">
                <a:solidFill>
                  <a:srgbClr val="000000"/>
                </a:solidFill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kdysi řazeny k hlenkám pro podobnost vegetativních útvarů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>
                <a:solidFill>
                  <a:srgbClr val="000000"/>
                </a:solidFill>
              </a:rPr>
              <a:t>nádorovk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y tvoří tzv.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paraplazmodia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, mnohojaderné útvary, které na rozdíl od plazmodií hlenek nevznikají splýváním menších plazmodií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další odlišnosti: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•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výživa je osmotrofní (ne holozoická jako u hlenek);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•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chybí zde stadium myxaméby;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•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hlavní složkou buněčné stěny (cyst, sporangií) je chitin, chybí celulóza;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•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netvoří se sporokarpy (možná adaptace na obligátní parazitismus)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20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20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životní cyklus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: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z cysty vyklíčí bičíkatá primární zoospora =&gt; přichytí se na </a:t>
            </a:r>
            <a:r>
              <a:rPr lang="cs-CZ" altLang="cs-CZ">
                <a:solidFill>
                  <a:srgbClr val="000000"/>
                </a:solidFill>
              </a:rPr>
              <a:t>povrch buňky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hostitele =&gt; směrem k buněčné stěně hostitele se vytvoří "trn" =&gt; vakuola v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buňce se zvětšuje =&gt; tlak plazmy na "trn" prorazí stěnu hostitele =&gt; protoplast parazita se přelije do buňky hostitele</a:t>
            </a:r>
            <a:r>
              <a:rPr lang="cs-CZ" altLang="cs-CZ">
                <a:solidFill>
                  <a:srgbClr val="000000"/>
                </a:solidFill>
              </a:rPr>
              <a:t> =&gt;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dělení jader</a:t>
            </a:r>
            <a:r>
              <a:rPr lang="cs-CZ" altLang="cs-CZ">
                <a:solidFill>
                  <a:srgbClr val="000000"/>
                </a:solidFill>
              </a:rPr>
              <a:t> bez dělení protoplastu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=&gt; vznik mnohojaderných primárních (haploidních) neboli sporangiogenních paraplazmodií =&gt; </a:t>
            </a:r>
          </a:p>
        </p:txBody>
      </p:sp>
      <p:pic>
        <p:nvPicPr>
          <p:cNvPr id="86019" name="2_plasm_02_plasmodiophorida.MP3">
            <a:hlinkClick r:id="" action="ppaction://media"/>
            <a:extLst>
              <a:ext uri="{FF2B5EF4-FFF2-40B4-BE49-F238E27FC236}">
                <a16:creationId xmlns="" xmlns:a16="http://schemas.microsoft.com/office/drawing/2014/main" id="{993A7D86-9A71-4AC7-90EF-FB793D4DB442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981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1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60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09" fill="hold"/>
                                        <p:tgtEl>
                                          <p:spTgt spid="860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01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01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>
            <a:extLst>
              <a:ext uri="{FF2B5EF4-FFF2-40B4-BE49-F238E27FC236}">
                <a16:creationId xmlns="" xmlns:a16="http://schemas.microsoft.com/office/drawing/2014/main" id="{3CF3D5FE-AD19-4A68-B095-B72CE93BE6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3962400" cy="606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6000"/>
              </a:lnSpc>
            </a:pPr>
            <a:r>
              <a:rPr lang="cs-CZ" altLang="cs-CZ">
                <a:solidFill>
                  <a:srgbClr val="000000"/>
                </a:solidFill>
              </a:rPr>
              <a:t>primární paraplazmodia se v létě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dělí na jednotlivá sporangia (gametangia) </a:t>
            </a:r>
            <a:r>
              <a:rPr lang="cs-CZ" altLang="cs-CZ">
                <a:solidFill>
                  <a:srgbClr val="000000"/>
                </a:solidFill>
              </a:rPr>
              <a:t>obsahující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4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8 spor (gamet) =&gt; uvolní se z hostitele do půdy =&gt; další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infekce; některé spory přejmou v půdě úlohu gamet a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kopulují =&gt; </a:t>
            </a:r>
            <a:r>
              <a:rPr lang="cs-CZ" altLang="cs-CZ">
                <a:solidFill>
                  <a:srgbClr val="000000"/>
                </a:solidFill>
              </a:rPr>
              <a:t>v této fázi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pouze plazmogamie =&gt; 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2-jaderné zoospory pronikají zase do</a:t>
            </a:r>
            <a:r>
              <a:rPr lang="cs-CZ" altLang="cs-CZ">
                <a:solidFill>
                  <a:srgbClr val="000000"/>
                </a:solidFill>
              </a:rPr>
              <a:t> buněk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hostitele =&gt; pomnožením jader vzniká sekundární (diploidní) neboli cystogenní paraplazmodium =&gt; </a:t>
            </a:r>
            <a:r>
              <a:rPr lang="cs-CZ" altLang="cs-CZ">
                <a:solidFill>
                  <a:srgbClr val="000000"/>
                </a:solidFill>
              </a:rPr>
              <a:t>v něm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karyogamie =&gt; meioza =&gt; </a:t>
            </a:r>
            <a:r>
              <a:rPr lang="cs-CZ" altLang="cs-CZ">
                <a:solidFill>
                  <a:srgbClr val="000000"/>
                </a:solidFill>
              </a:rPr>
              <a:t>rozpadá se na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tlustostěnné cysty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1200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zvláštní způsob dělení jádra v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primárním paraplazmodiu (uvnitř uzavřené jaderné blány): metafázové chromosomy utvoří prstenec kolem jadérka, které se protáhne kolmo na rovinu prstence =&gt; vznik struktury</a:t>
            </a:r>
            <a:r>
              <a:rPr lang="cs-CZ" altLang="cs-CZ">
                <a:solidFill>
                  <a:srgbClr val="000000"/>
                </a:solidFill>
              </a:rPr>
              <a:t> připomínající kříž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tzv. "křížové dělení" (kromě </a:t>
            </a:r>
            <a:r>
              <a:rPr lang="cs-CZ" altLang="cs-CZ">
                <a:solidFill>
                  <a:srgbClr val="000000"/>
                </a:solidFill>
              </a:rPr>
              <a:t>nádorovek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známo u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některých </a:t>
            </a:r>
            <a:r>
              <a:rPr lang="cs-CZ" altLang="cs-CZ">
                <a:solidFill>
                  <a:srgbClr val="000000"/>
                </a:solidFill>
              </a:rPr>
              <a:t>jiných skupin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prvoků)</a:t>
            </a:r>
            <a:endParaRPr lang="cs-CZ" altLang="cs-CZ">
              <a:solidFill>
                <a:srgbClr val="000000"/>
              </a:solidFill>
            </a:endParaRPr>
          </a:p>
        </p:txBody>
      </p:sp>
      <p:pic>
        <p:nvPicPr>
          <p:cNvPr id="87043" name="Picture 3">
            <a:extLst>
              <a:ext uri="{FF2B5EF4-FFF2-40B4-BE49-F238E27FC236}">
                <a16:creationId xmlns="" xmlns:a16="http://schemas.microsoft.com/office/drawing/2014/main" id="{5489E43F-E935-4B32-993A-8E360196A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025" y="0"/>
            <a:ext cx="43767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044" name="2_plasm_03_plasmodiophora-cyklus.MP3">
            <a:hlinkClick r:id="" action="ppaction://media"/>
            <a:extLst>
              <a:ext uri="{FF2B5EF4-FFF2-40B4-BE49-F238E27FC236}">
                <a16:creationId xmlns="" xmlns:a16="http://schemas.microsoft.com/office/drawing/2014/main" id="{28BF7EFF-97F6-4A35-A788-E17F145A36B9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860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08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7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019" fill="hold"/>
                                        <p:tgtEl>
                                          <p:spTgt spid="870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04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04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2">
            <a:extLst>
              <a:ext uri="{FF2B5EF4-FFF2-40B4-BE49-F238E27FC236}">
                <a16:creationId xmlns="" xmlns:a16="http://schemas.microsoft.com/office/drawing/2014/main" id="{074C4A28-14C3-4DF7-8C21-3053C3B1D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604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výskyt, ekologie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: obligátní biotrofní parazité řas, rostlin a oomycetů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jejich výskyt a rozšíření je spjat s výskytem hostitelských organismů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1200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hospodářský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význam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je jedině negativní - škody na kulturních plodinách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stadium sekundárního paraplazmodia působí na rostlinách hypertrofie (zvětšení) a hyperplazie (zmnožení buněk) =&gt; z nich se pak po rozpadu buněk uvolňují cysty</a:t>
            </a:r>
            <a:r>
              <a:rPr lang="cs-CZ" altLang="cs-CZ">
                <a:solidFill>
                  <a:srgbClr val="000000"/>
                </a:solidFill>
              </a:rPr>
              <a:t> do půdy =&gt; šíření infekce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1200">
              <a:solidFill>
                <a:srgbClr val="000000"/>
              </a:solidFill>
            </a:endParaRPr>
          </a:p>
          <a:p>
            <a:r>
              <a:rPr lang="cs-CZ" altLang="cs-CZ" b="1">
                <a:solidFill>
                  <a:srgbClr val="000000"/>
                </a:solidFill>
              </a:rPr>
              <a:t>systém</a:t>
            </a:r>
            <a:r>
              <a:rPr lang="cs-CZ" altLang="cs-CZ">
                <a:solidFill>
                  <a:srgbClr val="000000"/>
                </a:solidFill>
              </a:rPr>
              <a:t>: jeden z řádů v rámci třídy </a:t>
            </a:r>
            <a:r>
              <a:rPr lang="cs-CZ" altLang="cs-CZ" i="1">
                <a:solidFill>
                  <a:srgbClr val="000000"/>
                </a:solidFill>
              </a:rPr>
              <a:t>Phytomyxea</a:t>
            </a:r>
          </a:p>
          <a:p>
            <a:r>
              <a:rPr lang="cs-CZ" altLang="cs-CZ">
                <a:solidFill>
                  <a:srgbClr val="000000"/>
                </a:solidFill>
              </a:rPr>
              <a:t>– nejznámější druh</a:t>
            </a:r>
            <a:r>
              <a:rPr lang="cs-CZ" altLang="cs-CZ" i="1">
                <a:solidFill>
                  <a:srgbClr val="000000"/>
                </a:solidFill>
              </a:rPr>
              <a:t> Plasmodiophora brassicae</a:t>
            </a:r>
            <a:r>
              <a:rPr lang="cs-CZ" altLang="cs-CZ">
                <a:solidFill>
                  <a:srgbClr val="000000"/>
                </a:solidFill>
              </a:rPr>
              <a:t> </a:t>
            </a:r>
          </a:p>
          <a:p>
            <a:r>
              <a:rPr lang="cs-CZ" altLang="cs-CZ">
                <a:solidFill>
                  <a:srgbClr val="000000"/>
                </a:solidFill>
              </a:rPr>
              <a:t>(nádorovka kapustová, na snímku vpravo </a:t>
            </a:r>
          </a:p>
          <a:p>
            <a:r>
              <a:rPr lang="cs-CZ" altLang="cs-CZ">
                <a:solidFill>
                  <a:srgbClr val="000000"/>
                </a:solidFill>
              </a:rPr>
              <a:t>symptomy na kořenech) je parazit brukvovitých</a:t>
            </a:r>
          </a:p>
          <a:p>
            <a:endParaRPr lang="cs-CZ" altLang="cs-CZ" i="1">
              <a:solidFill>
                <a:srgbClr val="000000"/>
              </a:solidFill>
            </a:endParaRPr>
          </a:p>
          <a:p>
            <a:endParaRPr lang="cs-CZ" altLang="cs-CZ" i="1">
              <a:solidFill>
                <a:srgbClr val="000000"/>
              </a:solidFill>
            </a:endParaRPr>
          </a:p>
          <a:p>
            <a:endParaRPr lang="cs-CZ" altLang="cs-CZ" i="1">
              <a:solidFill>
                <a:srgbClr val="000000"/>
              </a:solidFill>
            </a:endParaRPr>
          </a:p>
          <a:p>
            <a:endParaRPr lang="cs-CZ" altLang="cs-CZ" i="1">
              <a:solidFill>
                <a:srgbClr val="000000"/>
              </a:solidFill>
            </a:endParaRPr>
          </a:p>
          <a:p>
            <a:endParaRPr lang="cs-CZ" altLang="cs-CZ" i="1">
              <a:solidFill>
                <a:srgbClr val="000000"/>
              </a:solidFill>
            </a:endParaRPr>
          </a:p>
          <a:p>
            <a:endParaRPr lang="cs-CZ" altLang="cs-CZ" i="1">
              <a:solidFill>
                <a:srgbClr val="000000"/>
              </a:solidFill>
            </a:endParaRPr>
          </a:p>
          <a:p>
            <a:endParaRPr lang="cs-CZ" altLang="cs-CZ" i="1">
              <a:solidFill>
                <a:srgbClr val="000000"/>
              </a:solidFill>
            </a:endParaRPr>
          </a:p>
          <a:p>
            <a:endParaRPr lang="cs-CZ" altLang="cs-CZ" i="1">
              <a:solidFill>
                <a:srgbClr val="000000"/>
              </a:solidFill>
            </a:endParaRPr>
          </a:p>
          <a:p>
            <a:endParaRPr lang="cs-CZ" altLang="cs-CZ" sz="2400" i="1">
              <a:solidFill>
                <a:srgbClr val="000000"/>
              </a:solidFill>
            </a:endParaRPr>
          </a:p>
          <a:p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Polymyxa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>
                <a:solidFill>
                  <a:srgbClr val="000000"/>
                </a:solidFill>
              </a:rPr>
              <a:t>(na snímku cysty v kořenu pšenice) 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přenašeči virů</a:t>
            </a:r>
          </a:p>
        </p:txBody>
      </p:sp>
      <p:pic>
        <p:nvPicPr>
          <p:cNvPr id="88067" name="Picture 3">
            <a:extLst>
              <a:ext uri="{FF2B5EF4-FFF2-40B4-BE49-F238E27FC236}">
                <a16:creationId xmlns="" xmlns:a16="http://schemas.microsoft.com/office/drawing/2014/main" id="{5669DA56-ED78-4935-9B17-247549F63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13" y="2362200"/>
            <a:ext cx="2979737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068" name="Text Box 4">
            <a:extLst>
              <a:ext uri="{FF2B5EF4-FFF2-40B4-BE49-F238E27FC236}">
                <a16:creationId xmlns="" xmlns:a16="http://schemas.microsoft.com/office/drawing/2014/main" id="{7A863FB6-18F2-4593-A14E-D5573727D3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5410200"/>
            <a:ext cx="35941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altLang="cs-CZ" sz="800"/>
              <a:t>Foto: Michaela Sedlářová,  </a:t>
            </a:r>
            <a:r>
              <a:rPr lang="cs-CZ" altLang="cs-CZ" sz="800">
                <a:hlinkClick r:id="rId3"/>
              </a:rPr>
              <a:t>http://botany.upol.cz/atlasy/system/nazvy/plasmodiophora-brassicae.html</a:t>
            </a:r>
            <a:r>
              <a:rPr lang="cs-CZ" altLang="cs-CZ" sz="800"/>
              <a:t> </a:t>
            </a:r>
          </a:p>
        </p:txBody>
      </p:sp>
      <p:pic>
        <p:nvPicPr>
          <p:cNvPr id="88069" name="Picture 5">
            <a:extLst>
              <a:ext uri="{FF2B5EF4-FFF2-40B4-BE49-F238E27FC236}">
                <a16:creationId xmlns="" xmlns:a16="http://schemas.microsoft.com/office/drawing/2014/main" id="{85FF2B6A-DB53-4B92-BB02-CBAC8F932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3670300"/>
            <a:ext cx="3581400" cy="233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070" name="Text Box 6">
            <a:extLst>
              <a:ext uri="{FF2B5EF4-FFF2-40B4-BE49-F238E27FC236}">
                <a16:creationId xmlns="" xmlns:a16="http://schemas.microsoft.com/office/drawing/2014/main" id="{B9873D21-EC92-4373-8930-CAEE44068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5867400"/>
            <a:ext cx="3505200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800"/>
              <a:t>Foto Don Barr,  </a:t>
            </a:r>
            <a:r>
              <a:rPr lang="cs-CZ" altLang="cs-CZ" sz="800">
                <a:hlinkClick r:id="rId5"/>
              </a:rPr>
              <a:t>http://www.bsu.edu/classes/ruch/msa/barr.html</a:t>
            </a:r>
            <a:r>
              <a:rPr lang="cs-CZ" altLang="cs-CZ" sz="800"/>
              <a:t> </a:t>
            </a:r>
          </a:p>
          <a:p>
            <a:endParaRPr lang="cs-CZ" altLang="cs-CZ" sz="600" i="1"/>
          </a:p>
        </p:txBody>
      </p:sp>
    </p:spTree>
    <p:extLst>
      <p:ext uri="{BB962C8B-B14F-4D97-AF65-F5344CB8AC3E}">
        <p14:creationId xmlns:p14="http://schemas.microsoft.com/office/powerpoint/2010/main" val="2662530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4">
            <a:extLst>
              <a:ext uri="{FF2B5EF4-FFF2-40B4-BE49-F238E27FC236}">
                <a16:creationId xmlns="" xmlns:a16="http://schemas.microsoft.com/office/drawing/2014/main" id="{747BA332-8EE2-4616-B0FC-6AE070D65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613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Říše: </a:t>
            </a:r>
            <a:r>
              <a:rPr lang="cs-CZ" altLang="cs-CZ" b="1" i="1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AMOEBOZOA</a:t>
            </a:r>
            <a:endParaRPr lang="cs-CZ" altLang="cs-CZ" b="1" u="sng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cs-CZ" altLang="cs-CZ" b="1" u="sng" dirty="0"/>
              <a:t>Oddělení: </a:t>
            </a:r>
            <a:r>
              <a:rPr lang="cs-CZ" altLang="cs-CZ" b="1" i="1" u="sng" dirty="0"/>
              <a:t>MYCETOZOA (MYXOMYCOTA, MYXOPROTISTA)</a:t>
            </a:r>
            <a:r>
              <a:rPr lang="cs-CZ" altLang="cs-CZ" b="1" u="sng" dirty="0"/>
              <a:t> – HLENKY</a:t>
            </a:r>
          </a:p>
          <a:p>
            <a:endParaRPr lang="cs-CZ" altLang="cs-CZ" sz="1200" b="1" u="sng" dirty="0"/>
          </a:p>
          <a:p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dříve spojovány do jednoho oddělení s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akrasiemi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, se kterými je spojují některé společné znaky:</a:t>
            </a:r>
            <a:b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dirty="0">
                <a:solidFill>
                  <a:srgbClr val="000000"/>
                </a:solidFill>
              </a:rPr>
              <a:t>• 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b="1" dirty="0">
                <a:solidFill>
                  <a:srgbClr val="000000"/>
                </a:solidFill>
                <a:cs typeface="Arial" panose="020B0604020202020204" pitchFamily="34" charset="0"/>
              </a:rPr>
              <a:t>výživa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je </a:t>
            </a:r>
            <a:r>
              <a:rPr lang="cs-CZ" altLang="cs-CZ" b="1" dirty="0">
                <a:solidFill>
                  <a:srgbClr val="000000"/>
                </a:solidFill>
                <a:cs typeface="Arial" panose="020B0604020202020204" pitchFamily="34" charset="0"/>
              </a:rPr>
              <a:t>heterotrofní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, a to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holozoická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(</a:t>
            </a:r>
            <a:r>
              <a:rPr lang="cs-CZ" altLang="cs-CZ" b="1" dirty="0">
                <a:solidFill>
                  <a:srgbClr val="000000"/>
                </a:solidFill>
                <a:cs typeface="Arial" panose="020B0604020202020204" pitchFamily="34" charset="0"/>
              </a:rPr>
              <a:t>fagocytóza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dirty="0">
                <a:solidFill>
                  <a:srgbClr val="000000"/>
                </a:solidFill>
              </a:rPr>
              <a:t>–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pohlcování jiných organismů)</a:t>
            </a:r>
            <a:b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dirty="0">
                <a:solidFill>
                  <a:srgbClr val="000000"/>
                </a:solidFill>
              </a:rPr>
              <a:t>• 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v trofické fázi se vyskytují v podobě měňavkovitých </a:t>
            </a:r>
            <a:r>
              <a:rPr lang="cs-CZ" altLang="cs-CZ" b="1" dirty="0" err="1">
                <a:solidFill>
                  <a:srgbClr val="000000"/>
                </a:solidFill>
                <a:cs typeface="Arial" panose="020B0604020202020204" pitchFamily="34" charset="0"/>
              </a:rPr>
              <a:t>myxaméb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, bičíkatých </a:t>
            </a:r>
            <a:r>
              <a:rPr lang="cs-CZ" altLang="cs-CZ" b="1" dirty="0" err="1">
                <a:solidFill>
                  <a:srgbClr val="000000"/>
                </a:solidFill>
                <a:cs typeface="Arial" panose="020B0604020202020204" pitchFamily="34" charset="0"/>
              </a:rPr>
              <a:t>myxomonád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nebo tvoří mnohojaderná </a:t>
            </a:r>
            <a:r>
              <a:rPr lang="cs-CZ" altLang="cs-CZ" b="1" dirty="0">
                <a:solidFill>
                  <a:srgbClr val="000000"/>
                </a:solidFill>
                <a:cs typeface="Arial" panose="020B0604020202020204" pitchFamily="34" charset="0"/>
              </a:rPr>
              <a:t>plazmodia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cs-CZ" altLang="cs-CZ" spc="-10" dirty="0">
                <a:solidFill>
                  <a:srgbClr val="000000"/>
                </a:solidFill>
                <a:cs typeface="Arial" panose="020B0604020202020204" pitchFamily="34" charset="0"/>
              </a:rPr>
              <a:t>případně </a:t>
            </a:r>
            <a:r>
              <a:rPr lang="cs-CZ" altLang="cs-CZ" b="1" spc="-10" dirty="0" err="1">
                <a:solidFill>
                  <a:srgbClr val="000000"/>
                </a:solidFill>
                <a:cs typeface="Arial" panose="020B0604020202020204" pitchFamily="34" charset="0"/>
              </a:rPr>
              <a:t>pseudoplazmodia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, na povrchu kterých není vytvořena pevná buněčná stěna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dirty="0">
                <a:solidFill>
                  <a:srgbClr val="000000"/>
                </a:solidFill>
              </a:rPr>
              <a:t>• 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v reprodukční fázi se vytváří plodničky </a:t>
            </a:r>
            <a:r>
              <a:rPr lang="cs-CZ" altLang="cs-CZ" dirty="0">
                <a:solidFill>
                  <a:srgbClr val="000000"/>
                </a:solidFill>
              </a:rPr>
              <a:t>–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cs typeface="Arial" panose="020B0604020202020204" pitchFamily="34" charset="0"/>
              </a:rPr>
              <a:t>sorokarpy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nebo </a:t>
            </a:r>
            <a:r>
              <a:rPr lang="cs-CZ" altLang="cs-CZ" b="1" dirty="0" err="1">
                <a:solidFill>
                  <a:srgbClr val="000000"/>
                </a:solidFill>
                <a:cs typeface="Arial" panose="020B0604020202020204" pitchFamily="34" charset="0"/>
              </a:rPr>
              <a:t>sporokarpy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a spory s pevnou buněčnou stěnou</a:t>
            </a:r>
            <a:b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dirty="0">
                <a:solidFill>
                  <a:srgbClr val="000000"/>
                </a:solidFill>
              </a:rPr>
              <a:t>• 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v klidové fázi tvoří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mikrocysty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nebo sklerocia</a:t>
            </a:r>
            <a:b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200" dirty="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2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naopak oproti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akrasiím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jsou hlenky vymezeny těmito znaky: </a:t>
            </a:r>
            <a:r>
              <a:rPr lang="cs-CZ" altLang="cs-CZ" b="1" dirty="0">
                <a:solidFill>
                  <a:srgbClr val="000000"/>
                </a:solidFill>
                <a:cs typeface="Arial" panose="020B0604020202020204" pitchFamily="34" charset="0"/>
              </a:rPr>
              <a:t>ploché </a:t>
            </a:r>
            <a:r>
              <a:rPr lang="cs-CZ" altLang="cs-CZ" b="1" dirty="0" err="1">
                <a:solidFill>
                  <a:srgbClr val="000000"/>
                </a:solidFill>
                <a:cs typeface="Arial" panose="020B0604020202020204" pitchFamily="34" charset="0"/>
              </a:rPr>
              <a:t>myxaméby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mají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pseudopodia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b="1" dirty="0">
                <a:solidFill>
                  <a:srgbClr val="000000"/>
                </a:solidFill>
                <a:cs typeface="Arial" panose="020B0604020202020204" pitchFamily="34" charset="0"/>
              </a:rPr>
              <a:t>se </a:t>
            </a:r>
            <a:r>
              <a:rPr lang="cs-CZ" altLang="cs-CZ" b="1" dirty="0" err="1">
                <a:solidFill>
                  <a:srgbClr val="000000"/>
                </a:solidFill>
                <a:cs typeface="Arial" panose="020B0604020202020204" pitchFamily="34" charset="0"/>
              </a:rPr>
              <a:t>subpseudopodii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; buněčná stěna je </a:t>
            </a:r>
            <a:r>
              <a:rPr lang="cs-CZ" altLang="cs-CZ" b="1" dirty="0">
                <a:solidFill>
                  <a:srgbClr val="000000"/>
                </a:solidFill>
                <a:cs typeface="Arial" panose="020B0604020202020204" pitchFamily="34" charset="0"/>
              </a:rPr>
              <a:t>celulózní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; vytvářejí </a:t>
            </a:r>
            <a:r>
              <a:rPr lang="cs-CZ" altLang="cs-CZ" b="1" dirty="0">
                <a:solidFill>
                  <a:srgbClr val="000000"/>
                </a:solidFill>
                <a:cs typeface="Arial" panose="020B0604020202020204" pitchFamily="34" charset="0"/>
              </a:rPr>
              <a:t>plazmodia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a </a:t>
            </a:r>
            <a:r>
              <a:rPr lang="cs-CZ" altLang="cs-CZ" b="1" dirty="0" err="1">
                <a:solidFill>
                  <a:srgbClr val="000000"/>
                </a:solidFill>
                <a:cs typeface="Arial" panose="020B0604020202020204" pitchFamily="34" charset="0"/>
              </a:rPr>
              <a:t>sporokarpy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; dochází k pohlavnímu procesu</a:t>
            </a:r>
            <a:b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200" dirty="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2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pojďme si tedy zopakovat:</a:t>
            </a:r>
            <a:r>
              <a:rPr lang="cs-CZ" altLang="cs-CZ" sz="12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trofickou fázi představují </a:t>
            </a:r>
            <a:r>
              <a:rPr lang="cs-CZ" altLang="cs-CZ" b="1" dirty="0" err="1">
                <a:solidFill>
                  <a:srgbClr val="000000"/>
                </a:solidFill>
                <a:cs typeface="Arial" panose="020B0604020202020204" pitchFamily="34" charset="0"/>
              </a:rPr>
              <a:t>myxaméby</a:t>
            </a:r>
            <a:r>
              <a:rPr lang="cs-CZ" altLang="cs-CZ" b="1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cs-CZ" altLang="cs-CZ" b="1" dirty="0" err="1">
                <a:solidFill>
                  <a:srgbClr val="000000"/>
                </a:solidFill>
                <a:cs typeface="Arial" panose="020B0604020202020204" pitchFamily="34" charset="0"/>
              </a:rPr>
              <a:t>myxomonády</a:t>
            </a:r>
            <a:r>
              <a:rPr lang="cs-CZ" altLang="cs-CZ" b="1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cs-CZ" altLang="cs-CZ" b="1" dirty="0" err="1">
                <a:solidFill>
                  <a:srgbClr val="000000"/>
                </a:solidFill>
                <a:cs typeface="Arial" panose="020B0604020202020204" pitchFamily="34" charset="0"/>
              </a:rPr>
              <a:t>pseudoplazmodia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nebo </a:t>
            </a:r>
            <a:r>
              <a:rPr lang="cs-CZ" altLang="cs-CZ" b="1" dirty="0">
                <a:solidFill>
                  <a:srgbClr val="000000"/>
                </a:solidFill>
                <a:cs typeface="Arial" panose="020B0604020202020204" pitchFamily="34" charset="0"/>
              </a:rPr>
              <a:t>plazmodia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z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pseudoplazmodií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vznikají </a:t>
            </a:r>
            <a:r>
              <a:rPr lang="cs-CZ" altLang="cs-CZ" b="1" dirty="0" err="1">
                <a:solidFill>
                  <a:srgbClr val="000000"/>
                </a:solidFill>
                <a:cs typeface="Arial" panose="020B0604020202020204" pitchFamily="34" charset="0"/>
              </a:rPr>
              <a:t>sorokarpy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, z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myxaméb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nebo plazmodií </a:t>
            </a:r>
            <a:r>
              <a:rPr lang="cs-CZ" altLang="cs-CZ" b="1" dirty="0" err="1">
                <a:solidFill>
                  <a:srgbClr val="000000"/>
                </a:solidFill>
                <a:cs typeface="Arial" panose="020B0604020202020204" pitchFamily="34" charset="0"/>
              </a:rPr>
              <a:t>sporokarpy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(útvary, v nichž se tvoří spory)</a:t>
            </a:r>
            <a:b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klidovými stadii jsou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mikrocysty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nebo sklerocia </a:t>
            </a:r>
          </a:p>
        </p:txBody>
      </p:sp>
      <p:pic>
        <p:nvPicPr>
          <p:cNvPr id="9230" name="2_myxom_07_myxomycota.MP3">
            <a:hlinkClick r:id="" action="ppaction://media"/>
            <a:extLst>
              <a:ext uri="{FF2B5EF4-FFF2-40B4-BE49-F238E27FC236}">
                <a16:creationId xmlns="" xmlns:a16="http://schemas.microsoft.com/office/drawing/2014/main" id="{65AB18FA-BF22-43DE-9C33-028DFD0FF41E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6921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011" fill="hold"/>
                                        <p:tgtEl>
                                          <p:spTgt spid="92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3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3" name="Text Box 9">
            <a:extLst>
              <a:ext uri="{FF2B5EF4-FFF2-40B4-BE49-F238E27FC236}">
                <a16:creationId xmlns="" xmlns:a16="http://schemas.microsoft.com/office/drawing/2014/main" id="{2A1A9FD1-C02C-4AF7-8D1D-60C6D4BA10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611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8000"/>
              </a:lnSpc>
            </a:pPr>
            <a:r>
              <a:rPr lang="cs-CZ" altLang="cs-CZ" b="1" dirty="0">
                <a:solidFill>
                  <a:srgbClr val="000000"/>
                </a:solidFill>
              </a:rPr>
              <a:t>Třída: </a:t>
            </a:r>
            <a:r>
              <a:rPr lang="cs-CZ" altLang="cs-CZ" b="1" i="1" dirty="0">
                <a:solidFill>
                  <a:srgbClr val="000000"/>
                </a:solidFill>
              </a:rPr>
              <a:t>PROTOSTELEA (PROTOSTELIOMYCETES)</a:t>
            </a:r>
            <a:endParaRPr lang="cs-CZ" altLang="cs-CZ" b="1" dirty="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endParaRPr lang="cs-CZ" altLang="cs-CZ" sz="800" b="1" dirty="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tvoří se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myxomonády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nebo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myxaméby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, splýváním vznikají plazmodia; stopkaté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sporokarpy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obsahují max. 8 spor</a:t>
            </a:r>
            <a:b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vyskytují se celosvětově v půdě i na rozkládajících se organických substrátech, bývají součástí společenstev dekompozitorů (jimiž se živí)</a:t>
            </a:r>
            <a:b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800" dirty="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b="1" dirty="0">
                <a:solidFill>
                  <a:srgbClr val="000000"/>
                </a:solidFill>
                <a:cs typeface="Arial" panose="020B0604020202020204" pitchFamily="34" charset="0"/>
              </a:rPr>
              <a:t>čeleď </a:t>
            </a:r>
            <a:r>
              <a:rPr lang="cs-CZ" altLang="cs-CZ" b="1" i="1" dirty="0" err="1">
                <a:solidFill>
                  <a:srgbClr val="000000"/>
                </a:solidFill>
                <a:cs typeface="Arial" panose="020B0604020202020204" pitchFamily="34" charset="0"/>
              </a:rPr>
              <a:t>Protosteliaceae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dirty="0">
                <a:solidFill>
                  <a:srgbClr val="000000"/>
                </a:solidFill>
              </a:rPr>
              <a:t>–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primitivní typy, netvoří se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myxomonády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ani plazmodia, není pohlavní proces (</a:t>
            </a:r>
            <a:r>
              <a:rPr lang="cs-CZ" altLang="cs-CZ" i="1" dirty="0" err="1">
                <a:solidFill>
                  <a:srgbClr val="000000"/>
                </a:solidFill>
                <a:cs typeface="Arial" panose="020B0604020202020204" pitchFamily="34" charset="0"/>
              </a:rPr>
              <a:t>Protostelium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b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životní cyklus: ze spory vyklíčí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myxaméba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=&gt; postupně se z ní vytvoří stopkatý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sporokarp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=&gt; z něj se uvolní 1 spora</a:t>
            </a:r>
            <a:b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800" dirty="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b="1" dirty="0">
                <a:solidFill>
                  <a:srgbClr val="000000"/>
                </a:solidFill>
                <a:cs typeface="Arial" panose="020B0604020202020204" pitchFamily="34" charset="0"/>
              </a:rPr>
              <a:t>čeleď </a:t>
            </a:r>
            <a:r>
              <a:rPr lang="cs-CZ" altLang="cs-CZ" b="1" i="1" dirty="0" err="1">
                <a:solidFill>
                  <a:srgbClr val="000000"/>
                </a:solidFill>
                <a:cs typeface="Arial" panose="020B0604020202020204" pitchFamily="34" charset="0"/>
              </a:rPr>
              <a:t>Ceratiomyxaceae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dirty="0">
                <a:solidFill>
                  <a:srgbClr val="000000"/>
                </a:solidFill>
              </a:rPr>
              <a:t>–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řazená v různých systémech do třídy </a:t>
            </a:r>
            <a:r>
              <a:rPr lang="cs-CZ" altLang="cs-CZ" i="1" dirty="0" err="1">
                <a:solidFill>
                  <a:srgbClr val="000000"/>
                </a:solidFill>
                <a:cs typeface="Arial" panose="020B0604020202020204" pitchFamily="34" charset="0"/>
              </a:rPr>
              <a:t>Protostelea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(spory se tvoří exogenně) nebo </a:t>
            </a:r>
            <a:r>
              <a:rPr lang="cs-CZ" altLang="cs-CZ" i="1" dirty="0" err="1">
                <a:solidFill>
                  <a:srgbClr val="000000"/>
                </a:solidFill>
                <a:cs typeface="Arial" panose="020B0604020202020204" pitchFamily="34" charset="0"/>
              </a:rPr>
              <a:t>Myxogastrea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(tvoří se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myxomonády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, je zde pohlavní proces) </a:t>
            </a:r>
            <a:b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životní cyklus (</a:t>
            </a:r>
            <a:r>
              <a:rPr lang="cs-CZ" altLang="cs-CZ" i="1" dirty="0" err="1">
                <a:solidFill>
                  <a:srgbClr val="000000"/>
                </a:solidFill>
                <a:cs typeface="Arial" panose="020B0604020202020204" pitchFamily="34" charset="0"/>
              </a:rPr>
              <a:t>Ceratiomyxa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-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válečkovka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): </a:t>
            </a:r>
            <a:endParaRPr lang="cs-CZ" altLang="cs-CZ" dirty="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ze spory klíčí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myxomonády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=&gt; přechází </a:t>
            </a:r>
            <a:endParaRPr lang="cs-CZ" altLang="cs-CZ" dirty="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v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myxaméby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=&gt; splývají v mnohojaderné </a:t>
            </a:r>
            <a:endParaRPr lang="cs-CZ" altLang="cs-CZ" dirty="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plazmodium (</a:t>
            </a:r>
            <a:r>
              <a:rPr lang="cs-CZ" altLang="cs-CZ" dirty="0">
                <a:solidFill>
                  <a:srgbClr val="000000"/>
                </a:solidFill>
              </a:rPr>
              <a:t>tu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pravděpodobně kopulace </a:t>
            </a:r>
            <a:endParaRPr lang="cs-CZ" altLang="cs-CZ" dirty="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=&gt; diploidní) =&gt; z plazmodia se vytvoří </a:t>
            </a:r>
            <a:endParaRPr lang="cs-CZ" altLang="cs-CZ" dirty="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souvislý povlak sloupečků =&gt; na nich po </a:t>
            </a:r>
            <a:endParaRPr lang="cs-CZ" altLang="cs-CZ" dirty="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meiozi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vznikají 1-sporová sporangia =&gt; </a:t>
            </a:r>
            <a:endParaRPr lang="cs-CZ" altLang="cs-CZ" dirty="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buňky v nich se dále dělí 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(na 4-8 spor) =&gt; </a:t>
            </a:r>
            <a:endParaRPr lang="cs-CZ" altLang="cs-CZ" dirty="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ze spor se pak</a:t>
            </a:r>
            <a:r>
              <a:rPr lang="cs-CZ" altLang="cs-CZ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uvolní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myxomonády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cs-CZ" altLang="cs-CZ" dirty="0">
              <a:solidFill>
                <a:srgbClr val="000000"/>
              </a:solidFill>
            </a:endParaRPr>
          </a:p>
        </p:txBody>
      </p:sp>
      <p:pic>
        <p:nvPicPr>
          <p:cNvPr id="11274" name="Picture 10">
            <a:extLst>
              <a:ext uri="{FF2B5EF4-FFF2-40B4-BE49-F238E27FC236}">
                <a16:creationId xmlns="" xmlns:a16="http://schemas.microsoft.com/office/drawing/2014/main" id="{654FB7B2-A1F7-42B6-8C05-66C3D7AB4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949700"/>
            <a:ext cx="3843338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5" name="2_myxom_08_protostelea.MP3">
            <a:hlinkClick r:id="" action="ppaction://media"/>
            <a:extLst>
              <a:ext uri="{FF2B5EF4-FFF2-40B4-BE49-F238E27FC236}">
                <a16:creationId xmlns="" xmlns:a16="http://schemas.microsoft.com/office/drawing/2014/main" id="{9858FE2D-0AFC-405C-99F5-8695CA49F24F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4048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2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821" fill="hold"/>
                                        <p:tgtEl>
                                          <p:spTgt spid="112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7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>
            <a:extLst>
              <a:ext uri="{FF2B5EF4-FFF2-40B4-BE49-F238E27FC236}">
                <a16:creationId xmlns="" xmlns:a16="http://schemas.microsoft.com/office/drawing/2014/main" id="{756851E1-729D-4AE0-8B27-E7DDE58C5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4114800" cy="5755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 dirty="0">
                <a:solidFill>
                  <a:srgbClr val="000000"/>
                </a:solidFill>
              </a:rPr>
              <a:t>Třída: </a:t>
            </a:r>
            <a:r>
              <a:rPr lang="cs-CZ" altLang="cs-CZ" b="1" i="1" dirty="0">
                <a:solidFill>
                  <a:srgbClr val="000000"/>
                </a:solidFill>
              </a:rPr>
              <a:t>DICTYOSTELEA </a:t>
            </a:r>
          </a:p>
          <a:p>
            <a:r>
              <a:rPr lang="cs-CZ" altLang="cs-CZ" b="1" i="1" dirty="0">
                <a:solidFill>
                  <a:srgbClr val="000000"/>
                </a:solidFill>
              </a:rPr>
              <a:t>(DICTYOSTELIOMYCETES)</a:t>
            </a:r>
            <a:endParaRPr lang="cs-CZ" altLang="cs-CZ" b="1" dirty="0">
              <a:solidFill>
                <a:srgbClr val="000000"/>
              </a:solidFill>
            </a:endParaRPr>
          </a:p>
          <a:p>
            <a:endParaRPr lang="cs-CZ" altLang="cs-CZ" sz="800" b="1" dirty="0">
              <a:solidFill>
                <a:srgbClr val="000000"/>
              </a:solidFill>
            </a:endParaRPr>
          </a:p>
          <a:p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haplobiotický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životní cyklus: </a:t>
            </a:r>
          </a:p>
          <a:p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ze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spor se</a:t>
            </a:r>
            <a:r>
              <a:rPr lang="cs-CZ" altLang="cs-CZ" dirty="0">
                <a:solidFill>
                  <a:srgbClr val="000000"/>
                </a:solidFill>
              </a:rPr>
              <a:t> 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uvolní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myxaméby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=&gt; </a:t>
            </a:r>
            <a:b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množí se dělením =&gt; v případě nedostatku (potravy, vody, světla) nastává agregační fáze: améby produkují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akrasin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=&gt; </a:t>
            </a:r>
            <a:r>
              <a:rPr lang="cs-CZ" altLang="cs-CZ" dirty="0">
                <a:solidFill>
                  <a:srgbClr val="000000"/>
                </a:solidFill>
              </a:rPr>
              <a:t>atraktant 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přitahuj</a:t>
            </a:r>
            <a:r>
              <a:rPr lang="cs-CZ" altLang="cs-CZ" dirty="0">
                <a:solidFill>
                  <a:srgbClr val="000000"/>
                </a:solidFill>
              </a:rPr>
              <a:t>ící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další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myxaméby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=&gt; shlukování =&gt;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pseudoplazmodi</a:t>
            </a:r>
            <a:r>
              <a:rPr lang="cs-CZ" altLang="cs-CZ" dirty="0" err="1">
                <a:solidFill>
                  <a:srgbClr val="000000"/>
                </a:solidFill>
              </a:rPr>
              <a:t>um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z jednojaderných améb</a:t>
            </a:r>
          </a:p>
          <a:p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alternativa: kopulací améb vznikají tlustostěnné odpočívající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makrocysty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=&gt; z nich po meiotickém dělení zas vyklíčí améby</a:t>
            </a:r>
          </a:p>
          <a:p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za určitých podmínek migrace =&gt; vznik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sorokarpu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: vytvoří se stopečka =&gt; po ní posun améb na vrchol =&gt; přeměna ve spory s celulózní buněčnou stěnou</a:t>
            </a:r>
          </a:p>
        </p:txBody>
      </p:sp>
      <p:pic>
        <p:nvPicPr>
          <p:cNvPr id="72711" name="Picture 7">
            <a:extLst>
              <a:ext uri="{FF2B5EF4-FFF2-40B4-BE49-F238E27FC236}">
                <a16:creationId xmlns="" xmlns:a16="http://schemas.microsoft.com/office/drawing/2014/main" id="{91D86731-18BE-45F3-AA4A-C4DAD80C0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0" y="0"/>
            <a:ext cx="43767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2" name="2_myxom_09_dictyostelea.MP3">
            <a:hlinkClick r:id="" action="ppaction://media"/>
            <a:extLst>
              <a:ext uri="{FF2B5EF4-FFF2-40B4-BE49-F238E27FC236}">
                <a16:creationId xmlns="" xmlns:a16="http://schemas.microsoft.com/office/drawing/2014/main" id="{BEA77FCC-D730-499D-BB37-9DFE73EAED1A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549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27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641" fill="hold"/>
                                        <p:tgtEl>
                                          <p:spTgt spid="727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71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7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Text Box 6">
            <a:extLst>
              <a:ext uri="{FF2B5EF4-FFF2-40B4-BE49-F238E27FC236}">
                <a16:creationId xmlns="" xmlns:a16="http://schemas.microsoft.com/office/drawing/2014/main" id="{71E21940-827C-4840-A006-29874AB0E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276600"/>
            <a:ext cx="83820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6000"/>
              </a:lnSpc>
            </a:pPr>
            <a:r>
              <a:rPr lang="cs-CZ" altLang="cs-CZ">
                <a:solidFill>
                  <a:srgbClr val="000000"/>
                </a:solidFill>
              </a:rPr>
              <a:t>rozdíly oproti protosteliím a vlastním hlenkám: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netvoří se myxomonády, shlukováním myxaméb vznikají pseudoplazmodia, spory se tvoří na sorokarpech (znaky shodné s akrasiemi, od nichž je odlišuje stavba myxaméb, diferenciace sorokarpů a celulózní stěna spor)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za nepříznivých podmínek myxaméby přímo vytvoří bun</a:t>
            </a:r>
            <a:r>
              <a:rPr lang="cs-CZ" altLang="cs-CZ">
                <a:solidFill>
                  <a:srgbClr val="000000"/>
                </a:solidFill>
              </a:rPr>
              <a:t>ěčnou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stěnu =&gt; </a:t>
            </a:r>
            <a:r>
              <a:rPr lang="cs-CZ" altLang="cs-CZ">
                <a:solidFill>
                  <a:srgbClr val="000000"/>
                </a:solidFill>
              </a:rPr>
              <a:t>vznikají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mikrocysty (rozdíl oproti makrocystám – ty vznikají po kopulaci, jsou diploidní)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výskyt zejména v půdě nebo na organických zbytcích, nejvíc</a:t>
            </a:r>
            <a:r>
              <a:rPr lang="cs-CZ" altLang="cs-CZ">
                <a:solidFill>
                  <a:srgbClr val="000000"/>
                </a:solidFill>
              </a:rPr>
              <a:t>e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v mírném pásu (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Dictyostelium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2296" name="Picture 8">
            <a:extLst>
              <a:ext uri="{FF2B5EF4-FFF2-40B4-BE49-F238E27FC236}">
                <a16:creationId xmlns="" xmlns:a16="http://schemas.microsoft.com/office/drawing/2014/main" id="{F0A1E50E-759A-4C2E-BA62-9A825C5E9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4876800" cy="27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9">
            <a:extLst>
              <a:ext uri="{FF2B5EF4-FFF2-40B4-BE49-F238E27FC236}">
                <a16:creationId xmlns="" xmlns:a16="http://schemas.microsoft.com/office/drawing/2014/main" id="{78760D1E-426E-4B4E-BF92-79AA2FAFF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57200"/>
            <a:ext cx="143351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8" name="Text Box 10">
            <a:extLst>
              <a:ext uri="{FF2B5EF4-FFF2-40B4-BE49-F238E27FC236}">
                <a16:creationId xmlns="" xmlns:a16="http://schemas.microsoft.com/office/drawing/2014/main" id="{41B52349-8E56-4000-9FD0-4575243FBA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381000"/>
            <a:ext cx="1828800" cy="123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500" i="1"/>
              <a:t>Dictyostelium</a:t>
            </a:r>
            <a:r>
              <a:rPr lang="cs-CZ" altLang="cs-CZ" sz="1500"/>
              <a:t> sp. </a:t>
            </a:r>
          </a:p>
          <a:p>
            <a:r>
              <a:rPr lang="cs-CZ" altLang="cs-CZ" sz="1500"/>
              <a:t>– vlevo shlukování myxaméb, </a:t>
            </a:r>
          </a:p>
          <a:p>
            <a:r>
              <a:rPr lang="cs-CZ" altLang="cs-CZ" sz="1500"/>
              <a:t>vpravo dozrávající sorokarp</a:t>
            </a:r>
          </a:p>
        </p:txBody>
      </p:sp>
      <p:sp>
        <p:nvSpPr>
          <p:cNvPr id="12300" name="Text Box 12">
            <a:extLst>
              <a:ext uri="{FF2B5EF4-FFF2-40B4-BE49-F238E27FC236}">
                <a16:creationId xmlns="" xmlns:a16="http://schemas.microsoft.com/office/drawing/2014/main" id="{B219702E-BC1B-4510-A58E-0D0DBFBE6C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2654300"/>
            <a:ext cx="19050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800"/>
              <a:t>Zdroj obr. vpravo: R. Moore, W. D. Clark, K. R. Stern &amp; D. Vodopich: Botany. - Wm. C. Brown Publ., 1995.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>
            <a:extLst>
              <a:ext uri="{FF2B5EF4-FFF2-40B4-BE49-F238E27FC236}">
                <a16:creationId xmlns="" xmlns:a16="http://schemas.microsoft.com/office/drawing/2014/main" id="{8C25C25F-AB94-46BE-9EC4-AA7C909C6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195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>
                <a:solidFill>
                  <a:srgbClr val="000000"/>
                </a:solidFill>
              </a:rPr>
              <a:t>Třída: </a:t>
            </a:r>
            <a:r>
              <a:rPr lang="cs-CZ" altLang="cs-CZ" b="1" i="1">
                <a:solidFill>
                  <a:srgbClr val="000000"/>
                </a:solidFill>
              </a:rPr>
              <a:t>MYXOGASTREA (MYXOMYCETES)</a:t>
            </a:r>
            <a:r>
              <a:rPr lang="cs-CZ" altLang="cs-CZ" b="1">
                <a:solidFill>
                  <a:srgbClr val="000000"/>
                </a:solidFill>
              </a:rPr>
              <a:t> – VLASTNÍ HLENKY</a:t>
            </a:r>
          </a:p>
          <a:p>
            <a:endParaRPr lang="cs-CZ" altLang="cs-CZ" sz="800" b="1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životní cyklus je haplodiplobiotický, tvoří se haploidní myxomonády i myxaméby a následně diploidní plazmodia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různý průběh mitózy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myxaméby (resp. myxomonády) mají otevřenou</a:t>
            </a:r>
            <a:r>
              <a:rPr lang="cs-CZ" altLang="cs-CZ">
                <a:solidFill>
                  <a:srgbClr val="000000"/>
                </a:solidFill>
              </a:rPr>
              <a:t> mitózu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centriolami, v plazmodiích probíhá uzavřená </a:t>
            </a:r>
            <a:r>
              <a:rPr lang="cs-CZ" altLang="cs-CZ">
                <a:solidFill>
                  <a:srgbClr val="000000"/>
                </a:solidFill>
              </a:rPr>
              <a:t>mitóza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bez centriol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výživa všech stadií holozoická (</a:t>
            </a:r>
            <a:r>
              <a:rPr lang="cs-CZ" altLang="cs-CZ">
                <a:solidFill>
                  <a:srgbClr val="000000"/>
                </a:solidFill>
              </a:rPr>
              <a:t>fagocytóza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endParaRPr lang="cs-CZ" altLang="cs-CZ" sz="800">
              <a:solidFill>
                <a:srgbClr val="000000"/>
              </a:solidFill>
            </a:endParaRPr>
          </a:p>
        </p:txBody>
      </p:sp>
      <p:pic>
        <p:nvPicPr>
          <p:cNvPr id="73732" name="Picture 4">
            <a:extLst>
              <a:ext uri="{FF2B5EF4-FFF2-40B4-BE49-F238E27FC236}">
                <a16:creationId xmlns="" xmlns:a16="http://schemas.microsoft.com/office/drawing/2014/main" id="{A6A9AA92-C0D3-426E-9AA8-DD310169E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438400"/>
            <a:ext cx="247015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3" name="Text Box 5">
            <a:extLst>
              <a:ext uri="{FF2B5EF4-FFF2-40B4-BE49-F238E27FC236}">
                <a16:creationId xmlns="" xmlns:a16="http://schemas.microsoft.com/office/drawing/2014/main" id="{C7855D8B-0EF1-4B41-8061-CE3FC05DE3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2336800"/>
            <a:ext cx="5867400" cy="246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6000"/>
              </a:lnSpc>
            </a:pP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životní cyklus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: 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6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za příznivých podmínek (teplota, vlhko</a:t>
            </a:r>
            <a:r>
              <a:rPr lang="cs-CZ" altLang="cs-CZ">
                <a:solidFill>
                  <a:srgbClr val="000000"/>
                </a:solidFill>
              </a:rPr>
              <a:t>st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) se ze spory uvolní myxaméby - volně se mění na myxomonády a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zpět vytvořením/ztrátou bičíků anebo v nepříznivých podmínkách vytvoří cysty a pak z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nich zas</a:t>
            </a:r>
            <a:r>
              <a:rPr lang="cs-CZ" altLang="cs-CZ">
                <a:solidFill>
                  <a:srgbClr val="000000"/>
                </a:solidFill>
              </a:rPr>
              <a:t>e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vyrejdí; myxaméby i myxomonády fungují jako gamety =&gt;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kopulace + a – jedinců =&gt; diploidní myxaméby (po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kopulaci monád zatažení bičíků) =&gt;</a:t>
            </a:r>
            <a:r>
              <a:rPr lang="cs-CZ" altLang="cs-CZ">
                <a:solidFill>
                  <a:srgbClr val="000000"/>
                </a:solidFill>
              </a:rPr>
              <a:t>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řada mitóz bez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dělení protoplastu =&gt; mnohojaderné plazmodium </a:t>
            </a:r>
          </a:p>
        </p:txBody>
      </p:sp>
      <p:pic>
        <p:nvPicPr>
          <p:cNvPr id="73734" name="Picture 6">
            <a:extLst>
              <a:ext uri="{FF2B5EF4-FFF2-40B4-BE49-F238E27FC236}">
                <a16:creationId xmlns="" xmlns:a16="http://schemas.microsoft.com/office/drawing/2014/main" id="{E557AF19-0F6E-4177-B29E-60D8B6C57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0" y="4919663"/>
            <a:ext cx="2286000" cy="152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5" name="Picture 7">
            <a:extLst>
              <a:ext uri="{FF2B5EF4-FFF2-40B4-BE49-F238E27FC236}">
                <a16:creationId xmlns="" xmlns:a16="http://schemas.microsoft.com/office/drawing/2014/main" id="{8DB655C1-A13F-4D95-BAE4-F2F03FE57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919663"/>
            <a:ext cx="2286000" cy="152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6" name="Text Box 8">
            <a:extLst>
              <a:ext uri="{FF2B5EF4-FFF2-40B4-BE49-F238E27FC236}">
                <a16:creationId xmlns="" xmlns:a16="http://schemas.microsoft.com/office/drawing/2014/main" id="{971B3FAB-1D49-4309-A1C8-1634198C6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134100"/>
            <a:ext cx="73152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500" i="1">
                <a:solidFill>
                  <a:schemeClr val="bg1"/>
                </a:solidFill>
              </a:rPr>
              <a:t> uvolnění monády ze spory      kopulace myxomonád           primární plazmodium</a:t>
            </a:r>
            <a:endParaRPr lang="cs-CZ" altLang="cs-CZ" sz="1500">
              <a:solidFill>
                <a:schemeClr val="bg1"/>
              </a:solidFill>
            </a:endParaRPr>
          </a:p>
        </p:txBody>
      </p:sp>
      <p:pic>
        <p:nvPicPr>
          <p:cNvPr id="73737" name="2_myxom_11_myxameby-myxomonady.MP3">
            <a:hlinkClick r:id="" action="ppaction://media"/>
            <a:extLst>
              <a:ext uri="{FF2B5EF4-FFF2-40B4-BE49-F238E27FC236}">
                <a16:creationId xmlns="" xmlns:a16="http://schemas.microsoft.com/office/drawing/2014/main" id="{3688A2F7-3CF8-4650-9065-F5903FD911BA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4048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37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990" fill="hold"/>
                                        <p:tgtEl>
                                          <p:spTgt spid="737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73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73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2">
            <a:extLst>
              <a:ext uri="{FF2B5EF4-FFF2-40B4-BE49-F238E27FC236}">
                <a16:creationId xmlns="" xmlns:a16="http://schemas.microsoft.com/office/drawing/2014/main" id="{8AC8CFF6-A842-4E11-9D99-0E6441882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3962400" cy="448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dirty="0">
                <a:solidFill>
                  <a:srgbClr val="000000"/>
                </a:solidFill>
              </a:rPr>
              <a:t>=&gt; 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mnohojaderné plazmodium </a:t>
            </a:r>
            <a:r>
              <a:rPr lang="cs-CZ" altLang="cs-CZ" dirty="0">
                <a:solidFill>
                  <a:srgbClr val="000000"/>
                </a:solidFill>
              </a:rPr>
              <a:t>je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v</a:t>
            </a:r>
            <a:r>
              <a:rPr lang="cs-CZ" altLang="cs-CZ" dirty="0">
                <a:solidFill>
                  <a:srgbClr val="000000"/>
                </a:solidFill>
              </a:rPr>
              <a:t> 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trofické fázi negativně fototaktické =&gt; při přechodu do reprodukční fáze pozitivní fototaxe, plazmodium ztrácí vodu a na povrchu se tvoří tenká blanka - </a:t>
            </a:r>
            <a:r>
              <a:rPr lang="cs-CZ" altLang="cs-CZ" b="1" dirty="0" err="1">
                <a:solidFill>
                  <a:srgbClr val="000000"/>
                </a:solidFill>
                <a:cs typeface="Arial" panose="020B0604020202020204" pitchFamily="34" charset="0"/>
              </a:rPr>
              <a:t>hypothalus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=&gt; z něj vyrůstají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sporokarpy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=&gt; uvnitř nich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vakuolizace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=&gt; tvorba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kapilicia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; vlastní plazmodium se mění ve spory: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sporokarp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se rozpadá =&gt; diploidní jádra se obalují bun</a:t>
            </a:r>
            <a:r>
              <a:rPr lang="cs-CZ" altLang="cs-CZ" dirty="0">
                <a:solidFill>
                  <a:srgbClr val="000000"/>
                </a:solidFill>
              </a:rPr>
              <a:t>ěčnou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stěnou =&gt; dochází k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meiozi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=&gt; 3</a:t>
            </a:r>
            <a:r>
              <a:rPr lang="cs-CZ" altLang="cs-CZ" dirty="0">
                <a:solidFill>
                  <a:srgbClr val="000000"/>
                </a:solidFill>
              </a:rPr>
              <a:t> 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jádra degenerují, výsledná spora je</a:t>
            </a:r>
            <a:r>
              <a:rPr lang="cs-CZ" altLang="cs-CZ" dirty="0">
                <a:solidFill>
                  <a:srgbClr val="000000"/>
                </a:solidFill>
              </a:rPr>
              <a:t> 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jednojaderná (jsou známy i</a:t>
            </a:r>
            <a:r>
              <a:rPr lang="cs-CZ" altLang="cs-CZ" dirty="0">
                <a:solidFill>
                  <a:srgbClr val="000000"/>
                </a:solidFill>
              </a:rPr>
              <a:t> 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vícejaderné v případě následných mitóz =&gt; </a:t>
            </a:r>
            <a:r>
              <a:rPr lang="cs-CZ" altLang="cs-CZ" dirty="0">
                <a:solidFill>
                  <a:srgbClr val="000000"/>
                </a:solidFill>
              </a:rPr>
              <a:t>z nich klíčí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více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myxaméb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</a:p>
        </p:txBody>
      </p:sp>
      <p:pic>
        <p:nvPicPr>
          <p:cNvPr id="74755" name="Picture 3">
            <a:extLst>
              <a:ext uri="{FF2B5EF4-FFF2-40B4-BE49-F238E27FC236}">
                <a16:creationId xmlns="" xmlns:a16="http://schemas.microsoft.com/office/drawing/2014/main" id="{D5F63B4B-87A2-449C-9D8A-BD3D44DE0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43767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6" name="2_myxom_12_hlenky-cyklus.MP3">
            <a:hlinkClick r:id="" action="ppaction://media"/>
            <a:extLst>
              <a:ext uri="{FF2B5EF4-FFF2-40B4-BE49-F238E27FC236}">
                <a16:creationId xmlns="" xmlns:a16="http://schemas.microsoft.com/office/drawing/2014/main" id="{B656FF7B-E80F-4FDD-9788-126B5459262C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565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47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425" fill="hold"/>
                                        <p:tgtEl>
                                          <p:spTgt spid="747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75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75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Text Box 7">
            <a:extLst>
              <a:ext uri="{FF2B5EF4-FFF2-40B4-BE49-F238E27FC236}">
                <a16:creationId xmlns="" xmlns:a16="http://schemas.microsoft.com/office/drawing/2014/main" id="{F3E4201D-C49E-4A5B-8C76-E2B2803692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373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plazmodia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se vyznačují prouděním plazmy, synchronizovaným dělením jader, schopností růstu i po rozdělení a naopak splývání plazmodií téhož druhu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</a:rPr>
              <a:t>• 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protoplazmodium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je mikroskopické, jen pomalé proudění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plazmy; vzniká z něj jeden sporokarp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</a:rPr>
              <a:t>•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afanoplazmodium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je zpočátku jako protoplazm</a:t>
            </a:r>
            <a:r>
              <a:rPr lang="cs-CZ" altLang="cs-CZ">
                <a:solidFill>
                  <a:srgbClr val="000000"/>
                </a:solidFill>
              </a:rPr>
              <a:t>odium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, ale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zvětší se; strukturu tvoří síťovitá žilnatina, kterou obklopuje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cytoplazma, rychle proudící; vzniká z něj více sporokarpů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</a:rPr>
              <a:t>•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faneroplazmodium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je </a:t>
            </a:r>
            <a:r>
              <a:rPr lang="cs-CZ" altLang="cs-CZ">
                <a:solidFill>
                  <a:srgbClr val="000000"/>
                </a:solidFill>
              </a:rPr>
              <a:t>též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zpočátku jako protoplazm</a:t>
            </a:r>
            <a:r>
              <a:rPr lang="cs-CZ" altLang="cs-CZ">
                <a:solidFill>
                  <a:srgbClr val="000000"/>
                </a:solidFill>
              </a:rPr>
              <a:t>odium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leč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naroste do makroskopických rozměrů; </a:t>
            </a:r>
            <a:r>
              <a:rPr lang="cs-CZ" altLang="cs-CZ">
                <a:solidFill>
                  <a:srgbClr val="000000"/>
                </a:solidFill>
              </a:rPr>
              <a:t>jeho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struktura je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složitější, členěná na gelatinózní a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tekutou část, protoplazma je zrnitá;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též z něj vzniká více sporokarpů</a:t>
            </a:r>
            <a:endParaRPr lang="cs-CZ" altLang="cs-CZ">
              <a:solidFill>
                <a:srgbClr val="000000"/>
              </a:solidFill>
            </a:endParaRPr>
          </a:p>
          <a:p>
            <a:endParaRPr lang="cs-CZ" altLang="cs-CZ" sz="800">
              <a:solidFill>
                <a:srgbClr val="000000"/>
              </a:solidFill>
            </a:endParaRPr>
          </a:p>
          <a:p>
            <a:r>
              <a:rPr lang="cs-CZ" altLang="cs-CZ" sz="1500">
                <a:solidFill>
                  <a:srgbClr val="000000"/>
                </a:solidFill>
              </a:rPr>
              <a:t>Vpravo: faneroplazmodium rodu </a:t>
            </a:r>
            <a:r>
              <a:rPr lang="cs-CZ" altLang="cs-CZ" sz="1500" i="1">
                <a:solidFill>
                  <a:srgbClr val="000000"/>
                </a:solidFill>
              </a:rPr>
              <a:t>Physarum</a:t>
            </a:r>
            <a:endParaRPr lang="cs-CZ" altLang="cs-CZ" sz="1500">
              <a:solidFill>
                <a:srgbClr val="000000"/>
              </a:solidFill>
            </a:endParaRPr>
          </a:p>
        </p:txBody>
      </p:sp>
      <p:pic>
        <p:nvPicPr>
          <p:cNvPr id="15375" name="Picture 15">
            <a:extLst>
              <a:ext uri="{FF2B5EF4-FFF2-40B4-BE49-F238E27FC236}">
                <a16:creationId xmlns="" xmlns:a16="http://schemas.microsoft.com/office/drawing/2014/main" id="{9A4C7818-8F9A-4E99-A01D-49759C30C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356100"/>
            <a:ext cx="2743200" cy="205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6" name="Picture 16">
            <a:extLst>
              <a:ext uri="{FF2B5EF4-FFF2-40B4-BE49-F238E27FC236}">
                <a16:creationId xmlns="" xmlns:a16="http://schemas.microsoft.com/office/drawing/2014/main" id="{AA29D6CE-1432-4DC5-A4EA-9A01B73BF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000375"/>
            <a:ext cx="4456113" cy="280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7" name="Picture 17">
            <a:extLst>
              <a:ext uri="{FF2B5EF4-FFF2-40B4-BE49-F238E27FC236}">
                <a16:creationId xmlns="" xmlns:a16="http://schemas.microsoft.com/office/drawing/2014/main" id="{7DBA8C6E-F3A4-4DF5-805E-0A8002B6C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450" y="1079500"/>
            <a:ext cx="1951038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78" name="Text Box 18">
            <a:extLst>
              <a:ext uri="{FF2B5EF4-FFF2-40B4-BE49-F238E27FC236}">
                <a16:creationId xmlns="" xmlns:a16="http://schemas.microsoft.com/office/drawing/2014/main" id="{EF08A842-788B-4E71-9D03-B1D93A9B3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5867400"/>
            <a:ext cx="5486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 nepříznivých podmínkách se plazmodia mění na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sklerocia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(tvrdé nebuněčné útvary)</a:t>
            </a:r>
            <a:endParaRPr lang="cs-CZ" altLang="cs-CZ"/>
          </a:p>
        </p:txBody>
      </p:sp>
      <p:pic>
        <p:nvPicPr>
          <p:cNvPr id="15379" name="2_myxom_13_plasmodium.MP3">
            <a:hlinkClick r:id="" action="ppaction://media"/>
            <a:extLst>
              <a:ext uri="{FF2B5EF4-FFF2-40B4-BE49-F238E27FC236}">
                <a16:creationId xmlns="" xmlns:a16="http://schemas.microsoft.com/office/drawing/2014/main" id="{1394794D-74C1-4718-AADF-88ECBF264085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5165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3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331" fill="hold"/>
                                        <p:tgtEl>
                                          <p:spTgt spid="153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7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7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1" name="Text Box 9">
            <a:extLst>
              <a:ext uri="{FF2B5EF4-FFF2-40B4-BE49-F238E27FC236}">
                <a16:creationId xmlns="" xmlns:a16="http://schemas.microsoft.com/office/drawing/2014/main" id="{10E520F9-5C80-49A6-9910-F00899BE7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6019800" cy="4046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8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z plazmodií vznikají reprodukční 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struktury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sporokarpy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>
                <a:solidFill>
                  <a:srgbClr val="000000"/>
                </a:solidFill>
              </a:rPr>
              <a:t>•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sporangia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(stopkatá nebo při</a:t>
            </a:r>
            <a:r>
              <a:rPr lang="cs-CZ" altLang="cs-CZ">
                <a:solidFill>
                  <a:srgbClr val="000000"/>
                </a:solidFill>
              </a:rPr>
              <a:t>-</a:t>
            </a:r>
          </a:p>
          <a:p>
            <a:pPr>
              <a:lnSpc>
                <a:spcPct val="98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sedlá) vznikají z protoplazmodií 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nebo malých částí plazmodií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>
                <a:solidFill>
                  <a:srgbClr val="000000"/>
                </a:solidFill>
              </a:rPr>
              <a:t>•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aethalia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(nestopkatá, rozlitá) vznikají z větších částí plazmodií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je to vlastně útvar vzniklý sloučením řady sporangií </a:t>
            </a:r>
            <a:r>
              <a:rPr lang="cs-CZ" altLang="cs-CZ">
                <a:solidFill>
                  <a:srgbClr val="000000"/>
                </a:solidFill>
              </a:rPr>
              <a:t>v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celistvý útvar se společným obalem – peridií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(</a:t>
            </a:r>
            <a:r>
              <a:rPr lang="cs-CZ" altLang="cs-CZ">
                <a:solidFill>
                  <a:srgbClr val="000000"/>
                </a:solidFill>
              </a:rPr>
              <a:t>u některých druhů jsou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ještě zřetelné stěny </a:t>
            </a:r>
            <a:r>
              <a:rPr lang="cs-CZ" altLang="cs-CZ">
                <a:solidFill>
                  <a:srgbClr val="000000"/>
                </a:solidFill>
              </a:rPr>
              <a:t>původních sporangií 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tzv.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pseudoaethalium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endParaRPr lang="cs-CZ" altLang="cs-CZ" sz="4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>
                <a:solidFill>
                  <a:srgbClr val="000000"/>
                </a:solidFill>
              </a:rPr>
              <a:t>•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plazmodiokarp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vzniká z velkých částí síťovitého plazmodia, gelatinózní plazma se koncentruje podél žilnatiny, postupně se tvoří peridie (celý výsledný útvar může být síťovitý) </a:t>
            </a:r>
            <a:endParaRPr lang="cs-CZ" altLang="cs-CZ">
              <a:solidFill>
                <a:srgbClr val="000000"/>
              </a:solidFill>
            </a:endParaRPr>
          </a:p>
        </p:txBody>
      </p:sp>
      <p:pic>
        <p:nvPicPr>
          <p:cNvPr id="13322" name="Picture 10">
            <a:extLst>
              <a:ext uri="{FF2B5EF4-FFF2-40B4-BE49-F238E27FC236}">
                <a16:creationId xmlns="" xmlns:a16="http://schemas.microsoft.com/office/drawing/2014/main" id="{9A972DC3-2A6A-4569-B075-A5EA2FE2C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69900"/>
            <a:ext cx="4864100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3" name="Picture 11">
            <a:extLst>
              <a:ext uri="{FF2B5EF4-FFF2-40B4-BE49-F238E27FC236}">
                <a16:creationId xmlns="" xmlns:a16="http://schemas.microsoft.com/office/drawing/2014/main" id="{A14D2D24-5C8F-4EC8-B3E1-831E4D4A6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3581400"/>
            <a:ext cx="2320925" cy="184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>
            <a:extLst>
              <a:ext uri="{FF2B5EF4-FFF2-40B4-BE49-F238E27FC236}">
                <a16:creationId xmlns="" xmlns:a16="http://schemas.microsoft.com/office/drawing/2014/main" id="{2F997F92-9149-4DDC-8143-FDDCD6D29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1981200"/>
            <a:ext cx="2320925" cy="143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5" name="Picture 13">
            <a:extLst>
              <a:ext uri="{FF2B5EF4-FFF2-40B4-BE49-F238E27FC236}">
                <a16:creationId xmlns="" xmlns:a16="http://schemas.microsoft.com/office/drawing/2014/main" id="{621DDCFB-DE80-432B-85C2-D29CF4632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4267200"/>
            <a:ext cx="2371725" cy="215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6" name="Text Box 14">
            <a:extLst>
              <a:ext uri="{FF2B5EF4-FFF2-40B4-BE49-F238E27FC236}">
                <a16:creationId xmlns="" xmlns:a16="http://schemas.microsoft.com/office/drawing/2014/main" id="{9A6A1B68-5DAC-496B-BD89-A30432DE7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7300" y="5486400"/>
            <a:ext cx="23622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500"/>
              <a:t>Nahoře sporangia, </a:t>
            </a:r>
          </a:p>
          <a:p>
            <a:r>
              <a:rPr lang="cs-CZ" altLang="cs-CZ" sz="1500"/>
              <a:t>níže aethalium </a:t>
            </a:r>
          </a:p>
          <a:p>
            <a:r>
              <a:rPr lang="cs-CZ" altLang="cs-CZ" sz="1500"/>
              <a:t>a pseudoaethalium, </a:t>
            </a:r>
          </a:p>
          <a:p>
            <a:r>
              <a:rPr lang="cs-CZ" altLang="cs-CZ" sz="1500"/>
              <a:t>vlevo plazmodiokarp</a:t>
            </a:r>
          </a:p>
        </p:txBody>
      </p:sp>
      <p:pic>
        <p:nvPicPr>
          <p:cNvPr id="13328" name="2_myxom_14_typy-sporokarpu.MP3">
            <a:hlinkClick r:id="" action="ppaction://media"/>
            <a:extLst>
              <a:ext uri="{FF2B5EF4-FFF2-40B4-BE49-F238E27FC236}">
                <a16:creationId xmlns="" xmlns:a16="http://schemas.microsoft.com/office/drawing/2014/main" id="{030F1103-A862-4223-AA6E-6C70E54972DD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4292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3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790" fill="hold"/>
                                        <p:tgtEl>
                                          <p:spTgt spid="133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2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2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3401</TotalTime>
  <Words>668</Words>
  <Application>Microsoft Office PowerPoint</Application>
  <PresentationFormat>Předvádění na obrazovce (4:3)</PresentationFormat>
  <Paragraphs>156</Paragraphs>
  <Slides>17</Slides>
  <Notes>0</Notes>
  <HiddenSlides>0</HiddenSlides>
  <MMClips>14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1" baseType="lpstr">
      <vt:lpstr>SimSun</vt:lpstr>
      <vt:lpstr>Arial</vt:lpstr>
      <vt:lpstr>Times New Roman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PřF MU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Daniel Dvořák</dc:creator>
  <cp:lastModifiedBy>PH</cp:lastModifiedBy>
  <cp:revision>156</cp:revision>
  <dcterms:created xsi:type="dcterms:W3CDTF">2005-10-28T15:01:41Z</dcterms:created>
  <dcterms:modified xsi:type="dcterms:W3CDTF">2024-09-18T12:06:58Z</dcterms:modified>
</cp:coreProperties>
</file>