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63" r:id="rId3"/>
    <p:sldId id="309" r:id="rId4"/>
    <p:sldId id="264" r:id="rId5"/>
    <p:sldId id="310" r:id="rId6"/>
    <p:sldId id="311" r:id="rId7"/>
    <p:sldId id="267" r:id="rId8"/>
    <p:sldId id="265" r:id="rId9"/>
    <p:sldId id="269" r:id="rId10"/>
    <p:sldId id="308" r:id="rId11"/>
    <p:sldId id="261" r:id="rId12"/>
    <p:sldId id="316" r:id="rId13"/>
    <p:sldId id="270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C410E6-31F1-4127-BDA3-DBBCFD18F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E0BAF271-BE30-4433-9BAA-2B5E4D39A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5054C10-A106-4C1F-891C-34F11689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7A3CB9F-885F-489B-BBC0-AD469F93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74312E8-F857-4809-B7A6-40BD5692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CA023-FD64-4FDE-AB21-87CFD866C9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653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C55742C-5B90-4A4D-91CF-6252AFBB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38E92138-6AE4-45BB-B224-6F04A2845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7E6F0D5-3051-4A05-A470-49C44D72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FE4F02F-8374-43A4-9157-2AB9FE9C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734B2AC-74EE-4FC0-A7D1-0CFDB6BF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8A2A0-67A5-4D16-BE39-65B39173DE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551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95970962-E1F9-40CD-8B02-16722DDC3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70EAAFA4-8AC6-4BDC-B41F-827CC7612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1F9D9F9-7453-4AF1-9511-4B9390AF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BB9BE707-DE01-46BA-8174-F07C6B6A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3DF1571-F81F-457F-B78A-E8E201B6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7F865-8FDF-4524-B270-6D5DB02716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087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9890CC2-B283-4E70-A611-6BFCB90C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323E44-55FE-4E21-B58C-CC4D16CE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80A06A0-ADBF-4EE9-8192-0A82F950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C214DA1-D351-4BAF-B719-CA288E69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53E4D5F-A188-4AA3-8E48-E31ECEB4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187E3-FB79-44D8-9BEB-B69F5862F1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77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D9D75B6-173B-434A-8261-6653BF34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0EFF3185-A0FE-425B-8217-139B48D4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E4ECC8-F466-4A41-8AB2-74510C8A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1862CC5-1A67-4795-8F2B-0B54B7ED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2E66C5E-FC4C-4A9E-8E25-E6BFDA2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8DF38-5091-4E2D-8799-58D96C5BF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5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20AA7A-7461-4DF2-848E-13818E61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1D6D643-FC99-4EC8-994D-2628C3986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937351AA-AEBE-4ADF-A231-B7041CF14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3AB500B7-2593-4266-9449-1CD3FECC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9E9B477-2FC4-4F63-8D2D-6D1E9AA0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7E3BDFB-45E5-452A-A373-9EF50F10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0656E-9A8F-4120-9CC0-DB38C1EEF0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873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2D08CC7-1570-46E3-B7D7-D822A89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044060B3-C384-4920-BF5C-12278DA60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66A8E42-CC19-433D-8A1F-28DAF39E4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7E39DEF1-62B2-49B8-963C-9EAFD66AF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36558AA1-F991-4912-88ED-417FB24B1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18F1C4E1-5D89-4535-AE2C-CD6561E7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DBA622A-4F25-48E7-92D7-B611F9A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2774A4D3-50A0-4757-A62D-6A97ED22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EFF7C-42B3-421F-9ABD-9FABD2735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1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AFFC1F4-9D63-487D-9308-D7117BCE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D93FFBA5-3152-49A0-B3A5-66F82879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65B7E6C6-1665-441C-8592-6636074D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23A3525-2605-4B45-ADDE-355D2A0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E9061-693E-44F7-9D8E-DF8D2FC27C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08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C9136F92-3C02-41EE-8D10-53CE0D38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C87A15D-45DB-4ACC-A89D-1FE93A3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BD12FDA2-6360-48CA-A368-8A23D275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B9F24-0A9B-4126-AC79-645E39FC93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96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3EFA33E-FA55-4FDF-A35C-4536FB97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C65DC0C-C777-4957-BF3F-DD5BF295A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A08DC33D-C88F-49E8-BBAA-549553E41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65B942E-1E32-4C3B-BE1B-8C86AE4B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6E0FD7DD-0626-4B10-BE20-9BF73DE6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4FD26CD-6C01-44A4-B178-D0362278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862D-35AD-4A56-B3E1-199434A7E5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995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1A244C6-6941-47D6-B698-8EEC7D9D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508D3D49-46DD-4AF0-A5EA-6EC856168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B7E7026-1B90-4380-A9FF-5CE4054BB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48FEC74-B91E-44C5-B906-221B06EA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5C9820-2AAF-4E2F-B8CA-2EEE15E0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65126AC-6D67-4BBA-B216-D97EB577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994A4-FB45-46C3-81DB-2DF7A26311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12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704C31E9-37FF-4C54-AF13-2A4507E235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A9CC47D-7096-462F-B5D6-EF1793F8C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3354FCF2-C59B-41C3-BB63-0D4E68C1AB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94EE98B-87A0-4368-A321-F5A14055F4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A0108B92-51A4-401F-8FBB-567DCDEF2E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7ED4F7-2688-402F-9D2E-739741B9394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://www.bsu.edu/classes/ruch/msa/barr.htm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hyperlink" Target="http://botany.upol.cz/atlasy/system/gallery.php?entry=oogonium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otany.upol.cz/atlasy/system/gallery.php?entry=Phytophthora%20infestans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otany.upol.cz/atlasy/system/gallery.php?entry=Albugo%20candida" TargetMode="External"/><Relationship Id="rId3" Type="http://schemas.microsoft.com/office/2007/relationships/media" Target="../media/media11.MP3"/><Relationship Id="rId7" Type="http://schemas.openxmlformats.org/officeDocument/2006/relationships/image" Target="../media/image12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4" Type="http://schemas.openxmlformats.org/officeDocument/2006/relationships/audio" Target="../media/media11.MP3"/><Relationship Id="rId9" Type="http://schemas.openxmlformats.org/officeDocument/2006/relationships/hyperlink" Target="http://botany.upol.cz/atlasy/system/gallery.php?entry=Plasmopara%20vitico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="" xmlns:a16="http://schemas.microsoft.com/office/drawing/2014/main" id="{82DE42C1-15DA-4B4F-9719-19B1425C5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16832"/>
            <a:ext cx="864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</a:t>
            </a:r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TSAR 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Straminipila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Peronosporomycota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Labyrinthulomycota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Hyphochytriom</a:t>
            </a:r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cs-CZ" altLang="cs-CZ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Plasmodiophorida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 smtClean="0">
                <a:solidFill>
                  <a:srgbClr val="000000"/>
                </a:solidFill>
              </a:rPr>
              <a:t>Obazoa</a:t>
            </a:r>
            <a:r>
              <a:rPr lang="cs-CZ" altLang="cs-CZ" dirty="0" smtClean="0">
                <a:solidFill>
                  <a:srgbClr val="000000"/>
                </a:solidFill>
              </a:rPr>
              <a:t> (</a:t>
            </a:r>
            <a:r>
              <a:rPr lang="cs-CZ" altLang="cs-CZ" dirty="0" err="1" smtClean="0">
                <a:solidFill>
                  <a:srgbClr val="000000"/>
                </a:solidFill>
              </a:rPr>
              <a:t>Opisthokonta</a:t>
            </a:r>
            <a:r>
              <a:rPr lang="cs-CZ" altLang="cs-CZ" dirty="0" smtClean="0">
                <a:solidFill>
                  <a:srgbClr val="000000"/>
                </a:solidFill>
              </a:rPr>
              <a:t>) </a:t>
            </a:r>
            <a:r>
              <a:rPr lang="cs-CZ" altLang="cs-CZ" dirty="0">
                <a:solidFill>
                  <a:srgbClr val="000000"/>
                </a:solidFill>
              </a:rPr>
              <a:t>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algn="ctr"/>
            <a:r>
              <a:rPr lang="cs-CZ" altLang="cs-CZ" dirty="0" err="1" smtClean="0">
                <a:solidFill>
                  <a:srgbClr val="000000"/>
                </a:solidFill>
              </a:rPr>
              <a:t>Microsporidiomycota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="" xmlns:a16="http://schemas.microsoft.com/office/drawing/2014/main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="" xmlns:a16="http://schemas.microsoft.com/office/drawing/2014/main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81" name="Picture 25">
            <a:extLst>
              <a:ext uri="{FF2B5EF4-FFF2-40B4-BE49-F238E27FC236}">
                <a16:creationId xmlns="" xmlns:a16="http://schemas.microsoft.com/office/drawing/2014/main" id="{1A612FA3-5601-4A5C-94D4-07422371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81000"/>
            <a:ext cx="38528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2" name="Picture 26">
            <a:extLst>
              <a:ext uri="{FF2B5EF4-FFF2-40B4-BE49-F238E27FC236}">
                <a16:creationId xmlns="" xmlns:a16="http://schemas.microsoft.com/office/drawing/2014/main" id="{03586E98-EBFA-435C-9E37-8E3F47A1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3" name="1_oomyc_10_plasmopara-cyklus.MP3">
            <a:hlinkClick r:id="" action="ppaction://media"/>
            <a:extLst>
              <a:ext uri="{FF2B5EF4-FFF2-40B4-BE49-F238E27FC236}">
                <a16:creationId xmlns="" xmlns:a16="http://schemas.microsoft.com/office/drawing/2014/main" id="{A88A9AFB-0ACE-497C-9CFA-2AB3B87EBC0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9" fill="hold"/>
                                        <p:tgtEl>
                                          <p:spTgt spid="70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B4A1B7D3-DA38-4BCE-A133-53C5C09C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LABYRINTHULOMYCOTA (LABYRINTHISTA, LABYRINTHULATA)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LABYRINTHULOMYCETES (LABYRINTHULEA)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mořské organismy; dvě dobře oddělené skupiny, které spojuje buněčná stěna tvořená tenkými šupinkami a 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ektoplazmatických výběžků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(bezblanné, neobsahují organely), vycházejících z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botrosomů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 povrchu buňky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reprodukční fázi tvorba sporangií =&gt; v nich vznikají zoospory (</a:t>
            </a:r>
            <a:r>
              <a:rPr lang="cs-CZ" altLang="cs-CZ">
                <a:solidFill>
                  <a:srgbClr val="000000"/>
                </a:solidFill>
              </a:rPr>
              <a:t>mají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 laterální heterokontní bičíky, přední péřitý, zadní hladký) nebo aplanospory (pravdě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podobně možnost amébovitého pohybu)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Thraustochytriales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vegetativní buňky kulovité nebo elipsoidní, na jejich bázi vyrůstá z bazálního botrosomu síť ektoplazm. výběžků, které neobklopují buňky - jimi jsou buňky nejčastěji připevněny k substrátu (ale jejich stahováním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/natahováním se mohou i pohybovat)</a:t>
            </a:r>
          </a:p>
        </p:txBody>
      </p:sp>
      <p:pic>
        <p:nvPicPr>
          <p:cNvPr id="9229" name="Picture 13">
            <a:extLst>
              <a:ext uri="{FF2B5EF4-FFF2-40B4-BE49-F238E27FC236}">
                <a16:creationId xmlns="" xmlns:a16="http://schemas.microsoft.com/office/drawing/2014/main" id="{A0918621-346B-4534-B40C-03F484E2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00500"/>
            <a:ext cx="31242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>
            <a:extLst>
              <a:ext uri="{FF2B5EF4-FFF2-40B4-BE49-F238E27FC236}">
                <a16:creationId xmlns="" xmlns:a16="http://schemas.microsoft.com/office/drawing/2014/main" id="{63E432B3-CAA6-4B78-9BD2-C06CEF2E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51816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dělením buňky vzniká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sorus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který se obalí stěnou (převažuje v ní galaktóza anebo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galaktan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=&gt; jaderná dělení =&gt; prosté dělení buněk anebo rozpad mnohojaderného protoplastu =&gt; zoospory se 2 bičíky, nemají stigma (u některých rodů jen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aplanospory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mořské vody, v detritu nebo na povrchu řas, rostlin aj.,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produkce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nenasyc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. mastných kyselin</a:t>
            </a:r>
            <a:endParaRPr lang="cs-CZ" altLang="cs-CZ" dirty="0"/>
          </a:p>
        </p:txBody>
      </p:sp>
      <p:sp>
        <p:nvSpPr>
          <p:cNvPr id="9231" name="Text Box 15">
            <a:extLst>
              <a:ext uri="{FF2B5EF4-FFF2-40B4-BE49-F238E27FC236}">
                <a16:creationId xmlns="" xmlns:a16="http://schemas.microsoft.com/office/drawing/2014/main" id="{C080035E-8BC0-42AF-87B3-D1CE3FBCA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8674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000">
                <a:solidFill>
                  <a:schemeClr val="bg1"/>
                </a:solidFill>
              </a:rPr>
              <a:t>Foto Celeste Leander, http://tolweb.org/Labyrinthulomycetes/21791</a:t>
            </a:r>
          </a:p>
        </p:txBody>
      </p:sp>
      <p:pic>
        <p:nvPicPr>
          <p:cNvPr id="9232" name="1_labyr_11_thraustochytriales.MP3">
            <a:hlinkClick r:id="" action="ppaction://media"/>
            <a:extLst>
              <a:ext uri="{FF2B5EF4-FFF2-40B4-BE49-F238E27FC236}">
                <a16:creationId xmlns="" xmlns:a16="http://schemas.microsoft.com/office/drawing/2014/main" id="{6D469BF0-80F4-42DD-B329-DB6DCA7392E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0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="" xmlns:a16="http://schemas.microsoft.com/office/drawing/2014/main" id="{BF1B941C-43BA-44A2-B576-E94B8D84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7912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Labyrinthulales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slizovitá bezbarvá ektoplazma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tická síť (tvořená hlavně mukopolysacharidy) obklopuje oválné buňky, které jsou jakoby uzavřeny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matických "trubicích"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pohyb uvnitř těchto "trubic" umožňují kontraktilní aktinomyozinové bílkoviny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ektoplazm</a:t>
            </a:r>
            <a:r>
              <a:rPr lang="cs-CZ" altLang="cs-CZ">
                <a:solidFill>
                  <a:srgbClr val="000000"/>
                </a:solidFill>
              </a:rPr>
              <a:t>atické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síti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osmotrofní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trávicí enzymy pronikají přes ektoplazm</a:t>
            </a:r>
            <a:r>
              <a:rPr lang="cs-CZ" altLang="cs-CZ">
                <a:solidFill>
                  <a:srgbClr val="000000"/>
                </a:solidFill>
              </a:rPr>
              <a:t>atickou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síť ven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naopak živiny dovnitř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buňky se seskupí na určitých místech sítě, obalí se tenkou stěnou a vytvoří sorus (shluk) =&gt; zde jaderná dělení =&gt;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zoospor se 2 bičíky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stigmatem (vzácně </a:t>
            </a:r>
            <a:r>
              <a:rPr lang="cs-CZ" altLang="cs-CZ">
                <a:solidFill>
                  <a:srgbClr val="000000"/>
                </a:solidFill>
              </a:rPr>
              <a:t>se tvoří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aplanospor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styku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 substrátem ztrácejí bičíky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 vittelina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zjištěno, že jaderné dělení je redukční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jde zde tedy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proces, ale není známo, kde dochází ke karyogamii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mořské a brakické vody, v organickém detritu, na povrchu řas i rostlin; některé parazitické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řád, 1 rod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Labyrinthula</a:t>
            </a:r>
            <a:endParaRPr lang="cs-CZ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="" xmlns:a16="http://schemas.microsoft.com/office/drawing/2014/main" id="{06747301-0FB0-4794-B848-89FFC2375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484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800"/>
              <a:t>http://www.botany.uga.edu/zoosporicfungi/index.html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="" xmlns:a16="http://schemas.microsoft.com/office/drawing/2014/main" id="{62E6ACC1-248F-41A4-94A9-1CD2E516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3840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="" xmlns:a16="http://schemas.microsoft.com/office/drawing/2014/main" id="{F0141020-16B4-4D1A-A8F9-80551663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243840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="" xmlns:a16="http://schemas.microsoft.com/office/drawing/2014/main" id="{BD89DCB9-2A59-4961-A1E9-5CB9B386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438400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1_labyr_11_thraustochytriales.MP3">
            <a:hlinkClick r:id="" action="ppaction://media"/>
            <a:extLst>
              <a:ext uri="{FF2B5EF4-FFF2-40B4-BE49-F238E27FC236}">
                <a16:creationId xmlns="" xmlns:a16="http://schemas.microsoft.com/office/drawing/2014/main" id="{B03D696F-6FEA-4C76-9430-9C2C92E7EED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4" fill="hold"/>
                                        <p:tgtEl>
                                          <p:spTgt spid="79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>
            <a:extLst>
              <a:ext uri="{FF2B5EF4-FFF2-40B4-BE49-F238E27FC236}">
                <a16:creationId xmlns="" xmlns:a16="http://schemas.microsoft.com/office/drawing/2014/main" id="{1BCADB43-ACE6-448D-BC24-7E6DE8D8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4864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b="1" u="sng"/>
              <a:t>Oddělení: </a:t>
            </a:r>
            <a:r>
              <a:rPr lang="cs-CZ" altLang="cs-CZ" b="1" i="1" u="sng"/>
              <a:t>HYPHOCHYTRIOMYCOTA</a:t>
            </a:r>
            <a:endParaRPr lang="cs-CZ" altLang="cs-CZ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HYPHOCHYTRIOMYCETES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malá skupina jednoduchých organismů (vzhledově podobné</a:t>
            </a:r>
            <a:r>
              <a:rPr lang="cs-CZ" altLang="cs-CZ">
                <a:solidFill>
                  <a:srgbClr val="000000"/>
                </a:solidFill>
              </a:rPr>
              <a:t> zástupcům oddělení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příbuznější</a:t>
            </a:r>
            <a:r>
              <a:rPr lang="cs-CZ" altLang="cs-CZ">
                <a:solidFill>
                  <a:srgbClr val="000000"/>
                </a:solidFill>
              </a:rPr>
              <a:t> odd.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buněčná stěna dvouvrstevná - vnější celulózní, vnitřní chitinózní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nejprimitivnější</a:t>
            </a:r>
            <a:r>
              <a:rPr lang="cs-CZ" altLang="cs-CZ">
                <a:solidFill>
                  <a:srgbClr val="000000"/>
                </a:solidFill>
              </a:rPr>
              <a:t> zástupci mají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stélk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holokarpick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odvozenější eukarpick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monocentrick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 rhizomyceliem,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Rhizidiomyces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nebo polycentrick</a:t>
            </a:r>
            <a:r>
              <a:rPr lang="cs-CZ" altLang="cs-CZ">
                <a:solidFill>
                  <a:srgbClr val="000000"/>
                </a:solidFill>
              </a:rPr>
              <a:t>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(zoosporangia propojen</a:t>
            </a:r>
            <a:r>
              <a:rPr lang="cs-CZ" altLang="cs-CZ">
                <a:solidFill>
                  <a:srgbClr val="000000"/>
                </a:solidFill>
              </a:rPr>
              <a:t>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hyfami,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Hyphochytrium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zoosporangiích se tvoří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 s jedním apikálním péřitým bičíkem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oddělena přehrádkami, v hyfách přehrádky vzácné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rozmnožování pozorováno u jediného druhu (izogamie, splývají aplanogamety)</a:t>
            </a:r>
          </a:p>
        </p:txBody>
      </p:sp>
      <p:pic>
        <p:nvPicPr>
          <p:cNvPr id="18448" name="Picture 16">
            <a:extLst>
              <a:ext uri="{FF2B5EF4-FFF2-40B4-BE49-F238E27FC236}">
                <a16:creationId xmlns="" xmlns:a16="http://schemas.microsoft.com/office/drawing/2014/main" id="{E7F31517-5338-43F1-B524-179FB149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2667000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9" name="Picture 17">
            <a:extLst>
              <a:ext uri="{FF2B5EF4-FFF2-40B4-BE49-F238E27FC236}">
                <a16:creationId xmlns="" xmlns:a16="http://schemas.microsoft.com/office/drawing/2014/main" id="{04A6C759-3C1B-496C-B9DC-FBE28805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0689" r="18170"/>
          <a:stretch>
            <a:fillRect/>
          </a:stretch>
        </p:blipFill>
        <p:spPr bwMode="auto">
          <a:xfrm>
            <a:off x="6019800" y="2286000"/>
            <a:ext cx="264001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="" xmlns:a16="http://schemas.microsoft.com/office/drawing/2014/main" id="{D765867D-7DE2-400F-A67E-51458B0F4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parazité na řasách,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houbách nebo živočiších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vodě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půdě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1 třída, 1 řád, zástupc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viz </a:t>
            </a:r>
            <a:r>
              <a:rPr lang="cs-CZ" altLang="cs-CZ">
                <a:solidFill>
                  <a:srgbClr val="000000"/>
                </a:solidFill>
              </a:rPr>
              <a:t>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charakteristik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stélek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="" xmlns:a16="http://schemas.microsoft.com/office/drawing/2014/main" id="{5D18CD30-7CAD-458A-91D2-CCA7222D3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4775200"/>
            <a:ext cx="311088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altLang="cs-CZ" sz="1500" i="1" dirty="0" err="1"/>
              <a:t>Hyphochytrium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catenoides</a:t>
            </a:r>
            <a:r>
              <a:rPr lang="cs-CZ" altLang="cs-CZ" sz="1500" dirty="0"/>
              <a:t>, </a:t>
            </a:r>
            <a:r>
              <a:rPr lang="cs-CZ" altLang="cs-CZ" sz="1500" dirty="0"/>
              <a:t>nahoře sporangia v pylovém zrnu, dole růst stélek z pylového zrna</a:t>
            </a:r>
            <a:endParaRPr lang="cs-CZ" altLang="cs-CZ" sz="1500" dirty="0"/>
          </a:p>
          <a:p>
            <a:endParaRPr lang="cs-CZ" altLang="cs-CZ" sz="400" i="1" dirty="0"/>
          </a:p>
          <a:p>
            <a:pPr algn="r"/>
            <a:r>
              <a:rPr lang="cs-CZ" altLang="cs-CZ" sz="800" dirty="0"/>
              <a:t>Foto Don </a:t>
            </a:r>
            <a:r>
              <a:rPr lang="cs-CZ" altLang="cs-CZ" sz="800" dirty="0" err="1"/>
              <a:t>Barr</a:t>
            </a:r>
            <a:r>
              <a:rPr lang="cs-CZ" altLang="cs-CZ" sz="800" dirty="0"/>
              <a:t>, </a:t>
            </a:r>
            <a:r>
              <a:rPr lang="cs-CZ" altLang="cs-CZ" sz="800" dirty="0">
                <a:hlinkClick r:id="rId6"/>
              </a:rPr>
              <a:t>http://www.bsu.edu/classes/ruch/msa/barr.html</a:t>
            </a:r>
            <a:r>
              <a:rPr lang="cs-CZ" altLang="cs-CZ" sz="800" dirty="0"/>
              <a:t> </a:t>
            </a:r>
          </a:p>
        </p:txBody>
      </p:sp>
      <p:pic>
        <p:nvPicPr>
          <p:cNvPr id="18452" name="1_hypho_13_hyphochytriomycota.MP3">
            <a:hlinkClick r:id="" action="ppaction://media"/>
            <a:extLst>
              <a:ext uri="{FF2B5EF4-FFF2-40B4-BE49-F238E27FC236}">
                <a16:creationId xmlns="" xmlns:a16="http://schemas.microsoft.com/office/drawing/2014/main" id="{0CCF22F9-5EBA-49DB-8BAB-9900CC46BAE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184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="" xmlns:a16="http://schemas.microsoft.com/office/drawing/2014/main" id="{6C1F6FAC-57B2-4ED1-8F00-CC4FFDBA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Říše (superskupina): 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STRAMINIPILA</a:t>
            </a:r>
          </a:p>
          <a:p>
            <a:endParaRPr lang="cs-CZ" altLang="cs-CZ" sz="12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 dirty="0"/>
              <a:t>Oddělení: </a:t>
            </a:r>
            <a:r>
              <a:rPr lang="cs-CZ" altLang="cs-CZ" b="1" i="1" u="sng" dirty="0"/>
              <a:t>PERONOSPOROMYCOTA (OOMYCOTA)</a:t>
            </a:r>
            <a:r>
              <a:rPr lang="cs-CZ" altLang="cs-CZ" b="1" u="sng" dirty="0"/>
              <a:t> - OOMYCETY</a:t>
            </a:r>
          </a:p>
          <a:p>
            <a:endParaRPr lang="cs-CZ" altLang="cs-CZ" sz="1200" b="1" u="sng" dirty="0"/>
          </a:p>
          <a:p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primitivní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typy mají stélky endobiotické (intra- nebo intercelulární),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monocentrické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(ze stélky vznikne 1 sporangium) 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eukarpické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(jen část stélky se změní v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rozmnožovací útvar), vzácněji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holokarpické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(celá stélka se změní)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stélka většiny zástupců je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nepřehrádkované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 mycelium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(nanejvýš s tzv. nepravými přehrádkami), bývá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eukarpické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polycentrické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parazitické druhy vytvářejí na myceliu haustoria, pronikající do buněk hostitele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vnitrobuněční parazité mají amorfní stélku bez buněčné stěny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buněčná stěna mycelia obsahuje hlavně celulózu (fibrilární struktura) a amorfní směs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polyglukanů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v menší míře jiné látky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protoplast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cenocytický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(odpovídá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sifonální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stélce u řas), mnohojaderný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někdy je vytvořena centrální vakuola, mitochondrie mají trubicovité přepážky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DBV (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dense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body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vesicles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systém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boh</a:t>
            </a:r>
            <a:r>
              <a:rPr lang="cs-CZ" altLang="cs-CZ" dirty="0">
                <a:solidFill>
                  <a:srgbClr val="000000"/>
                </a:solidFill>
              </a:rPr>
              <a:t>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tý na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glukany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podílí se na jejich polymeraci při tvorbě buněčné stěny nebo zoospor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zásobní látkou je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mykolaminaran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(rozpustný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polyglukan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275" name="1_oomyc_02_uvod-peronosporomycota.MP3">
            <a:hlinkClick r:id="" action="ppaction://media"/>
            <a:extLst>
              <a:ext uri="{FF2B5EF4-FFF2-40B4-BE49-F238E27FC236}">
                <a16:creationId xmlns="" xmlns:a16="http://schemas.microsoft.com/office/drawing/2014/main" id="{E92BCF5B-FBB5-42F4-992C-A126B1B088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1_oomyc_02_cenocyticke-mycelium.MP3">
            <a:hlinkClick r:id="" action="ppaction://media"/>
            <a:extLst>
              <a:ext uri="{FF2B5EF4-FFF2-40B4-BE49-F238E27FC236}">
                <a16:creationId xmlns="" xmlns:a16="http://schemas.microsoft.com/office/drawing/2014/main" id="{B351A26E-805F-46F0-B973-321BC01F434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1880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23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808" fill="hold"/>
                                        <p:tgtEl>
                                          <p:spTgt spid="11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>
            <a:extLst>
              <a:ext uri="{FF2B5EF4-FFF2-40B4-BE49-F238E27FC236}">
                <a16:creationId xmlns="" xmlns:a16="http://schemas.microsoft.com/office/drawing/2014/main" id="{A96B4B73-DC40-4B39-9EF2-AC2A03BC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05300"/>
            <a:ext cx="8382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kterých po encystaci vznikají sekundární (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diplanetismus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druhy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vzácnější případy - polyplanetismus (více generací sekund. zoospor: zoospora =&gt; encystace =&gt; zase zoospora) nebo aplanetismus (zoospory se encystují ještě uvnitř sporangia, ven už vycházejí pouze aplanospory)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možnost změny zoosporangia na monosporické sporangium (tzv. "konidii", ale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konidiemi to nemá nic společného; </a:t>
            </a:r>
            <a:r>
              <a:rPr lang="cs-CZ" altLang="cs-CZ">
                <a:solidFill>
                  <a:srgbClr val="000000"/>
                </a:solidFill>
              </a:rPr>
              <a:t>tvoří 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=&gt;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kromě zoospor se vytvářejí také tlustostěnné nepohyblivé chlamydospory</a:t>
            </a:r>
          </a:p>
        </p:txBody>
      </p:sp>
      <p:pic>
        <p:nvPicPr>
          <p:cNvPr id="72713" name="Picture 9">
            <a:extLst>
              <a:ext uri="{FF2B5EF4-FFF2-40B4-BE49-F238E27FC236}">
                <a16:creationId xmlns="" xmlns:a16="http://schemas.microsoft.com/office/drawing/2014/main" id="{5E0B1C7D-94D1-433E-B126-7580E234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/>
          <a:stretch>
            <a:fillRect/>
          </a:stretch>
        </p:blipFill>
        <p:spPr bwMode="auto">
          <a:xfrm>
            <a:off x="4114800" y="406400"/>
            <a:ext cx="4595813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4" name="Text Box 10">
            <a:extLst>
              <a:ext uri="{FF2B5EF4-FFF2-40B4-BE49-F238E27FC236}">
                <a16:creationId xmlns="" xmlns:a16="http://schemas.microsoft.com/office/drawing/2014/main" id="{8C033070-E19B-4392-BA73-6038204A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6576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tvorba zoospor </a:t>
            </a:r>
            <a:r>
              <a:rPr lang="cs-CZ" altLang="cs-CZ">
                <a:solidFill>
                  <a:srgbClr val="000000"/>
                </a:solidFill>
              </a:rPr>
              <a:t>či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aplanospor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základním typem jsou sekundární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pleurokontní zoospor</a:t>
            </a:r>
            <a:r>
              <a:rPr lang="cs-CZ" altLang="cs-CZ">
                <a:solidFill>
                  <a:srgbClr val="000000"/>
                </a:solidFill>
              </a:rPr>
              <a:t>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(bičíky </a:t>
            </a:r>
            <a:r>
              <a:rPr lang="cs-CZ" altLang="cs-CZ">
                <a:solidFill>
                  <a:srgbClr val="000000"/>
                </a:solidFill>
              </a:rPr>
              <a:t>vycházejí z boku buňky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jsou heterokontní, přední péřitý, zadní jen s jemnými vlásky)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je-li jen toto jedno pohyblivé stadium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životním cyklu, jde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monoplanetismus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(druhy označeny jako monomorfní)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některé skupiny </a:t>
            </a:r>
            <a:r>
              <a:rPr lang="cs-CZ" altLang="cs-CZ">
                <a:solidFill>
                  <a:srgbClr val="000000"/>
                </a:solidFill>
              </a:rPr>
              <a:t>tvoří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nejprve primární akrokontní zoospory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(bičíky apikální, téměř stejné), </a:t>
            </a:r>
          </a:p>
        </p:txBody>
      </p:sp>
      <p:sp>
        <p:nvSpPr>
          <p:cNvPr id="72715" name="Text Box 11">
            <a:extLst>
              <a:ext uri="{FF2B5EF4-FFF2-40B4-BE49-F238E27FC236}">
                <a16:creationId xmlns="" xmlns:a16="http://schemas.microsoft.com/office/drawing/2014/main" id="{3D656725-3445-4366-9541-706EFFB03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822700"/>
            <a:ext cx="4724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Zoospory </a:t>
            </a:r>
            <a:r>
              <a:rPr lang="cs-CZ" altLang="cs-CZ" sz="1500" i="1"/>
              <a:t>Phytophthora palmivora</a:t>
            </a:r>
          </a:p>
          <a:p>
            <a:r>
              <a:rPr lang="cs-CZ" altLang="cs-CZ" sz="800"/>
              <a:t>Zdroj: Desjardins et al. (1969): Electron microscopic observations ..., Can. J. Bot. 47: 1077-1079</a:t>
            </a:r>
          </a:p>
        </p:txBody>
      </p:sp>
      <p:pic>
        <p:nvPicPr>
          <p:cNvPr id="72716" name="1_oomyc_03_zoospory.MP3">
            <a:hlinkClick r:id="" action="ppaction://media"/>
            <a:extLst>
              <a:ext uri="{FF2B5EF4-FFF2-40B4-BE49-F238E27FC236}">
                <a16:creationId xmlns="" xmlns:a16="http://schemas.microsoft.com/office/drawing/2014/main" id="{418B71E7-76C1-4D97-84CE-E749150482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72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Text Box 12">
            <a:extLst>
              <a:ext uri="{FF2B5EF4-FFF2-40B4-BE49-F238E27FC236}">
                <a16:creationId xmlns="" xmlns:a16="http://schemas.microsoft.com/office/drawing/2014/main" id="{C18D3A03-7B3F-4383-8179-76AA7F857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oogametangiogamie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nejde o oogamii, protože nedochází k tvorbě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volných gamet (souvisí zřejmě s přechodem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 vody na souš; tento proces je i u vodních druhů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jsou sekundárně vodní?)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anteridia </a:t>
            </a:r>
            <a:r>
              <a:rPr lang="cs-CZ" altLang="cs-CZ" dirty="0">
                <a:solidFill>
                  <a:srgbClr val="000000"/>
                </a:solidFill>
              </a:rPr>
              <a:t>jsou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hormonálně přitahována k oogoniím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=&gt; po kontaktu kopulačními kanálky přejdou samčí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jádra do oogonia =&gt; oplozená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se mění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tlustostěnnou oosporu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meioza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i mitóza jsou uzavřené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saprofyté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parazité, primitivnější typy ve vodním (nebo vlhkém) prostředí, nejodvozenější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na nadzemních částech suchozemských rostlin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evoluční tendence spojené s přechodem z vody na souš: menší počet pohyblivých stadií, přechod od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saprofytismu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k obligátnímu parazitismu, s tím spojená specializace vedoucí až k tzv.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organotropii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(specializace na určité orgány hostitele)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dirty="0">
                <a:solidFill>
                  <a:srgbClr val="000000"/>
                </a:solidFill>
              </a:rPr>
              <a:t>z pohledu člověka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negativní, řada fytopatogenních druhů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v rámci oddělení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2 třídy;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oddělení řazeno v systému </a:t>
            </a:r>
            <a:r>
              <a:rPr lang="cs-CZ" altLang="cs-CZ" dirty="0" err="1">
                <a:solidFill>
                  <a:srgbClr val="000000"/>
                </a:solidFill>
              </a:rPr>
              <a:t>straminipil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předpoklad vývojové spojitosti 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heterokontními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řasami</a:t>
            </a: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12301" name="Picture 13">
            <a:extLst>
              <a:ext uri="{FF2B5EF4-FFF2-40B4-BE49-F238E27FC236}">
                <a16:creationId xmlns="" xmlns:a16="http://schemas.microsoft.com/office/drawing/2014/main" id="{FECA44DE-0FA7-41C7-861D-504F5751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1094" r="16354" b="16632"/>
          <a:stretch>
            <a:fillRect/>
          </a:stretch>
        </p:blipFill>
        <p:spPr bwMode="auto">
          <a:xfrm>
            <a:off x="5791200" y="457200"/>
            <a:ext cx="28765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Text Box 14">
            <a:extLst>
              <a:ext uri="{FF2B5EF4-FFF2-40B4-BE49-F238E27FC236}">
                <a16:creationId xmlns="" xmlns:a16="http://schemas.microsoft.com/office/drawing/2014/main" id="{E1F8C532-44A5-4E37-8B2E-971FBFFC2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514600"/>
            <a:ext cx="472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Bremia lactucae</a:t>
            </a:r>
            <a:r>
              <a:rPr lang="cs-CZ" altLang="cs-CZ" sz="1500"/>
              <a:t>, gametangia</a:t>
            </a:r>
          </a:p>
          <a:p>
            <a:pPr algn="r"/>
            <a:endParaRPr lang="cs-CZ" altLang="cs-CZ" sz="400" i="1"/>
          </a:p>
          <a:p>
            <a:pPr algn="r"/>
            <a:r>
              <a:rPr lang="cs-CZ" altLang="cs-CZ" sz="800"/>
              <a:t>Foto I. Petrželová, </a:t>
            </a:r>
            <a:r>
              <a:rPr lang="cs-CZ" altLang="cs-CZ" sz="800">
                <a:hlinkClick r:id="rId7"/>
              </a:rPr>
              <a:t>http://botany.upol.cz/atlasy/system/gallery.php?entry=oogonium</a:t>
            </a:r>
            <a:r>
              <a:rPr lang="cs-CZ" altLang="cs-CZ" sz="800"/>
              <a:t> </a:t>
            </a:r>
          </a:p>
        </p:txBody>
      </p:sp>
      <p:pic>
        <p:nvPicPr>
          <p:cNvPr id="12303" name="1_oomyc_04_oogametangiogamie.MP3">
            <a:hlinkClick r:id="" action="ppaction://media"/>
            <a:extLst>
              <a:ext uri="{FF2B5EF4-FFF2-40B4-BE49-F238E27FC236}">
                <a16:creationId xmlns="" xmlns:a16="http://schemas.microsoft.com/office/drawing/2014/main" id="{3AAE60B1-9D0A-46E6-B108-878CC08A8D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1_oomyc_04_evolucni-tendence.MP3">
            <a:hlinkClick r:id="" action="ppaction://media"/>
            <a:extLst>
              <a:ext uri="{FF2B5EF4-FFF2-40B4-BE49-F238E27FC236}">
                <a16:creationId xmlns="" xmlns:a16="http://schemas.microsoft.com/office/drawing/2014/main" id="{5E93CB10-ED46-4C57-975C-987EE49D877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25" fill="hold"/>
                                        <p:tgtEl>
                                          <p:spTgt spid="12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21" fill="hold"/>
                                        <p:tgtEl>
                                          <p:spTgt spid="12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="" xmlns:a16="http://schemas.microsoft.com/office/drawing/2014/main" id="{18F250E2-1FF8-4DA8-834D-A3006F2A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838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Leptomitales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 - stélka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eukarpická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ve větveném myceliu jsou místa zaškrcení ucpaná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celulinovými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zrny; v buněčné stěně je chitin; počet chromosomů n=4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většina druhů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monomorfních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je znám 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diplanetismus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případně se primární zoospory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encystují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již ve sporangiu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výhradně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ve vodě nebo vlhké půdě (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Leptomitus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8000"/>
              </a:lnSpc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Saprolegniales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- stélka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eukarpická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charakteristický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diplanetismus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(odvozeně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); počet chromosomů n=3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většinou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ve sladkých vodách, příp. v půdě nebo na kořenech, druhotně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i parazité řas, hub, živočichů (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Saprolegnia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parasitica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parazit ryb,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Achlya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parazité raků i zeleniny)</a:t>
            </a:r>
          </a:p>
        </p:txBody>
      </p:sp>
      <p:pic>
        <p:nvPicPr>
          <p:cNvPr id="73737" name="Picture 9">
            <a:extLst>
              <a:ext uri="{FF2B5EF4-FFF2-40B4-BE49-F238E27FC236}">
                <a16:creationId xmlns="" xmlns:a16="http://schemas.microsoft.com/office/drawing/2014/main" id="{93252882-B39C-406A-97E7-0F54CCC3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57200"/>
            <a:ext cx="1682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Text Box 10">
            <a:extLst>
              <a:ext uri="{FF2B5EF4-FFF2-40B4-BE49-F238E27FC236}">
                <a16:creationId xmlns="" xmlns:a16="http://schemas.microsoft.com/office/drawing/2014/main" id="{5916F231-1240-46FD-96DB-BE1314AD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400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Třída: </a:t>
            </a:r>
            <a:r>
              <a:rPr lang="cs-CZ" altLang="cs-CZ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SAPROLEGNIOMYCETES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(tzv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"vodní plísně"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tvorba primárních i sekundárních zoospor,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oogoniu často více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centrifugální hromadění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periplasmy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při tvorbě oospor,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přítomnost glukosaminů v buněčné stěně a tzv. K</a:t>
            </a:r>
            <a:r>
              <a:rPr lang="cs-CZ" altLang="cs-CZ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-bodies v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cytoplazmě zoospor,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příjem síry pouze v organické formě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="" xmlns:a16="http://schemas.microsoft.com/office/drawing/2014/main" id="{13061B84-EE5A-401C-BFAA-2469A0B4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05000"/>
            <a:ext cx="29083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Saprolegnia</a:t>
            </a:r>
            <a:r>
              <a:rPr lang="cs-CZ" altLang="cs-CZ" sz="1500"/>
              <a:t> sp. – </a:t>
            </a:r>
          </a:p>
          <a:p>
            <a:pPr algn="r"/>
            <a:r>
              <a:rPr lang="cs-CZ" altLang="cs-CZ" sz="1500"/>
              <a:t>více oosfér v oogoniu</a:t>
            </a:r>
            <a:endParaRPr lang="cs-CZ" altLang="cs-CZ" sz="800"/>
          </a:p>
        </p:txBody>
      </p:sp>
      <p:sp>
        <p:nvSpPr>
          <p:cNvPr id="73740" name="Text Box 12">
            <a:extLst>
              <a:ext uri="{FF2B5EF4-FFF2-40B4-BE49-F238E27FC236}">
                <a16:creationId xmlns="" xmlns:a16="http://schemas.microsoft.com/office/drawing/2014/main" id="{A31A23B3-9F04-4468-8EB0-9260293C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4384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73741" name="Text Box 13">
            <a:extLst>
              <a:ext uri="{FF2B5EF4-FFF2-40B4-BE49-F238E27FC236}">
                <a16:creationId xmlns="" xmlns:a16="http://schemas.microsoft.com/office/drawing/2014/main" id="{98A2881A-CF0C-4A37-8DF0-9ADB4335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49500"/>
            <a:ext cx="449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altLang="cs-CZ" sz="400"/>
          </a:p>
          <a:p>
            <a:pPr algn="r"/>
            <a:r>
              <a:rPr lang="cs-CZ" altLang="cs-CZ" sz="800"/>
              <a:t>R. Moore, W. D. Clark, K. R. Stern &amp; D. Vodopich: Botany. - Wm. C. Brown Publ., 1995. </a:t>
            </a:r>
          </a:p>
        </p:txBody>
      </p:sp>
      <p:pic>
        <p:nvPicPr>
          <p:cNvPr id="73742" name="1_oomyc_05_saprolegniales.MP3">
            <a:hlinkClick r:id="" action="ppaction://media"/>
            <a:extLst>
              <a:ext uri="{FF2B5EF4-FFF2-40B4-BE49-F238E27FC236}">
                <a16:creationId xmlns="" xmlns:a16="http://schemas.microsoft.com/office/drawing/2014/main" id="{B957179E-296C-4F92-A5CF-7127FCE8559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73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="" xmlns:a16="http://schemas.microsoft.com/office/drawing/2014/main" id="{5E2A35FC-3A86-4967-9DB4-BF54682F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životní </a:t>
            </a:r>
            <a:r>
              <a:rPr lang="cs-CZ" altLang="cs-CZ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cyklus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diplobiotický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</a:p>
          <a:p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na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koncích hyf se tvoří sporangia (často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proliferující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=&gt; rozpad jejich obsahu na primární zoospory =&gt;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encystace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primární cysty =&gt; z nich sekundární zoospory =&gt;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encystace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sekundární cysty =&gt; z nich klíčí hyfy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na starších hyfách se </a:t>
            </a:r>
            <a:r>
              <a:rPr lang="cs-CZ" altLang="cs-CZ" dirty="0">
                <a:solidFill>
                  <a:srgbClr val="000000"/>
                </a:solidFill>
              </a:rPr>
              <a:t>vytvá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ří gametangia (oddělená přehrádkou) =&gt; v oogoniu se vytvoří více jader =&gt; více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000000"/>
                </a:solidFill>
              </a:rPr>
              <a:t>vznikají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při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povrchu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oogonia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centrifugální tvorba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); anteridia obklopí oogonium =&gt; vytvářejí oplozovací hyfy, které vniknou do oogonia =&gt; jimi přejdou samčí jádra =&gt; oplození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vytvořením pevné stěny vznikají oospory =&gt; po několika</a:t>
            </a:r>
            <a:r>
              <a:rPr lang="cs-CZ" altLang="cs-CZ" dirty="0">
                <a:solidFill>
                  <a:srgbClr val="000000"/>
                </a:solidFill>
              </a:rPr>
              <a:t>-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měsíčním klidu klíčí hyfou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klidové stadium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tvorba chlamydo</a:t>
            </a:r>
            <a:r>
              <a:rPr lang="cs-CZ" altLang="cs-CZ" dirty="0">
                <a:solidFill>
                  <a:srgbClr val="000000"/>
                </a:solidFill>
              </a:rPr>
              <a:t>-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spor (terminálně i interkalárně)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="" xmlns:a16="http://schemas.microsoft.com/office/drawing/2014/main" id="{377EB3FA-745E-4442-9393-A8AA1841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1_oomyc_06_saprolegnia-cyklus.MP3">
            <a:hlinkClick r:id="" action="ppaction://media"/>
            <a:extLst>
              <a:ext uri="{FF2B5EF4-FFF2-40B4-BE49-F238E27FC236}">
                <a16:creationId xmlns="" xmlns:a16="http://schemas.microsoft.com/office/drawing/2014/main" id="{C1844955-8F0B-4CA0-B0D9-2AE291FA95D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15" fill="hold"/>
                                        <p:tgtEl>
                                          <p:spTgt spid="74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="" xmlns:a16="http://schemas.microsoft.com/office/drawing/2014/main" id="{CFF359E4-97A0-46E6-AE5C-83EFD340B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Třída: </a:t>
            </a:r>
            <a:r>
              <a:rPr lang="cs-CZ" altLang="cs-CZ" b="1" i="1" dirty="0">
                <a:solidFill>
                  <a:srgbClr val="000000"/>
                </a:solidFill>
                <a:cs typeface="Arial" panose="020B0604020202020204" pitchFamily="34" charset="0"/>
              </a:rPr>
              <a:t>PERONOSPOROMYCETES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 smtClean="0">
                <a:solidFill>
                  <a:srgbClr val="000000"/>
                </a:solidFill>
              </a:rPr>
              <a:t>•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tvorba pouze sekundárních zoospor (nebo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oogoniu (až na výjimky) jedna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centripetální hromadění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periplasmy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při tvorbě oospor,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nepřítomnost glukosaminů v bun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stěně a tzv.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</a:t>
            </a:r>
            <a:r>
              <a:rPr lang="cs-CZ" altLang="cs-CZ" baseline="-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-bodies v cytoplazmě zoospor,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počet chromosomů n=5,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schopny přijímat anorganickou síru (SO</a:t>
            </a:r>
            <a:r>
              <a:rPr lang="cs-CZ" altLang="cs-CZ" baseline="-30000" dirty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cs-CZ" altLang="cs-CZ" baseline="30000" dirty="0">
                <a:solidFill>
                  <a:srgbClr val="000000"/>
                </a:solidFill>
                <a:cs typeface="Arial" panose="020B0604020202020204" pitchFamily="34" charset="0"/>
              </a:rPr>
              <a:t>2-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ionty)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7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Olpidiopsidales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obligátní parazité řas nebo hub</a:t>
            </a: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redukovaná stélka,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holokarpická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monocentrická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; růst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endobiotický (uvnitř protoplastů hostitele) 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intramatrikální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(v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mezibuněčných prostorech)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stélka v mládí nahá (ale nesplývá s protoplastem hostitele), později vytváří stěnu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ve stáří se celá stélka mění na reprodukční struktury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sporangia (=&gt;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jednoho typu, vzácně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nebo gametangia</a:t>
            </a:r>
            <a:endParaRPr lang="cs-CZ" altLang="cs-CZ" sz="400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Pythiales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stélka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cenocytická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(u starších hyf se tvoří i přehrádky), intracelulární 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intramatrikální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většinou netvoří haustoria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na nediferencovaných hyfách s neukončeným růstem se tvoří sporangia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apriori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terminálně, ale další růst hyfy je odsune do boční pozice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zoospory obvykle pouze sekundární (vzácně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polyplanetismus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sporangium může klíčit i přímo hyfou (chová se jako sporangium s 1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aplanosporou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7000"/>
              </a:lnSpc>
            </a:pPr>
            <a:r>
              <a:rPr lang="cs-CZ" altLang="cs-CZ" dirty="0">
                <a:solidFill>
                  <a:srgbClr val="000000"/>
                </a:solidFill>
              </a:rPr>
              <a:t>zástupci řádu jsou vodní a půdní </a:t>
            </a:r>
            <a:r>
              <a:rPr lang="cs-CZ" altLang="cs-CZ" dirty="0" err="1" smtClean="0">
                <a:solidFill>
                  <a:srgbClr val="000000"/>
                </a:solidFill>
              </a:rPr>
              <a:t>saprotrofové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nebo parazité řas, </a:t>
            </a:r>
            <a:r>
              <a:rPr lang="cs-CZ" altLang="cs-CZ" dirty="0" smtClean="0">
                <a:solidFill>
                  <a:srgbClr val="000000"/>
                </a:solidFill>
              </a:rPr>
              <a:t>hub, </a:t>
            </a:r>
            <a:r>
              <a:rPr lang="cs-CZ" altLang="cs-CZ" dirty="0">
                <a:solidFill>
                  <a:srgbClr val="000000"/>
                </a:solidFill>
              </a:rPr>
              <a:t>rostlin</a:t>
            </a:r>
          </a:p>
          <a:p>
            <a:pPr>
              <a:lnSpc>
                <a:spcPct val="97000"/>
              </a:lnSpc>
            </a:pPr>
            <a:r>
              <a:rPr lang="cs-CZ" altLang="cs-CZ" i="1" dirty="0" err="1">
                <a:solidFill>
                  <a:srgbClr val="000000"/>
                </a:solidFill>
              </a:rPr>
              <a:t>Pythium</a:t>
            </a:r>
            <a:r>
              <a:rPr lang="cs-CZ" altLang="cs-CZ" i="1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oligandrum</a:t>
            </a:r>
            <a:r>
              <a:rPr lang="cs-CZ" altLang="cs-CZ" dirty="0">
                <a:solidFill>
                  <a:srgbClr val="000000"/>
                </a:solidFill>
              </a:rPr>
              <a:t> – silný </a:t>
            </a:r>
            <a:r>
              <a:rPr lang="cs-CZ" altLang="cs-CZ" dirty="0" err="1">
                <a:solidFill>
                  <a:srgbClr val="000000"/>
                </a:solidFill>
              </a:rPr>
              <a:t>kompetitor</a:t>
            </a:r>
            <a:r>
              <a:rPr lang="cs-CZ" altLang="cs-CZ" dirty="0">
                <a:solidFill>
                  <a:srgbClr val="000000"/>
                </a:solidFill>
              </a:rPr>
              <a:t>, schopný likvidovat mycelia jiných hub</a:t>
            </a:r>
            <a:endParaRPr lang="cs-CZ" altLang="cs-CZ" i="1" dirty="0">
              <a:solidFill>
                <a:srgbClr val="000000"/>
              </a:solidFill>
            </a:endParaRPr>
          </a:p>
        </p:txBody>
      </p:sp>
      <p:pic>
        <p:nvPicPr>
          <p:cNvPr id="15379" name="1_oomyc_07_pythiales.MP3">
            <a:hlinkClick r:id="" action="ppaction://media"/>
            <a:extLst>
              <a:ext uri="{FF2B5EF4-FFF2-40B4-BE49-F238E27FC236}">
                <a16:creationId xmlns="" xmlns:a16="http://schemas.microsoft.com/office/drawing/2014/main" id="{4F29AFB9-E8D1-4C13-951F-B5EE05FF11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5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>
            <a:extLst>
              <a:ext uri="{FF2B5EF4-FFF2-40B4-BE49-F238E27FC236}">
                <a16:creationId xmlns="" xmlns:a16="http://schemas.microsoft.com/office/drawing/2014/main" id="{F11EA1DF-162D-4914-B458-E094B470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76663"/>
            <a:ext cx="2889250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Text Box 16">
            <a:extLst>
              <a:ext uri="{FF2B5EF4-FFF2-40B4-BE49-F238E27FC236}">
                <a16:creationId xmlns="" xmlns:a16="http://schemas.microsoft.com/office/drawing/2014/main" id="{2E11BFE9-8A4F-44AC-A577-FEE16B8D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Peronosporales</a:t>
            </a:r>
            <a:r>
              <a:rPr lang="cs-CZ" altLang="cs-CZ">
                <a:solidFill>
                  <a:srgbClr val="000000"/>
                </a:solidFill>
              </a:rPr>
              <a:t> (</a:t>
            </a:r>
            <a:r>
              <a:rPr lang="cs-CZ" altLang="cs-CZ" b="1">
                <a:solidFill>
                  <a:srgbClr val="000000"/>
                </a:solidFill>
              </a:rPr>
              <a:t>"nepravá padlí"</a:t>
            </a:r>
            <a:r>
              <a:rPr lang="cs-CZ" altLang="cs-CZ">
                <a:solidFill>
                  <a:srgbClr val="000000"/>
                </a:solidFill>
              </a:rPr>
              <a:t>) – obligátní parazité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cévnatých rostlin </a:t>
            </a:r>
          </a:p>
          <a:p>
            <a:endParaRPr lang="cs-CZ" altLang="cs-CZ" sz="4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Phytophthora infestans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(plíseň bramborová) napadá nadzemní části (listy) i hlízy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nejzávažnější patogen brambor, jeho zavlečení v 19. století vedlo k hladomoru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přezimuje na povrchu hlíz =&gt; na jaře napadá očka =&gt; vyroste s rostlinou =&gt; skrz průduchy vyrůstají sporangiofory =&gt; zoosporangia roznášena větrem =&gt; uvolní se zoospory =&gt; v kapce vody vyklíčí v hyfu (při niž</a:t>
            </a:r>
            <a:r>
              <a:rPr lang="cs-CZ" altLang="cs-CZ">
                <a:solidFill>
                  <a:srgbClr val="000000"/>
                </a:solidFill>
              </a:rPr>
              <a:t>š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í vlhkosti se netvoří zoospory a celé sporangium vyklíčí v hyfu) =&gt; průduchem pronikne do dalšího listu =&gt; haustoria vnikají do buněk, tvorba nových sporangioforů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zimě se tvoří oogonia (nejprv </a:t>
            </a:r>
            <a:r>
              <a:rPr lang="cs-CZ" altLang="cs-CZ">
                <a:solidFill>
                  <a:srgbClr val="000000"/>
                </a:solidFill>
              </a:rPr>
              <a:t>vznikne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více jader, ale zůstane jen jedno) a anteridia (zůstanou mnohojaderná, ale jen </a:t>
            </a:r>
            <a:r>
              <a:rPr lang="cs-CZ" altLang="cs-CZ">
                <a:solidFill>
                  <a:srgbClr val="000000"/>
                </a:solidFill>
              </a:rPr>
              <a:t>jedno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jádro projde do oogonia) =&gt;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oospora klíčí vláknem, nesoucím zoosporangium</a:t>
            </a:r>
          </a:p>
        </p:txBody>
      </p:sp>
      <p:pic>
        <p:nvPicPr>
          <p:cNvPr id="13330" name="Picture 18">
            <a:extLst>
              <a:ext uri="{FF2B5EF4-FFF2-40B4-BE49-F238E27FC236}">
                <a16:creationId xmlns="" xmlns:a16="http://schemas.microsoft.com/office/drawing/2014/main" id="{1D7A0A89-CA70-4326-9A11-0B068D48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>
            <a:extLst>
              <a:ext uri="{FF2B5EF4-FFF2-40B4-BE49-F238E27FC236}">
                <a16:creationId xmlns="" xmlns:a16="http://schemas.microsoft.com/office/drawing/2014/main" id="{A674E628-2708-4631-B7C5-3486539F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343400"/>
            <a:ext cx="2667000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2" name="Text Box 20">
            <a:extLst>
              <a:ext uri="{FF2B5EF4-FFF2-40B4-BE49-F238E27FC236}">
                <a16:creationId xmlns="" xmlns:a16="http://schemas.microsoft.com/office/drawing/2014/main" id="{F5B5C40D-AA3D-4691-941B-B1FC81FC0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40163"/>
            <a:ext cx="5562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Phytophthora infestans</a:t>
            </a:r>
            <a:r>
              <a:rPr lang="cs-CZ" altLang="cs-CZ" sz="1500"/>
              <a:t>, symptomy napadení</a:t>
            </a:r>
          </a:p>
          <a:p>
            <a:endParaRPr lang="cs-CZ" altLang="cs-CZ" sz="2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7"/>
              </a:rPr>
              <a:t>http://botany.upol.cz/atlasy/system/gallery.php?entry=Phytophthora%20infestans</a:t>
            </a:r>
            <a:r>
              <a:rPr lang="cs-CZ" altLang="cs-CZ" sz="800"/>
              <a:t> </a:t>
            </a:r>
          </a:p>
        </p:txBody>
      </p:sp>
      <p:pic>
        <p:nvPicPr>
          <p:cNvPr id="13333" name="1_oomyc_08_phytophthora.MP3">
            <a:hlinkClick r:id="" action="ppaction://media"/>
            <a:extLst>
              <a:ext uri="{FF2B5EF4-FFF2-40B4-BE49-F238E27FC236}">
                <a16:creationId xmlns="" xmlns:a16="http://schemas.microsoft.com/office/drawing/2014/main" id="{29906B0C-2475-4C01-B442-49627227460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4" fill="hold"/>
                                        <p:tgtEl>
                                          <p:spTgt spid="13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Text Box 16">
            <a:extLst>
              <a:ext uri="{FF2B5EF4-FFF2-40B4-BE49-F238E27FC236}">
                <a16:creationId xmlns="" xmlns:a16="http://schemas.microsoft.com/office/drawing/2014/main" id="{AFAAD8A6-973C-4F4B-B364-EDDAFB75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381000"/>
            <a:ext cx="4038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typická pro řád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Peronosporales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 cenocytická stélk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intercelulární mycelium vytváří haustoria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se vytváří na větvených sporangioforech; vzácněji se tvoří zoospory, obvykle jednosporové sporangium klíčí přímo hyfou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proces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oogametangiogamie </a:t>
            </a:r>
            <a:r>
              <a:rPr lang="cs-CZ" altLang="cs-CZ">
                <a:solidFill>
                  <a:srgbClr val="000000"/>
                </a:solidFill>
              </a:rPr>
              <a:t>řada druhů má hospodářský význam</a:t>
            </a:r>
            <a:r>
              <a:rPr lang="cs-CZ" altLang="cs-CZ"/>
              <a:t> </a:t>
            </a:r>
          </a:p>
        </p:txBody>
      </p:sp>
      <p:pic>
        <p:nvPicPr>
          <p:cNvPr id="17425" name="Picture 17">
            <a:extLst>
              <a:ext uri="{FF2B5EF4-FFF2-40B4-BE49-F238E27FC236}">
                <a16:creationId xmlns="" xmlns:a16="http://schemas.microsoft.com/office/drawing/2014/main" id="{ECC7DCEE-BC35-4C1F-A253-EF05C2B2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>
            <a:fillRect/>
          </a:stretch>
        </p:blipFill>
        <p:spPr bwMode="auto">
          <a:xfrm>
            <a:off x="5353050" y="3019425"/>
            <a:ext cx="3486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Text Box 19">
            <a:extLst>
              <a:ext uri="{FF2B5EF4-FFF2-40B4-BE49-F238E27FC236}">
                <a16:creationId xmlns="" xmlns:a16="http://schemas.microsoft.com/office/drawing/2014/main" id="{3DE4B4EA-2AA0-4F95-9589-865B5F70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03600"/>
            <a:ext cx="51816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Plasmopara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viticola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(skvrny na listech,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nedosta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-tečné dozrání plodů vinné révy), 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P. 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ribicola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(totéž na rybízu),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Pseudoperonospora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humuli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(parazit chmele),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Bremia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lactucae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(semenáčky salátu), druhy rodu 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Peronospora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na různých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rostlinách </a:t>
            </a: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cs-CZ" altLang="cs-CZ" sz="1200" b="1" dirty="0">
              <a:solidFill>
                <a:srgbClr val="000000"/>
              </a:solidFill>
            </a:endParaRPr>
          </a:p>
          <a:p>
            <a:r>
              <a:rPr lang="cs-CZ" altLang="cs-CZ" b="1" dirty="0">
                <a:solidFill>
                  <a:srgbClr val="000000"/>
                </a:solidFill>
              </a:rPr>
              <a:t>řád </a:t>
            </a:r>
            <a:r>
              <a:rPr lang="cs-CZ" altLang="cs-CZ" b="1" i="1" dirty="0" err="1">
                <a:solidFill>
                  <a:srgbClr val="000000"/>
                </a:solidFill>
              </a:rPr>
              <a:t>Albuginales</a:t>
            </a:r>
            <a:r>
              <a:rPr lang="cs-CZ" altLang="cs-CZ" dirty="0">
                <a:solidFill>
                  <a:srgbClr val="000000"/>
                </a:solidFill>
              </a:rPr>
              <a:t> (</a:t>
            </a:r>
            <a:r>
              <a:rPr lang="cs-CZ" altLang="cs-CZ" b="1" dirty="0">
                <a:solidFill>
                  <a:srgbClr val="000000"/>
                </a:solidFill>
              </a:rPr>
              <a:t>"bílé rzi"</a:t>
            </a:r>
            <a:r>
              <a:rPr lang="cs-CZ" altLang="cs-CZ" dirty="0">
                <a:solidFill>
                  <a:srgbClr val="000000"/>
                </a:solidFill>
              </a:rPr>
              <a:t>)</a:t>
            </a:r>
            <a:r>
              <a:rPr lang="cs-CZ" altLang="cs-CZ" dirty="0"/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Albugo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candida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(plíseň bělostná) tvoří ložiska s 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nevětenými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sporangiofory nesoucími řetízky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sporangií =&gt; jejich tlakem ložisko praská </a:t>
            </a:r>
            <a:r>
              <a:rPr lang="cs-CZ" altLang="cs-CZ" dirty="0">
                <a:solidFill>
                  <a:srgbClr val="000000"/>
                </a:solidFill>
              </a:rPr>
              <a:t>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dochází k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uvolnění sporangií</a:t>
            </a:r>
          </a:p>
        </p:txBody>
      </p:sp>
      <p:pic>
        <p:nvPicPr>
          <p:cNvPr id="17429" name="Picture 21">
            <a:extLst>
              <a:ext uri="{FF2B5EF4-FFF2-40B4-BE49-F238E27FC236}">
                <a16:creationId xmlns="" xmlns:a16="http://schemas.microsoft.com/office/drawing/2014/main" id="{4299A746-2532-4C0A-9CE5-B03C5CF8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/>
          <a:stretch>
            <a:fillRect/>
          </a:stretch>
        </p:blipFill>
        <p:spPr bwMode="auto">
          <a:xfrm>
            <a:off x="457200" y="482600"/>
            <a:ext cx="15906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0" name="Text Box 22">
            <a:extLst>
              <a:ext uri="{FF2B5EF4-FFF2-40B4-BE49-F238E27FC236}">
                <a16:creationId xmlns="" xmlns:a16="http://schemas.microsoft.com/office/drawing/2014/main" id="{25756175-0820-4BE2-8C11-A8399C82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63800"/>
            <a:ext cx="4648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	               Albugo candida</a:t>
            </a:r>
            <a:r>
              <a:rPr lang="cs-CZ" altLang="cs-CZ" sz="1500"/>
              <a:t> na stonku kokošky, </a:t>
            </a:r>
            <a:r>
              <a:rPr lang="cs-CZ" altLang="cs-CZ" sz="1500" i="1"/>
              <a:t>Plasmopara viticola</a:t>
            </a:r>
            <a:r>
              <a:rPr lang="cs-CZ" altLang="cs-CZ" sz="1500"/>
              <a:t> na listu vinné révy</a:t>
            </a:r>
          </a:p>
          <a:p>
            <a:endParaRPr lang="cs-CZ" altLang="cs-CZ" sz="400" i="1"/>
          </a:p>
          <a:p>
            <a:r>
              <a:rPr lang="cs-CZ" altLang="cs-CZ" sz="800"/>
              <a:t>Foto Jaroslav Rod, </a:t>
            </a:r>
            <a:r>
              <a:rPr lang="cs-CZ" altLang="cs-CZ" sz="800">
                <a:hlinkClick r:id="rId8"/>
              </a:rPr>
              <a:t>http://botany.upol.cz/atlasy/system/gallery.php?entry=Albugo%20candida</a:t>
            </a:r>
            <a:r>
              <a:rPr lang="cs-CZ" altLang="cs-CZ" sz="800"/>
              <a:t>, Michaela Sedlářová, </a:t>
            </a:r>
            <a:r>
              <a:rPr lang="cs-CZ" altLang="cs-CZ" sz="800">
                <a:hlinkClick r:id="rId9"/>
              </a:rPr>
              <a:t>http://botany.upol.cz/atlasy/system/gallery.php?entry=Plasmopara%20viticola</a:t>
            </a:r>
            <a:r>
              <a:rPr lang="cs-CZ" altLang="cs-CZ" sz="800"/>
              <a:t>  </a:t>
            </a:r>
          </a:p>
        </p:txBody>
      </p:sp>
      <p:pic>
        <p:nvPicPr>
          <p:cNvPr id="17431" name="Picture 23">
            <a:extLst>
              <a:ext uri="{FF2B5EF4-FFF2-40B4-BE49-F238E27FC236}">
                <a16:creationId xmlns="" xmlns:a16="http://schemas.microsoft.com/office/drawing/2014/main" id="{563097D8-3226-464A-9C0E-B9071789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2600"/>
            <a:ext cx="25908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1_oomyc_09_peronosporales.MP3">
            <a:hlinkClick r:id="" action="ppaction://media"/>
            <a:extLst>
              <a:ext uri="{FF2B5EF4-FFF2-40B4-BE49-F238E27FC236}">
                <a16:creationId xmlns="" xmlns:a16="http://schemas.microsoft.com/office/drawing/2014/main" id="{403C0FC1-9993-4997-A7E1-E5CBD9DC6A7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1_oomyc_09_albuginales.MP3">
            <a:hlinkClick r:id="" action="ppaction://media"/>
            <a:extLst>
              <a:ext uri="{FF2B5EF4-FFF2-40B4-BE49-F238E27FC236}">
                <a16:creationId xmlns="" xmlns:a16="http://schemas.microsoft.com/office/drawing/2014/main" id="{4ED48770-1614-4890-94E1-02ACA881006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941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3" fill="hold"/>
                                        <p:tgtEl>
                                          <p:spTgt spid="17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619" fill="hold"/>
                                        <p:tgtEl>
                                          <p:spTgt spid="17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</TotalTime>
  <Words>534</Words>
  <Application>Microsoft Office PowerPoint</Application>
  <PresentationFormat>Předvádění na obrazovce (4:3)</PresentationFormat>
  <Paragraphs>109</Paragraphs>
  <Slides>13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159</cp:revision>
  <dcterms:created xsi:type="dcterms:W3CDTF">2005-10-28T15:01:41Z</dcterms:created>
  <dcterms:modified xsi:type="dcterms:W3CDTF">2024-09-18T13:47:39Z</dcterms:modified>
</cp:coreProperties>
</file>