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1"/>
  </p:handoutMasterIdLst>
  <p:sldIdLst>
    <p:sldId id="256" r:id="rId2"/>
    <p:sldId id="258" r:id="rId3"/>
    <p:sldId id="259" r:id="rId4"/>
    <p:sldId id="276" r:id="rId5"/>
    <p:sldId id="27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2" r:id="rId17"/>
    <p:sldId id="275" r:id="rId18"/>
    <p:sldId id="274" r:id="rId19"/>
    <p:sldId id="277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1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 autoAdjust="0"/>
    <p:restoredTop sz="94660"/>
  </p:normalViewPr>
  <p:slideViewPr>
    <p:cSldViewPr snapToGrid="0">
      <p:cViewPr varScale="1">
        <p:scale>
          <a:sx n="63" d="100"/>
          <a:sy n="63" d="100"/>
        </p:scale>
        <p:origin x="664" y="56"/>
      </p:cViewPr>
      <p:guideLst>
        <p:guide orient="horz" pos="31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26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9492F-4252-44C3-ABEC-0F4820F00FC1}" type="datetimeFigureOut">
              <a:rPr lang="cs-CZ" smtClean="0"/>
              <a:t>05.09.2024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B6988-90A1-4E10-A03D-7BA8A4E532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1595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05.09.2024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291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05.09.2024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7202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05.09.2024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0732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05.09.2024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5048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05.09.2024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2094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05.09.2024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5185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05.09.2024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501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05.09.2024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018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05.09.2024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420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05.09.2024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15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05.09.2024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2443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9DD87-5FFF-4239-8704-B2565C3AFC0C}" type="datetimeFigureOut">
              <a:rPr lang="cs-CZ" smtClean="0"/>
              <a:t>05.09.2024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49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t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hyperlink" Target="http://www.sinicearasy.cz/134/Oscillatoriales" TargetMode="External"/><Relationship Id="rId7" Type="http://schemas.openxmlformats.org/officeDocument/2006/relationships/image" Target="../media/image41.jpeg"/><Relationship Id="rId2" Type="http://schemas.openxmlformats.org/officeDocument/2006/relationships/hyperlink" Target="http://www.sinicearasy.cz/134/Chroococcale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hyperlink" Target="http://www.sinicearasy.cz/134/Stigonematales" TargetMode="External"/><Relationship Id="rId10" Type="http://schemas.openxmlformats.org/officeDocument/2006/relationships/image" Target="../media/image44.jpeg"/><Relationship Id="rId4" Type="http://schemas.openxmlformats.org/officeDocument/2006/relationships/hyperlink" Target="http://www.sinicearasy.cz/134/Nostocales" TargetMode="External"/><Relationship Id="rId9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hyperlink" Target="http://www.sinicearasy.cz/134/Oscillatoriales" TargetMode="External"/><Relationship Id="rId7" Type="http://schemas.openxmlformats.org/officeDocument/2006/relationships/image" Target="../media/image16.jpeg"/><Relationship Id="rId2" Type="http://schemas.openxmlformats.org/officeDocument/2006/relationships/hyperlink" Target="http://www.sinicearasy.cz/134/Chroococcale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hyperlink" Target="http://www.sinicearasy.cz/134/Stigonematales" TargetMode="External"/><Relationship Id="rId10" Type="http://schemas.openxmlformats.org/officeDocument/2006/relationships/image" Target="../media/image19.jpeg"/><Relationship Id="rId4" Type="http://schemas.openxmlformats.org/officeDocument/2006/relationships/hyperlink" Target="http://www.sinicearasy.cz/134/Nostocales" TargetMode="External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35061" y="2047272"/>
            <a:ext cx="8559815" cy="238760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accent5"/>
                </a:solidFill>
                <a:latin typeface="+mn-lt"/>
              </a:rPr>
              <a:t>Sinice</a:t>
            </a:r>
            <a:br>
              <a:rPr lang="cs-CZ" dirty="0">
                <a:solidFill>
                  <a:schemeClr val="accent5"/>
                </a:solidFill>
                <a:latin typeface="+mn-lt"/>
              </a:rPr>
            </a:br>
            <a:br>
              <a:rPr lang="cs-CZ" dirty="0">
                <a:solidFill>
                  <a:schemeClr val="accent5"/>
                </a:solidFill>
                <a:latin typeface="+mn-lt"/>
              </a:rPr>
            </a:br>
            <a:r>
              <a:rPr lang="cs-CZ" sz="3600" dirty="0">
                <a:solidFill>
                  <a:schemeClr val="accent5"/>
                </a:solidFill>
                <a:latin typeface="+mn-lt"/>
              </a:rPr>
              <a:t>Třída: </a:t>
            </a:r>
            <a:r>
              <a:rPr lang="cs-CZ" sz="3600" dirty="0" err="1">
                <a:solidFill>
                  <a:schemeClr val="accent5"/>
                </a:solidFill>
                <a:latin typeface="+mn-lt"/>
              </a:rPr>
              <a:t>Cyanobacteria</a:t>
            </a:r>
            <a:r>
              <a:rPr lang="cs-CZ" sz="3600" dirty="0">
                <a:solidFill>
                  <a:schemeClr val="accent5"/>
                </a:solidFill>
                <a:latin typeface="+mn-lt"/>
              </a:rPr>
              <a:t>/</a:t>
            </a:r>
            <a:r>
              <a:rPr lang="cs-CZ" sz="3600" dirty="0" err="1">
                <a:solidFill>
                  <a:schemeClr val="accent5"/>
                </a:solidFill>
                <a:latin typeface="+mn-lt"/>
              </a:rPr>
              <a:t>Cyanophyceae</a:t>
            </a:r>
            <a:br>
              <a:rPr lang="cs-CZ" dirty="0">
                <a:solidFill>
                  <a:schemeClr val="accent5"/>
                </a:solidFill>
                <a:latin typeface="+mn-lt"/>
              </a:rPr>
            </a:br>
            <a:endParaRPr lang="cs-CZ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4" t="22171" r="-2325" b="-621"/>
          <a:stretch/>
        </p:blipFill>
        <p:spPr>
          <a:xfrm>
            <a:off x="235061" y="4920531"/>
            <a:ext cx="1462102" cy="135004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9" t="19070" r="39302" b="38139"/>
          <a:stretch/>
        </p:blipFill>
        <p:spPr>
          <a:xfrm>
            <a:off x="2001640" y="4859412"/>
            <a:ext cx="1334468" cy="141116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20930" r="37210" b="25736"/>
          <a:stretch/>
        </p:blipFill>
        <p:spPr>
          <a:xfrm>
            <a:off x="3984666" y="4889971"/>
            <a:ext cx="1346118" cy="135004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231" y="4859412"/>
            <a:ext cx="1766809" cy="133030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133" y="198538"/>
            <a:ext cx="1354744" cy="135627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89279" y="123880"/>
            <a:ext cx="454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Fylogeneze a diverzita řas a hub-cvičení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7" t="5211" b="46667"/>
          <a:stretch/>
        </p:blipFill>
        <p:spPr>
          <a:xfrm>
            <a:off x="7510615" y="4832334"/>
            <a:ext cx="1390650" cy="146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83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611188" y="314325"/>
            <a:ext cx="8229600" cy="1143000"/>
          </a:xfrm>
        </p:spPr>
        <p:txBody>
          <a:bodyPr/>
          <a:lstStyle/>
          <a:p>
            <a:r>
              <a:rPr lang="cs-CZ" altLang="cs-CZ" sz="2000" b="1" dirty="0"/>
              <a:t>Odd.: </a:t>
            </a:r>
            <a:r>
              <a:rPr lang="cs-CZ" altLang="cs-CZ" sz="2000" b="1" dirty="0" err="1"/>
              <a:t>Cyanophyta</a:t>
            </a:r>
            <a:r>
              <a:rPr lang="cs-CZ" altLang="cs-CZ" sz="2000" b="1" dirty="0"/>
              <a:t>/</a:t>
            </a:r>
            <a:r>
              <a:rPr lang="cs-CZ" altLang="cs-CZ" sz="2000" b="1" dirty="0" err="1"/>
              <a:t>Cyanobacteria</a:t>
            </a:r>
            <a:r>
              <a:rPr lang="cs-CZ" altLang="cs-CZ" sz="2000" b="1" dirty="0"/>
              <a:t>     </a:t>
            </a:r>
            <a:r>
              <a:rPr lang="cs-CZ" altLang="cs-CZ" sz="2000" b="1" u="sng" dirty="0">
                <a:solidFill>
                  <a:schemeClr val="accent6">
                    <a:lumMod val="75000"/>
                  </a:schemeClr>
                </a:solidFill>
              </a:rPr>
              <a:t>Třída: </a:t>
            </a:r>
            <a:r>
              <a:rPr lang="cs-CZ" altLang="cs-CZ" sz="2000" b="1" u="sng" dirty="0" err="1">
                <a:solidFill>
                  <a:schemeClr val="accent6">
                    <a:lumMod val="75000"/>
                  </a:schemeClr>
                </a:solidFill>
              </a:rPr>
              <a:t>Cyanophyceae</a:t>
            </a:r>
            <a:r>
              <a:rPr lang="cs-CZ" altLang="cs-CZ" sz="2000" b="1" dirty="0">
                <a:solidFill>
                  <a:schemeClr val="accent6">
                    <a:lumMod val="75000"/>
                  </a:schemeClr>
                </a:solidFill>
              </a:rPr>
              <a:t>      </a:t>
            </a:r>
            <a:r>
              <a:rPr lang="cs-CZ" altLang="cs-CZ" sz="1600" b="1" dirty="0"/>
              <a:t>Řád: </a:t>
            </a:r>
            <a:r>
              <a:rPr lang="cs-CZ" altLang="cs-CZ" sz="1600" b="1" dirty="0" err="1"/>
              <a:t>Chroococcales</a:t>
            </a:r>
            <a:r>
              <a:rPr lang="cs-CZ" altLang="cs-CZ" sz="2000" b="1" dirty="0"/>
              <a:t> </a:t>
            </a:r>
            <a:br>
              <a:rPr lang="cs-CZ" altLang="cs-CZ" sz="2000" b="1" dirty="0"/>
            </a:br>
            <a:r>
              <a:rPr lang="cs-CZ" altLang="cs-CZ" sz="3200" b="1" i="1" dirty="0" err="1">
                <a:solidFill>
                  <a:schemeClr val="accent6">
                    <a:lumMod val="75000"/>
                  </a:schemeClr>
                </a:solidFill>
              </a:rPr>
              <a:t>Chroococcus</a:t>
            </a:r>
            <a:r>
              <a:rPr lang="cs-CZ" altLang="cs-CZ" sz="32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altLang="cs-CZ" sz="3200" b="1" dirty="0" err="1">
                <a:solidFill>
                  <a:schemeClr val="accent6">
                    <a:lumMod val="75000"/>
                  </a:schemeClr>
                </a:solidFill>
              </a:rPr>
              <a:t>sp</a:t>
            </a:r>
            <a:r>
              <a:rPr lang="cs-CZ" altLang="cs-CZ" sz="32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0243" name="Picture 1" descr="E:\cviko sinice\Captured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" descr="E:\cviko sinice\Captured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3" descr="E:\cviko sinice\Captured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4" descr="E:\cviko sinice\Captured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5" descr="E:\cviko sinice\Captured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6" descr="E:\cviko sinice\Captured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7" descr="E:\cviko sinice\Captured6.t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6" t="29938" r="25100" b="33472"/>
          <a:stretch/>
        </p:blipFill>
        <p:spPr>
          <a:xfrm>
            <a:off x="5953676" y="1756886"/>
            <a:ext cx="2650095" cy="1807819"/>
          </a:xfrm>
          <a:noFill/>
        </p:spPr>
      </p:pic>
      <p:pic>
        <p:nvPicPr>
          <p:cNvPr id="10250" name="Picture 2" descr="http://cfb.unh.edu/phycokey/Choices/Cyanobacteria/cyano_colonies/CHROOCOCCUS/Chroococcus_04_500x387_turgidus_keweenawalgae.mtu.ed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56886"/>
            <a:ext cx="235902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6" descr="http://uqu.edu.sa/files2/tiny_mce/plugins/imagemanager/files/4281823/1/Chroococcus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1756886"/>
            <a:ext cx="243522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167437" y="1387554"/>
            <a:ext cx="180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Trvalý preparát: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23850" y="1362115"/>
            <a:ext cx="180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Nativní preparát: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t="32917" r="37603" b="19444"/>
          <a:stretch/>
        </p:blipFill>
        <p:spPr>
          <a:xfrm>
            <a:off x="323850" y="3686174"/>
            <a:ext cx="4794250" cy="3096851"/>
          </a:xfrm>
          <a:prstGeom prst="rect">
            <a:avLst/>
          </a:prstGeom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617646" y="4836671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vegetativní buňka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150672" y="6391504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slizové obaly</a:t>
            </a:r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rot="5400000" flipH="1">
            <a:off x="4845946" y="4276134"/>
            <a:ext cx="121651" cy="142174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" name="Line 6"/>
          <p:cNvSpPr>
            <a:spLocks noChangeShapeType="1"/>
          </p:cNvSpPr>
          <p:nvPr/>
        </p:nvSpPr>
        <p:spPr bwMode="auto">
          <a:xfrm flipV="1">
            <a:off x="3434316" y="5729683"/>
            <a:ext cx="341890" cy="66182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5702891" y="5929839"/>
            <a:ext cx="402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Kreslíme preferenčně z nativního preparátu</a:t>
            </a:r>
          </a:p>
        </p:txBody>
      </p:sp>
    </p:spTree>
    <p:extLst>
      <p:ext uri="{BB962C8B-B14F-4D97-AF65-F5344CB8AC3E}">
        <p14:creationId xmlns:p14="http://schemas.microsoft.com/office/powerpoint/2010/main" val="1993941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000" b="1" dirty="0"/>
              <a:t>Odd.: </a:t>
            </a:r>
            <a:r>
              <a:rPr lang="cs-CZ" altLang="cs-CZ" sz="2000" b="1" dirty="0" err="1"/>
              <a:t>Cyanophyta</a:t>
            </a:r>
            <a:r>
              <a:rPr lang="cs-CZ" altLang="cs-CZ" sz="2000" b="1" dirty="0"/>
              <a:t>/</a:t>
            </a:r>
            <a:r>
              <a:rPr lang="cs-CZ" altLang="cs-CZ" sz="2000" b="1" dirty="0" err="1"/>
              <a:t>Cyanobacteria</a:t>
            </a:r>
            <a:r>
              <a:rPr lang="cs-CZ" altLang="cs-CZ" sz="2000" b="1" dirty="0"/>
              <a:t>     </a:t>
            </a:r>
            <a:r>
              <a:rPr lang="cs-CZ" altLang="cs-CZ" sz="2000" b="1" u="sng" dirty="0">
                <a:solidFill>
                  <a:schemeClr val="accent6">
                    <a:lumMod val="75000"/>
                  </a:schemeClr>
                </a:solidFill>
              </a:rPr>
              <a:t>Třída: </a:t>
            </a:r>
            <a:r>
              <a:rPr lang="cs-CZ" altLang="cs-CZ" sz="2000" b="1" u="sng" dirty="0" err="1">
                <a:solidFill>
                  <a:schemeClr val="accent6">
                    <a:lumMod val="75000"/>
                  </a:schemeClr>
                </a:solidFill>
              </a:rPr>
              <a:t>Cyanophyceae</a:t>
            </a:r>
            <a:r>
              <a:rPr lang="cs-CZ" altLang="cs-CZ" sz="2000" b="1" dirty="0">
                <a:solidFill>
                  <a:schemeClr val="accent6">
                    <a:lumMod val="75000"/>
                  </a:schemeClr>
                </a:solidFill>
              </a:rPr>
              <a:t>     </a:t>
            </a:r>
            <a:r>
              <a:rPr lang="cs-CZ" altLang="cs-CZ" sz="1600" b="1" dirty="0"/>
              <a:t>Řád: </a:t>
            </a:r>
            <a:r>
              <a:rPr lang="cs-CZ" altLang="cs-CZ" sz="1600" b="1" dirty="0" err="1"/>
              <a:t>Oscillatoriales</a:t>
            </a:r>
            <a:r>
              <a:rPr lang="cs-CZ" altLang="cs-CZ" sz="1600" b="1" dirty="0"/>
              <a:t>    </a:t>
            </a:r>
            <a:br>
              <a:rPr lang="cs-CZ" altLang="cs-CZ" sz="2000" b="1" dirty="0"/>
            </a:br>
            <a:r>
              <a:rPr lang="cs-CZ" altLang="cs-CZ" sz="3200" b="1" i="1" dirty="0" err="1">
                <a:solidFill>
                  <a:srgbClr val="7030A0"/>
                </a:solidFill>
              </a:rPr>
              <a:t>Oscillatoria</a:t>
            </a:r>
            <a:r>
              <a:rPr lang="cs-CZ" altLang="cs-CZ" sz="3200" b="1" dirty="0">
                <a:solidFill>
                  <a:srgbClr val="7030A0"/>
                </a:solidFill>
              </a:rPr>
              <a:t> </a:t>
            </a:r>
            <a:r>
              <a:rPr lang="cs-CZ" altLang="cs-CZ" sz="3200" b="1" i="1" dirty="0" err="1">
                <a:solidFill>
                  <a:srgbClr val="7030A0"/>
                </a:solidFill>
              </a:rPr>
              <a:t>sancta</a:t>
            </a:r>
            <a:endParaRPr lang="cs-CZ" altLang="cs-CZ" sz="3200" i="1" dirty="0">
              <a:solidFill>
                <a:srgbClr val="7030A0"/>
              </a:solidFill>
            </a:endParaRPr>
          </a:p>
        </p:txBody>
      </p:sp>
      <p:pic>
        <p:nvPicPr>
          <p:cNvPr id="11267" name="Picture 7" descr="VÃ½sledek obrÃ¡zku pro oscillatoria sanc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690689"/>
            <a:ext cx="4356100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9" descr="VÃ½sledek obrÃ¡zku pro oscillatoria sanc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542" y="1690689"/>
            <a:ext cx="4806950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489450" y="5155210"/>
            <a:ext cx="46545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Kreslíme z nativního preparátu. Mohou být viditelné fialovo hnědé slizové obaly, někdy mohou být vlákna jasně zelená.</a:t>
            </a:r>
          </a:p>
          <a:p>
            <a:r>
              <a:rPr lang="cs-CZ" i="1" dirty="0"/>
              <a:t>Mohou být přítomny tmavě zelené až černé odumřelé buňky - </a:t>
            </a:r>
            <a:r>
              <a:rPr lang="cs-CZ" i="1" dirty="0" err="1"/>
              <a:t>nekridické</a:t>
            </a:r>
            <a:r>
              <a:rPr lang="cs-CZ" i="1" dirty="0"/>
              <a:t>.</a:t>
            </a:r>
          </a:p>
        </p:txBody>
      </p:sp>
      <p:pic>
        <p:nvPicPr>
          <p:cNvPr id="2050" name="Picture 2" descr="Prokaryote: Cyanobacteria: Oscillatoria limo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57" y="4756619"/>
            <a:ext cx="3330981" cy="210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vá složená závorka 5"/>
          <p:cNvSpPr/>
          <p:nvPr/>
        </p:nvSpPr>
        <p:spPr>
          <a:xfrm rot="5400000">
            <a:off x="5613990" y="956930"/>
            <a:ext cx="723014" cy="2806995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942219" y="1625946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vegetativní vlákno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503330" y="4183755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vegetativní buňka</a:t>
            </a:r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 rot="5400000" flipH="1">
            <a:off x="6932113" y="3472881"/>
            <a:ext cx="121651" cy="142174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7152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000" b="1" dirty="0"/>
              <a:t>Odd.: </a:t>
            </a:r>
            <a:r>
              <a:rPr lang="cs-CZ" altLang="cs-CZ" sz="2000" b="1" dirty="0" err="1"/>
              <a:t>Cyanophyta</a:t>
            </a:r>
            <a:r>
              <a:rPr lang="cs-CZ" altLang="cs-CZ" sz="2000" b="1" dirty="0"/>
              <a:t>/</a:t>
            </a:r>
            <a:r>
              <a:rPr lang="cs-CZ" altLang="cs-CZ" sz="2000" b="1" dirty="0" err="1"/>
              <a:t>Cyanobacteria</a:t>
            </a:r>
            <a:r>
              <a:rPr lang="cs-CZ" altLang="cs-CZ" sz="2000" b="1" dirty="0"/>
              <a:t>  </a:t>
            </a:r>
            <a:r>
              <a:rPr lang="cs-CZ" altLang="cs-CZ" sz="2000" b="1" u="sng" dirty="0">
                <a:solidFill>
                  <a:schemeClr val="accent6">
                    <a:lumMod val="50000"/>
                  </a:schemeClr>
                </a:solidFill>
              </a:rPr>
              <a:t>Třída: </a:t>
            </a:r>
            <a:r>
              <a:rPr lang="cs-CZ" altLang="cs-CZ" sz="2000" b="1" u="sng" dirty="0" err="1">
                <a:solidFill>
                  <a:schemeClr val="accent6">
                    <a:lumMod val="50000"/>
                  </a:schemeClr>
                </a:solidFill>
              </a:rPr>
              <a:t>Cyanophyceae</a:t>
            </a:r>
            <a:r>
              <a:rPr lang="cs-CZ" altLang="cs-CZ" sz="2000" b="1" u="sng" dirty="0">
                <a:solidFill>
                  <a:schemeClr val="accent6">
                    <a:lumMod val="50000"/>
                  </a:schemeClr>
                </a:solidFill>
              </a:rPr>
              <a:t>   </a:t>
            </a:r>
            <a:r>
              <a:rPr lang="cs-CZ" altLang="cs-CZ" sz="1600" b="1" dirty="0"/>
              <a:t>Řád: </a:t>
            </a:r>
            <a:r>
              <a:rPr lang="cs-CZ" altLang="cs-CZ" sz="1600" b="1" dirty="0" err="1"/>
              <a:t>Oscillatoriales</a:t>
            </a:r>
            <a:r>
              <a:rPr lang="cs-CZ" altLang="cs-CZ" sz="1600" b="1" dirty="0"/>
              <a:t> </a:t>
            </a:r>
            <a:br>
              <a:rPr lang="cs-CZ" altLang="cs-CZ" sz="2000" b="1" dirty="0"/>
            </a:br>
            <a:r>
              <a:rPr lang="cs-CZ" altLang="cs-CZ" sz="2000" b="1" dirty="0"/>
              <a:t>   </a:t>
            </a:r>
            <a:br>
              <a:rPr lang="cs-CZ" altLang="cs-CZ" sz="2000" b="1" dirty="0"/>
            </a:br>
            <a:r>
              <a:rPr lang="cs-CZ" altLang="cs-CZ" sz="4000" b="1" i="1" dirty="0" err="1">
                <a:solidFill>
                  <a:schemeClr val="accent6">
                    <a:lumMod val="75000"/>
                  </a:schemeClr>
                </a:solidFill>
              </a:rPr>
              <a:t>Limnospira</a:t>
            </a:r>
            <a:r>
              <a:rPr lang="cs-CZ" altLang="cs-CZ" sz="4000" b="1" i="1" dirty="0">
                <a:solidFill>
                  <a:schemeClr val="accent6">
                    <a:lumMod val="75000"/>
                  </a:schemeClr>
                </a:solidFill>
              </a:rPr>
              <a:t> maxima</a:t>
            </a:r>
          </a:p>
        </p:txBody>
      </p:sp>
      <p:pic>
        <p:nvPicPr>
          <p:cNvPr id="12291" name="Picture 2" descr="Výsledek obrázku pro arthrospira maxi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279" y="2492376"/>
            <a:ext cx="3260984" cy="2617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Výsledek obrázku pro arthrospira maxima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2950" y="2492375"/>
            <a:ext cx="4246563" cy="2592388"/>
          </a:xfrm>
          <a:noFill/>
        </p:spPr>
      </p:pic>
      <p:sp>
        <p:nvSpPr>
          <p:cNvPr id="2" name="TextovéPole 1"/>
          <p:cNvSpPr txBox="1"/>
          <p:nvPr/>
        </p:nvSpPr>
        <p:spPr>
          <a:xfrm>
            <a:off x="742950" y="5443870"/>
            <a:ext cx="6200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Nativní preparát. Spirálně stočená vegetativní vlákna.</a:t>
            </a:r>
          </a:p>
        </p:txBody>
      </p:sp>
    </p:spTree>
    <p:extLst>
      <p:ext uri="{BB962C8B-B14F-4D97-AF65-F5344CB8AC3E}">
        <p14:creationId xmlns:p14="http://schemas.microsoft.com/office/powerpoint/2010/main" val="1842001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1" descr="Výsledek obrázku pro Nost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316" y="1467465"/>
            <a:ext cx="4788629" cy="359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Výsledek obrázku pro Nost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38" y="4114420"/>
            <a:ext cx="3203871" cy="2657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19645" y="237013"/>
            <a:ext cx="8496300" cy="966311"/>
          </a:xfrm>
        </p:spPr>
        <p:txBody>
          <a:bodyPr>
            <a:normAutofit/>
          </a:bodyPr>
          <a:lstStyle/>
          <a:p>
            <a:pPr algn="l"/>
            <a:r>
              <a:rPr lang="cs-CZ" altLang="cs-CZ" sz="2200" b="1" dirty="0"/>
              <a:t>Odd.: </a:t>
            </a:r>
            <a:r>
              <a:rPr lang="cs-CZ" altLang="cs-CZ" sz="2200" b="1" dirty="0" err="1"/>
              <a:t>Cyanophyta</a:t>
            </a:r>
            <a:r>
              <a:rPr lang="cs-CZ" altLang="cs-CZ" sz="2200" b="1" dirty="0"/>
              <a:t>/</a:t>
            </a:r>
            <a:r>
              <a:rPr lang="cs-CZ" altLang="cs-CZ" sz="2200" b="1" dirty="0" err="1"/>
              <a:t>Cyanobacteria</a:t>
            </a:r>
            <a:r>
              <a:rPr lang="cs-CZ" altLang="cs-CZ" sz="2200" b="1" dirty="0"/>
              <a:t>     </a:t>
            </a:r>
            <a:r>
              <a:rPr lang="cs-CZ" altLang="cs-CZ" sz="2200" b="1" u="sng" dirty="0">
                <a:solidFill>
                  <a:schemeClr val="accent6">
                    <a:lumMod val="75000"/>
                  </a:schemeClr>
                </a:solidFill>
              </a:rPr>
              <a:t>Třída: </a:t>
            </a:r>
            <a:r>
              <a:rPr lang="cs-CZ" altLang="cs-CZ" sz="2200" b="1" u="sng" dirty="0" err="1">
                <a:solidFill>
                  <a:schemeClr val="accent6">
                    <a:lumMod val="75000"/>
                  </a:schemeClr>
                </a:solidFill>
              </a:rPr>
              <a:t>Cyanophyceae</a:t>
            </a:r>
            <a:r>
              <a:rPr lang="cs-CZ" altLang="cs-CZ" sz="2200" b="1" dirty="0">
                <a:solidFill>
                  <a:schemeClr val="accent6">
                    <a:lumMod val="75000"/>
                  </a:schemeClr>
                </a:solidFill>
              </a:rPr>
              <a:t>     </a:t>
            </a:r>
            <a:r>
              <a:rPr lang="cs-CZ" altLang="cs-CZ" sz="1800" b="1" dirty="0"/>
              <a:t>Řád: </a:t>
            </a:r>
            <a:r>
              <a:rPr lang="cs-CZ" altLang="cs-CZ" sz="1800" b="1" dirty="0" err="1"/>
              <a:t>Nostocales</a:t>
            </a:r>
            <a:r>
              <a:rPr lang="cs-CZ" altLang="cs-CZ" sz="2000" b="1" dirty="0"/>
              <a:t>    </a:t>
            </a:r>
            <a:br>
              <a:rPr lang="cs-CZ" altLang="cs-CZ" sz="2800" b="1" dirty="0"/>
            </a:br>
            <a:r>
              <a:rPr lang="cs-CZ" altLang="cs-CZ" sz="4000" b="1" i="1" dirty="0" err="1">
                <a:solidFill>
                  <a:schemeClr val="accent6"/>
                </a:solidFill>
              </a:rPr>
              <a:t>Nostoc</a:t>
            </a:r>
            <a:r>
              <a:rPr lang="cs-CZ" altLang="cs-CZ" sz="4000" b="1" i="1" dirty="0">
                <a:solidFill>
                  <a:schemeClr val="accent6"/>
                </a:solidFill>
              </a:rPr>
              <a:t> </a:t>
            </a:r>
            <a:r>
              <a:rPr lang="cs-CZ" altLang="cs-CZ" sz="4000" b="1" dirty="0" err="1">
                <a:solidFill>
                  <a:schemeClr val="accent6"/>
                </a:solidFill>
              </a:rPr>
              <a:t>sp</a:t>
            </a:r>
            <a:r>
              <a:rPr lang="cs-CZ" altLang="cs-CZ" sz="4000" b="1" dirty="0">
                <a:solidFill>
                  <a:schemeClr val="accent6"/>
                </a:solidFill>
              </a:rPr>
              <a:t>.</a:t>
            </a:r>
            <a:endParaRPr lang="cs-CZ" altLang="cs-CZ" sz="2800" b="1" dirty="0">
              <a:solidFill>
                <a:schemeClr val="accent6"/>
              </a:solidFill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-1293554" y="3639053"/>
            <a:ext cx="6400800" cy="696912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dirty="0"/>
              <a:t>makroskopická kolonie</a:t>
            </a:r>
          </a:p>
        </p:txBody>
      </p:sp>
      <p:sp>
        <p:nvSpPr>
          <p:cNvPr id="13317" name="Line 6"/>
          <p:cNvSpPr>
            <a:spLocks noChangeShapeType="1"/>
          </p:cNvSpPr>
          <p:nvPr/>
        </p:nvSpPr>
        <p:spPr bwMode="auto">
          <a:xfrm>
            <a:off x="5893444" y="2635944"/>
            <a:ext cx="661731" cy="5272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4981962" y="2266742"/>
            <a:ext cx="14398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heterocyt</a:t>
            </a:r>
            <a:endParaRPr lang="cs-CZ" altLang="cs-CZ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319" name="Line 8"/>
          <p:cNvSpPr>
            <a:spLocks noChangeShapeType="1"/>
          </p:cNvSpPr>
          <p:nvPr/>
        </p:nvSpPr>
        <p:spPr bwMode="auto">
          <a:xfrm flipV="1">
            <a:off x="6404860" y="4068114"/>
            <a:ext cx="1295400" cy="1152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0" name="Text Box 9"/>
          <p:cNvSpPr txBox="1">
            <a:spLocks noChangeArrowheads="1"/>
          </p:cNvSpPr>
          <p:nvPr/>
        </p:nvSpPr>
        <p:spPr bwMode="auto">
          <a:xfrm>
            <a:off x="5701893" y="5223128"/>
            <a:ext cx="15128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vegetativní vlákno</a:t>
            </a:r>
          </a:p>
        </p:txBody>
      </p:sp>
      <p:sp>
        <p:nvSpPr>
          <p:cNvPr id="13321" name="Line 10"/>
          <p:cNvSpPr>
            <a:spLocks noChangeShapeType="1"/>
          </p:cNvSpPr>
          <p:nvPr/>
        </p:nvSpPr>
        <p:spPr bwMode="auto">
          <a:xfrm flipH="1" flipV="1">
            <a:off x="2924051" y="5806375"/>
            <a:ext cx="694420" cy="20609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2" name="Text Box 11"/>
          <p:cNvSpPr txBox="1">
            <a:spLocks noChangeArrowheads="1"/>
          </p:cNvSpPr>
          <p:nvPr/>
        </p:nvSpPr>
        <p:spPr bwMode="auto">
          <a:xfrm>
            <a:off x="3447309" y="6006916"/>
            <a:ext cx="1728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slizové obaly</a:t>
            </a:r>
          </a:p>
        </p:txBody>
      </p:sp>
      <p:pic>
        <p:nvPicPr>
          <p:cNvPr id="13" name="Picture 5" descr="Výsledek obrázku pro Nosto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78" y="1467465"/>
            <a:ext cx="3810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134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480219" y="158750"/>
            <a:ext cx="7886700" cy="1325563"/>
          </a:xfrm>
        </p:spPr>
        <p:txBody>
          <a:bodyPr/>
          <a:lstStyle/>
          <a:p>
            <a:r>
              <a:rPr lang="cs-CZ" altLang="cs-CZ" dirty="0"/>
              <a:t> </a:t>
            </a:r>
            <a:r>
              <a:rPr lang="cs-CZ" altLang="cs-CZ" sz="2400" b="1" i="1" dirty="0" err="1"/>
              <a:t>Nostoc</a:t>
            </a:r>
            <a:r>
              <a:rPr lang="cs-CZ" altLang="cs-CZ" sz="2400" b="1" i="1" dirty="0"/>
              <a:t> </a:t>
            </a:r>
            <a:r>
              <a:rPr lang="cs-CZ" altLang="cs-CZ" sz="2400" b="1" dirty="0" err="1"/>
              <a:t>sp</a:t>
            </a:r>
            <a:r>
              <a:rPr lang="cs-CZ" altLang="cs-CZ" sz="2400" b="1" dirty="0"/>
              <a:t>. Nabarvený trvalý preparát</a:t>
            </a:r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5364" name="Picture 1" descr="E:\cviko sinice\Captured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535508"/>
            <a:ext cx="7477125" cy="4931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4930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74" y="1146220"/>
            <a:ext cx="4477807" cy="3358355"/>
          </a:xfrm>
          <a:prstGeom prst="rect">
            <a:avLst/>
          </a:prstGeom>
        </p:spPr>
      </p:pic>
      <p:sp>
        <p:nvSpPr>
          <p:cNvPr id="163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-722812" y="88900"/>
            <a:ext cx="9866811" cy="5318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000" b="1" dirty="0"/>
              <a:t>Odd.: </a:t>
            </a:r>
            <a:r>
              <a:rPr lang="cs-CZ" altLang="cs-CZ" sz="2000" b="1" dirty="0" err="1"/>
              <a:t>Cyanophyta</a:t>
            </a:r>
            <a:r>
              <a:rPr lang="cs-CZ" altLang="cs-CZ" sz="2000" b="1" dirty="0"/>
              <a:t>/</a:t>
            </a:r>
            <a:r>
              <a:rPr lang="cs-CZ" altLang="cs-CZ" sz="2000" b="1" dirty="0" err="1"/>
              <a:t>Cyanobacteria</a:t>
            </a:r>
            <a:r>
              <a:rPr lang="cs-CZ" altLang="cs-CZ" sz="2000" b="1" dirty="0"/>
              <a:t> </a:t>
            </a:r>
            <a:br>
              <a:rPr lang="cs-CZ" altLang="cs-CZ" sz="2000" b="1" dirty="0"/>
            </a:br>
            <a:r>
              <a:rPr lang="cs-CZ" altLang="cs-CZ" sz="2000" b="1" u="sng" dirty="0">
                <a:solidFill>
                  <a:schemeClr val="accent6"/>
                </a:solidFill>
              </a:rPr>
              <a:t>Třída: </a:t>
            </a:r>
            <a:r>
              <a:rPr lang="cs-CZ" altLang="cs-CZ" sz="2000" b="1" u="sng" dirty="0" err="1">
                <a:solidFill>
                  <a:schemeClr val="accent6"/>
                </a:solidFill>
              </a:rPr>
              <a:t>Cyanophyceae</a:t>
            </a:r>
            <a:r>
              <a:rPr lang="cs-CZ" altLang="cs-CZ" sz="2000" b="1" u="sng" dirty="0">
                <a:solidFill>
                  <a:schemeClr val="accent6"/>
                </a:solidFill>
              </a:rPr>
              <a:t>  </a:t>
            </a:r>
            <a:r>
              <a:rPr lang="cs-CZ" altLang="cs-CZ" sz="1800" b="1" dirty="0"/>
              <a:t>Řád: </a:t>
            </a:r>
            <a:r>
              <a:rPr lang="cs-CZ" altLang="cs-CZ" sz="1800" b="1" dirty="0" err="1"/>
              <a:t>Nostocales</a:t>
            </a:r>
            <a:endParaRPr lang="cs-CZ" altLang="cs-CZ" sz="1800" b="1" dirty="0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28191" y="558005"/>
            <a:ext cx="6400800" cy="69691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200" b="1" i="1" dirty="0" err="1">
                <a:solidFill>
                  <a:schemeClr val="accent6"/>
                </a:solidFill>
              </a:rPr>
              <a:t>Scytonema</a:t>
            </a:r>
            <a:r>
              <a:rPr lang="cs-CZ" altLang="cs-CZ" sz="3200" b="1" i="1" dirty="0">
                <a:solidFill>
                  <a:schemeClr val="accent6"/>
                </a:solidFill>
              </a:rPr>
              <a:t> </a:t>
            </a:r>
            <a:r>
              <a:rPr lang="cs-CZ" altLang="cs-CZ" sz="3200" b="1" dirty="0" err="1">
                <a:solidFill>
                  <a:schemeClr val="accent6"/>
                </a:solidFill>
              </a:rPr>
              <a:t>sp</a:t>
            </a:r>
            <a:r>
              <a:rPr lang="cs-CZ" altLang="cs-CZ" sz="3200" b="1" dirty="0">
                <a:solidFill>
                  <a:schemeClr val="accent6"/>
                </a:solidFill>
              </a:rPr>
              <a:t>.</a:t>
            </a:r>
            <a:endParaRPr lang="cs-CZ" altLang="cs-CZ" sz="3200" b="1" i="1" dirty="0">
              <a:solidFill>
                <a:schemeClr val="accent6"/>
              </a:solidFill>
            </a:endParaRPr>
          </a:p>
        </p:txBody>
      </p:sp>
      <p:sp>
        <p:nvSpPr>
          <p:cNvPr id="2" name="Ovál 1"/>
          <p:cNvSpPr/>
          <p:nvPr/>
        </p:nvSpPr>
        <p:spPr>
          <a:xfrm>
            <a:off x="1495232" y="1831951"/>
            <a:ext cx="1590541" cy="16143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393" name="Text Box 7"/>
          <p:cNvSpPr txBox="1">
            <a:spLocks noChangeArrowheads="1"/>
          </p:cNvSpPr>
          <p:nvPr/>
        </p:nvSpPr>
        <p:spPr bwMode="auto">
          <a:xfrm>
            <a:off x="451450" y="1526833"/>
            <a:ext cx="2087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nepravé větvení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4" r="14975"/>
          <a:stretch/>
        </p:blipFill>
        <p:spPr>
          <a:xfrm>
            <a:off x="4924285" y="1146220"/>
            <a:ext cx="3981450" cy="4857750"/>
          </a:xfrm>
          <a:prstGeom prst="rect">
            <a:avLst/>
          </a:prstGeom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194290" y="4922201"/>
            <a:ext cx="2087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nepravé větvení</a:t>
            </a: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 rot="5400000" flipH="1">
            <a:off x="5733909" y="4274455"/>
            <a:ext cx="863600" cy="6492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3334578" y="4948763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vegetativní buňka</a:t>
            </a:r>
          </a:p>
        </p:txBody>
      </p:sp>
      <p:sp>
        <p:nvSpPr>
          <p:cNvPr id="18" name="Line 9"/>
          <p:cNvSpPr>
            <a:spLocks noChangeShapeType="1"/>
          </p:cNvSpPr>
          <p:nvPr/>
        </p:nvSpPr>
        <p:spPr bwMode="auto">
          <a:xfrm rot="16200000">
            <a:off x="4678935" y="4197738"/>
            <a:ext cx="1296987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2457310" y="5666876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slizová pochva</a:t>
            </a:r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 flipV="1">
            <a:off x="4275791" y="5470601"/>
            <a:ext cx="1296987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065" y="3426048"/>
            <a:ext cx="7870" cy="590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065" y="3426048"/>
            <a:ext cx="7870" cy="590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065" y="3426048"/>
            <a:ext cx="7870" cy="590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065" y="3426048"/>
            <a:ext cx="7870" cy="5903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67074" y="6234863"/>
            <a:ext cx="8738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Nepravé větvení se musí hledat, nenechte se odradit. Podívejte se na trvalý i nativní preparát a vyberte si, který zakreslíte.</a:t>
            </a:r>
          </a:p>
        </p:txBody>
      </p:sp>
    </p:spTree>
    <p:extLst>
      <p:ext uri="{BB962C8B-B14F-4D97-AF65-F5344CB8AC3E}">
        <p14:creationId xmlns:p14="http://schemas.microsoft.com/office/powerpoint/2010/main" val="391114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484" y="1168400"/>
            <a:ext cx="6484257" cy="4882264"/>
          </a:xfrm>
          <a:prstGeom prst="rect">
            <a:avLst/>
          </a:prstGeom>
        </p:spPr>
      </p:pic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409575" y="25400"/>
            <a:ext cx="8218488" cy="1143000"/>
          </a:xfrm>
        </p:spPr>
        <p:txBody>
          <a:bodyPr/>
          <a:lstStyle/>
          <a:p>
            <a:pPr eaLnBrk="1" hangingPunct="1"/>
            <a:r>
              <a:rPr lang="cs-CZ" altLang="cs-CZ" sz="2000" b="1" dirty="0"/>
              <a:t>Odd.: </a:t>
            </a:r>
            <a:r>
              <a:rPr lang="cs-CZ" altLang="cs-CZ" sz="2000" b="1" dirty="0" err="1"/>
              <a:t>Cyanophyta</a:t>
            </a:r>
            <a:r>
              <a:rPr lang="cs-CZ" altLang="cs-CZ" sz="2000" b="1" dirty="0"/>
              <a:t>/</a:t>
            </a:r>
            <a:r>
              <a:rPr lang="cs-CZ" altLang="cs-CZ" sz="2000" b="1" dirty="0" err="1"/>
              <a:t>Cyanobacteria</a:t>
            </a:r>
            <a:r>
              <a:rPr lang="cs-CZ" altLang="cs-CZ" sz="2000" b="1" dirty="0"/>
              <a:t>     </a:t>
            </a:r>
            <a:r>
              <a:rPr lang="cs-CZ" altLang="cs-CZ" sz="2000" b="1" u="sng" dirty="0">
                <a:solidFill>
                  <a:schemeClr val="accent6"/>
                </a:solidFill>
              </a:rPr>
              <a:t>Třída: </a:t>
            </a:r>
            <a:r>
              <a:rPr lang="cs-CZ" altLang="cs-CZ" sz="2000" b="1" u="sng" dirty="0" err="1">
                <a:solidFill>
                  <a:schemeClr val="accent6"/>
                </a:solidFill>
              </a:rPr>
              <a:t>Cyanophyceae</a:t>
            </a:r>
            <a:r>
              <a:rPr lang="cs-CZ" altLang="cs-CZ" sz="2000" b="1" dirty="0">
                <a:solidFill>
                  <a:schemeClr val="accent6"/>
                </a:solidFill>
              </a:rPr>
              <a:t>      </a:t>
            </a:r>
            <a:r>
              <a:rPr lang="cs-CZ" altLang="cs-CZ" sz="1600" b="1" dirty="0"/>
              <a:t>Řád: </a:t>
            </a:r>
            <a:r>
              <a:rPr lang="cs-CZ" altLang="cs-CZ" sz="1600" b="1" dirty="0" err="1"/>
              <a:t>Stigonematales</a:t>
            </a:r>
            <a:r>
              <a:rPr lang="cs-CZ" altLang="cs-CZ" sz="1600" b="1" dirty="0"/>
              <a:t> </a:t>
            </a:r>
            <a:r>
              <a:rPr lang="cs-CZ" altLang="cs-CZ" sz="3200" b="1" i="1" dirty="0" err="1">
                <a:solidFill>
                  <a:schemeClr val="accent4">
                    <a:lumMod val="75000"/>
                  </a:schemeClr>
                </a:solidFill>
              </a:rPr>
              <a:t>Stigonema</a:t>
            </a:r>
            <a:r>
              <a:rPr lang="cs-CZ" altLang="cs-CZ" sz="32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sz="3200" b="1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sz="3200" b="1" dirty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8438" name="Text Box 9"/>
          <p:cNvSpPr txBox="1">
            <a:spLocks noChangeArrowheads="1"/>
          </p:cNvSpPr>
          <p:nvPr/>
        </p:nvSpPr>
        <p:spPr bwMode="auto">
          <a:xfrm>
            <a:off x="1394823" y="1635408"/>
            <a:ext cx="22200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pravé větvení</a:t>
            </a: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rot="16200000" flipH="1">
            <a:off x="1351326" y="2355577"/>
            <a:ext cx="1152525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51606" y="6194506"/>
            <a:ext cx="873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Tato sinice je jako jediná pouze v trvalém preparátu. Je dobré nakreslit si pod menším zvětšením strukturu větvení a pod větším zvětšením detail.</a:t>
            </a:r>
          </a:p>
        </p:txBody>
      </p:sp>
    </p:spTree>
    <p:extLst>
      <p:ext uri="{BB962C8B-B14F-4D97-AF65-F5344CB8AC3E}">
        <p14:creationId xmlns:p14="http://schemas.microsoft.com/office/powerpoint/2010/main" val="948584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269" y="1066209"/>
            <a:ext cx="6975125" cy="5251859"/>
          </a:xfrm>
          <a:prstGeom prst="rect">
            <a:avLst/>
          </a:prstGeom>
        </p:spPr>
      </p:pic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409575" y="25400"/>
            <a:ext cx="8218488" cy="1143000"/>
          </a:xfrm>
        </p:spPr>
        <p:txBody>
          <a:bodyPr/>
          <a:lstStyle/>
          <a:p>
            <a:pPr eaLnBrk="1" hangingPunct="1"/>
            <a:r>
              <a:rPr lang="cs-CZ" altLang="cs-CZ" sz="2000" b="1" dirty="0"/>
              <a:t>Odd.: </a:t>
            </a:r>
            <a:r>
              <a:rPr lang="cs-CZ" altLang="cs-CZ" sz="2000" b="1" dirty="0" err="1"/>
              <a:t>Cyanophyta</a:t>
            </a:r>
            <a:r>
              <a:rPr lang="cs-CZ" altLang="cs-CZ" sz="2000" b="1" dirty="0"/>
              <a:t>/</a:t>
            </a:r>
            <a:r>
              <a:rPr lang="cs-CZ" altLang="cs-CZ" sz="2000" b="1" dirty="0" err="1"/>
              <a:t>Cyanobacteria</a:t>
            </a:r>
            <a:r>
              <a:rPr lang="cs-CZ" altLang="cs-CZ" sz="2000" b="1" dirty="0"/>
              <a:t>     </a:t>
            </a:r>
            <a:r>
              <a:rPr lang="cs-CZ" altLang="cs-CZ" sz="2000" b="1" u="sng" dirty="0">
                <a:solidFill>
                  <a:schemeClr val="accent6"/>
                </a:solidFill>
              </a:rPr>
              <a:t>Třída: </a:t>
            </a:r>
            <a:r>
              <a:rPr lang="cs-CZ" altLang="cs-CZ" sz="2000" b="1" u="sng" dirty="0" err="1">
                <a:solidFill>
                  <a:schemeClr val="accent6"/>
                </a:solidFill>
              </a:rPr>
              <a:t>Cyanophyceae</a:t>
            </a:r>
            <a:r>
              <a:rPr lang="cs-CZ" altLang="cs-CZ" sz="2000" b="1" dirty="0">
                <a:solidFill>
                  <a:schemeClr val="accent6"/>
                </a:solidFill>
              </a:rPr>
              <a:t>      </a:t>
            </a:r>
            <a:r>
              <a:rPr lang="cs-CZ" altLang="cs-CZ" sz="1600" b="1" dirty="0"/>
              <a:t>Řád: </a:t>
            </a:r>
            <a:r>
              <a:rPr lang="cs-CZ" altLang="cs-CZ" sz="1600" b="1" dirty="0" err="1"/>
              <a:t>Stigonematales</a:t>
            </a:r>
            <a:r>
              <a:rPr lang="cs-CZ" altLang="cs-CZ" sz="1600" b="1" dirty="0"/>
              <a:t> </a:t>
            </a:r>
            <a:r>
              <a:rPr lang="cs-CZ" altLang="cs-CZ" sz="3200" b="1" i="1" dirty="0" err="1">
                <a:solidFill>
                  <a:schemeClr val="accent4">
                    <a:lumMod val="75000"/>
                  </a:schemeClr>
                </a:solidFill>
              </a:rPr>
              <a:t>Stigonema</a:t>
            </a:r>
            <a:r>
              <a:rPr lang="cs-CZ" altLang="cs-CZ" sz="32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sz="3200" b="1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sz="3200" b="1" dirty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8438" name="Text Box 9"/>
          <p:cNvSpPr txBox="1">
            <a:spLocks noChangeArrowheads="1"/>
          </p:cNvSpPr>
          <p:nvPr/>
        </p:nvSpPr>
        <p:spPr bwMode="auto">
          <a:xfrm>
            <a:off x="2617826" y="1412432"/>
            <a:ext cx="22200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vegetativní buňky</a:t>
            </a: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rot="16200000" flipH="1">
            <a:off x="3511051" y="2104685"/>
            <a:ext cx="1152525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3452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/>
          <p:cNvSpPr>
            <a:spLocks noGrp="1"/>
          </p:cNvSpPr>
          <p:nvPr>
            <p:ph type="title"/>
          </p:nvPr>
        </p:nvSpPr>
        <p:spPr>
          <a:xfrm>
            <a:off x="873199" y="-75423"/>
            <a:ext cx="7886700" cy="1325563"/>
          </a:xfrm>
        </p:spPr>
        <p:txBody>
          <a:bodyPr/>
          <a:lstStyle/>
          <a:p>
            <a:pPr algn="l" eaLnBrk="1" hangingPunct="1"/>
            <a:r>
              <a:rPr lang="cs-CZ" altLang="cs-CZ" dirty="0"/>
              <a:t>                                         </a:t>
            </a:r>
            <a:r>
              <a:rPr lang="cs-CZ" altLang="cs-CZ" sz="4000" b="1" dirty="0"/>
              <a:t>Objekty</a:t>
            </a:r>
            <a:endParaRPr lang="fr-CA" altLang="cs-CZ" sz="4000" b="1" dirty="0"/>
          </a:p>
        </p:txBody>
      </p:sp>
      <p:sp>
        <p:nvSpPr>
          <p:cNvPr id="7171" name="Espace réservé du contenu 2"/>
          <p:cNvSpPr>
            <a:spLocks noGrp="1"/>
          </p:cNvSpPr>
          <p:nvPr>
            <p:ph idx="1"/>
          </p:nvPr>
        </p:nvSpPr>
        <p:spPr>
          <a:xfrm>
            <a:off x="-276225" y="967563"/>
            <a:ext cx="9515475" cy="4624075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buFont typeface="Arial" charset="0"/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2000" b="1" dirty="0">
                <a:solidFill>
                  <a:srgbClr val="00B050"/>
                </a:solidFill>
              </a:rPr>
              <a:t>      </a:t>
            </a:r>
            <a:r>
              <a:rPr lang="cs-CZ" sz="3000" b="1" u="sng" dirty="0">
                <a:solidFill>
                  <a:schemeClr val="accent6">
                    <a:lumMod val="75000"/>
                  </a:schemeClr>
                </a:solidFill>
              </a:rPr>
              <a:t>Třída: </a:t>
            </a:r>
            <a:r>
              <a:rPr lang="cs-CZ" sz="3000" b="1" u="sng" dirty="0" err="1">
                <a:solidFill>
                  <a:schemeClr val="accent6">
                    <a:lumMod val="75000"/>
                  </a:schemeClr>
                </a:solidFill>
              </a:rPr>
              <a:t>Cyanobacteria</a:t>
            </a:r>
            <a:r>
              <a:rPr lang="cs-CZ" sz="3000" b="1" u="sng" dirty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cs-CZ" sz="3000" b="1" u="sng" dirty="0" err="1">
                <a:solidFill>
                  <a:schemeClr val="accent6">
                    <a:lumMod val="75000"/>
                  </a:schemeClr>
                </a:solidFill>
              </a:rPr>
              <a:t>Cyanophyceae</a:t>
            </a:r>
            <a:r>
              <a:rPr lang="cs-CZ" sz="3000" b="1" u="sng" dirty="0">
                <a:solidFill>
                  <a:schemeClr val="accent6">
                    <a:lumMod val="75000"/>
                  </a:schemeClr>
                </a:solidFill>
              </a:rPr>
              <a:t>  </a:t>
            </a:r>
          </a:p>
          <a:p>
            <a:pPr marL="0" indent="0">
              <a:buNone/>
              <a:defRPr/>
            </a:pPr>
            <a:r>
              <a:rPr lang="cs-CZ" sz="2000" i="1" dirty="0"/>
              <a:t>       (struktury vyznačené kurzívou nemusí být viditelné)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000" i="1" dirty="0"/>
              <a:t> </a:t>
            </a:r>
            <a:br>
              <a:rPr lang="cs-CZ" sz="2000" dirty="0"/>
            </a:br>
            <a:r>
              <a:rPr lang="cs-CZ" sz="2000" dirty="0"/>
              <a:t>      1. řád</a:t>
            </a:r>
            <a:r>
              <a:rPr lang="cs-CZ" sz="2000" dirty="0">
                <a:solidFill>
                  <a:srgbClr val="00B050"/>
                </a:solidFill>
              </a:rPr>
              <a:t> </a:t>
            </a:r>
            <a:r>
              <a:rPr lang="cs-CZ" sz="2000" dirty="0" err="1">
                <a:solidFill>
                  <a:srgbClr val="00B050"/>
                </a:solidFill>
                <a:hlinkClick r:id="rId2" action="ppaction://hlinkfile"/>
              </a:rPr>
              <a:t>Chroococcales</a:t>
            </a:r>
            <a:r>
              <a:rPr lang="cs-CZ" sz="2000" dirty="0">
                <a:solidFill>
                  <a:srgbClr val="00B050"/>
                </a:solidFill>
                <a:hlinkClick r:id="rId2" action="ppaction://hlinkfile"/>
              </a:rPr>
              <a:t> </a:t>
            </a:r>
            <a:r>
              <a:rPr lang="cs-CZ" sz="2000" dirty="0"/>
              <a:t>    </a:t>
            </a:r>
            <a:r>
              <a:rPr lang="cs-CZ" sz="2000" b="1" i="1" dirty="0" err="1"/>
              <a:t>Chroococcus</a:t>
            </a:r>
            <a:r>
              <a:rPr lang="cs-CZ" sz="2000" b="1" i="1" dirty="0"/>
              <a:t> </a:t>
            </a:r>
            <a:r>
              <a:rPr lang="cs-CZ" sz="2000" b="1" dirty="0" err="1"/>
              <a:t>sp</a:t>
            </a:r>
            <a:r>
              <a:rPr lang="cs-CZ" sz="2000" b="1" dirty="0"/>
              <a:t>. </a:t>
            </a:r>
            <a:r>
              <a:rPr lang="cs-CZ" sz="2000" dirty="0"/>
              <a:t>(vegetativní buňky, slizové obaly)</a:t>
            </a:r>
          </a:p>
          <a:p>
            <a:pPr marL="0" indent="0">
              <a:buFont typeface="Arial" charset="0"/>
              <a:buNone/>
              <a:defRPr/>
            </a:pPr>
            <a:endParaRPr lang="cs-CZ" sz="2000" dirty="0"/>
          </a:p>
          <a:p>
            <a:pPr marL="0" indent="0">
              <a:buFont typeface="Arial" charset="0"/>
              <a:buNone/>
              <a:defRPr/>
            </a:pPr>
            <a:r>
              <a:rPr lang="cs-CZ" sz="2000" dirty="0"/>
              <a:t>      2. řád </a:t>
            </a:r>
            <a:r>
              <a:rPr lang="cs-CZ" sz="2000" dirty="0" err="1">
                <a:hlinkClick r:id="rId3" action="ppaction://hlinkfile"/>
              </a:rPr>
              <a:t>Oscillatoriales</a:t>
            </a:r>
            <a:r>
              <a:rPr lang="cs-CZ" sz="2000" dirty="0"/>
              <a:t>      </a:t>
            </a:r>
            <a:r>
              <a:rPr lang="cs-CZ" sz="2000" b="1" i="1" dirty="0" err="1"/>
              <a:t>Oscillatoria</a:t>
            </a:r>
            <a:r>
              <a:rPr lang="cs-CZ" sz="2000" b="1" i="1" dirty="0"/>
              <a:t> </a:t>
            </a:r>
            <a:r>
              <a:rPr lang="cs-CZ" sz="2000" b="1" i="1" dirty="0" err="1"/>
              <a:t>sancta</a:t>
            </a:r>
            <a:r>
              <a:rPr lang="cs-CZ" sz="2000" b="1" i="1" dirty="0"/>
              <a:t> </a:t>
            </a:r>
            <a:r>
              <a:rPr lang="cs-CZ" sz="2000" dirty="0"/>
              <a:t>(vlákno, vegetativní buňka) 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000" b="1" dirty="0"/>
              <a:t>                                                 </a:t>
            </a:r>
            <a:r>
              <a:rPr lang="cs-CZ" sz="2000" b="1" i="1" dirty="0" err="1"/>
              <a:t>Limnospira</a:t>
            </a:r>
            <a:r>
              <a:rPr lang="cs-CZ" sz="2000" b="1" i="1" dirty="0"/>
              <a:t> maxima </a:t>
            </a:r>
            <a:r>
              <a:rPr lang="cs-CZ" sz="2000" dirty="0"/>
              <a:t>(vegetativní vlákno)</a:t>
            </a:r>
          </a:p>
          <a:p>
            <a:pPr marL="0" indent="0">
              <a:buFont typeface="Arial" charset="0"/>
              <a:buNone/>
              <a:defRPr/>
            </a:pPr>
            <a:endParaRPr lang="cs-CZ" sz="2000" dirty="0"/>
          </a:p>
          <a:p>
            <a:pPr marL="0" indent="0">
              <a:buFont typeface="Arial" charset="0"/>
              <a:buNone/>
              <a:defRPr/>
            </a:pPr>
            <a:r>
              <a:rPr lang="cs-CZ" sz="2000" dirty="0"/>
              <a:t>      3. řád </a:t>
            </a:r>
            <a:r>
              <a:rPr lang="cs-CZ" sz="2000" dirty="0" err="1">
                <a:hlinkClick r:id="rId4" action="ppaction://hlinkfile"/>
              </a:rPr>
              <a:t>Nostocales</a:t>
            </a:r>
            <a:r>
              <a:rPr lang="cs-CZ" sz="2000" dirty="0"/>
              <a:t>    </a:t>
            </a:r>
            <a:r>
              <a:rPr lang="cs-CZ" sz="2000" b="1" i="1" dirty="0" err="1"/>
              <a:t>Nostoc</a:t>
            </a:r>
            <a:r>
              <a:rPr lang="cs-CZ" sz="2000" i="1" dirty="0"/>
              <a:t> </a:t>
            </a:r>
            <a:r>
              <a:rPr lang="cs-CZ" sz="2000" b="1" dirty="0" err="1"/>
              <a:t>sp</a:t>
            </a:r>
            <a:r>
              <a:rPr lang="cs-CZ" sz="2000" b="1" dirty="0"/>
              <a:t>. </a:t>
            </a:r>
            <a:r>
              <a:rPr lang="cs-CZ" sz="2000" dirty="0"/>
              <a:t>(</a:t>
            </a:r>
            <a:r>
              <a:rPr lang="cs-CZ" sz="2000" i="1" dirty="0" err="1"/>
              <a:t>heterocyt</a:t>
            </a:r>
            <a:r>
              <a:rPr lang="cs-CZ" sz="2000" dirty="0"/>
              <a:t>, vegetativní vlákno, </a:t>
            </a:r>
            <a:r>
              <a:rPr lang="cs-CZ" sz="2000" i="1" dirty="0"/>
              <a:t>slizové obaly</a:t>
            </a:r>
            <a:r>
              <a:rPr lang="cs-CZ" sz="2000" dirty="0"/>
              <a:t>)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000" i="1" dirty="0"/>
              <a:t>                                         </a:t>
            </a:r>
            <a:r>
              <a:rPr lang="cs-CZ" sz="2000" b="1" i="1" dirty="0" err="1"/>
              <a:t>Scytonema</a:t>
            </a:r>
            <a:r>
              <a:rPr lang="cs-CZ" sz="2000" b="1" i="1" dirty="0"/>
              <a:t> </a:t>
            </a:r>
            <a:r>
              <a:rPr lang="cs-CZ" sz="2000" b="1" dirty="0" err="1"/>
              <a:t>sp</a:t>
            </a:r>
            <a:r>
              <a:rPr lang="cs-CZ" sz="2000" b="1" dirty="0"/>
              <a:t>. </a:t>
            </a:r>
            <a:r>
              <a:rPr lang="cs-CZ" sz="2000" dirty="0"/>
              <a:t>(vegetativní buňka, slizová pochva, </a:t>
            </a:r>
            <a:r>
              <a:rPr lang="cs-CZ" sz="2000" i="1" dirty="0"/>
              <a:t>nepravé větvení</a:t>
            </a:r>
            <a:r>
              <a:rPr lang="cs-CZ" sz="2000" dirty="0"/>
              <a:t>)</a:t>
            </a:r>
          </a:p>
          <a:p>
            <a:pPr marL="0" indent="0">
              <a:buFont typeface="Arial" charset="0"/>
              <a:buNone/>
              <a:defRPr/>
            </a:pPr>
            <a:endParaRPr lang="cs-CZ" sz="2000" dirty="0"/>
          </a:p>
          <a:p>
            <a:pPr marL="0" indent="0">
              <a:buFont typeface="Arial" charset="0"/>
              <a:buNone/>
              <a:defRPr/>
            </a:pPr>
            <a:r>
              <a:rPr lang="cs-CZ" sz="2000" dirty="0"/>
              <a:t>      4. řád </a:t>
            </a:r>
            <a:r>
              <a:rPr lang="cs-CZ" sz="2000" dirty="0" err="1">
                <a:hlinkClick r:id="rId5" action="ppaction://hlinkfile"/>
              </a:rPr>
              <a:t>Stigonematales</a:t>
            </a:r>
            <a:r>
              <a:rPr lang="cs-CZ" sz="2000" dirty="0"/>
              <a:t>  </a:t>
            </a:r>
            <a:r>
              <a:rPr lang="cs-CZ" sz="2000" b="1" i="1" dirty="0" err="1"/>
              <a:t>Stigonema</a:t>
            </a:r>
            <a:r>
              <a:rPr lang="cs-CZ" sz="2000" b="1" i="1" dirty="0"/>
              <a:t> </a:t>
            </a:r>
            <a:r>
              <a:rPr lang="cs-CZ" sz="2000" b="1" dirty="0" err="1"/>
              <a:t>sp</a:t>
            </a:r>
            <a:r>
              <a:rPr lang="cs-CZ" sz="2000" b="1" dirty="0"/>
              <a:t>. </a:t>
            </a:r>
            <a:r>
              <a:rPr lang="cs-CZ" sz="2000" dirty="0"/>
              <a:t>(vegetativní buňka, pravé větvení)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000" dirty="0"/>
              <a:t>                                              (rod </a:t>
            </a:r>
            <a:r>
              <a:rPr lang="cs-CZ" sz="2000" i="1" dirty="0" err="1"/>
              <a:t>Stigonema</a:t>
            </a:r>
            <a:r>
              <a:rPr lang="cs-CZ" sz="2000" dirty="0"/>
              <a:t> kreslíme dvakrát, zvětšení 100x a 400x)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9" t="19070" r="39302" b="38139"/>
          <a:stretch/>
        </p:blipFill>
        <p:spPr>
          <a:xfrm>
            <a:off x="7398549" y="1909528"/>
            <a:ext cx="610038" cy="64509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0" r="14639"/>
          <a:stretch/>
        </p:blipFill>
        <p:spPr>
          <a:xfrm>
            <a:off x="7026518" y="2623148"/>
            <a:ext cx="563817" cy="5681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7" t="5211" b="46667"/>
          <a:stretch/>
        </p:blipFill>
        <p:spPr>
          <a:xfrm>
            <a:off x="7467465" y="3558858"/>
            <a:ext cx="564232" cy="59452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20930" r="37210" b="25736"/>
          <a:stretch/>
        </p:blipFill>
        <p:spPr>
          <a:xfrm>
            <a:off x="8439012" y="4489069"/>
            <a:ext cx="566765" cy="56841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344" y="5459058"/>
            <a:ext cx="730924" cy="55034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72" t="7400" b="14837"/>
          <a:stretch/>
        </p:blipFill>
        <p:spPr>
          <a:xfrm>
            <a:off x="6499359" y="3191276"/>
            <a:ext cx="527159" cy="55824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59489" y="6060182"/>
            <a:ext cx="8846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 závěru zhodnoťte, zda byla kultura sinice rodu </a:t>
            </a:r>
            <a:r>
              <a:rPr lang="cs-CZ" i="1" dirty="0" err="1"/>
              <a:t>Nostoc</a:t>
            </a:r>
            <a:r>
              <a:rPr lang="cs-CZ" dirty="0"/>
              <a:t> pěstována v médiu bohatém, nebo naopak chudém na dusík.  </a:t>
            </a:r>
          </a:p>
        </p:txBody>
      </p:sp>
    </p:spTree>
    <p:extLst>
      <p:ext uri="{BB962C8B-B14F-4D97-AF65-F5344CB8AC3E}">
        <p14:creationId xmlns:p14="http://schemas.microsoft.com/office/powerpoint/2010/main" val="3607287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kica, kresba, Dětské kresby&#10;&#10;Popis byl vytvořen automaticky">
            <a:extLst>
              <a:ext uri="{FF2B5EF4-FFF2-40B4-BE49-F238E27FC236}">
                <a16:creationId xmlns:a16="http://schemas.microsoft.com/office/drawing/2014/main" id="{7A1C9541-E604-CA84-C07B-FDA609DDF1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3250" y="857250"/>
            <a:ext cx="6858000" cy="51435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D6B938D-AFB1-C548-A6FC-DF6F91AB4664}"/>
              </a:ext>
            </a:extLst>
          </p:cNvPr>
          <p:cNvSpPr txBox="1"/>
          <p:nvPr/>
        </p:nvSpPr>
        <p:spPr>
          <a:xfrm>
            <a:off x="274320" y="853440"/>
            <a:ext cx="3291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Děkuji za pozornost!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AF6CB5A-70BC-C027-4CE7-2BB1950E110D}"/>
              </a:ext>
            </a:extLst>
          </p:cNvPr>
          <p:cNvSpPr txBox="1"/>
          <p:nvPr/>
        </p:nvSpPr>
        <p:spPr>
          <a:xfrm>
            <a:off x="274320" y="3139440"/>
            <a:ext cx="32918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Autoři kreseb v prezentacích- studenti ročníku 2023, především:</a:t>
            </a:r>
          </a:p>
          <a:p>
            <a:endParaRPr lang="cs-CZ" dirty="0"/>
          </a:p>
          <a:p>
            <a:r>
              <a:rPr lang="cs-CZ" dirty="0"/>
              <a:t>Terezie </a:t>
            </a:r>
            <a:r>
              <a:rPr lang="cs-CZ" dirty="0" err="1"/>
              <a:t>Plavinová</a:t>
            </a:r>
            <a:r>
              <a:rPr lang="cs-CZ" dirty="0"/>
              <a:t> </a:t>
            </a:r>
          </a:p>
          <a:p>
            <a:r>
              <a:rPr lang="cs-CZ" dirty="0"/>
              <a:t>Adriana </a:t>
            </a:r>
            <a:r>
              <a:rPr lang="cs-CZ" dirty="0" err="1"/>
              <a:t>Pardylová</a:t>
            </a:r>
            <a:endParaRPr lang="cs-CZ" dirty="0"/>
          </a:p>
          <a:p>
            <a:r>
              <a:rPr lang="cs-CZ" dirty="0"/>
              <a:t>Nikola </a:t>
            </a:r>
            <a:r>
              <a:rPr lang="cs-CZ" dirty="0" err="1"/>
              <a:t>Šeneklová</a:t>
            </a:r>
            <a:endParaRPr lang="cs-CZ" dirty="0"/>
          </a:p>
          <a:p>
            <a:r>
              <a:rPr lang="cs-CZ" dirty="0"/>
              <a:t>Lucie Netolická</a:t>
            </a:r>
          </a:p>
          <a:p>
            <a:r>
              <a:rPr lang="cs-CZ" dirty="0"/>
              <a:t>Annamaria </a:t>
            </a:r>
            <a:r>
              <a:rPr lang="cs-CZ" dirty="0" err="1"/>
              <a:t>Neuschlová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8343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>
          <a:xfrm>
            <a:off x="2338388" y="111124"/>
            <a:ext cx="7886700" cy="1325563"/>
          </a:xfrm>
        </p:spPr>
        <p:txBody>
          <a:bodyPr/>
          <a:lstStyle/>
          <a:p>
            <a:r>
              <a:rPr lang="cs-CZ" altLang="cs-CZ" dirty="0"/>
              <a:t>Pokyny do cvičení</a:t>
            </a:r>
          </a:p>
        </p:txBody>
      </p:sp>
      <p:sp>
        <p:nvSpPr>
          <p:cNvPr id="4099" name="Zástupný symbol pro obsah 2"/>
          <p:cNvSpPr>
            <a:spLocks noGrp="1"/>
          </p:cNvSpPr>
          <p:nvPr>
            <p:ph idx="1"/>
          </p:nvPr>
        </p:nvSpPr>
        <p:spPr>
          <a:xfrm>
            <a:off x="439738" y="1354138"/>
            <a:ext cx="8229600" cy="4525962"/>
          </a:xfrm>
        </p:spPr>
        <p:txBody>
          <a:bodyPr/>
          <a:lstStyle/>
          <a:p>
            <a:r>
              <a:rPr lang="cs-CZ" altLang="cs-CZ" sz="1800" dirty="0"/>
              <a:t>Na konci cvičení odevzdat protokol – čisté listy A4, případně sešit</a:t>
            </a:r>
          </a:p>
          <a:p>
            <a:r>
              <a:rPr lang="cs-CZ" altLang="cs-CZ" sz="1800" dirty="0"/>
              <a:t>Jméno, datum, číslo a téma cvičení, seminární skupina</a:t>
            </a:r>
          </a:p>
          <a:p>
            <a:r>
              <a:rPr lang="cs-CZ" altLang="cs-CZ" sz="1800" dirty="0"/>
              <a:t>S sebou: </a:t>
            </a:r>
            <a:r>
              <a:rPr lang="cs-CZ" altLang="cs-CZ" sz="1800" b="1" dirty="0"/>
              <a:t>přezůvky, </a:t>
            </a:r>
            <a:r>
              <a:rPr lang="cs-CZ" altLang="cs-CZ" sz="1800" dirty="0"/>
              <a:t>papíry, propiska, obyčejná tužka</a:t>
            </a:r>
          </a:p>
          <a:p>
            <a:r>
              <a:rPr lang="cs-CZ" altLang="cs-CZ" sz="1800" dirty="0">
                <a:solidFill>
                  <a:srgbClr val="FF0000"/>
                </a:solidFill>
              </a:rPr>
              <a:t>Imerzní olej patří pouze na imerzní objektiv</a:t>
            </a:r>
          </a:p>
          <a:p>
            <a:r>
              <a:rPr lang="cs-CZ" altLang="cs-CZ" sz="1800" dirty="0"/>
              <a:t>Nic nevidíš? Zeptej se!</a:t>
            </a:r>
          </a:p>
          <a:p>
            <a:r>
              <a:rPr lang="cs-CZ" altLang="cs-CZ" sz="1800" dirty="0"/>
              <a:t>Na konci cvičení umýt preparát, nastavit nejmenší zvětšení, případně uklidit mikroskop, s mikroskopem nešoupat- ničí se optika (nadzvedávat)</a:t>
            </a:r>
          </a:p>
          <a:p>
            <a:r>
              <a:rPr lang="cs-CZ" altLang="cs-CZ" sz="1800" dirty="0"/>
              <a:t>Podmínky zápočtu- </a:t>
            </a:r>
            <a:r>
              <a:rPr lang="cs-CZ" altLang="cs-CZ" sz="1800" dirty="0" err="1"/>
              <a:t>poznávačka</a:t>
            </a:r>
            <a:r>
              <a:rPr lang="cs-CZ" altLang="cs-CZ" sz="1800" dirty="0"/>
              <a:t> v zápočtovém týdnu, docházka </a:t>
            </a:r>
          </a:p>
          <a:p>
            <a:r>
              <a:rPr lang="cs-CZ" altLang="cs-CZ" sz="1800" dirty="0"/>
              <a:t>Dvě povolené absence</a:t>
            </a:r>
          </a:p>
          <a:p>
            <a:endParaRPr lang="cs-CZ" altLang="cs-CZ" sz="2000" dirty="0"/>
          </a:p>
        </p:txBody>
      </p:sp>
      <p:pic>
        <p:nvPicPr>
          <p:cNvPr id="4100" name="Picture 4" descr="Výsledek obrázku pro eugle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808538"/>
            <a:ext cx="2112962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nice se šipkou 4"/>
          <p:cNvCxnSpPr/>
          <p:nvPr/>
        </p:nvCxnSpPr>
        <p:spPr>
          <a:xfrm>
            <a:off x="7596188" y="4221163"/>
            <a:ext cx="0" cy="936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7316788" y="3700463"/>
            <a:ext cx="19621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600" dirty="0">
                <a:solidFill>
                  <a:schemeClr val="accent3">
                    <a:lumMod val="75000"/>
                  </a:schemeClr>
                </a:solidFill>
              </a:rPr>
              <a:t>Obrázek a popisky tužkou</a:t>
            </a:r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7596188" y="4232275"/>
            <a:ext cx="701675" cy="1357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4" name="Picture 8" descr="Výsledek obrázku pro imerzní objekti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689475"/>
            <a:ext cx="1577975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TextovéPole 8"/>
          <p:cNvSpPr txBox="1">
            <a:spLocks noChangeArrowheads="1"/>
          </p:cNvSpPr>
          <p:nvPr/>
        </p:nvSpPr>
        <p:spPr bwMode="auto">
          <a:xfrm>
            <a:off x="660400" y="6237288"/>
            <a:ext cx="2232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Imerzní objektiv</a:t>
            </a:r>
          </a:p>
        </p:txBody>
      </p:sp>
      <p:pic>
        <p:nvPicPr>
          <p:cNvPr id="4106" name="Picture 10" descr="Výsledek obrázku pro bačkůrk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6213"/>
            <a:ext cx="105886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2" descr="Výsledek obrázku pro bačkůrk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352425"/>
            <a:ext cx="136842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0602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Cvičení č.1 </a:t>
            </a:r>
            <a:br>
              <a:rPr lang="cs-CZ" altLang="cs-CZ"/>
            </a:br>
            <a:r>
              <a:rPr lang="cs-CZ" altLang="cs-CZ" sz="2800"/>
              <a:t>Téma: Sinice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i="1" dirty="0" err="1"/>
              <a:t>Nostoc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dirty="0">
                <a:solidFill>
                  <a:schemeClr val="accent3">
                    <a:lumMod val="75000"/>
                  </a:schemeClr>
                </a:solidFill>
              </a:rPr>
              <a:t>Třída: </a:t>
            </a:r>
            <a:r>
              <a:rPr lang="cs-CZ" dirty="0" err="1">
                <a:solidFill>
                  <a:schemeClr val="accent3">
                    <a:lumMod val="75000"/>
                  </a:schemeClr>
                </a:solidFill>
              </a:rPr>
              <a:t>Cyanophyceae</a:t>
            </a:r>
            <a:endParaRPr lang="cs-CZ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dirty="0"/>
              <a:t>  </a:t>
            </a:r>
            <a:r>
              <a:rPr lang="cs-CZ" sz="1800" dirty="0"/>
              <a:t>zvětšení: </a:t>
            </a:r>
            <a:r>
              <a:rPr lang="cs-CZ" sz="1800" dirty="0" err="1"/>
              <a:t>10x40</a:t>
            </a:r>
            <a:endParaRPr lang="cs-CZ" sz="1800" dirty="0"/>
          </a:p>
        </p:txBody>
      </p:sp>
      <p:pic>
        <p:nvPicPr>
          <p:cNvPr id="5124" name="Picture 2" descr="Výsledek obrázku pro nostoc draw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2767013"/>
            <a:ext cx="2408237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549650" y="2708275"/>
            <a:ext cx="2363788" cy="268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126" name="TextovéPole 4"/>
          <p:cNvSpPr txBox="1">
            <a:spLocks noChangeArrowheads="1"/>
          </p:cNvSpPr>
          <p:nvPr/>
        </p:nvSpPr>
        <p:spPr bwMode="auto">
          <a:xfrm>
            <a:off x="436563" y="5232400"/>
            <a:ext cx="860583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Nákresy velké, ideální velikost dva obrázky na stránku (maximálně tři)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Na konci napsat závěr z pozorování- jakou skupinu organismů jsme pozorovali, krátká charakteristika dané skupiny a zhodnocení, zda byly přítomny a pozorovány všechny důležité struktury (případné vysvětlení, proč pozorovány nebyly</a:t>
            </a:r>
            <a:r>
              <a:rPr lang="cs-CZ" altLang="cs-CZ" sz="1800" dirty="0">
                <a:latin typeface="Arial" panose="020B0604020202020204" pitchFamily="34" charset="0"/>
                <a:sym typeface="Wingdings" panose="05000000000000000000" pitchFamily="2" charset="2"/>
              </a:rPr>
              <a:t>)</a:t>
            </a:r>
            <a:endParaRPr lang="cs-CZ" altLang="cs-CZ" sz="1800" dirty="0">
              <a:latin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7" t="5211" b="46667"/>
          <a:stretch/>
        </p:blipFill>
        <p:spPr>
          <a:xfrm>
            <a:off x="7237347" y="93467"/>
            <a:ext cx="1643895" cy="173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42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rukopis, skica, kresba&#10;&#10;Popis byl vytvořen automaticky">
            <a:extLst>
              <a:ext uri="{FF2B5EF4-FFF2-40B4-BE49-F238E27FC236}">
                <a16:creationId xmlns:a16="http://schemas.microsoft.com/office/drawing/2014/main" id="{97A9318F-182A-3CE9-AB52-472719B553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32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8C97488-7368-FFE9-2139-CDF857E11F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90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Poznávačka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628650" y="1612265"/>
            <a:ext cx="7886700" cy="4351338"/>
          </a:xfrm>
        </p:spPr>
        <p:txBody>
          <a:bodyPr/>
          <a:lstStyle/>
          <a:p>
            <a:r>
              <a:rPr lang="cs-CZ" altLang="cs-CZ" sz="2400" dirty="0"/>
              <a:t>6 zástupců sinic a řas</a:t>
            </a:r>
          </a:p>
          <a:p>
            <a:r>
              <a:rPr lang="cs-CZ" altLang="cs-CZ" sz="2400" dirty="0"/>
              <a:t>6 hub a houbových organismů</a:t>
            </a:r>
          </a:p>
          <a:p>
            <a:r>
              <a:rPr lang="cs-CZ" altLang="cs-CZ" sz="2400" dirty="0"/>
              <a:t>Latinské rodové jméno      </a:t>
            </a:r>
            <a:r>
              <a:rPr lang="cs-CZ" altLang="cs-CZ" sz="1800" i="1" dirty="0" err="1"/>
              <a:t>Batrachospermum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moniliforme</a:t>
            </a:r>
            <a:endParaRPr lang="cs-CZ" altLang="cs-CZ" sz="1800" i="1" dirty="0"/>
          </a:p>
          <a:p>
            <a:r>
              <a:rPr lang="cs-CZ" altLang="cs-CZ" sz="2400" dirty="0"/>
              <a:t>Latinské zařazení do třídy</a:t>
            </a:r>
          </a:p>
        </p:txBody>
      </p:sp>
      <p:pic>
        <p:nvPicPr>
          <p:cNvPr id="6148" name="Picture 2" descr="Výsledek obrázku pro exam cart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449" y="4070159"/>
            <a:ext cx="2857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nice 4"/>
          <p:cNvCxnSpPr/>
          <p:nvPr/>
        </p:nvCxnSpPr>
        <p:spPr>
          <a:xfrm>
            <a:off x="5898931" y="2970486"/>
            <a:ext cx="12255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4" t="22171" r="-2325" b="-621"/>
          <a:stretch/>
        </p:blipFill>
        <p:spPr>
          <a:xfrm>
            <a:off x="7420303" y="230190"/>
            <a:ext cx="1603848" cy="148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66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>
                <a:solidFill>
                  <a:schemeClr val="bg1"/>
                </a:solidFill>
              </a:rPr>
              <a:t>Sinice</a:t>
            </a:r>
            <a:endParaRPr lang="fr-CA" altLang="cs-CZ">
              <a:solidFill>
                <a:schemeClr val="bg1"/>
              </a:solidFill>
            </a:endParaRPr>
          </a:p>
        </p:txBody>
      </p:sp>
      <p:sp>
        <p:nvSpPr>
          <p:cNvPr id="7171" name="Espace réservé du contenu 2"/>
          <p:cNvSpPr>
            <a:spLocks noGrp="1"/>
          </p:cNvSpPr>
          <p:nvPr>
            <p:ph idx="1"/>
          </p:nvPr>
        </p:nvSpPr>
        <p:spPr>
          <a:xfrm>
            <a:off x="323192" y="365126"/>
            <a:ext cx="8497615" cy="6403536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cs-CZ" altLang="cs-CZ" sz="3600" dirty="0" err="1">
                <a:solidFill>
                  <a:schemeClr val="tx2"/>
                </a:solidFill>
              </a:rPr>
              <a:t>Cyanobacteria</a:t>
            </a:r>
            <a:r>
              <a:rPr lang="cs-CZ" altLang="cs-CZ" sz="3600" dirty="0">
                <a:solidFill>
                  <a:schemeClr val="tx2"/>
                </a:solidFill>
              </a:rPr>
              <a:t>, </a:t>
            </a:r>
            <a:r>
              <a:rPr lang="cs-CZ" altLang="cs-CZ" sz="3600" dirty="0" err="1">
                <a:solidFill>
                  <a:schemeClr val="tx2"/>
                </a:solidFill>
              </a:rPr>
              <a:t>Cyanophyta</a:t>
            </a:r>
            <a:r>
              <a:rPr lang="cs-CZ" altLang="cs-CZ" sz="3600" dirty="0">
                <a:solidFill>
                  <a:schemeClr val="tx2"/>
                </a:solidFill>
              </a:rPr>
              <a:t> – Sinice</a:t>
            </a:r>
          </a:p>
          <a:p>
            <a:pPr eaLnBrk="1" hangingPunct="1"/>
            <a:endParaRPr lang="cs-CZ" altLang="cs-CZ" sz="4300" dirty="0">
              <a:solidFill>
                <a:schemeClr val="tx2"/>
              </a:solidFill>
            </a:endParaRPr>
          </a:p>
          <a:p>
            <a:r>
              <a:rPr lang="cs-CZ" altLang="cs-CZ" sz="2200" dirty="0" err="1"/>
              <a:t>Prokaryota</a:t>
            </a:r>
            <a:r>
              <a:rPr lang="cs-CZ" altLang="cs-CZ" sz="2200" dirty="0"/>
              <a:t>/G- bakterie                                     Nemají jádro ani vakuoly</a:t>
            </a:r>
          </a:p>
          <a:p>
            <a:r>
              <a:rPr lang="cs-CZ" altLang="cs-CZ" sz="2200" dirty="0"/>
              <a:t>Evolučně staré</a:t>
            </a:r>
          </a:p>
          <a:p>
            <a:r>
              <a:rPr lang="cs-CZ" altLang="cs-CZ" sz="2200" dirty="0"/>
              <a:t>Tylakoidy </a:t>
            </a:r>
          </a:p>
          <a:p>
            <a:r>
              <a:rPr lang="cs-CZ" altLang="cs-CZ" sz="2200" dirty="0" err="1"/>
              <a:t>Fykobilizómy</a:t>
            </a:r>
            <a:r>
              <a:rPr lang="cs-CZ" altLang="cs-CZ" sz="2200" dirty="0"/>
              <a:t> s proteiny</a:t>
            </a:r>
          </a:p>
          <a:p>
            <a:r>
              <a:rPr lang="cs-CZ" altLang="cs-CZ" sz="2200" dirty="0"/>
              <a:t>Sinicový škrob</a:t>
            </a:r>
          </a:p>
          <a:p>
            <a:r>
              <a:rPr lang="cs-CZ" altLang="cs-CZ" sz="2200" dirty="0"/>
              <a:t>Rostlinný typ fotosyntézy</a:t>
            </a:r>
          </a:p>
          <a:p>
            <a:r>
              <a:rPr lang="cs-CZ" altLang="cs-CZ" sz="2200" dirty="0" err="1"/>
              <a:t>Heterocyty</a:t>
            </a:r>
            <a:r>
              <a:rPr lang="cs-CZ" altLang="cs-CZ" sz="2200" dirty="0"/>
              <a:t> (N</a:t>
            </a:r>
            <a:r>
              <a:rPr lang="cs-CZ" altLang="cs-CZ" sz="2200" baseline="-25000" dirty="0"/>
              <a:t>2</a:t>
            </a:r>
            <a:r>
              <a:rPr lang="cs-CZ" altLang="cs-CZ" sz="2200" dirty="0"/>
              <a:t>-asimilace)</a:t>
            </a:r>
          </a:p>
          <a:p>
            <a:r>
              <a:rPr lang="cs-CZ" altLang="cs-CZ" sz="2200" dirty="0" err="1"/>
              <a:t>Akinety</a:t>
            </a:r>
            <a:r>
              <a:rPr lang="cs-CZ" altLang="cs-CZ" sz="2200" dirty="0"/>
              <a:t>/</a:t>
            </a:r>
            <a:r>
              <a:rPr lang="cs-CZ" altLang="cs-CZ" sz="2200" dirty="0" err="1"/>
              <a:t>Arthrocyty</a:t>
            </a:r>
            <a:endParaRPr lang="cs-CZ" altLang="cs-CZ" sz="2200" dirty="0"/>
          </a:p>
          <a:p>
            <a:r>
              <a:rPr lang="cs-CZ" altLang="cs-CZ" sz="2200" dirty="0" err="1"/>
              <a:t>Aerotopy</a:t>
            </a:r>
            <a:endParaRPr lang="cs-CZ" altLang="cs-CZ" sz="2200" dirty="0"/>
          </a:p>
          <a:p>
            <a:r>
              <a:rPr lang="cs-CZ" altLang="cs-CZ" sz="2200" dirty="0"/>
              <a:t>Nepohlavní rozmnožování</a:t>
            </a:r>
          </a:p>
          <a:p>
            <a:r>
              <a:rPr lang="cs-CZ" altLang="cs-CZ" sz="2200" dirty="0"/>
              <a:t>Hormogonie</a:t>
            </a:r>
          </a:p>
          <a:p>
            <a:r>
              <a:rPr lang="cs-CZ" altLang="cs-CZ" sz="2200" dirty="0"/>
              <a:t>Téměř všechny biotopy</a:t>
            </a:r>
          </a:p>
          <a:p>
            <a:pPr eaLnBrk="1" hangingPunct="1"/>
            <a:endParaRPr lang="fr-CA" altLang="cs-CZ" sz="2000" dirty="0">
              <a:solidFill>
                <a:schemeClr val="tx2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20930" r="37210" b="25736"/>
          <a:stretch/>
        </p:blipFill>
        <p:spPr>
          <a:xfrm>
            <a:off x="7686537" y="97253"/>
            <a:ext cx="1346118" cy="135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51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>
                <a:solidFill>
                  <a:schemeClr val="bg1"/>
                </a:solidFill>
              </a:rPr>
              <a:t>Systém</a:t>
            </a:r>
            <a:endParaRPr lang="fr-CA" altLang="cs-CZ">
              <a:solidFill>
                <a:schemeClr val="bg1"/>
              </a:solidFill>
            </a:endParaRPr>
          </a:p>
        </p:txBody>
      </p:sp>
      <p:sp>
        <p:nvSpPr>
          <p:cNvPr id="5123" name="Espace réservé du contenu 2"/>
          <p:cNvSpPr>
            <a:spLocks noGrp="1"/>
          </p:cNvSpPr>
          <p:nvPr>
            <p:ph idx="1"/>
          </p:nvPr>
        </p:nvSpPr>
        <p:spPr>
          <a:xfrm>
            <a:off x="457200" y="536029"/>
            <a:ext cx="8229600" cy="5750472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cs-CZ" sz="2800" dirty="0"/>
              <a:t>Třída: </a:t>
            </a:r>
            <a:r>
              <a:rPr lang="cs-CZ" sz="2800" dirty="0" err="1"/>
              <a:t>Cyanobacteria</a:t>
            </a:r>
            <a:endParaRPr lang="cs-CZ" sz="2800" dirty="0"/>
          </a:p>
          <a:p>
            <a:pPr>
              <a:buFont typeface="Arial" charset="0"/>
              <a:buChar char="•"/>
              <a:defRPr/>
            </a:pPr>
            <a:r>
              <a:rPr lang="cs-CZ" sz="2800" dirty="0"/>
              <a:t>1. řád </a:t>
            </a:r>
            <a:r>
              <a:rPr lang="cs-CZ" sz="2800" dirty="0" err="1">
                <a:solidFill>
                  <a:srgbClr val="00B050"/>
                </a:solidFill>
                <a:hlinkClick r:id="rId2" action="ppaction://hlinkfile"/>
              </a:rPr>
              <a:t>Chroococcales</a:t>
            </a:r>
            <a:r>
              <a:rPr lang="cs-CZ" sz="2800" dirty="0">
                <a:solidFill>
                  <a:srgbClr val="00B050"/>
                </a:solidFill>
                <a:hlinkClick r:id="rId2" action="ppaction://hlinkfile"/>
              </a:rPr>
              <a:t> </a:t>
            </a:r>
            <a:r>
              <a:rPr lang="cs-CZ" sz="2800" dirty="0"/>
              <a:t>- jednobuněční zástupci, kteří žijí buď samostatně nebo se sdružují do kolonií</a:t>
            </a:r>
          </a:p>
          <a:p>
            <a:pPr>
              <a:buFont typeface="Arial" charset="0"/>
              <a:buChar char="•"/>
              <a:defRPr/>
            </a:pPr>
            <a:endParaRPr lang="cs-CZ" sz="2800" dirty="0"/>
          </a:p>
          <a:p>
            <a:pPr>
              <a:buFont typeface="Arial" charset="0"/>
              <a:buChar char="•"/>
              <a:defRPr/>
            </a:pPr>
            <a:r>
              <a:rPr lang="cs-CZ" sz="2800" dirty="0"/>
              <a:t>2. řád </a:t>
            </a:r>
            <a:r>
              <a:rPr lang="cs-CZ" sz="2800" dirty="0" err="1">
                <a:hlinkClick r:id="rId3" action="ppaction://hlinkfile"/>
              </a:rPr>
              <a:t>Oscillatoriales</a:t>
            </a:r>
            <a:r>
              <a:rPr lang="cs-CZ" sz="2800" dirty="0"/>
              <a:t> – jednoduché vláknité sinice</a:t>
            </a:r>
          </a:p>
          <a:p>
            <a:pPr>
              <a:buFont typeface="Arial" charset="0"/>
              <a:buChar char="•"/>
              <a:defRPr/>
            </a:pPr>
            <a:endParaRPr lang="cs-CZ" sz="2800" dirty="0"/>
          </a:p>
          <a:p>
            <a:pPr>
              <a:buFont typeface="Arial" charset="0"/>
              <a:buChar char="•"/>
              <a:defRPr/>
            </a:pPr>
            <a:r>
              <a:rPr lang="cs-CZ" sz="2800" dirty="0"/>
              <a:t>3. řád </a:t>
            </a:r>
            <a:r>
              <a:rPr lang="cs-CZ" sz="2800" dirty="0" err="1">
                <a:hlinkClick r:id="rId4" action="ppaction://hlinkfile"/>
              </a:rPr>
              <a:t>Nostocales</a:t>
            </a:r>
            <a:r>
              <a:rPr lang="cs-CZ" sz="2800" dirty="0"/>
              <a:t> – vláknité sinice s </a:t>
            </a:r>
            <a:r>
              <a:rPr lang="cs-CZ" sz="2800" dirty="0" err="1"/>
              <a:t>heterocyty</a:t>
            </a:r>
            <a:r>
              <a:rPr lang="cs-CZ" sz="2800" dirty="0"/>
              <a:t>, občas s nepravým, ale nikdy s pravým větvením</a:t>
            </a:r>
          </a:p>
          <a:p>
            <a:pPr>
              <a:buFont typeface="Arial" charset="0"/>
              <a:buChar char="•"/>
              <a:defRPr/>
            </a:pPr>
            <a:endParaRPr lang="cs-CZ" sz="2800" dirty="0"/>
          </a:p>
          <a:p>
            <a:pPr>
              <a:buFont typeface="Arial" charset="0"/>
              <a:buChar char="•"/>
              <a:defRPr/>
            </a:pPr>
            <a:r>
              <a:rPr lang="cs-CZ" sz="2800" dirty="0"/>
              <a:t>4. řád </a:t>
            </a:r>
            <a:r>
              <a:rPr lang="cs-CZ" sz="2800" dirty="0" err="1">
                <a:hlinkClick r:id="rId5" action="ppaction://hlinkfile"/>
              </a:rPr>
              <a:t>Stigonematales</a:t>
            </a:r>
            <a:r>
              <a:rPr lang="cs-CZ" sz="2800" dirty="0"/>
              <a:t> – vláknité sinice s </a:t>
            </a:r>
            <a:r>
              <a:rPr lang="cs-CZ" sz="2800" dirty="0" err="1"/>
              <a:t>heterocyty</a:t>
            </a:r>
            <a:r>
              <a:rPr lang="cs-CZ" sz="2800" dirty="0"/>
              <a:t> a s pravým větvením</a:t>
            </a:r>
          </a:p>
          <a:p>
            <a:pPr eaLnBrk="1" hangingPunct="1">
              <a:buFont typeface="Arial" charset="0"/>
              <a:buChar char="•"/>
              <a:defRPr/>
            </a:pPr>
            <a:endParaRPr lang="fr-CA" sz="2800" dirty="0">
              <a:solidFill>
                <a:schemeClr val="tx2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0" r="14639"/>
          <a:stretch/>
        </p:blipFill>
        <p:spPr>
          <a:xfrm>
            <a:off x="7930653" y="2674058"/>
            <a:ext cx="869707" cy="87635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9" t="19070" r="39302" b="38139"/>
          <a:stretch/>
        </p:blipFill>
        <p:spPr>
          <a:xfrm>
            <a:off x="7314762" y="1491477"/>
            <a:ext cx="857542" cy="90682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7" t="5211" b="46667"/>
          <a:stretch/>
        </p:blipFill>
        <p:spPr>
          <a:xfrm>
            <a:off x="6793896" y="3967686"/>
            <a:ext cx="857542" cy="9035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168" y="5445847"/>
            <a:ext cx="1116493" cy="84065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20930" r="37210" b="25736"/>
          <a:stretch/>
        </p:blipFill>
        <p:spPr>
          <a:xfrm>
            <a:off x="7813716" y="3995640"/>
            <a:ext cx="873084" cy="87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10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sinicearasy.cz/sites/default/files/Cyanobacteria_stelky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15888"/>
            <a:ext cx="4392613" cy="656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20958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504</TotalTime>
  <Words>685</Words>
  <Application>Microsoft Office PowerPoint</Application>
  <PresentationFormat>Předvádění na obrazovce (4:3)</PresentationFormat>
  <Paragraphs>103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Motiv Office</vt:lpstr>
      <vt:lpstr>Sinice  Třída: Cyanobacteria/Cyanophyceae </vt:lpstr>
      <vt:lpstr>Pokyny do cvičení</vt:lpstr>
      <vt:lpstr>Cvičení č.1  Téma: Sinice</vt:lpstr>
      <vt:lpstr>Prezentace aplikace PowerPoint</vt:lpstr>
      <vt:lpstr>Prezentace aplikace PowerPoint</vt:lpstr>
      <vt:lpstr>Poznávačka</vt:lpstr>
      <vt:lpstr>Sinice</vt:lpstr>
      <vt:lpstr>Systém</vt:lpstr>
      <vt:lpstr>Prezentace aplikace PowerPoint</vt:lpstr>
      <vt:lpstr>Odd.: Cyanophyta/Cyanobacteria     Třída: Cyanophyceae      Řád: Chroococcales  Chroococcus sp.</vt:lpstr>
      <vt:lpstr>Odd.: Cyanophyta/Cyanobacteria     Třída: Cyanophyceae     Řád: Oscillatoriales     Oscillatoria sancta</vt:lpstr>
      <vt:lpstr>Odd.: Cyanophyta/Cyanobacteria  Třída: Cyanophyceae   Řád: Oscillatoriales      Limnospira maxima</vt:lpstr>
      <vt:lpstr>Odd.: Cyanophyta/Cyanobacteria     Třída: Cyanophyceae     Řád: Nostocales     Nostoc sp.</vt:lpstr>
      <vt:lpstr> Nostoc sp. Nabarvený trvalý preparát</vt:lpstr>
      <vt:lpstr>Odd.: Cyanophyta/Cyanobacteria  Třída: Cyanophyceae  Řád: Nostocales</vt:lpstr>
      <vt:lpstr>Odd.: Cyanophyta/Cyanobacteria     Třída: Cyanophyceae      Řád: Stigonematales Stigonema sp.</vt:lpstr>
      <vt:lpstr>Odd.: Cyanophyta/Cyanobacteria     Třída: Cyanophyceae      Řád: Stigonematales Stigonema sp.</vt:lpstr>
      <vt:lpstr>                                         Objekty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Sinice</dc:title>
  <dc:creator>bara</dc:creator>
  <cp:lastModifiedBy>Barbora Hutňan Chattová</cp:lastModifiedBy>
  <cp:revision>37</cp:revision>
  <dcterms:created xsi:type="dcterms:W3CDTF">2020-09-30T13:13:31Z</dcterms:created>
  <dcterms:modified xsi:type="dcterms:W3CDTF">2024-09-05T09:50:15Z</dcterms:modified>
</cp:coreProperties>
</file>