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6" r:id="rId3"/>
    <p:sldId id="271" r:id="rId4"/>
    <p:sldId id="275" r:id="rId5"/>
    <p:sldId id="291" r:id="rId6"/>
    <p:sldId id="290" r:id="rId7"/>
    <p:sldId id="281" r:id="rId8"/>
    <p:sldId id="280" r:id="rId9"/>
    <p:sldId id="288" r:id="rId10"/>
    <p:sldId id="296" r:id="rId11"/>
    <p:sldId id="282" r:id="rId12"/>
    <p:sldId id="292" r:id="rId13"/>
    <p:sldId id="283" r:id="rId14"/>
    <p:sldId id="293" r:id="rId15"/>
    <p:sldId id="284" r:id="rId16"/>
    <p:sldId id="287" r:id="rId17"/>
    <p:sldId id="286" r:id="rId18"/>
    <p:sldId id="294" r:id="rId19"/>
    <p:sldId id="285" r:id="rId20"/>
    <p:sldId id="295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60"/>
  </p:normalViewPr>
  <p:slideViewPr>
    <p:cSldViewPr snapToGrid="0">
      <p:cViewPr varScale="1">
        <p:scale>
          <a:sx n="62" d="100"/>
          <a:sy n="62" d="100"/>
        </p:scale>
        <p:origin x="1360" y="40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9492F-4252-44C3-ABEC-0F4820F00FC1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B6988-90A1-4E10-A03D-7BA8A4E53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59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3E4E6-1DA5-4855-BD8B-D15581043DF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B034D-1EC1-4E3E-8D67-7F763E816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90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9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20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73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04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09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18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50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1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42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49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242" y="1321778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solidFill>
                  <a:schemeClr val="accent5"/>
                </a:solidFill>
                <a:latin typeface="+mn-lt"/>
              </a:rPr>
              <a:t>Cvičení číslo 6</a:t>
            </a: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r>
              <a:rPr lang="cs-CZ" sz="4400" dirty="0">
                <a:solidFill>
                  <a:schemeClr val="accent5"/>
                </a:solidFill>
                <a:latin typeface="+mn-lt"/>
              </a:rPr>
              <a:t>oddělení </a:t>
            </a:r>
            <a:r>
              <a:rPr lang="cs-CZ" sz="4400" dirty="0" err="1">
                <a:solidFill>
                  <a:schemeClr val="accent5"/>
                </a:solidFill>
                <a:latin typeface="+mn-lt"/>
              </a:rPr>
              <a:t>Charophyta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33" y="198538"/>
            <a:ext cx="1354744" cy="1356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9279" y="123880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accent6">
                    <a:lumMod val="75000"/>
                  </a:schemeClr>
                </a:solidFill>
              </a:rPr>
              <a:t>Fylogeneze a diverzita řas a hub-cvičení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E54DC17-32E1-49D8-96F7-416B5F3DF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72" y="4421259"/>
            <a:ext cx="1580285" cy="158180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F1EDED8-B87F-4BAF-B229-A21B84CA5D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45" y="4275962"/>
            <a:ext cx="1754558" cy="175624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098CFDA-6B95-4F4F-BD89-56F49B3998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7"/>
          <a:stretch/>
        </p:blipFill>
        <p:spPr>
          <a:xfrm>
            <a:off x="6916096" y="4305105"/>
            <a:ext cx="2196009" cy="169795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1702824-3CD8-46F1-9499-22E36DFB17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8" t="5737" r="21984" b="14729"/>
          <a:stretch/>
        </p:blipFill>
        <p:spPr>
          <a:xfrm>
            <a:off x="4969790" y="4275962"/>
            <a:ext cx="1644834" cy="164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32"/>
    </mc:Choice>
    <mc:Fallback xmlns="">
      <p:transition spd="slow" advTm="3923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apír, Papírový výrobek, papírnictví / kancelářské potřeby&#10;&#10;Popis byl vytvořen automaticky">
            <a:extLst>
              <a:ext uri="{FF2B5EF4-FFF2-40B4-BE49-F238E27FC236}">
                <a16:creationId xmlns:a16="http://schemas.microsoft.com/office/drawing/2014/main" id="{3ABAE3E8-7687-D8A8-4B61-6D49F5565B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28627" r="70936" b="7853"/>
          <a:stretch/>
        </p:blipFill>
        <p:spPr>
          <a:xfrm rot="5400000">
            <a:off x="1479498" y="-1479498"/>
            <a:ext cx="3762157" cy="6721153"/>
          </a:xfrm>
          <a:prstGeom prst="rect">
            <a:avLst/>
          </a:prstGeom>
        </p:spPr>
      </p:pic>
      <p:pic>
        <p:nvPicPr>
          <p:cNvPr id="7" name="Obrázek 6" descr="Obsah obrázku text, skica, kresba, papír&#10;&#10;Popis byl vytvořen automaticky">
            <a:extLst>
              <a:ext uri="{FF2B5EF4-FFF2-40B4-BE49-F238E27FC236}">
                <a16:creationId xmlns:a16="http://schemas.microsoft.com/office/drawing/2014/main" id="{F595D0F2-EC56-64B7-B6CD-6736692F44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1" t="10650" r="36929" b="1660"/>
          <a:stretch/>
        </p:blipFill>
        <p:spPr>
          <a:xfrm rot="5400000">
            <a:off x="4375524" y="2089524"/>
            <a:ext cx="3095842" cy="644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61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2C6E16-D144-4A7F-A5AE-A5A3B3660684}"/>
              </a:ext>
            </a:extLst>
          </p:cNvPr>
          <p:cNvSpPr txBox="1">
            <a:spLocks/>
          </p:cNvSpPr>
          <p:nvPr/>
        </p:nvSpPr>
        <p:spPr>
          <a:xfrm>
            <a:off x="180753" y="357290"/>
            <a:ext cx="928222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  </a:t>
            </a:r>
            <a:r>
              <a:rPr lang="cs-CZ" altLang="cs-CZ" sz="2800" b="1" i="1" dirty="0" err="1">
                <a:solidFill>
                  <a:srgbClr val="265F00"/>
                </a:solidFill>
                <a:latin typeface="+mn-lt"/>
              </a:rPr>
              <a:t>Staurastrum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pic>
        <p:nvPicPr>
          <p:cNvPr id="4" name="Obrázek 3" descr="Obsah obrázku voda, malé, vsedě, pták&#10;&#10;Popis byl vytvořen automaticky">
            <a:extLst>
              <a:ext uri="{FF2B5EF4-FFF2-40B4-BE49-F238E27FC236}">
                <a16:creationId xmlns:a16="http://schemas.microsoft.com/office/drawing/2014/main" id="{15DA7F37-6BBB-413C-8C76-49607CC0C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33333" r="19419" b="19690"/>
          <a:stretch/>
        </p:blipFill>
        <p:spPr>
          <a:xfrm>
            <a:off x="-1184" y="1484786"/>
            <a:ext cx="5459927" cy="4740280"/>
          </a:xfrm>
          <a:prstGeom prst="rect">
            <a:avLst/>
          </a:prstGeom>
        </p:spPr>
      </p:pic>
      <p:pic>
        <p:nvPicPr>
          <p:cNvPr id="6" name="Obrázek 5" descr="Obsah obrázku letící, stojící, voda, velké&#10;&#10;Popis byl vytvořen automaticky">
            <a:extLst>
              <a:ext uri="{FF2B5EF4-FFF2-40B4-BE49-F238E27FC236}">
                <a16:creationId xmlns:a16="http://schemas.microsoft.com/office/drawing/2014/main" id="{CA7151DA-4177-47FF-B87A-2BF2F86E6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2" t="22742" r="32674" b="30281"/>
          <a:stretch/>
        </p:blipFill>
        <p:spPr>
          <a:xfrm>
            <a:off x="5373679" y="1484786"/>
            <a:ext cx="3770321" cy="474028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AB2405C-4874-446F-9A37-D091E5D791DD}"/>
              </a:ext>
            </a:extLst>
          </p:cNvPr>
          <p:cNvSpPr txBox="1"/>
          <p:nvPr/>
        </p:nvSpPr>
        <p:spPr>
          <a:xfrm>
            <a:off x="4294478" y="6366914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sp>
        <p:nvSpPr>
          <p:cNvPr id="8" name="Pravá složená závorka 7">
            <a:extLst>
              <a:ext uri="{FF2B5EF4-FFF2-40B4-BE49-F238E27FC236}">
                <a16:creationId xmlns:a16="http://schemas.microsoft.com/office/drawing/2014/main" id="{ABFBD0F3-3D67-4DB6-ABA4-CEF7747B2614}"/>
              </a:ext>
            </a:extLst>
          </p:cNvPr>
          <p:cNvSpPr/>
          <p:nvPr/>
        </p:nvSpPr>
        <p:spPr>
          <a:xfrm rot="416599">
            <a:off x="2987884" y="3945879"/>
            <a:ext cx="1591107" cy="1423673"/>
          </a:xfrm>
          <a:prstGeom prst="rightBrace">
            <a:avLst>
              <a:gd name="adj1" fmla="val 8333"/>
              <a:gd name="adj2" fmla="val 53339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0F4C99B-4C51-409E-B99D-6BDC9F06BCD8}"/>
              </a:ext>
            </a:extLst>
          </p:cNvPr>
          <p:cNvSpPr txBox="1"/>
          <p:nvPr/>
        </p:nvSpPr>
        <p:spPr>
          <a:xfrm>
            <a:off x="4587727" y="4657715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semicela</a:t>
            </a:r>
            <a:endParaRPr lang="cs-CZ" sz="2400" b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74507B2-84CF-4163-9945-1A7892EAA6C3}"/>
              </a:ext>
            </a:extLst>
          </p:cNvPr>
          <p:cNvSpPr txBox="1"/>
          <p:nvPr/>
        </p:nvSpPr>
        <p:spPr>
          <a:xfrm>
            <a:off x="310376" y="3505494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istmus</a:t>
            </a: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95AEC1FD-F7A5-485B-A5C1-D8D51F2497F9}"/>
              </a:ext>
            </a:extLst>
          </p:cNvPr>
          <p:cNvSpPr/>
          <p:nvPr/>
        </p:nvSpPr>
        <p:spPr>
          <a:xfrm>
            <a:off x="1333202" y="3695665"/>
            <a:ext cx="1197276" cy="116958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617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64"/>
    </mc:Choice>
    <mc:Fallback xmlns="">
      <p:transition spd="slow" advTm="4206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kica, kresba, Dětské kresby&#10;&#10;Popis byl vytvořen automaticky">
            <a:extLst>
              <a:ext uri="{FF2B5EF4-FFF2-40B4-BE49-F238E27FC236}">
                <a16:creationId xmlns:a16="http://schemas.microsoft.com/office/drawing/2014/main" id="{5BFE46FD-3A8F-DE12-1831-8F003251A3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9" r="4719" b="2459"/>
          <a:stretch/>
        </p:blipFill>
        <p:spPr>
          <a:xfrm rot="5400000">
            <a:off x="5052606" y="2766607"/>
            <a:ext cx="4227816" cy="3954970"/>
          </a:xfrm>
          <a:prstGeom prst="rect">
            <a:avLst/>
          </a:prstGeom>
        </p:spPr>
      </p:pic>
      <p:pic>
        <p:nvPicPr>
          <p:cNvPr id="7" name="Obrázek 6" descr="Obsah obrázku text, skica, kresba, inkoust&#10;&#10;Popis byl vytvořen automaticky">
            <a:extLst>
              <a:ext uri="{FF2B5EF4-FFF2-40B4-BE49-F238E27FC236}">
                <a16:creationId xmlns:a16="http://schemas.microsoft.com/office/drawing/2014/main" id="{CE93DB34-5C53-56EA-53B8-B24C173AE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9" t="6455" r="30337" b="2458"/>
          <a:stretch/>
        </p:blipFill>
        <p:spPr>
          <a:xfrm rot="5400000">
            <a:off x="1808249" y="-1808250"/>
            <a:ext cx="2630187" cy="624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5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exteriér, voda, pláž, stojící&#10;&#10;Popis byl vytvořen automaticky">
            <a:extLst>
              <a:ext uri="{FF2B5EF4-FFF2-40B4-BE49-F238E27FC236}">
                <a16:creationId xmlns:a16="http://schemas.microsoft.com/office/drawing/2014/main" id="{C69353BD-7C89-45FB-977C-43FB3EC81C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2" b="28888"/>
          <a:stretch/>
        </p:blipFill>
        <p:spPr>
          <a:xfrm>
            <a:off x="0" y="930349"/>
            <a:ext cx="7611032" cy="34290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942A70D-3F5D-47F8-B208-20EEC8428D3F}"/>
              </a:ext>
            </a:extLst>
          </p:cNvPr>
          <p:cNvSpPr txBox="1">
            <a:spLocks/>
          </p:cNvSpPr>
          <p:nvPr/>
        </p:nvSpPr>
        <p:spPr>
          <a:xfrm>
            <a:off x="180753" y="357290"/>
            <a:ext cx="928222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  </a:t>
            </a:r>
            <a:r>
              <a:rPr lang="cs-CZ" altLang="cs-CZ" sz="2800" b="1" i="1" dirty="0">
                <a:solidFill>
                  <a:srgbClr val="265F00"/>
                </a:solidFill>
                <a:latin typeface="+mn-lt"/>
              </a:rPr>
              <a:t>Zygnema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pic>
        <p:nvPicPr>
          <p:cNvPr id="6" name="Obrázek 5" descr="Obsah obrázku exteriér, pláž, stojící, voda&#10;&#10;Popis byl vytvořen automaticky">
            <a:extLst>
              <a:ext uri="{FF2B5EF4-FFF2-40B4-BE49-F238E27FC236}">
                <a16:creationId xmlns:a16="http://schemas.microsoft.com/office/drawing/2014/main" id="{754D52CA-0029-4115-BCBF-FBA34865AC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7" b="31589"/>
          <a:stretch/>
        </p:blipFill>
        <p:spPr>
          <a:xfrm>
            <a:off x="0" y="4231758"/>
            <a:ext cx="9144000" cy="262624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F9DDC83-114C-40C4-A37D-3804F91D8D8B}"/>
              </a:ext>
            </a:extLst>
          </p:cNvPr>
          <p:cNvSpPr txBox="1"/>
          <p:nvPr/>
        </p:nvSpPr>
        <p:spPr>
          <a:xfrm>
            <a:off x="7611032" y="820016"/>
            <a:ext cx="2610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Zvětšení 400x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F23917A-8C4D-4DF7-B6E2-3BD36BC5A914}"/>
              </a:ext>
            </a:extLst>
          </p:cNvPr>
          <p:cNvSpPr txBox="1"/>
          <p:nvPr/>
        </p:nvSpPr>
        <p:spPr>
          <a:xfrm>
            <a:off x="2129557" y="3800001"/>
            <a:ext cx="3351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hvězdicovité chloroplasty</a:t>
            </a: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F8E5DDF6-E9E7-4251-968B-715C7A17D9C7}"/>
              </a:ext>
            </a:extLst>
          </p:cNvPr>
          <p:cNvSpPr/>
          <p:nvPr/>
        </p:nvSpPr>
        <p:spPr>
          <a:xfrm rot="3850894">
            <a:off x="4286721" y="4598032"/>
            <a:ext cx="1197276" cy="116958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FCCF9B71-BAF8-4E2A-9FC6-EFC666990A47}"/>
              </a:ext>
            </a:extLst>
          </p:cNvPr>
          <p:cNvSpPr/>
          <p:nvPr/>
        </p:nvSpPr>
        <p:spPr>
          <a:xfrm rot="12611482">
            <a:off x="2720419" y="3680488"/>
            <a:ext cx="528576" cy="109539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267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38"/>
    </mc:Choice>
    <mc:Fallback xmlns="">
      <p:transition spd="slow" advTm="6463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kica, kresba, inkoust&#10;&#10;Popis byl vytvořen automaticky">
            <a:extLst>
              <a:ext uri="{FF2B5EF4-FFF2-40B4-BE49-F238E27FC236}">
                <a16:creationId xmlns:a16="http://schemas.microsoft.com/office/drawing/2014/main" id="{81B4809C-6D29-C426-D408-41A822D17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4" t="3259" b="2259"/>
          <a:stretch/>
        </p:blipFill>
        <p:spPr>
          <a:xfrm rot="5400000">
            <a:off x="2566312" y="-2566312"/>
            <a:ext cx="40113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19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rostlina&#10;&#10;Popis byl vytvořen automaticky">
            <a:extLst>
              <a:ext uri="{FF2B5EF4-FFF2-40B4-BE49-F238E27FC236}">
                <a16:creationId xmlns:a16="http://schemas.microsoft.com/office/drawing/2014/main" id="{CB529131-ED5F-4397-B43C-8318C2F6B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6895"/>
            <a:ext cx="9144000" cy="688489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942A70D-3F5D-47F8-B208-20EEC8428D3F}"/>
              </a:ext>
            </a:extLst>
          </p:cNvPr>
          <p:cNvSpPr txBox="1">
            <a:spLocks/>
          </p:cNvSpPr>
          <p:nvPr/>
        </p:nvSpPr>
        <p:spPr>
          <a:xfrm>
            <a:off x="180753" y="357290"/>
            <a:ext cx="928222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  </a:t>
            </a:r>
          </a:p>
          <a:p>
            <a:r>
              <a:rPr lang="cs-CZ" altLang="cs-CZ" sz="2800" b="1" i="1" dirty="0" err="1">
                <a:solidFill>
                  <a:srgbClr val="265F00"/>
                </a:solidFill>
                <a:latin typeface="+mn-lt"/>
              </a:rPr>
              <a:t>Spirogyra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70F164C-0932-4191-B14F-E518E500B4C1}"/>
              </a:ext>
            </a:extLst>
          </p:cNvPr>
          <p:cNvSpPr txBox="1"/>
          <p:nvPr/>
        </p:nvSpPr>
        <p:spPr>
          <a:xfrm>
            <a:off x="180753" y="1183572"/>
            <a:ext cx="2610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19895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94"/>
    </mc:Choice>
    <mc:Fallback xmlns="">
      <p:transition spd="slow" advTm="6289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řih, řezání&#10;&#10;Popis byl vytvořen automaticky">
            <a:extLst>
              <a:ext uri="{FF2B5EF4-FFF2-40B4-BE49-F238E27FC236}">
                <a16:creationId xmlns:a16="http://schemas.microsoft.com/office/drawing/2014/main" id="{29731F8D-144A-4597-B020-483844BC62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94"/>
            <a:ext cx="9144000" cy="6884894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942A70D-3F5D-47F8-B208-20EEC8428D3F}"/>
              </a:ext>
            </a:extLst>
          </p:cNvPr>
          <p:cNvSpPr txBox="1">
            <a:spLocks/>
          </p:cNvSpPr>
          <p:nvPr/>
        </p:nvSpPr>
        <p:spPr>
          <a:xfrm>
            <a:off x="5272467" y="374456"/>
            <a:ext cx="928222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</a:t>
            </a:r>
          </a:p>
          <a:p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</a:t>
            </a:r>
            <a:r>
              <a:rPr lang="cs-CZ" altLang="cs-CZ" sz="2800" b="1" i="1" dirty="0" err="1">
                <a:solidFill>
                  <a:srgbClr val="265F00"/>
                </a:solidFill>
                <a:latin typeface="+mn-lt"/>
              </a:rPr>
              <a:t>Spirogyra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B9AC294-0898-4CEA-8B31-F057AB460240}"/>
              </a:ext>
            </a:extLst>
          </p:cNvPr>
          <p:cNvSpPr txBox="1"/>
          <p:nvPr/>
        </p:nvSpPr>
        <p:spPr>
          <a:xfrm>
            <a:off x="5903417" y="1211775"/>
            <a:ext cx="2610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311668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2"/>
    </mc:Choice>
    <mc:Fallback xmlns="">
      <p:transition spd="slow" advTm="1470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942A70D-3F5D-47F8-B208-20EEC8428D3F}"/>
              </a:ext>
            </a:extLst>
          </p:cNvPr>
          <p:cNvSpPr txBox="1">
            <a:spLocks/>
          </p:cNvSpPr>
          <p:nvPr/>
        </p:nvSpPr>
        <p:spPr>
          <a:xfrm>
            <a:off x="180753" y="357290"/>
            <a:ext cx="928222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  </a:t>
            </a:r>
            <a:r>
              <a:rPr lang="cs-CZ" altLang="cs-CZ" sz="2800" b="1" i="1" dirty="0" err="1">
                <a:solidFill>
                  <a:srgbClr val="265F00"/>
                </a:solidFill>
                <a:latin typeface="+mn-lt"/>
              </a:rPr>
              <a:t>Spirogyra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pic>
        <p:nvPicPr>
          <p:cNvPr id="3" name="Obrázek 2" descr="Obsah obrázku obvod&#10;&#10;Popis byl vytvořen automaticky">
            <a:extLst>
              <a:ext uri="{FF2B5EF4-FFF2-40B4-BE49-F238E27FC236}">
                <a16:creationId xmlns:a16="http://schemas.microsoft.com/office/drawing/2014/main" id="{B97A0553-792D-46B4-AA5B-F147B754A1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41"/>
          <a:stretch/>
        </p:blipFill>
        <p:spPr>
          <a:xfrm>
            <a:off x="15932" y="1076546"/>
            <a:ext cx="6533708" cy="57814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ACDE4FF-62C8-4780-8B68-0B14BD533AE9}"/>
              </a:ext>
            </a:extLst>
          </p:cNvPr>
          <p:cNvSpPr txBox="1"/>
          <p:nvPr/>
        </p:nvSpPr>
        <p:spPr>
          <a:xfrm>
            <a:off x="6549640" y="1020071"/>
            <a:ext cx="2610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Trvalý preparát</a:t>
            </a:r>
          </a:p>
          <a:p>
            <a:r>
              <a:rPr lang="cs-CZ" sz="2000" dirty="0"/>
              <a:t>Zvětšení 400x</a:t>
            </a:r>
          </a:p>
          <a:p>
            <a:r>
              <a:rPr lang="cs-CZ" sz="2000" dirty="0"/>
              <a:t>Šroubovitý chloroplast</a:t>
            </a:r>
          </a:p>
        </p:txBody>
      </p:sp>
    </p:spTree>
    <p:extLst>
      <p:ext uri="{BB962C8B-B14F-4D97-AF65-F5344CB8AC3E}">
        <p14:creationId xmlns:p14="http://schemas.microsoft.com/office/powerpoint/2010/main" val="3880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44"/>
    </mc:Choice>
    <mc:Fallback xmlns="">
      <p:transition spd="slow" advTm="2224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apír, Papírový výrobek, papírnictví / kancelářské potřeby&#10;&#10;Popis byl vytvořen automaticky">
            <a:extLst>
              <a:ext uri="{FF2B5EF4-FFF2-40B4-BE49-F238E27FC236}">
                <a16:creationId xmlns:a16="http://schemas.microsoft.com/office/drawing/2014/main" id="{ACF566AA-E463-51E9-4175-099BCC568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4" t="-1" r="4720" b="4258"/>
          <a:stretch/>
        </p:blipFill>
        <p:spPr>
          <a:xfrm rot="5400000">
            <a:off x="2356281" y="-2346010"/>
            <a:ext cx="4438437" cy="913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3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942A70D-3F5D-47F8-B208-20EEC8428D3F}"/>
              </a:ext>
            </a:extLst>
          </p:cNvPr>
          <p:cNvSpPr txBox="1">
            <a:spLocks/>
          </p:cNvSpPr>
          <p:nvPr/>
        </p:nvSpPr>
        <p:spPr>
          <a:xfrm>
            <a:off x="180753" y="357290"/>
            <a:ext cx="928222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  </a:t>
            </a:r>
            <a:r>
              <a:rPr lang="cs-CZ" altLang="cs-CZ" sz="2800" b="1" i="1" dirty="0" err="1">
                <a:solidFill>
                  <a:srgbClr val="265F00"/>
                </a:solidFill>
                <a:latin typeface="+mn-lt"/>
              </a:rPr>
              <a:t>Mougeotia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pic>
        <p:nvPicPr>
          <p:cNvPr id="6" name="Obrázek 5" descr="Obsah obrázku text, mapa&#10;&#10;Popis byl vytvořen automaticky">
            <a:extLst>
              <a:ext uri="{FF2B5EF4-FFF2-40B4-BE49-F238E27FC236}">
                <a16:creationId xmlns:a16="http://schemas.microsoft.com/office/drawing/2014/main" id="{9A45AC67-9CDA-4B5A-925F-E8A654105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39" y="827150"/>
            <a:ext cx="8009722" cy="603085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C2728E5-4B4F-4B27-A616-E89DA5EBAA37}"/>
              </a:ext>
            </a:extLst>
          </p:cNvPr>
          <p:cNvSpPr txBox="1"/>
          <p:nvPr/>
        </p:nvSpPr>
        <p:spPr>
          <a:xfrm>
            <a:off x="4720856" y="4712710"/>
            <a:ext cx="3351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deskovitý chloroplast</a:t>
            </a:r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89966625-51A2-49A9-BE99-BBFBB752F591}"/>
              </a:ext>
            </a:extLst>
          </p:cNvPr>
          <p:cNvSpPr/>
          <p:nvPr/>
        </p:nvSpPr>
        <p:spPr>
          <a:xfrm rot="12611482">
            <a:off x="4301595" y="4657941"/>
            <a:ext cx="528576" cy="109539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B72C053-B9FC-456B-A96D-667ED3940139}"/>
              </a:ext>
            </a:extLst>
          </p:cNvPr>
          <p:cNvSpPr txBox="1"/>
          <p:nvPr/>
        </p:nvSpPr>
        <p:spPr>
          <a:xfrm>
            <a:off x="7016532" y="2145290"/>
            <a:ext cx="2610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284214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95"/>
    </mc:Choice>
    <mc:Fallback xmlns="">
      <p:transition spd="slow" advTm="4389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500FD12-9B7E-42EB-876F-7DFA45D3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/>
            <a:r>
              <a:rPr lang="cs-CZ" sz="3500" dirty="0">
                <a:solidFill>
                  <a:srgbClr val="FFFFFF"/>
                </a:solidFill>
              </a:rPr>
              <a:t>Oddělení </a:t>
            </a:r>
            <a:r>
              <a:rPr lang="cs-CZ" sz="3500" dirty="0" err="1">
                <a:solidFill>
                  <a:srgbClr val="FFFFFF"/>
                </a:solidFill>
              </a:rPr>
              <a:t>Charophyta</a:t>
            </a:r>
            <a:endParaRPr lang="cs-CZ" sz="3500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559FDB-09CA-4C36-BEC2-8DB3DDCB7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419" y="2753935"/>
            <a:ext cx="7992652" cy="3391683"/>
          </a:xfrm>
        </p:spPr>
        <p:txBody>
          <a:bodyPr>
            <a:normAutofit/>
          </a:bodyPr>
          <a:lstStyle/>
          <a:p>
            <a:r>
              <a:rPr lang="cs-CZ" altLang="cs-CZ" sz="2400" dirty="0">
                <a:latin typeface="Calibri" panose="020F0502020204030204" pitchFamily="34" charset="0"/>
              </a:rPr>
              <a:t>Výchozí pro zelené rostliny</a:t>
            </a:r>
          </a:p>
          <a:p>
            <a:r>
              <a:rPr lang="cs-CZ" altLang="cs-CZ" sz="2400" dirty="0">
                <a:latin typeface="Calibri" panose="020F0502020204030204" pitchFamily="34" charset="0"/>
              </a:rPr>
              <a:t>Kokální a vláknité řasy</a:t>
            </a:r>
          </a:p>
          <a:p>
            <a:r>
              <a:rPr lang="cs-CZ" altLang="cs-CZ" sz="2400" dirty="0">
                <a:latin typeface="Calibri" panose="020F0502020204030204" pitchFamily="34" charset="0"/>
              </a:rPr>
              <a:t>Přeslenitá vzpřímená stélka</a:t>
            </a:r>
          </a:p>
          <a:p>
            <a:r>
              <a:rPr lang="cs-CZ" altLang="cs-CZ" sz="2400" dirty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>
                <a:latin typeface="Calibri" panose="020F0502020204030204" pitchFamily="34" charset="0"/>
              </a:rPr>
              <a:t>pyrenoidem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r>
              <a:rPr lang="cs-CZ" altLang="cs-CZ" sz="2400" dirty="0" err="1">
                <a:latin typeface="Calibri" panose="020F0502020204030204" pitchFamily="34" charset="0"/>
              </a:rPr>
              <a:t>Spájivky</a:t>
            </a:r>
            <a:r>
              <a:rPr lang="cs-CZ" altLang="cs-CZ" sz="2400" dirty="0">
                <a:latin typeface="Calibri" panose="020F0502020204030204" pitchFamily="34" charset="0"/>
              </a:rPr>
              <a:t> - žádná bičíkatá stadia</a:t>
            </a:r>
          </a:p>
          <a:p>
            <a:endParaRPr lang="cs-CZ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3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87"/>
    </mc:Choice>
    <mc:Fallback xmlns="">
      <p:transition spd="slow" advTm="4538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apír, Papírový výrobek, papírnictví / kancelářské potřeby&#10;&#10;Popis byl vytvořen automaticky">
            <a:extLst>
              <a:ext uri="{FF2B5EF4-FFF2-40B4-BE49-F238E27FC236}">
                <a16:creationId xmlns:a16="http://schemas.microsoft.com/office/drawing/2014/main" id="{095C4D9E-DCAC-FE4B-7508-FA054AACDD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2" t="7653" r="39927" b="5655"/>
          <a:stretch/>
        </p:blipFill>
        <p:spPr>
          <a:xfrm rot="5400000">
            <a:off x="1915217" y="-1915217"/>
            <a:ext cx="3429001" cy="7259438"/>
          </a:xfrm>
          <a:prstGeom prst="rect">
            <a:avLst/>
          </a:prstGeom>
        </p:spPr>
      </p:pic>
      <p:pic>
        <p:nvPicPr>
          <p:cNvPr id="5" name="Obrázek 4" descr="Obsah obrázku text, skica, kresba, papír&#10;&#10;Popis byl vytvořen automaticky">
            <a:extLst>
              <a:ext uri="{FF2B5EF4-FFF2-40B4-BE49-F238E27FC236}">
                <a16:creationId xmlns:a16="http://schemas.microsoft.com/office/drawing/2014/main" id="{2ED289EE-67F7-BD61-3763-4E9A8B0699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2" t="5656" r="-1274" b="3258"/>
          <a:stretch/>
        </p:blipFill>
        <p:spPr>
          <a:xfrm rot="5400000">
            <a:off x="4289398" y="2108711"/>
            <a:ext cx="3534313" cy="617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>
          <a:xfrm>
            <a:off x="873199" y="-75423"/>
            <a:ext cx="7886700" cy="1325563"/>
          </a:xfrm>
        </p:spPr>
        <p:txBody>
          <a:bodyPr/>
          <a:lstStyle/>
          <a:p>
            <a:pPr algn="l" eaLnBrk="1" hangingPunct="1"/>
            <a:r>
              <a:rPr lang="cs-CZ" altLang="cs-CZ" dirty="0"/>
              <a:t>                      </a:t>
            </a:r>
            <a:r>
              <a:rPr lang="cs-CZ" altLang="cs-CZ" sz="4000" b="1" dirty="0">
                <a:solidFill>
                  <a:schemeClr val="accent6">
                    <a:lumMod val="75000"/>
                  </a:schemeClr>
                </a:solidFill>
              </a:rPr>
              <a:t>Objekty</a:t>
            </a:r>
            <a:endParaRPr lang="fr-CA" altLang="cs-CZ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152823" y="1499190"/>
            <a:ext cx="8846289" cy="535881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cs-CZ" sz="2400" b="1" dirty="0">
                <a:solidFill>
                  <a:srgbClr val="265F00"/>
                </a:solidFill>
              </a:rPr>
              <a:t>Třída: </a:t>
            </a:r>
            <a:r>
              <a:rPr lang="cs-CZ" sz="2400" b="1" dirty="0" err="1">
                <a:solidFill>
                  <a:srgbClr val="265F00"/>
                </a:solidFill>
              </a:rPr>
              <a:t>Charophyceae</a:t>
            </a:r>
            <a:r>
              <a:rPr lang="cs-CZ" sz="2400" b="1" dirty="0">
                <a:solidFill>
                  <a:srgbClr val="265F00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cs-CZ" sz="2400" dirty="0">
                <a:solidFill>
                  <a:srgbClr val="265F00"/>
                </a:solidFill>
              </a:rPr>
              <a:t>      </a:t>
            </a:r>
            <a:r>
              <a:rPr lang="cs-CZ" sz="2400" i="1" dirty="0" err="1">
                <a:solidFill>
                  <a:srgbClr val="265F00"/>
                </a:solidFill>
              </a:rPr>
              <a:t>Chara</a:t>
            </a:r>
            <a:r>
              <a:rPr lang="cs-CZ" sz="2400" i="1" dirty="0">
                <a:solidFill>
                  <a:srgbClr val="265F00"/>
                </a:solidFill>
              </a:rPr>
              <a:t> </a:t>
            </a:r>
            <a:r>
              <a:rPr lang="cs-CZ" sz="2400" i="1" dirty="0" err="1">
                <a:solidFill>
                  <a:srgbClr val="265F00"/>
                </a:solidFill>
              </a:rPr>
              <a:t>vulgaris</a:t>
            </a:r>
            <a:r>
              <a:rPr lang="cs-CZ" sz="2400" dirty="0">
                <a:solidFill>
                  <a:srgbClr val="265F00"/>
                </a:solidFill>
              </a:rPr>
              <a:t> (gametangia: oogonium, antheridium, korunka)</a:t>
            </a:r>
          </a:p>
          <a:p>
            <a:pPr>
              <a:buFont typeface="Arial" charset="0"/>
              <a:buChar char="•"/>
              <a:defRPr/>
            </a:pPr>
            <a:endParaRPr lang="cs-CZ" sz="2400" dirty="0">
              <a:solidFill>
                <a:srgbClr val="265F00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cs-CZ" sz="2400" dirty="0">
              <a:solidFill>
                <a:srgbClr val="265F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cs-CZ" sz="2400" b="1" dirty="0">
                <a:solidFill>
                  <a:srgbClr val="265F00"/>
                </a:solidFill>
              </a:rPr>
              <a:t>Třída: </a:t>
            </a:r>
            <a:r>
              <a:rPr lang="cs-CZ" sz="2400" b="1" dirty="0" err="1">
                <a:solidFill>
                  <a:srgbClr val="265F00"/>
                </a:solidFill>
              </a:rPr>
              <a:t>Zygnematophyceae</a:t>
            </a:r>
            <a:r>
              <a:rPr lang="cs-CZ" sz="2400" b="1" dirty="0">
                <a:solidFill>
                  <a:srgbClr val="265F00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cs-CZ" sz="2400" i="1" dirty="0">
                <a:solidFill>
                  <a:srgbClr val="265F00"/>
                </a:solidFill>
              </a:rPr>
              <a:t>       </a:t>
            </a:r>
            <a:r>
              <a:rPr lang="cs-CZ" sz="2400" i="1" dirty="0" err="1">
                <a:solidFill>
                  <a:srgbClr val="265F00"/>
                </a:solidFill>
              </a:rPr>
              <a:t>Cosmarium</a:t>
            </a:r>
            <a:r>
              <a:rPr lang="cs-CZ" sz="2400" dirty="0">
                <a:solidFill>
                  <a:srgbClr val="265F00"/>
                </a:solidFill>
              </a:rPr>
              <a:t> sp. (2 </a:t>
            </a:r>
            <a:r>
              <a:rPr lang="cs-CZ" sz="2400" dirty="0" err="1">
                <a:solidFill>
                  <a:srgbClr val="265F00"/>
                </a:solidFill>
              </a:rPr>
              <a:t>semicely</a:t>
            </a:r>
            <a:r>
              <a:rPr lang="cs-CZ" sz="2400" dirty="0">
                <a:solidFill>
                  <a:srgbClr val="265F00"/>
                </a:solidFill>
              </a:rPr>
              <a:t>, istmus, sinus, </a:t>
            </a:r>
            <a:r>
              <a:rPr lang="cs-CZ" sz="2400" dirty="0" err="1">
                <a:solidFill>
                  <a:srgbClr val="265F00"/>
                </a:solidFill>
              </a:rPr>
              <a:t>pyrenoid</a:t>
            </a:r>
            <a:r>
              <a:rPr lang="cs-CZ" sz="2400" dirty="0">
                <a:solidFill>
                  <a:srgbClr val="265F00"/>
                </a:solidFill>
              </a:rPr>
              <a:t>)</a:t>
            </a:r>
          </a:p>
          <a:p>
            <a:pPr marL="0" indent="0">
              <a:buNone/>
              <a:defRPr/>
            </a:pPr>
            <a:r>
              <a:rPr lang="cs-CZ" sz="2400" dirty="0">
                <a:solidFill>
                  <a:srgbClr val="265F00"/>
                </a:solidFill>
              </a:rPr>
              <a:t>       </a:t>
            </a:r>
            <a:r>
              <a:rPr lang="cs-CZ" sz="2400" i="1" dirty="0" err="1">
                <a:solidFill>
                  <a:srgbClr val="265F00"/>
                </a:solidFill>
              </a:rPr>
              <a:t>Staurastrum</a:t>
            </a:r>
            <a:r>
              <a:rPr lang="cs-CZ" sz="2400" i="1" dirty="0">
                <a:solidFill>
                  <a:srgbClr val="265F00"/>
                </a:solidFill>
              </a:rPr>
              <a:t> </a:t>
            </a:r>
            <a:r>
              <a:rPr lang="cs-CZ" sz="2400" dirty="0">
                <a:solidFill>
                  <a:srgbClr val="265F00"/>
                </a:solidFill>
              </a:rPr>
              <a:t>(2 </a:t>
            </a:r>
            <a:r>
              <a:rPr lang="cs-CZ" sz="2400" dirty="0" err="1">
                <a:solidFill>
                  <a:srgbClr val="265F00"/>
                </a:solidFill>
              </a:rPr>
              <a:t>semicely</a:t>
            </a:r>
            <a:r>
              <a:rPr lang="cs-CZ" sz="2400" dirty="0">
                <a:solidFill>
                  <a:srgbClr val="265F00"/>
                </a:solidFill>
              </a:rPr>
              <a:t>)</a:t>
            </a:r>
          </a:p>
          <a:p>
            <a:pPr marL="0" indent="0">
              <a:buNone/>
              <a:defRPr/>
            </a:pPr>
            <a:r>
              <a:rPr lang="cs-CZ" sz="2400" i="1" dirty="0">
                <a:solidFill>
                  <a:srgbClr val="265F00"/>
                </a:solidFill>
              </a:rPr>
              <a:t>       </a:t>
            </a:r>
          </a:p>
          <a:p>
            <a:pPr marL="0" indent="0">
              <a:buNone/>
              <a:defRPr/>
            </a:pPr>
            <a:r>
              <a:rPr lang="cs-CZ" sz="2400" i="1" dirty="0">
                <a:solidFill>
                  <a:srgbClr val="265F00"/>
                </a:solidFill>
              </a:rPr>
              <a:t>       Zygnema</a:t>
            </a:r>
            <a:r>
              <a:rPr lang="cs-CZ" sz="2400" dirty="0">
                <a:solidFill>
                  <a:srgbClr val="265F00"/>
                </a:solidFill>
              </a:rPr>
              <a:t> sp. (hvězdicovitý chloroplast)</a:t>
            </a:r>
          </a:p>
          <a:p>
            <a:pPr marL="0" indent="0">
              <a:buNone/>
              <a:defRPr/>
            </a:pPr>
            <a:r>
              <a:rPr lang="cs-CZ" sz="2400" i="1" dirty="0">
                <a:solidFill>
                  <a:srgbClr val="265F00"/>
                </a:solidFill>
              </a:rPr>
              <a:t>       </a:t>
            </a:r>
            <a:r>
              <a:rPr lang="cs-CZ" sz="2400" i="1" dirty="0" err="1">
                <a:solidFill>
                  <a:srgbClr val="265F00"/>
                </a:solidFill>
              </a:rPr>
              <a:t>Mougeotia</a:t>
            </a:r>
            <a:r>
              <a:rPr lang="cs-CZ" sz="2400" i="1" dirty="0">
                <a:solidFill>
                  <a:srgbClr val="265F00"/>
                </a:solidFill>
              </a:rPr>
              <a:t> </a:t>
            </a:r>
            <a:r>
              <a:rPr lang="cs-CZ" sz="2400" dirty="0">
                <a:solidFill>
                  <a:srgbClr val="265F00"/>
                </a:solidFill>
              </a:rPr>
              <a:t>(deskovitý chloroplast)</a:t>
            </a:r>
          </a:p>
          <a:p>
            <a:pPr marL="0" indent="0">
              <a:buNone/>
              <a:defRPr/>
            </a:pPr>
            <a:r>
              <a:rPr lang="cs-CZ" sz="2400" i="1" dirty="0">
                <a:solidFill>
                  <a:srgbClr val="265F00"/>
                </a:solidFill>
              </a:rPr>
              <a:t>       </a:t>
            </a:r>
            <a:r>
              <a:rPr lang="cs-CZ" sz="2400" i="1" dirty="0" err="1">
                <a:solidFill>
                  <a:srgbClr val="265F00"/>
                </a:solidFill>
              </a:rPr>
              <a:t>Spirogyra</a:t>
            </a:r>
            <a:r>
              <a:rPr lang="cs-CZ" sz="2400" i="1" dirty="0">
                <a:solidFill>
                  <a:srgbClr val="265F00"/>
                </a:solidFill>
              </a:rPr>
              <a:t> </a:t>
            </a:r>
            <a:r>
              <a:rPr lang="cs-CZ" sz="2400" dirty="0">
                <a:solidFill>
                  <a:srgbClr val="265F00"/>
                </a:solidFill>
              </a:rPr>
              <a:t>(šroubovitý chloroplast)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cs-CZ" sz="1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4C1541C-BC5B-429E-BFFC-5574E4310529}"/>
              </a:ext>
            </a:extLst>
          </p:cNvPr>
          <p:cNvSpPr txBox="1"/>
          <p:nvPr/>
        </p:nvSpPr>
        <p:spPr>
          <a:xfrm>
            <a:off x="2628899" y="2339507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40x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85B94BB-A184-420B-8096-4BFFDA60664A}"/>
              </a:ext>
            </a:extLst>
          </p:cNvPr>
          <p:cNvSpPr txBox="1"/>
          <p:nvPr/>
        </p:nvSpPr>
        <p:spPr>
          <a:xfrm>
            <a:off x="7100535" y="3809263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A77CA2-520E-4BDA-B0CA-8387420FC7A2}"/>
              </a:ext>
            </a:extLst>
          </p:cNvPr>
          <p:cNvSpPr txBox="1"/>
          <p:nvPr/>
        </p:nvSpPr>
        <p:spPr>
          <a:xfrm>
            <a:off x="3924079" y="4255433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809E502-633D-4FF5-9759-83B0D85AA024}"/>
              </a:ext>
            </a:extLst>
          </p:cNvPr>
          <p:cNvSpPr txBox="1"/>
          <p:nvPr/>
        </p:nvSpPr>
        <p:spPr>
          <a:xfrm>
            <a:off x="5609339" y="5179169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53312D5-9E5D-4F47-A4A7-80F6154FFD11}"/>
              </a:ext>
            </a:extLst>
          </p:cNvPr>
          <p:cNvSpPr txBox="1"/>
          <p:nvPr/>
        </p:nvSpPr>
        <p:spPr>
          <a:xfrm>
            <a:off x="5215934" y="5660323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325EA4C-098F-45FE-A12D-E18A78822C0E}"/>
              </a:ext>
            </a:extLst>
          </p:cNvPr>
          <p:cNvSpPr txBox="1"/>
          <p:nvPr/>
        </p:nvSpPr>
        <p:spPr>
          <a:xfrm>
            <a:off x="5215934" y="6119336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1E3E64A-F065-4A2F-AF9F-A3B39836F9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8" t="5737" r="21984" b="14729"/>
          <a:stretch/>
        </p:blipFill>
        <p:spPr>
          <a:xfrm>
            <a:off x="7354278" y="-11812"/>
            <a:ext cx="1644834" cy="164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85"/>
    </mc:Choice>
    <mc:Fallback xmlns="">
      <p:transition spd="slow" advTm="8198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>
            <a:extLst>
              <a:ext uri="{FF2B5EF4-FFF2-40B4-BE49-F238E27FC236}">
                <a16:creationId xmlns:a16="http://schemas.microsoft.com/office/drawing/2014/main" id="{048B01C6-4C59-424D-85D7-ADB16708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600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3600" dirty="0" err="1">
                <a:solidFill>
                  <a:srgbClr val="265F00"/>
                </a:solidFill>
                <a:latin typeface="+mn-lt"/>
              </a:rPr>
              <a:t>Charophyceae</a:t>
            </a:r>
            <a:endParaRPr lang="fr-CA" altLang="cs-CZ" sz="3600" dirty="0">
              <a:solidFill>
                <a:srgbClr val="265F00"/>
              </a:solidFill>
              <a:latin typeface="+mn-lt"/>
            </a:endParaRPr>
          </a:p>
        </p:txBody>
      </p:sp>
      <p:sp>
        <p:nvSpPr>
          <p:cNvPr id="4099" name="Espace réservé du contenu 2">
            <a:extLst>
              <a:ext uri="{FF2B5EF4-FFF2-40B4-BE49-F238E27FC236}">
                <a16:creationId xmlns:a16="http://schemas.microsoft.com/office/drawing/2014/main" id="{8FA396BD-30A2-4669-A631-036C7C12F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43125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/>
              <a:t>Pletivná</a:t>
            </a:r>
            <a:r>
              <a:rPr lang="cs-CZ" altLang="cs-CZ" sz="2400" dirty="0"/>
              <a:t> stélka (nody, internodia)</a:t>
            </a:r>
          </a:p>
          <a:p>
            <a:pPr eaLnBrk="1" hangingPunct="1"/>
            <a:r>
              <a:rPr lang="cs-CZ" altLang="cs-CZ" sz="2400" dirty="0" err="1"/>
              <a:t>Rhizoidy</a:t>
            </a:r>
            <a:endParaRPr lang="cs-CZ" altLang="cs-CZ" sz="2400" dirty="0"/>
          </a:p>
          <a:p>
            <a:pPr eaLnBrk="1" hangingPunct="1"/>
            <a:r>
              <a:rPr lang="cs-CZ" altLang="cs-CZ" sz="2400" dirty="0"/>
              <a:t>Buněčná stěna často inkrustovaná</a:t>
            </a:r>
          </a:p>
          <a:p>
            <a:pPr eaLnBrk="1" hangingPunct="1"/>
            <a:r>
              <a:rPr lang="cs-CZ" altLang="cs-CZ" sz="2400" dirty="0"/>
              <a:t>Oogonium má korunku</a:t>
            </a:r>
          </a:p>
          <a:p>
            <a:pPr eaLnBrk="1" hangingPunct="1"/>
            <a:r>
              <a:rPr lang="cs-CZ" altLang="cs-CZ" sz="2400" dirty="0"/>
              <a:t>Sladké čisté vody</a:t>
            </a:r>
          </a:p>
          <a:p>
            <a:pPr eaLnBrk="1" hangingPunct="1"/>
            <a:endParaRPr lang="fr-CA" altLang="cs-CZ" sz="2000" dirty="0">
              <a:solidFill>
                <a:srgbClr val="265F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9B4696-1B60-4340-A1F7-D1C84AC1A0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515" y="237004"/>
            <a:ext cx="1580285" cy="1581805"/>
          </a:xfrm>
          <a:prstGeom prst="rect">
            <a:avLst/>
          </a:prstGeom>
        </p:spPr>
      </p:pic>
      <p:pic>
        <p:nvPicPr>
          <p:cNvPr id="1026" name="Picture 2" descr="Amazon.com: Media Storehouse 10x8 Print of Chara fragilis - a Genus of  charophyte Green Algae (18434029): Posters &amp; Prints">
            <a:extLst>
              <a:ext uri="{FF2B5EF4-FFF2-40B4-BE49-F238E27FC236}">
                <a16:creationId xmlns:a16="http://schemas.microsoft.com/office/drawing/2014/main" id="{055F68C1-5B6B-4BB3-B788-9690757AC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627" y="2249021"/>
            <a:ext cx="35337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04"/>
    </mc:Choice>
    <mc:Fallback xmlns="">
      <p:transition spd="slow" advTm="7060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ůl, vsedě, zelená&#10;&#10;Popis byl vytvořen automaticky">
            <a:extLst>
              <a:ext uri="{FF2B5EF4-FFF2-40B4-BE49-F238E27FC236}">
                <a16:creationId xmlns:a16="http://schemas.microsoft.com/office/drawing/2014/main" id="{00717A7A-3456-4F61-84BB-A4D63083F6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C120DDE-7A94-4B28-BC9B-738AEFFB2C8D}"/>
              </a:ext>
            </a:extLst>
          </p:cNvPr>
          <p:cNvSpPr txBox="1"/>
          <p:nvPr/>
        </p:nvSpPr>
        <p:spPr>
          <a:xfrm>
            <a:off x="223284" y="363515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i="1" dirty="0" err="1">
                <a:solidFill>
                  <a:schemeClr val="accent6">
                    <a:lumMod val="50000"/>
                  </a:schemeClr>
                </a:solidFill>
              </a:rPr>
              <a:t>Chara</a:t>
            </a:r>
            <a:r>
              <a:rPr lang="cs-CZ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2800" b="1" i="1" dirty="0" err="1">
                <a:solidFill>
                  <a:schemeClr val="accent6">
                    <a:lumMod val="50000"/>
                  </a:schemeClr>
                </a:solidFill>
              </a:rPr>
              <a:t>vulgaris</a:t>
            </a:r>
            <a:endParaRPr lang="cs-CZ" sz="28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cs-CZ" sz="2800" b="1" dirty="0">
                <a:solidFill>
                  <a:schemeClr val="accent6">
                    <a:lumMod val="50000"/>
                  </a:schemeClr>
                </a:solidFill>
              </a:rPr>
              <a:t>Třída </a:t>
            </a:r>
            <a:r>
              <a:rPr lang="cs-CZ" sz="2800" b="1" dirty="0" err="1">
                <a:solidFill>
                  <a:schemeClr val="accent6">
                    <a:lumMod val="50000"/>
                  </a:schemeClr>
                </a:solidFill>
              </a:rPr>
              <a:t>Charophyceae</a:t>
            </a:r>
            <a:endParaRPr lang="cs-CZ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AC52361-C43C-4BC7-8727-6F1B4BFD7E80}"/>
              </a:ext>
            </a:extLst>
          </p:cNvPr>
          <p:cNvSpPr txBox="1"/>
          <p:nvPr/>
        </p:nvSpPr>
        <p:spPr>
          <a:xfrm>
            <a:off x="255181" y="3335434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oogonium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F46F1A7-354F-4679-938F-9EBCEEF3C6A6}"/>
              </a:ext>
            </a:extLst>
          </p:cNvPr>
          <p:cNvSpPr txBox="1"/>
          <p:nvPr/>
        </p:nvSpPr>
        <p:spPr>
          <a:xfrm>
            <a:off x="1345018" y="1455286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antheridium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1B8F544-47E6-466E-BE26-25B3AE180435}"/>
              </a:ext>
            </a:extLst>
          </p:cNvPr>
          <p:cNvSpPr txBox="1"/>
          <p:nvPr/>
        </p:nvSpPr>
        <p:spPr>
          <a:xfrm>
            <a:off x="159488" y="4314590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korunka</a:t>
            </a:r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949F4257-61E2-43B7-8AD6-8C7C8E75A478}"/>
              </a:ext>
            </a:extLst>
          </p:cNvPr>
          <p:cNvSpPr/>
          <p:nvPr/>
        </p:nvSpPr>
        <p:spPr>
          <a:xfrm>
            <a:off x="3083442" y="1654787"/>
            <a:ext cx="797442" cy="12450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96A0FECB-82E6-45DA-A20E-2D6BFF4CE122}"/>
              </a:ext>
            </a:extLst>
          </p:cNvPr>
          <p:cNvSpPr/>
          <p:nvPr/>
        </p:nvSpPr>
        <p:spPr>
          <a:xfrm>
            <a:off x="1685260" y="3504017"/>
            <a:ext cx="797442" cy="12450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6795E82A-1396-43AC-B4A8-7E9EE9C6FE5D}"/>
              </a:ext>
            </a:extLst>
          </p:cNvPr>
          <p:cNvSpPr/>
          <p:nvPr/>
        </p:nvSpPr>
        <p:spPr>
          <a:xfrm>
            <a:off x="1345018" y="4545423"/>
            <a:ext cx="797442" cy="12450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1EB13F-B4E7-4894-B47F-1DEB59BBF157}"/>
              </a:ext>
            </a:extLst>
          </p:cNvPr>
          <p:cNvSpPr txBox="1"/>
          <p:nvPr/>
        </p:nvSpPr>
        <p:spPr>
          <a:xfrm>
            <a:off x="7158370" y="4604865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40x</a:t>
            </a:r>
          </a:p>
        </p:txBody>
      </p:sp>
    </p:spTree>
    <p:extLst>
      <p:ext uri="{BB962C8B-B14F-4D97-AF65-F5344CB8AC3E}">
        <p14:creationId xmlns:p14="http://schemas.microsoft.com/office/powerpoint/2010/main" val="364119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94"/>
    </mc:Choice>
    <mc:Fallback xmlns="">
      <p:transition spd="slow" advTm="6919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kica, kresba, inkoust&#10;&#10;Popis byl vytvořen automaticky">
            <a:extLst>
              <a:ext uri="{FF2B5EF4-FFF2-40B4-BE49-F238E27FC236}">
                <a16:creationId xmlns:a16="http://schemas.microsoft.com/office/drawing/2014/main" id="{5582860C-34C7-DCFE-4EBD-380B7F744B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7" t="4656" r="58202" b="3458"/>
          <a:stretch/>
        </p:blipFill>
        <p:spPr>
          <a:xfrm rot="5400000">
            <a:off x="2485521" y="-2485518"/>
            <a:ext cx="4212406" cy="918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43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>
            <a:extLst>
              <a:ext uri="{FF2B5EF4-FFF2-40B4-BE49-F238E27FC236}">
                <a16:creationId xmlns:a16="http://schemas.microsoft.com/office/drawing/2014/main" id="{048B01C6-4C59-424D-85D7-ADB16708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600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3600" dirty="0" err="1">
                <a:solidFill>
                  <a:srgbClr val="265F00"/>
                </a:solidFill>
                <a:latin typeface="+mn-lt"/>
              </a:rPr>
              <a:t>Zygnematophyceae</a:t>
            </a:r>
            <a:endParaRPr lang="fr-CA" altLang="cs-CZ" sz="3600" dirty="0">
              <a:solidFill>
                <a:srgbClr val="265F00"/>
              </a:solidFill>
              <a:latin typeface="+mn-lt"/>
            </a:endParaRPr>
          </a:p>
        </p:txBody>
      </p:sp>
      <p:sp>
        <p:nvSpPr>
          <p:cNvPr id="4099" name="Espace réservé du contenu 2">
            <a:extLst>
              <a:ext uri="{FF2B5EF4-FFF2-40B4-BE49-F238E27FC236}">
                <a16:creationId xmlns:a16="http://schemas.microsoft.com/office/drawing/2014/main" id="{8FA396BD-30A2-4669-A631-036C7C12F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43125"/>
            <a:ext cx="8229600" cy="4525963"/>
          </a:xfrm>
        </p:spPr>
        <p:txBody>
          <a:bodyPr/>
          <a:lstStyle/>
          <a:p>
            <a:r>
              <a:rPr lang="cs-CZ" altLang="cs-CZ" sz="2400" dirty="0"/>
              <a:t>Sladkovodní</a:t>
            </a:r>
          </a:p>
          <a:p>
            <a:r>
              <a:rPr lang="cs-CZ" altLang="cs-CZ" sz="2400" dirty="0"/>
              <a:t>Jednobuněčné i vláknité</a:t>
            </a:r>
          </a:p>
          <a:p>
            <a:r>
              <a:rPr lang="cs-CZ" altLang="cs-CZ" sz="2400" dirty="0"/>
              <a:t>Pohlavní rozmnožování: konjugace</a:t>
            </a:r>
          </a:p>
          <a:p>
            <a:r>
              <a:rPr lang="cs-CZ" altLang="cs-CZ" sz="2400" dirty="0"/>
              <a:t>Netvoří bičíkatá stádia</a:t>
            </a:r>
          </a:p>
          <a:p>
            <a:r>
              <a:rPr lang="cs-CZ" altLang="cs-CZ" sz="2400" dirty="0"/>
              <a:t>Různé tvary chloroplastu</a:t>
            </a:r>
          </a:p>
          <a:p>
            <a:r>
              <a:rPr lang="cs-CZ" altLang="cs-CZ" sz="2400" dirty="0"/>
              <a:t>Řád </a:t>
            </a:r>
            <a:r>
              <a:rPr lang="cs-CZ" altLang="cs-CZ" sz="2400" dirty="0" err="1"/>
              <a:t>Zygnematales</a:t>
            </a:r>
            <a:r>
              <a:rPr lang="cs-CZ" altLang="cs-CZ" sz="2400" dirty="0"/>
              <a:t>- vláknité typy</a:t>
            </a:r>
          </a:p>
          <a:p>
            <a:r>
              <a:rPr lang="cs-CZ" altLang="cs-CZ" sz="2400" dirty="0"/>
              <a:t>Řád </a:t>
            </a:r>
            <a:r>
              <a:rPr lang="cs-CZ" altLang="cs-CZ" sz="2400" dirty="0" err="1"/>
              <a:t>Desmidiales</a:t>
            </a:r>
            <a:r>
              <a:rPr lang="cs-CZ" altLang="cs-CZ" sz="2400" dirty="0"/>
              <a:t> – jednobuněčné typy, krásivky</a:t>
            </a:r>
            <a:endParaRPr lang="fr-CA" altLang="cs-CZ" sz="2400" dirty="0"/>
          </a:p>
          <a:p>
            <a:pPr eaLnBrk="1" hangingPunct="1"/>
            <a:endParaRPr lang="fr-CA" altLang="cs-CZ" sz="2000" dirty="0">
              <a:solidFill>
                <a:srgbClr val="265F0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9F618E3-27ED-4747-AE34-43795D814D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433" y="91859"/>
            <a:ext cx="2312968" cy="169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48"/>
    </mc:Choice>
    <mc:Fallback xmlns="">
      <p:transition spd="slow" advTm="7194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een Algae (Cosmarium) - Stock Image - C005/7050 - Science Photo Library">
            <a:extLst>
              <a:ext uri="{FF2B5EF4-FFF2-40B4-BE49-F238E27FC236}">
                <a16:creationId xmlns:a16="http://schemas.microsoft.com/office/drawing/2014/main" id="{D55716D1-C438-45E0-973F-48A5E32AE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25" b="95375" l="1994" r="94939">
                        <a14:foregroundMark x1="92485" y1="50250" x2="92485" y2="50250"/>
                        <a14:foregroundMark x1="92485" y1="50250" x2="92485" y2="50250"/>
                        <a14:foregroundMark x1="88037" y1="50250" x2="88037" y2="50250"/>
                        <a14:foregroundMark x1="93252" y1="47125" x2="93252" y2="47125"/>
                        <a14:foregroundMark x1="94479" y1="49125" x2="94479" y2="49125"/>
                        <a14:foregroundMark x1="95092" y1="46250" x2="94785" y2="44250"/>
                        <a14:foregroundMark x1="93558" y1="41375" x2="93558" y2="41375"/>
                        <a14:foregroundMark x1="92945" y1="39000" x2="92945" y2="39000"/>
                        <a14:foregroundMark x1="91564" y1="37375" x2="91564" y2="37375"/>
                        <a14:foregroundMark x1="90644" y1="35125" x2="90644" y2="35125"/>
                        <a14:foregroundMark x1="90031" y1="33000" x2="90031" y2="32250"/>
                        <a14:foregroundMark x1="88344" y1="27250" x2="87730" y2="25875"/>
                        <a14:foregroundMark x1="86503" y1="22500" x2="86503" y2="22500"/>
                        <a14:foregroundMark x1="84509" y1="19125" x2="83896" y2="18375"/>
                        <a14:foregroundMark x1="82055" y1="16000" x2="82055" y2="16000"/>
                        <a14:foregroundMark x1="80061" y1="13125" x2="80061" y2="13125"/>
                        <a14:foregroundMark x1="78528" y1="11000" x2="78528" y2="11000"/>
                        <a14:foregroundMark x1="71166" y1="9250" x2="71166" y2="9250"/>
                        <a14:foregroundMark x1="66564" y1="8375" x2="66564" y2="8375"/>
                        <a14:foregroundMark x1="63037" y1="7875" x2="63037" y2="7875"/>
                        <a14:foregroundMark x1="62423" y1="7875" x2="62423" y2="7875"/>
                        <a14:foregroundMark x1="59202" y1="7125" x2="59202" y2="7125"/>
                        <a14:foregroundMark x1="57055" y1="6125" x2="57055" y2="6125"/>
                        <a14:foregroundMark x1="7975" y1="50750" x2="7975" y2="50750"/>
                        <a14:foregroundMark x1="5368" y1="52000" x2="5368" y2="52000"/>
                        <a14:foregroundMark x1="5368" y1="52000" x2="5368" y2="52000"/>
                        <a14:foregroundMark x1="2147" y1="54625" x2="2147" y2="54625"/>
                        <a14:foregroundMark x1="23313" y1="89125" x2="23313" y2="89125"/>
                        <a14:foregroundMark x1="29141" y1="91750" x2="29141" y2="91750"/>
                        <a14:foregroundMark x1="26227" y1="91000" x2="26227" y2="91000"/>
                        <a14:foregroundMark x1="47393" y1="95375" x2="47393" y2="95375"/>
                        <a14:foregroundMark x1="44172" y1="95125" x2="44172" y2="95125"/>
                        <a14:foregroundMark x1="93252" y1="39750" x2="93252" y2="39750"/>
                        <a14:foregroundMark x1="90644" y1="41375" x2="90644" y2="41375"/>
                        <a14:foregroundMark x1="90337" y1="38250" x2="90337" y2="38250"/>
                        <a14:foregroundMark x1="90644" y1="35875" x2="90644" y2="35875"/>
                        <a14:foregroundMark x1="90644" y1="34750" x2="90644" y2="34750"/>
                        <a14:foregroundMark x1="90644" y1="33250" x2="90644" y2="33250"/>
                        <a14:backgroundMark x1="90951" y1="52500" x2="90951" y2="52500"/>
                        <a14:backgroundMark x1="90951" y1="48375" x2="90951" y2="48375"/>
                        <a14:backgroundMark x1="90951" y1="45500" x2="90951" y2="45500"/>
                        <a14:backgroundMark x1="90951" y1="43625" x2="90951" y2="42375"/>
                        <a14:backgroundMark x1="90951" y1="39750" x2="90951" y2="39000"/>
                        <a14:backgroundMark x1="90951" y1="40000" x2="90951" y2="39750"/>
                        <a14:backgroundMark x1="91564" y1="37375" x2="91564" y2="36625"/>
                        <a14:backgroundMark x1="92178" y1="33000" x2="92178" y2="33000"/>
                        <a14:backgroundMark x1="91871" y1="30875" x2="91258" y2="30125"/>
                        <a14:backgroundMark x1="85583" y1="18375" x2="85583" y2="18375"/>
                        <a14:backgroundMark x1="80675" y1="14500" x2="79448" y2="13375"/>
                        <a14:backgroundMark x1="76534" y1="11875" x2="76534" y2="1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4995">
            <a:off x="3079738" y="1152757"/>
            <a:ext cx="4186067" cy="51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E4D4A4C-6174-4A5F-A36A-9CB79829D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51" y="-16996"/>
            <a:ext cx="9282223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  </a:t>
            </a:r>
            <a:r>
              <a:rPr lang="cs-CZ" altLang="cs-CZ" sz="2800" b="1" i="1" dirty="0" err="1">
                <a:solidFill>
                  <a:srgbClr val="265F00"/>
                </a:solidFill>
                <a:latin typeface="+mn-lt"/>
              </a:rPr>
              <a:t>Cosmarium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83D589E2-8A12-4CB9-A51F-F1FD6E1A2BF8}"/>
              </a:ext>
            </a:extLst>
          </p:cNvPr>
          <p:cNvSpPr/>
          <p:nvPr/>
        </p:nvSpPr>
        <p:spPr>
          <a:xfrm>
            <a:off x="2312615" y="2232837"/>
            <a:ext cx="2923954" cy="14187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52F582E5-EBF0-4537-8356-CE3799A00467}"/>
              </a:ext>
            </a:extLst>
          </p:cNvPr>
          <p:cNvSpPr/>
          <p:nvPr/>
        </p:nvSpPr>
        <p:spPr>
          <a:xfrm>
            <a:off x="850638" y="3578879"/>
            <a:ext cx="2923954" cy="14187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6BB31520-10AA-43A7-97CE-2809A09BE0E4}"/>
              </a:ext>
            </a:extLst>
          </p:cNvPr>
          <p:cNvSpPr/>
          <p:nvPr/>
        </p:nvSpPr>
        <p:spPr>
          <a:xfrm rot="10800000">
            <a:off x="5290159" y="3610128"/>
            <a:ext cx="2324953" cy="14187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5E97A1F-DB80-4529-8060-36DF25D2CB93}"/>
              </a:ext>
            </a:extLst>
          </p:cNvPr>
          <p:cNvSpPr txBox="1"/>
          <p:nvPr/>
        </p:nvSpPr>
        <p:spPr>
          <a:xfrm>
            <a:off x="978229" y="2072940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pyrenoid</a:t>
            </a:r>
            <a:endParaRPr lang="cs-CZ" sz="2400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47805CD-DCB0-4126-B6E1-7417FFA5A5A8}"/>
              </a:ext>
            </a:extLst>
          </p:cNvPr>
          <p:cNvSpPr txBox="1"/>
          <p:nvPr/>
        </p:nvSpPr>
        <p:spPr>
          <a:xfrm>
            <a:off x="7591718" y="3429000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istmus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CCDED84-FF08-4A16-93C9-68EC16106D5D}"/>
              </a:ext>
            </a:extLst>
          </p:cNvPr>
          <p:cNvSpPr txBox="1"/>
          <p:nvPr/>
        </p:nvSpPr>
        <p:spPr>
          <a:xfrm>
            <a:off x="56316" y="3379294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sinus</a:t>
            </a:r>
          </a:p>
        </p:txBody>
      </p:sp>
      <p:sp>
        <p:nvSpPr>
          <p:cNvPr id="5" name="Pravá složená závorka 4">
            <a:extLst>
              <a:ext uri="{FF2B5EF4-FFF2-40B4-BE49-F238E27FC236}">
                <a16:creationId xmlns:a16="http://schemas.microsoft.com/office/drawing/2014/main" id="{A306A26A-0383-4FDC-A6BB-F0C9957EE174}"/>
              </a:ext>
            </a:extLst>
          </p:cNvPr>
          <p:cNvSpPr/>
          <p:nvPr/>
        </p:nvSpPr>
        <p:spPr>
          <a:xfrm>
            <a:off x="6262332" y="3752000"/>
            <a:ext cx="1611076" cy="2215708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F0F4510-2ECE-44FF-991F-BAB2144C57E1}"/>
              </a:ext>
            </a:extLst>
          </p:cNvPr>
          <p:cNvSpPr txBox="1"/>
          <p:nvPr/>
        </p:nvSpPr>
        <p:spPr>
          <a:xfrm>
            <a:off x="7884283" y="4588696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semicela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09197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78"/>
    </mc:Choice>
    <mc:Fallback xmlns="">
      <p:transition spd="slow" advTm="6107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218BD9B-3286-452F-8D1C-2ED18F2D8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9" y="685800"/>
            <a:ext cx="8229601" cy="6172200"/>
          </a:xfrm>
          <a:prstGeom prst="rect">
            <a:avLst/>
          </a:prstGeom>
        </p:spPr>
      </p:pic>
      <p:sp>
        <p:nvSpPr>
          <p:cNvPr id="4098" name="Titre 1">
            <a:extLst>
              <a:ext uri="{FF2B5EF4-FFF2-40B4-BE49-F238E27FC236}">
                <a16:creationId xmlns:a16="http://schemas.microsoft.com/office/drawing/2014/main" id="{048B01C6-4C59-424D-85D7-ADB16708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81" y="-201832"/>
            <a:ext cx="9282223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  </a:t>
            </a:r>
            <a:r>
              <a:rPr lang="cs-CZ" altLang="cs-CZ" sz="2800" b="1" i="1" dirty="0" err="1">
                <a:solidFill>
                  <a:srgbClr val="265F00"/>
                </a:solidFill>
                <a:latin typeface="+mn-lt"/>
              </a:rPr>
              <a:t>Cosmarium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pic>
        <p:nvPicPr>
          <p:cNvPr id="5" name="Obrázek 4" descr="Obsah obrázku letící, letecká doprava, jídlo, lidé&#10;&#10;Popis byl vytvořen automaticky">
            <a:extLst>
              <a:ext uri="{FF2B5EF4-FFF2-40B4-BE49-F238E27FC236}">
                <a16:creationId xmlns:a16="http://schemas.microsoft.com/office/drawing/2014/main" id="{DEBBD3B1-4E86-4295-A0B0-CC97200E51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5" t="47473" r="43725" b="38283"/>
          <a:stretch/>
        </p:blipFill>
        <p:spPr>
          <a:xfrm>
            <a:off x="372139" y="4610559"/>
            <a:ext cx="3149601" cy="224744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2B4E96AB-3D75-4021-80A0-255274F4DC3F}"/>
              </a:ext>
            </a:extLst>
          </p:cNvPr>
          <p:cNvSpPr txBox="1"/>
          <p:nvPr/>
        </p:nvSpPr>
        <p:spPr>
          <a:xfrm>
            <a:off x="2026167" y="4610559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99782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52"/>
    </mc:Choice>
    <mc:Fallback xmlns="">
      <p:transition spd="slow" advTm="2485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942A70D-3F5D-47F8-B208-20EEC8428D3F}"/>
              </a:ext>
            </a:extLst>
          </p:cNvPr>
          <p:cNvSpPr txBox="1">
            <a:spLocks/>
          </p:cNvSpPr>
          <p:nvPr/>
        </p:nvSpPr>
        <p:spPr>
          <a:xfrm>
            <a:off x="180753" y="357290"/>
            <a:ext cx="928222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   </a:t>
            </a:r>
            <a:r>
              <a:rPr lang="cs-CZ" altLang="cs-CZ" sz="2800" b="1" i="1" dirty="0" err="1">
                <a:solidFill>
                  <a:srgbClr val="265F00"/>
                </a:solidFill>
                <a:latin typeface="+mn-lt"/>
              </a:rPr>
              <a:t>Cosmarium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pic>
        <p:nvPicPr>
          <p:cNvPr id="3" name="Obrázek 2" descr="Obsah obrázku zeď, interiér, špinavé&#10;&#10;Popis byl vytvořen automaticky">
            <a:extLst>
              <a:ext uri="{FF2B5EF4-FFF2-40B4-BE49-F238E27FC236}">
                <a16:creationId xmlns:a16="http://schemas.microsoft.com/office/drawing/2014/main" id="{3FF6122F-C13D-48D1-86D5-44CCE49C21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6" t="28527" r="34941" b="41861"/>
          <a:stretch/>
        </p:blipFill>
        <p:spPr>
          <a:xfrm>
            <a:off x="10455" y="1253448"/>
            <a:ext cx="2551303" cy="253801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8BD0844-701D-48D9-8C6D-CD6A6EA3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4" t="42636" r="38676" b="36279"/>
          <a:stretch/>
        </p:blipFill>
        <p:spPr>
          <a:xfrm>
            <a:off x="2561758" y="1253448"/>
            <a:ext cx="3541091" cy="253468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F06523C-488B-465D-A4D0-AC5BCF61FF8C}"/>
              </a:ext>
            </a:extLst>
          </p:cNvPr>
          <p:cNvSpPr txBox="1"/>
          <p:nvPr/>
        </p:nvSpPr>
        <p:spPr>
          <a:xfrm>
            <a:off x="7459404" y="5651444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pic>
        <p:nvPicPr>
          <p:cNvPr id="1026" name="Picture 2" descr="Cosmarium subtumidum var. subtumidum - Pandorina">
            <a:extLst>
              <a:ext uri="{FF2B5EF4-FFF2-40B4-BE49-F238E27FC236}">
                <a16:creationId xmlns:a16="http://schemas.microsoft.com/office/drawing/2014/main" id="{D071B3D1-1B56-8BD9-E637-3753DBADB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777" y="3778606"/>
            <a:ext cx="5542907" cy="307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16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2"/>
    </mc:Choice>
    <mc:Fallback xmlns="">
      <p:transition spd="slow" advTm="10592"/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240</Words>
  <Application>Microsoft Office PowerPoint</Application>
  <PresentationFormat>Předvádění na obrazovce (4:3)</PresentationFormat>
  <Paragraphs>75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Motiv Office</vt:lpstr>
      <vt:lpstr>Cvičení číslo 6  oddělení Charophyta </vt:lpstr>
      <vt:lpstr>Oddělení Charophyta</vt:lpstr>
      <vt:lpstr>Třída Charophyceae</vt:lpstr>
      <vt:lpstr>Prezentace aplikace PowerPoint</vt:lpstr>
      <vt:lpstr>Prezentace aplikace PowerPoint</vt:lpstr>
      <vt:lpstr>Třída Zygnematophyceae</vt:lpstr>
      <vt:lpstr>Třída Zygnematophyceae     Cosmarium sp.</vt:lpstr>
      <vt:lpstr>Třída Zygnematophyceae     Cosmarium sp.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Objekty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číslo 6  oddělení Charophyta</dc:title>
  <dc:creator>Barbora Hutňan Chattová</dc:creator>
  <cp:lastModifiedBy>Barbora Hutňan Chattová</cp:lastModifiedBy>
  <cp:revision>8</cp:revision>
  <dcterms:created xsi:type="dcterms:W3CDTF">2020-11-08T08:25:59Z</dcterms:created>
  <dcterms:modified xsi:type="dcterms:W3CDTF">2024-09-17T10:10:09Z</dcterms:modified>
</cp:coreProperties>
</file>