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3" r:id="rId2"/>
    <p:sldId id="364" r:id="rId3"/>
    <p:sldId id="361" r:id="rId4"/>
    <p:sldId id="403" r:id="rId5"/>
    <p:sldId id="404" r:id="rId6"/>
    <p:sldId id="405" r:id="rId7"/>
    <p:sldId id="401" r:id="rId8"/>
    <p:sldId id="391" r:id="rId9"/>
    <p:sldId id="392" r:id="rId10"/>
    <p:sldId id="402" r:id="rId11"/>
    <p:sldId id="393" r:id="rId12"/>
    <p:sldId id="394" r:id="rId13"/>
    <p:sldId id="395" r:id="rId14"/>
    <p:sldId id="377" r:id="rId15"/>
    <p:sldId id="378" r:id="rId16"/>
    <p:sldId id="389" r:id="rId17"/>
    <p:sldId id="380" r:id="rId18"/>
    <p:sldId id="381" r:id="rId19"/>
    <p:sldId id="388" r:id="rId20"/>
    <p:sldId id="390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CC"/>
    <a:srgbClr val="FFCC00"/>
    <a:srgbClr val="E0FE8A"/>
    <a:srgbClr val="FEEEB4"/>
    <a:srgbClr val="F8F4CA"/>
    <a:srgbClr val="F6E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4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7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16C2A9-604A-4A9D-BE0C-2A92FCE4CC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77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F26640-4A58-423A-AA90-C8B999BEE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720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4AF99A-86F1-4C7D-9371-8547BB203001}" type="slidenum">
              <a:rPr lang="cs-CZ" altLang="cs-CZ" sz="1200"/>
              <a:pPr/>
              <a:t>1</a:t>
            </a:fld>
            <a:endParaRPr lang="cs-CZ" altLang="cs-CZ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7B287-7EBF-4BD7-B3AB-A6B27DC610F2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981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451352-0623-4B9C-81B3-28B7FE560E21}" type="slidenum">
              <a:rPr lang="cs-CZ" altLang="cs-CZ" sz="1200"/>
              <a:pPr/>
              <a:t>11</a:t>
            </a:fld>
            <a:endParaRPr lang="cs-CZ" altLang="cs-CZ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9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C073DB-941F-4D0E-8C5D-7C96EC4ADFDB}" type="slidenum">
              <a:rPr lang="cs-CZ" altLang="cs-CZ" sz="1200"/>
              <a:pPr/>
              <a:t>12</a:t>
            </a:fld>
            <a:endParaRPr lang="cs-CZ" altLang="cs-CZ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3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74BCCF-457E-4EDF-9AF0-81B2A149D254}" type="slidenum">
              <a:rPr lang="cs-CZ" altLang="cs-CZ" sz="1200"/>
              <a:pPr/>
              <a:t>13</a:t>
            </a:fld>
            <a:endParaRPr lang="cs-CZ" altLang="cs-CZ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62C2A8-78EF-4670-AAE9-008A7230ED98}" type="slidenum">
              <a:rPr lang="cs-CZ" altLang="cs-CZ" sz="1200"/>
              <a:pPr/>
              <a:t>14</a:t>
            </a:fld>
            <a:endParaRPr lang="cs-CZ" altLang="cs-CZ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4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117F6A-D027-4710-A957-265ED35A28DA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26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A5901A-C66B-4A4F-86F1-FAFED591312D}" type="slidenum">
              <a:rPr lang="cs-CZ" altLang="cs-CZ" sz="1200"/>
              <a:pPr/>
              <a:t>16</a:t>
            </a:fld>
            <a:endParaRPr lang="cs-CZ" alt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3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DD6D02-4678-4D51-B2DC-8012DF294023}" type="slidenum">
              <a:rPr lang="cs-CZ" altLang="cs-CZ" sz="1200"/>
              <a:pPr/>
              <a:t>17</a:t>
            </a:fld>
            <a:endParaRPr lang="cs-CZ" altLang="cs-CZ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7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BC250-974B-4369-B73A-0786EEA017BA}" type="slidenum">
              <a:rPr lang="cs-CZ" altLang="cs-CZ" sz="1200"/>
              <a:pPr/>
              <a:t>18</a:t>
            </a:fld>
            <a:endParaRPr lang="cs-CZ" altLang="cs-CZ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06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2AF9DD-4016-4208-AE0D-DCDC2729B87A}" type="slidenum">
              <a:rPr lang="cs-CZ" altLang="cs-CZ" sz="1200"/>
              <a:pPr/>
              <a:t>19</a:t>
            </a:fld>
            <a:endParaRPr lang="cs-CZ" alt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7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C2BCA1-AC9A-48F5-8C00-DF80CD47DA31}" type="slidenum">
              <a:rPr lang="cs-CZ" altLang="cs-CZ" sz="1200"/>
              <a:pPr/>
              <a:t>2</a:t>
            </a:fld>
            <a:endParaRPr lang="cs-CZ" altLang="cs-CZ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6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8F3807-B329-4EC8-BFA2-845C53CE5C60}" type="slidenum">
              <a:rPr lang="cs-CZ" altLang="cs-CZ" sz="1200"/>
              <a:pPr/>
              <a:t>20</a:t>
            </a:fld>
            <a:endParaRPr lang="cs-CZ" altLang="cs-CZ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9DC8A-3E55-4B70-B6E5-E1F4B9F9C79D}" type="slidenum">
              <a:rPr lang="cs-CZ" altLang="cs-CZ" sz="1200"/>
              <a:pPr/>
              <a:t>3</a:t>
            </a:fld>
            <a:endParaRPr lang="cs-CZ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9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25959-B93C-4460-9B22-5F2BC572FE1A}" type="slidenum">
              <a:rPr lang="cs-CZ" altLang="cs-CZ" sz="1200"/>
              <a:pPr/>
              <a:t>4</a:t>
            </a:fld>
            <a:endParaRPr lang="cs-CZ" altLang="cs-CZ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1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F7C4B-52EA-4310-9369-152A24E9EB9A}" type="slidenum">
              <a:rPr lang="cs-CZ" altLang="cs-CZ" sz="1200"/>
              <a:pPr/>
              <a:t>5</a:t>
            </a:fld>
            <a:endParaRPr lang="cs-CZ" altLang="cs-CZ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4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F7C4B-52EA-4310-9369-152A24E9EB9A}" type="slidenum">
              <a:rPr lang="cs-CZ" altLang="cs-CZ" sz="1200"/>
              <a:pPr/>
              <a:t>6</a:t>
            </a:fld>
            <a:endParaRPr lang="cs-CZ" altLang="cs-CZ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8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37D956-4E59-40E8-AACB-5A9D8C5A48B5}" type="slidenum">
              <a:rPr lang="cs-CZ" altLang="cs-CZ" sz="1200"/>
              <a:pPr/>
              <a:t>7</a:t>
            </a:fld>
            <a:endParaRPr lang="cs-CZ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78A3C-D4AC-49D1-9D71-71015709AAEE}" type="slidenum">
              <a:rPr lang="cs-CZ" altLang="cs-CZ" sz="1200"/>
              <a:pPr/>
              <a:t>8</a:t>
            </a:fld>
            <a:endParaRPr lang="cs-CZ" altLang="cs-CZ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4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DE8F15-CD3C-4B40-93C9-7817E006508F}" type="slidenum">
              <a:rPr lang="cs-CZ" altLang="cs-CZ" sz="1200"/>
              <a:pPr/>
              <a:t>9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9EB3-A842-40EA-8853-708E807CC7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720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EB3F-0696-416A-A5B8-64AB6B9CA5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5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75E8-AFF4-4CF9-8A84-0B12FBFE17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41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35F1-5C35-4489-BA80-DE592350E0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90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3EEF-1BEF-4B1E-A686-C3963345A0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3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5B2B-5300-4892-9153-793AA08EF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88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20FF-43F7-4FE1-B735-73E2D62BAF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52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2B20-EECB-41D7-B276-7B1287A7B4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88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EC7C-3C4E-44C6-A2C9-FF3475D848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70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E870-7EE5-4E15-A77C-F059AA1853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2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BB14-7B4C-4B7B-91FE-82B08B2001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20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EA0E-F171-4595-86D2-E4B784D12D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65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3E52-3BAC-4B9C-9587-5661D94BCF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1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0261-C534-44D1-BFBF-1757F7C4C4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35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D9EE257-5CCA-4ADB-8481-1B9DD5B636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3568" y="692696"/>
            <a:ext cx="4012315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Oddělení: </a:t>
            </a:r>
            <a:r>
              <a:rPr lang="cs-CZ" altLang="cs-CZ" sz="2800" dirty="0" err="1">
                <a:solidFill>
                  <a:schemeClr val="tx2"/>
                </a:solidFill>
              </a:rPr>
              <a:t>Ascomycota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39552" y="1662113"/>
            <a:ext cx="8136136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6213"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/>
              <a:t>ZÁKLADNÍ CHARAKTERISTIKA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cs-CZ" altLang="cs-CZ" sz="2400" dirty="0" smtClean="0"/>
              <a:t>pohlavní </a:t>
            </a:r>
            <a:r>
              <a:rPr lang="cs-CZ" altLang="cs-CZ" sz="2400" dirty="0"/>
              <a:t>proces </a:t>
            </a:r>
            <a:r>
              <a:rPr lang="cs-CZ" altLang="cs-CZ" sz="2400" dirty="0">
                <a:sym typeface="Wingdings" panose="05000000000000000000" pitchFamily="2" charset="2"/>
              </a:rPr>
              <a:t>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dikaryotické</a:t>
            </a:r>
            <a:r>
              <a:rPr lang="cs-CZ" altLang="cs-CZ" sz="2400" dirty="0"/>
              <a:t> hyfy </a:t>
            </a:r>
            <a:r>
              <a:rPr lang="cs-CZ" altLang="cs-CZ" sz="2400" dirty="0">
                <a:sym typeface="Wingdings" panose="05000000000000000000" pitchFamily="2" charset="2"/>
              </a:rPr>
              <a:t> askus (vřecko), </a:t>
            </a:r>
            <a:r>
              <a:rPr lang="cs-CZ" altLang="cs-CZ" sz="2400" dirty="0" smtClean="0">
                <a:sym typeface="Wingdings" panose="05000000000000000000" pitchFamily="2" charset="2"/>
              </a:rPr>
              <a:t>zde mitóza </a:t>
            </a:r>
            <a:r>
              <a:rPr lang="cs-CZ" altLang="cs-CZ" sz="2400" dirty="0">
                <a:sym typeface="Wingdings" panose="05000000000000000000" pitchFamily="2" charset="2"/>
              </a:rPr>
              <a:t>a tvorba spor (zpravidla 8)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cs-CZ" altLang="cs-CZ" sz="2400" dirty="0"/>
              <a:t>obvykle sdruženy do </a:t>
            </a:r>
            <a:r>
              <a:rPr lang="cs-CZ" altLang="cs-CZ" sz="2400" b="1" dirty="0"/>
              <a:t>plodnic (</a:t>
            </a:r>
            <a:r>
              <a:rPr lang="cs-CZ" altLang="cs-CZ" sz="2400" b="1" dirty="0" err="1"/>
              <a:t>askomat</a:t>
            </a:r>
            <a:r>
              <a:rPr lang="cs-CZ" altLang="cs-CZ" sz="2400" b="1" dirty="0"/>
              <a:t>)</a:t>
            </a:r>
            <a:r>
              <a:rPr lang="cs-CZ" altLang="cs-CZ" sz="2400" dirty="0"/>
              <a:t>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cs-CZ" altLang="cs-CZ" sz="2400" dirty="0"/>
              <a:t>vřecka a askospory (tzv. </a:t>
            </a:r>
            <a:r>
              <a:rPr lang="cs-CZ" altLang="cs-CZ" sz="2400" dirty="0" err="1"/>
              <a:t>teleomorfa</a:t>
            </a:r>
            <a:r>
              <a:rPr lang="cs-CZ" altLang="cs-CZ" sz="2400" dirty="0"/>
              <a:t> – perfektní stadium) </a:t>
            </a:r>
            <a:r>
              <a:rPr lang="cs-CZ" altLang="cs-CZ" sz="2400" dirty="0" smtClean="0"/>
              <a:t>se za </a:t>
            </a:r>
            <a:r>
              <a:rPr lang="cs-CZ" altLang="cs-CZ" sz="2400" dirty="0"/>
              <a:t>normálních podmínek často vůbec netvoří a houba žije v </a:t>
            </a:r>
            <a:r>
              <a:rPr lang="cs-CZ" altLang="cs-CZ" sz="2400" b="1" dirty="0"/>
              <a:t>imperfektním stadiu (tzv. </a:t>
            </a:r>
            <a:r>
              <a:rPr lang="cs-CZ" altLang="cs-CZ" sz="2400" b="1" dirty="0" err="1"/>
              <a:t>anamorfa</a:t>
            </a:r>
            <a:r>
              <a:rPr lang="cs-CZ" altLang="cs-CZ" sz="2400" b="1" dirty="0"/>
              <a:t>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cs-CZ" altLang="cs-CZ" sz="2400" dirty="0"/>
              <a:t>nebo se obě „formy“ v životním cyklu doplňují či střídají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60" y="110524"/>
            <a:ext cx="5435600" cy="874713"/>
          </a:xfrm>
        </p:spPr>
        <p:txBody>
          <a:bodyPr/>
          <a:lstStyle/>
          <a:p>
            <a:r>
              <a:rPr lang="cs-CZ" altLang="cs-CZ" sz="2800" b="1" i="1" dirty="0" err="1"/>
              <a:t>Hypoxylon</a:t>
            </a:r>
            <a:r>
              <a:rPr lang="cs-CZ" altLang="cs-CZ" sz="2800" b="1" i="1" dirty="0"/>
              <a:t> </a:t>
            </a:r>
            <a:r>
              <a:rPr lang="cs-CZ" altLang="cs-CZ" sz="2800" b="1" dirty="0"/>
              <a:t>-</a:t>
            </a:r>
            <a:r>
              <a:rPr lang="cs-CZ" altLang="cs-CZ" sz="2800" b="1" i="1" dirty="0"/>
              <a:t> </a:t>
            </a:r>
            <a:r>
              <a:rPr lang="cs-CZ" altLang="cs-CZ" sz="2800" b="1" dirty="0" err="1"/>
              <a:t>dřevomor</a:t>
            </a:r>
            <a:endParaRPr lang="cs-CZ" altLang="cs-CZ" sz="2800" b="1" dirty="0"/>
          </a:p>
        </p:txBody>
      </p:sp>
      <p:pic>
        <p:nvPicPr>
          <p:cNvPr id="1863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181609"/>
            <a:ext cx="4392613" cy="3317875"/>
          </a:xfrm>
          <a:noFill/>
          <a:ln/>
        </p:spPr>
      </p:pic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6060089" y="359022"/>
            <a:ext cx="2747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 dirty="0"/>
              <a:t>(obrazová prezentace)</a:t>
            </a:r>
          </a:p>
        </p:txBody>
      </p:sp>
      <p:pic>
        <p:nvPicPr>
          <p:cNvPr id="18638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648" y="2034640"/>
            <a:ext cx="2952750" cy="2147887"/>
          </a:xfrm>
          <a:noFill/>
          <a:ln/>
        </p:spPr>
      </p:pic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5867400" y="1556792"/>
            <a:ext cx="327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dirty="0"/>
              <a:t>schéma řezu </a:t>
            </a:r>
            <a:r>
              <a:rPr lang="cs-CZ" altLang="cs-CZ" sz="2000" dirty="0" err="1"/>
              <a:t>stromatem</a:t>
            </a:r>
            <a:endParaRPr lang="cs-CZ" altLang="cs-CZ" sz="2000" dirty="0"/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4643438" y="3108584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perithecia</a:t>
            </a: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 flipV="1">
            <a:off x="5364163" y="3037146"/>
            <a:ext cx="936625" cy="1444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250824" y="908050"/>
            <a:ext cx="55453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noProof="1"/>
              <a:t>Stromatický lignikolní askomycet.</a:t>
            </a:r>
          </a:p>
          <a:p>
            <a:r>
              <a:rPr lang="cs-CZ" altLang="cs-CZ" noProof="1"/>
              <a:t>Teleomorfní stromata mají pod povrchem množství </a:t>
            </a:r>
            <a:r>
              <a:rPr lang="cs-CZ" altLang="cs-CZ" dirty="0" smtClean="0"/>
              <a:t>plodnic</a:t>
            </a:r>
            <a:r>
              <a:rPr lang="cs-CZ" altLang="cs-CZ" noProof="1" smtClean="0"/>
              <a:t> </a:t>
            </a:r>
            <a:r>
              <a:rPr lang="cs-CZ" altLang="cs-CZ" noProof="1"/>
              <a:t>(</a:t>
            </a:r>
            <a:r>
              <a:rPr lang="cs-CZ" altLang="cs-CZ" dirty="0" err="1"/>
              <a:t>perithecií</a:t>
            </a:r>
            <a:r>
              <a:rPr lang="cs-CZ" altLang="cs-CZ" noProof="1"/>
              <a:t>), </a:t>
            </a:r>
            <a:r>
              <a:rPr lang="cs-CZ" altLang="cs-CZ" noProof="1" smtClean="0"/>
              <a:t>obsahujících </a:t>
            </a:r>
            <a:r>
              <a:rPr lang="cs-CZ" altLang="cs-CZ" noProof="1"/>
              <a:t>vřecka s tmavými jednobuněčnými askosporami. </a:t>
            </a: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4643438" y="4325034"/>
            <a:ext cx="2952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 err="1" smtClean="0"/>
              <a:t>stromata</a:t>
            </a:r>
            <a:r>
              <a:rPr lang="cs-CZ" altLang="cs-CZ" sz="2000" dirty="0" smtClean="0"/>
              <a:t> na substrátu</a:t>
            </a:r>
            <a:endParaRPr lang="cs-CZ" altLang="cs-CZ" sz="2000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4048125" y="3540770"/>
            <a:ext cx="955675" cy="842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860032" y="4980187"/>
            <a:ext cx="39479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noProof="1" smtClean="0"/>
              <a:t>Druhy </a:t>
            </a:r>
            <a:r>
              <a:rPr lang="cs-CZ" altLang="cs-CZ" noProof="1"/>
              <a:t>rodu </a:t>
            </a:r>
            <a:r>
              <a:rPr lang="cs-CZ" altLang="cs-CZ" i="1" noProof="1"/>
              <a:t>Hypoxylon</a:t>
            </a:r>
            <a:r>
              <a:rPr lang="cs-CZ" altLang="cs-CZ" noProof="1"/>
              <a:t> </a:t>
            </a:r>
            <a:r>
              <a:rPr lang="cs-CZ" altLang="cs-CZ" noProof="1" smtClean="0"/>
              <a:t>se běžně vyskytují </a:t>
            </a:r>
            <a:r>
              <a:rPr lang="cs-CZ" altLang="cs-CZ" noProof="1"/>
              <a:t>na mrtvém dřevě listnáčů.</a:t>
            </a:r>
          </a:p>
        </p:txBody>
      </p:sp>
    </p:spTree>
    <p:extLst>
      <p:ext uri="{BB962C8B-B14F-4D97-AF65-F5344CB8AC3E}">
        <p14:creationId xmlns:p14="http://schemas.microsoft.com/office/powerpoint/2010/main" val="11338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16570"/>
            <a:ext cx="9361040" cy="692150"/>
          </a:xfrm>
        </p:spPr>
        <p:txBody>
          <a:bodyPr/>
          <a:lstStyle/>
          <a:p>
            <a:r>
              <a:rPr lang="cs-CZ" altLang="cs-CZ" sz="2800" b="1" i="1" dirty="0" err="1"/>
              <a:t>Nectria</a:t>
            </a:r>
            <a:r>
              <a:rPr lang="cs-CZ" altLang="cs-CZ" sz="2800" b="1" i="1" dirty="0"/>
              <a:t> </a:t>
            </a:r>
            <a:r>
              <a:rPr lang="cs-CZ" altLang="cs-CZ" sz="2800" b="1" i="1" dirty="0" err="1"/>
              <a:t>cinnabarina</a:t>
            </a:r>
            <a:r>
              <a:rPr lang="cs-CZ" altLang="cs-CZ" sz="2800" b="1" i="1" dirty="0"/>
              <a:t>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anam</a:t>
            </a:r>
            <a:r>
              <a:rPr lang="cs-CZ" altLang="cs-CZ" sz="2800" dirty="0"/>
              <a:t>. </a:t>
            </a:r>
            <a:r>
              <a:rPr lang="cs-CZ" altLang="cs-CZ" sz="2800" i="1" dirty="0" err="1"/>
              <a:t>Tubercularia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vulgaris</a:t>
            </a:r>
            <a:r>
              <a:rPr lang="cs-CZ" altLang="cs-CZ" sz="2800" dirty="0"/>
              <a:t>)</a:t>
            </a:r>
            <a:br>
              <a:rPr lang="cs-CZ" altLang="cs-CZ" sz="2800" dirty="0"/>
            </a:br>
            <a:r>
              <a:rPr lang="cs-CZ" altLang="cs-CZ" sz="2800" dirty="0" err="1"/>
              <a:t>rážovka</a:t>
            </a:r>
            <a:r>
              <a:rPr lang="cs-CZ" altLang="cs-CZ" sz="2800" dirty="0"/>
              <a:t> rumělková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39" y="2636838"/>
            <a:ext cx="5400675" cy="40322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6138939" y="5774601"/>
            <a:ext cx="25915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(herbářová položka – </a:t>
            </a:r>
            <a:r>
              <a:rPr lang="cs-CZ" altLang="cs-CZ" sz="2000" dirty="0" err="1">
                <a:solidFill>
                  <a:srgbClr val="FFFF00"/>
                </a:solidFill>
              </a:rPr>
              <a:t>binokl</a:t>
            </a:r>
            <a:r>
              <a:rPr lang="cs-CZ" altLang="cs-CZ" sz="20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6066211" y="4073693"/>
            <a:ext cx="30241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/>
              <a:t>perithecia</a:t>
            </a:r>
            <a:r>
              <a:rPr lang="cs-CZ" altLang="cs-CZ" sz="2000" dirty="0"/>
              <a:t> nahloučená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 kolem rudimentárního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 </a:t>
            </a:r>
            <a:r>
              <a:rPr lang="cs-CZ" altLang="cs-CZ" sz="2000" dirty="0" err="1"/>
              <a:t>stromatu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teleomorfa</a:t>
            </a:r>
            <a:r>
              <a:rPr lang="cs-CZ" altLang="cs-CZ" sz="2000" dirty="0"/>
              <a:t>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1457699" y="2241550"/>
            <a:ext cx="453650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/>
              <a:t>polštářovitá </a:t>
            </a:r>
            <a:r>
              <a:rPr lang="cs-CZ" altLang="cs-CZ" sz="2000" dirty="0" err="1"/>
              <a:t>sporodochia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anamorfy</a:t>
            </a:r>
            <a:endParaRPr lang="cs-CZ" altLang="cs-CZ" sz="2000" i="1" dirty="0"/>
          </a:p>
        </p:txBody>
      </p:sp>
      <p:sp>
        <p:nvSpPr>
          <p:cNvPr id="26631" name="Text Box 29"/>
          <p:cNvSpPr txBox="1">
            <a:spLocks noChangeArrowheads="1"/>
          </p:cNvSpPr>
          <p:nvPr/>
        </p:nvSpPr>
        <p:spPr bwMode="auto">
          <a:xfrm>
            <a:off x="323527" y="1229851"/>
            <a:ext cx="8641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/>
              <a:t>Shluky červených </a:t>
            </a:r>
            <a:r>
              <a:rPr lang="cs-CZ" altLang="cs-CZ" sz="2400" dirty="0" err="1"/>
              <a:t>perithecií</a:t>
            </a:r>
            <a:r>
              <a:rPr lang="cs-CZ" altLang="cs-CZ" sz="2400" dirty="0"/>
              <a:t> a růžové polštářky </a:t>
            </a:r>
            <a:r>
              <a:rPr lang="cs-CZ" altLang="cs-CZ" sz="2400" dirty="0" err="1"/>
              <a:t>anamorfy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narůstají ve velkých </a:t>
            </a:r>
            <a:r>
              <a:rPr lang="cs-CZ" altLang="cs-CZ" sz="2400" dirty="0"/>
              <a:t>skupinách</a:t>
            </a:r>
            <a:r>
              <a:rPr lang="cs-CZ" altLang="cs-CZ" sz="2400" i="1" dirty="0"/>
              <a:t> </a:t>
            </a:r>
            <a:r>
              <a:rPr lang="cs-CZ" altLang="cs-CZ" sz="2400" dirty="0"/>
              <a:t>na větvích listnatých stromů.</a:t>
            </a:r>
            <a:endParaRPr lang="cs-CZ" altLang="cs-CZ" sz="2400" dirty="0">
              <a:solidFill>
                <a:schemeClr val="accent1"/>
              </a:solidFill>
            </a:endParaRPr>
          </a:p>
        </p:txBody>
      </p:sp>
      <p:sp>
        <p:nvSpPr>
          <p:cNvPr id="26632" name="Line 30"/>
          <p:cNvSpPr>
            <a:spLocks noChangeShapeType="1"/>
          </p:cNvSpPr>
          <p:nvPr/>
        </p:nvSpPr>
        <p:spPr bwMode="auto">
          <a:xfrm flipH="1">
            <a:off x="4986414" y="4581525"/>
            <a:ext cx="115252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Line 31"/>
          <p:cNvSpPr>
            <a:spLocks noChangeShapeType="1"/>
          </p:cNvSpPr>
          <p:nvPr/>
        </p:nvSpPr>
        <p:spPr bwMode="auto">
          <a:xfrm flipH="1">
            <a:off x="4338714" y="4581525"/>
            <a:ext cx="1800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4" name="Line 32"/>
          <p:cNvSpPr>
            <a:spLocks noChangeShapeType="1"/>
          </p:cNvSpPr>
          <p:nvPr/>
        </p:nvSpPr>
        <p:spPr bwMode="auto">
          <a:xfrm flipH="1">
            <a:off x="1457401" y="2565400"/>
            <a:ext cx="576263" cy="1079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128530" y="2900362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(trvalý preparát)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6400" y="1232817"/>
            <a:ext cx="4933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/>
              <a:t>perithecia</a:t>
            </a:r>
            <a:r>
              <a:rPr lang="cs-CZ" altLang="cs-CZ" sz="2000" dirty="0"/>
              <a:t> nahloučená kolem rudimentárního </a:t>
            </a:r>
            <a:r>
              <a:rPr lang="cs-CZ" altLang="cs-CZ" sz="2000" dirty="0" err="1"/>
              <a:t>stromatu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teleomorfa</a:t>
            </a:r>
            <a:r>
              <a:rPr lang="cs-CZ" altLang="cs-CZ" sz="2000" dirty="0"/>
              <a:t>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7504" y="2169731"/>
            <a:ext cx="47736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/>
              <a:t>polštářovitá </a:t>
            </a:r>
            <a:r>
              <a:rPr lang="cs-CZ" altLang="cs-CZ" sz="2000" dirty="0" err="1"/>
              <a:t>sporodochia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anamorfa</a:t>
            </a:r>
            <a:r>
              <a:rPr lang="cs-CZ" altLang="cs-CZ" sz="2000" dirty="0"/>
              <a:t>)</a:t>
            </a:r>
            <a:endParaRPr lang="cs-CZ" altLang="cs-CZ" sz="2000" i="1" dirty="0"/>
          </a:p>
        </p:txBody>
      </p:sp>
      <p:pic>
        <p:nvPicPr>
          <p:cNvPr id="28678" name="Picture 15" descr="nectria_perithecia_rez_4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249" r="11810" b="15749"/>
          <a:stretch>
            <a:fillRect/>
          </a:stretch>
        </p:blipFill>
        <p:spPr bwMode="auto">
          <a:xfrm>
            <a:off x="5678487" y="794833"/>
            <a:ext cx="3259138" cy="25273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6" descr="nectria_perithecia_rez_20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450952"/>
            <a:ext cx="4267200" cy="32004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Line 11"/>
          <p:cNvSpPr>
            <a:spLocks noChangeShapeType="1"/>
          </p:cNvSpPr>
          <p:nvPr/>
        </p:nvSpPr>
        <p:spPr bwMode="auto">
          <a:xfrm flipV="1">
            <a:off x="4683076" y="1388194"/>
            <a:ext cx="1761132" cy="36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7391400" y="3524250"/>
            <a:ext cx="1447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 </a:t>
            </a:r>
            <a:r>
              <a:rPr lang="cs-CZ" altLang="cs-CZ" sz="2000"/>
              <a:t>ostiolum</a:t>
            </a:r>
            <a:endParaRPr lang="cs-CZ" altLang="cs-CZ" sz="2000">
              <a:solidFill>
                <a:srgbClr val="000000"/>
              </a:solidFill>
            </a:endParaRPr>
          </a:p>
        </p:txBody>
      </p:sp>
      <p:pic>
        <p:nvPicPr>
          <p:cNvPr id="28682" name="Picture 18" descr="nectria_sporodochium_rez_4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3447106"/>
            <a:ext cx="4267200" cy="32004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2057400" y="2590800"/>
            <a:ext cx="153988" cy="101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88578"/>
            <a:ext cx="8270056" cy="692150"/>
          </a:xfrm>
        </p:spPr>
        <p:txBody>
          <a:bodyPr/>
          <a:lstStyle/>
          <a:p>
            <a:pPr algn="l"/>
            <a:r>
              <a:rPr lang="cs-CZ" altLang="cs-CZ" sz="2800" b="1" i="1" dirty="0" err="1"/>
              <a:t>Nectria</a:t>
            </a:r>
            <a:r>
              <a:rPr lang="cs-CZ" altLang="cs-CZ" sz="2800" b="1" i="1" dirty="0"/>
              <a:t> </a:t>
            </a:r>
            <a:r>
              <a:rPr lang="cs-CZ" altLang="cs-CZ" sz="2800" b="1" i="1" dirty="0" err="1"/>
              <a:t>cinnabarina</a:t>
            </a:r>
            <a:r>
              <a:rPr lang="cs-CZ" altLang="cs-CZ" sz="2800" b="1" i="1" dirty="0"/>
              <a:t>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anam</a:t>
            </a:r>
            <a:r>
              <a:rPr lang="cs-CZ" altLang="cs-CZ" sz="2800" dirty="0"/>
              <a:t>. </a:t>
            </a:r>
            <a:r>
              <a:rPr lang="cs-CZ" altLang="cs-CZ" sz="2800" i="1" dirty="0" err="1"/>
              <a:t>Tubercularia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vulgaris</a:t>
            </a:r>
            <a:r>
              <a:rPr lang="cs-CZ" altLang="cs-CZ" sz="2800" dirty="0"/>
              <a:t>)</a:t>
            </a:r>
            <a:br>
              <a:rPr lang="cs-CZ" altLang="cs-CZ" sz="2800" dirty="0"/>
            </a:br>
            <a:r>
              <a:rPr lang="cs-CZ" altLang="cs-CZ" sz="2800" dirty="0"/>
              <a:t>       </a:t>
            </a: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rážovka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rumělková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0" y="2747392"/>
            <a:ext cx="2840038" cy="374332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6192"/>
            <a:ext cx="2544763" cy="25447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28600" y="764704"/>
            <a:ext cx="594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400" dirty="0" smtClean="0"/>
              <a:t>parazit </a:t>
            </a:r>
            <a:r>
              <a:rPr lang="cs-CZ" altLang="cs-CZ" sz="2400" dirty="0"/>
              <a:t>trav, jejichž obilky přeměňuje na sklerocia; na nich po odpadnutí vytváří paličkovitá stopkatá </a:t>
            </a:r>
            <a:r>
              <a:rPr lang="cs-CZ" altLang="cs-CZ" sz="2400" dirty="0" err="1"/>
              <a:t>stromata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400" dirty="0"/>
              <a:t>sklerocia silně toxická, využití ve farmacii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28600" y="149310"/>
            <a:ext cx="889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Claviceps</a:t>
            </a:r>
            <a:r>
              <a:rPr lang="cs-CZ" altLang="cs-CZ" sz="2800" b="1" i="1" dirty="0">
                <a:solidFill>
                  <a:schemeClr val="tx2"/>
                </a:solidFill>
              </a:rPr>
              <a:t> </a:t>
            </a:r>
            <a:r>
              <a:rPr lang="cs-CZ" altLang="cs-CZ" sz="2800" b="1" i="1" dirty="0" err="1">
                <a:solidFill>
                  <a:schemeClr val="tx2"/>
                </a:solidFill>
              </a:rPr>
              <a:t>purpurea</a:t>
            </a:r>
            <a:r>
              <a:rPr lang="cs-CZ" altLang="cs-CZ" sz="2800" b="1" i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paličkovice nachová</a:t>
            </a:r>
          </a:p>
        </p:txBody>
      </p:sp>
      <p:pic>
        <p:nvPicPr>
          <p:cNvPr id="30726" name="Picture 10" descr="claviceps_purpurea_stroma_s_perithecii_4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6" y="3454102"/>
            <a:ext cx="4191000" cy="31432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3200400" y="2636912"/>
            <a:ext cx="302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perithecia</a:t>
            </a:r>
            <a:r>
              <a:rPr lang="cs-CZ" altLang="cs-CZ" sz="2000" dirty="0"/>
              <a:t> zanořená do hlavičky </a:t>
            </a:r>
            <a:r>
              <a:rPr lang="cs-CZ" altLang="cs-CZ" sz="2000" dirty="0" err="1"/>
              <a:t>stromatu</a:t>
            </a:r>
            <a:endParaRPr lang="cs-CZ" altLang="cs-CZ" sz="2000" i="1" dirty="0"/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5071864" y="3250704"/>
            <a:ext cx="111324" cy="9096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994764" y="5772427"/>
            <a:ext cx="1803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(trvalý preparát)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1488" y="1772816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dirty="0"/>
              <a:t>ZÁKLADNÍ CHARAKTERISTIKA</a:t>
            </a:r>
          </a:p>
          <a:p>
            <a:pPr>
              <a:buFontTx/>
              <a:buNone/>
            </a:pPr>
            <a:endParaRPr lang="cs-CZ" altLang="cs-CZ" sz="2400" dirty="0"/>
          </a:p>
          <a:p>
            <a:pPr>
              <a:spcBef>
                <a:spcPct val="50000"/>
              </a:spcBef>
            </a:pPr>
            <a:r>
              <a:rPr lang="cs-CZ" altLang="cs-CZ" sz="2400" dirty="0" err="1"/>
              <a:t>operkulátní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diskomycety</a:t>
            </a:r>
            <a:r>
              <a:rPr lang="cs-CZ" altLang="cs-CZ" sz="2400" dirty="0"/>
              <a:t>, asi 165 rodů a 1100 druhů</a:t>
            </a:r>
          </a:p>
          <a:p>
            <a:pPr>
              <a:spcBef>
                <a:spcPct val="50000"/>
              </a:spcBef>
            </a:pPr>
            <a:r>
              <a:rPr lang="cs-CZ" altLang="cs-CZ" sz="2400" dirty="0" err="1"/>
              <a:t>askomata</a:t>
            </a:r>
            <a:r>
              <a:rPr lang="cs-CZ" altLang="cs-CZ" sz="2400" dirty="0"/>
              <a:t> jsou často výrazně modifikovaná </a:t>
            </a:r>
            <a:r>
              <a:rPr lang="cs-CZ" altLang="cs-CZ" sz="2400" dirty="0" err="1"/>
              <a:t>apothecia</a:t>
            </a:r>
            <a:endParaRPr lang="cs-CZ" altLang="cs-CZ" sz="2400" dirty="0"/>
          </a:p>
          <a:p>
            <a:pPr>
              <a:spcBef>
                <a:spcPct val="50000"/>
              </a:spcBef>
            </a:pPr>
            <a:r>
              <a:rPr lang="cs-CZ" altLang="cs-CZ" sz="2400" dirty="0"/>
              <a:t>vřecka funkčně </a:t>
            </a:r>
            <a:r>
              <a:rPr lang="cs-CZ" altLang="cs-CZ" sz="2400" dirty="0" err="1"/>
              <a:t>unitunikátní</a:t>
            </a:r>
            <a:r>
              <a:rPr lang="cs-CZ" altLang="cs-CZ" sz="2400" dirty="0"/>
              <a:t>, otevírají se víčkem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většinou půdní </a:t>
            </a:r>
            <a:r>
              <a:rPr lang="cs-CZ" altLang="cs-CZ" sz="2400" dirty="0" err="1"/>
              <a:t>saprotrofní</a:t>
            </a:r>
            <a:r>
              <a:rPr lang="cs-CZ" altLang="cs-CZ" sz="2400" dirty="0"/>
              <a:t> organizmy, často na mrtvém dřevě a rostlinném opadu, některé druhy </a:t>
            </a:r>
            <a:br>
              <a:rPr lang="cs-CZ" altLang="cs-CZ" sz="2400" dirty="0"/>
            </a:br>
            <a:r>
              <a:rPr lang="cs-CZ" altLang="cs-CZ" sz="2400" dirty="0"/>
              <a:t>jsou </a:t>
            </a:r>
            <a:r>
              <a:rPr lang="cs-CZ" altLang="cs-CZ" sz="2400" dirty="0" err="1"/>
              <a:t>mykorhizní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antrakofilní</a:t>
            </a:r>
            <a:r>
              <a:rPr lang="cs-CZ" altLang="cs-CZ" sz="2400" dirty="0"/>
              <a:t> nebo koprofilní  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71488" y="551641"/>
            <a:ext cx="3663926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800" dirty="0" err="1">
                <a:solidFill>
                  <a:schemeClr val="tx2"/>
                </a:solidFill>
              </a:rPr>
              <a:t>Pezizomycetes</a:t>
            </a:r>
            <a:r>
              <a:rPr lang="cs-CZ" altLang="cs-CZ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896"/>
            <a:ext cx="3960813" cy="431800"/>
          </a:xfrm>
        </p:spPr>
        <p:txBody>
          <a:bodyPr/>
          <a:lstStyle/>
          <a:p>
            <a:pPr algn="l"/>
            <a:r>
              <a:rPr lang="cs-CZ" altLang="cs-CZ" sz="2800" b="1" i="1" dirty="0" err="1"/>
              <a:t>Peziza</a:t>
            </a:r>
            <a:r>
              <a:rPr lang="cs-CZ" altLang="cs-CZ" sz="2800" b="1" i="1" dirty="0"/>
              <a:t> </a:t>
            </a:r>
            <a:r>
              <a:rPr lang="cs-CZ" altLang="cs-CZ" sz="2800" dirty="0"/>
              <a:t>- </a:t>
            </a:r>
            <a:r>
              <a:rPr lang="cs-CZ" altLang="cs-CZ" sz="2800" dirty="0" err="1"/>
              <a:t>řasnatka</a:t>
            </a:r>
            <a:r>
              <a:rPr lang="cs-CZ" altLang="cs-CZ" sz="2800" dirty="0"/>
              <a:t> </a:t>
            </a:r>
          </a:p>
        </p:txBody>
      </p:sp>
      <p:sp>
        <p:nvSpPr>
          <p:cNvPr id="34830" name="Text Box 20"/>
          <p:cNvSpPr txBox="1">
            <a:spLocks noChangeArrowheads="1"/>
          </p:cNvSpPr>
          <p:nvPr/>
        </p:nvSpPr>
        <p:spPr bwMode="auto">
          <a:xfrm>
            <a:off x="323528" y="788511"/>
            <a:ext cx="49685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Miskovitá </a:t>
            </a:r>
            <a:r>
              <a:rPr lang="cs-CZ" altLang="cs-CZ" sz="2400" dirty="0" err="1"/>
              <a:t>apothecia</a:t>
            </a:r>
            <a:r>
              <a:rPr lang="cs-CZ" altLang="cs-CZ" sz="2400" dirty="0"/>
              <a:t> (5–10 cm); výskyt na různých substrátech (dřevo, půda, spáleniště, zdivo)</a:t>
            </a:r>
          </a:p>
        </p:txBody>
      </p:sp>
      <p:pic>
        <p:nvPicPr>
          <p:cNvPr id="34831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984844" cy="265321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67544" y="2276872"/>
            <a:ext cx="4323108" cy="3949098"/>
            <a:chOff x="744542" y="2786577"/>
            <a:chExt cx="4323108" cy="3949098"/>
          </a:xfrm>
        </p:grpSpPr>
        <p:pic>
          <p:nvPicPr>
            <p:cNvPr id="1026" name="Picture 2" descr="https://atrium.lib.uoguelph.ca/xmlui/bitstream/handle/10214/7022/Peziza_asci_in_Melzers_reagent.jpg?sequence=1&amp;isAllowed=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42" y="2786577"/>
              <a:ext cx="2961824" cy="3949098"/>
            </a:xfrm>
            <a:prstGeom prst="rect">
              <a:avLst/>
            </a:prstGeom>
            <a:noFill/>
            <a:ln w="222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8" name="Text Box 18"/>
            <p:cNvSpPr txBox="1">
              <a:spLocks noChangeArrowheads="1"/>
            </p:cNvSpPr>
            <p:nvPr/>
          </p:nvSpPr>
          <p:spPr bwMode="auto">
            <a:xfrm>
              <a:off x="3726212" y="4729098"/>
              <a:ext cx="1341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>
                  <a:solidFill>
                    <a:srgbClr val="FFFFFF"/>
                  </a:solidFill>
                </a:rPr>
                <a:t>askospory</a:t>
              </a:r>
            </a:p>
          </p:txBody>
        </p:sp>
        <p:sp>
          <p:nvSpPr>
            <p:cNvPr id="34829" name="Line 19"/>
            <p:cNvSpPr>
              <a:spLocks noChangeShapeType="1"/>
            </p:cNvSpPr>
            <p:nvPr/>
          </p:nvSpPr>
          <p:spPr bwMode="auto">
            <a:xfrm flipH="1" flipV="1">
              <a:off x="3140994" y="4653135"/>
              <a:ext cx="585218" cy="293681"/>
            </a:xfrm>
            <a:prstGeom prst="line">
              <a:avLst/>
            </a:prstGeom>
            <a:ln w="2857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3501034" y="4286355"/>
              <a:ext cx="547712" cy="7939"/>
            </a:xfrm>
            <a:prstGeom prst="line">
              <a:avLst/>
            </a:prstGeom>
            <a:ln w="2857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2780954" y="3190910"/>
              <a:ext cx="1008112" cy="248232"/>
            </a:xfrm>
            <a:prstGeom prst="line">
              <a:avLst/>
            </a:prstGeom>
            <a:ln w="2857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073521" y="4037002"/>
              <a:ext cx="9396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>
                  <a:solidFill>
                    <a:srgbClr val="FFFFFF"/>
                  </a:solidFill>
                </a:rPr>
                <a:t>vřecko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789066" y="2996952"/>
              <a:ext cx="11673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>
                  <a:solidFill>
                    <a:srgbClr val="FFFFFF"/>
                  </a:solidFill>
                </a:rPr>
                <a:t>parafýza</a:t>
              </a:r>
            </a:p>
          </p:txBody>
        </p:sp>
      </p:grp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323529" y="6417497"/>
            <a:ext cx="849694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FF"/>
                </a:solidFill>
              </a:rPr>
              <a:t>průřez výtrusorodou vrstvou zralého </a:t>
            </a:r>
            <a:r>
              <a:rPr lang="cs-CZ" altLang="cs-CZ" sz="2000" dirty="0" err="1">
                <a:solidFill>
                  <a:srgbClr val="FFFFFF"/>
                </a:solidFill>
              </a:rPr>
              <a:t>apothecia</a:t>
            </a:r>
            <a:r>
              <a:rPr lang="cs-CZ" altLang="cs-CZ" sz="2000" dirty="0">
                <a:solidFill>
                  <a:srgbClr val="FFFFFF"/>
                </a:solidFill>
              </a:rPr>
              <a:t>  </a:t>
            </a:r>
            <a:r>
              <a:rPr lang="cs-CZ" altLang="cs-CZ" sz="2000" dirty="0" smtClean="0">
                <a:solidFill>
                  <a:srgbClr val="FF0000"/>
                </a:solidFill>
              </a:rPr>
              <a:t>(</a:t>
            </a:r>
            <a:r>
              <a:rPr lang="cs-CZ" altLang="cs-CZ" sz="2000" dirty="0">
                <a:solidFill>
                  <a:srgbClr val="FF0000"/>
                </a:solidFill>
              </a:rPr>
              <a:t>mikroskopický preparát)</a:t>
            </a: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21" name="TextovéPole 1"/>
          <p:cNvSpPr txBox="1">
            <a:spLocks noChangeArrowheads="1"/>
          </p:cNvSpPr>
          <p:nvPr/>
        </p:nvSpPr>
        <p:spPr bwMode="auto">
          <a:xfrm>
            <a:off x="467544" y="5991249"/>
            <a:ext cx="1079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© G. </a:t>
            </a:r>
            <a:r>
              <a:rPr lang="cs-CZ" altLang="cs-CZ" sz="1000" dirty="0" err="1"/>
              <a:t>Barron</a:t>
            </a:r>
            <a:endParaRPr lang="cs-CZ" altLang="cs-CZ" sz="1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31640" r="30560" b="28400"/>
          <a:stretch/>
        </p:blipFill>
        <p:spPr>
          <a:xfrm>
            <a:off x="4932040" y="3593126"/>
            <a:ext cx="3984844" cy="2632843"/>
          </a:xfrm>
          <a:prstGeom prst="rect">
            <a:avLst/>
          </a:prstGeom>
          <a:ln w="22225">
            <a:solidFill>
              <a:srgbClr val="FFFFFF"/>
            </a:solidFill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37956" y="3090159"/>
            <a:ext cx="3960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2800" b="1" i="1" kern="0" dirty="0" err="1" smtClean="0"/>
              <a:t>Aleuria</a:t>
            </a:r>
            <a:r>
              <a:rPr lang="cs-CZ" altLang="cs-CZ" sz="2800" b="1" i="1" kern="0" dirty="0" smtClean="0"/>
              <a:t> </a:t>
            </a:r>
            <a:r>
              <a:rPr lang="cs-CZ" altLang="cs-CZ" sz="2800" kern="0" dirty="0" smtClean="0"/>
              <a:t>- </a:t>
            </a:r>
            <a:r>
              <a:rPr lang="cs-CZ" altLang="cs-CZ" sz="2800" kern="0" dirty="0" err="1" smtClean="0"/>
              <a:t>mísenka</a:t>
            </a:r>
            <a:r>
              <a:rPr lang="cs-CZ" altLang="cs-CZ" sz="2800" kern="0" dirty="0" smtClean="0"/>
              <a:t> </a:t>
            </a:r>
            <a:endParaRPr lang="cs-CZ" altLang="cs-CZ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7128197" cy="431800"/>
          </a:xfrm>
        </p:spPr>
        <p:txBody>
          <a:bodyPr/>
          <a:lstStyle/>
          <a:p>
            <a:pPr algn="l"/>
            <a:r>
              <a:rPr lang="cs-CZ" altLang="cs-CZ" sz="2800" b="1" i="1" dirty="0" err="1"/>
              <a:t>Gyromitra</a:t>
            </a:r>
            <a:r>
              <a:rPr lang="cs-CZ" altLang="cs-CZ" sz="2800" b="1" i="1" dirty="0"/>
              <a:t> </a:t>
            </a:r>
            <a:r>
              <a:rPr lang="cs-CZ" altLang="cs-CZ" sz="2800" b="1" i="1" dirty="0" err="1"/>
              <a:t>infula</a:t>
            </a:r>
            <a:r>
              <a:rPr lang="cs-CZ" altLang="cs-CZ" sz="2800" b="1" i="1" dirty="0"/>
              <a:t> </a:t>
            </a:r>
            <a:r>
              <a:rPr lang="cs-CZ" altLang="cs-CZ" sz="2800" dirty="0"/>
              <a:t>– ucháč čepcovitý</a:t>
            </a:r>
            <a:r>
              <a:rPr lang="cs-CZ" altLang="cs-CZ" sz="2800" i="1" dirty="0"/>
              <a:t> </a:t>
            </a:r>
          </a:p>
        </p:txBody>
      </p:sp>
      <p:sp>
        <p:nvSpPr>
          <p:cNvPr id="36867" name="Text Box 15"/>
          <p:cNvSpPr txBox="1">
            <a:spLocks noChangeArrowheads="1"/>
          </p:cNvSpPr>
          <p:nvPr/>
        </p:nvSpPr>
        <p:spPr bwMode="auto">
          <a:xfrm>
            <a:off x="467545" y="1340768"/>
            <a:ext cx="8065019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Roste na podzim na </a:t>
            </a:r>
            <a:r>
              <a:rPr lang="cs-CZ" altLang="cs-CZ" sz="2400" dirty="0"/>
              <a:t>tlejících kmenech a pařezech nebo na zemi v kontaktu s rozkládajícím se dřevem. </a:t>
            </a:r>
          </a:p>
        </p:txBody>
      </p:sp>
      <p:sp>
        <p:nvSpPr>
          <p:cNvPr id="36868" name="Text Box 20"/>
          <p:cNvSpPr txBox="1">
            <a:spLocks noChangeArrowheads="1"/>
          </p:cNvSpPr>
          <p:nvPr/>
        </p:nvSpPr>
        <p:spPr bwMode="auto">
          <a:xfrm>
            <a:off x="467545" y="735013"/>
            <a:ext cx="835216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mozkovitě</a:t>
            </a:r>
            <a:r>
              <a:rPr lang="cs-CZ" altLang="cs-CZ" sz="2400" dirty="0"/>
              <a:t> zprohýbaná stopkatá </a:t>
            </a:r>
            <a:r>
              <a:rPr lang="cs-CZ" altLang="cs-CZ" sz="2400" dirty="0" err="1"/>
              <a:t>apothecia</a:t>
            </a:r>
            <a:endParaRPr lang="cs-CZ" altLang="cs-CZ" sz="2400" dirty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29" y="2299126"/>
            <a:ext cx="6343650" cy="42291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536" y="271532"/>
            <a:ext cx="3960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Morchella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smrž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5" name="Picture 3" descr="morchella-esculenta">
            <a:hlinkClick r:id="rId3" invalidUrl="http:///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/>
          <a:stretch>
            <a:fillRect/>
          </a:stretch>
        </p:blipFill>
        <p:spPr bwMode="auto">
          <a:xfrm>
            <a:off x="1042988" y="2738438"/>
            <a:ext cx="3392487" cy="37226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95536" y="796925"/>
            <a:ext cx="47527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morfologicky </a:t>
            </a:r>
            <a:r>
              <a:rPr lang="cs-CZ" altLang="cs-CZ" sz="2400" dirty="0" smtClean="0"/>
              <a:t>diferencovaná </a:t>
            </a:r>
            <a:r>
              <a:rPr lang="cs-CZ" altLang="cs-CZ" sz="2400" dirty="0"/>
              <a:t>stopkatá </a:t>
            </a:r>
            <a:r>
              <a:rPr lang="cs-CZ" altLang="cs-CZ" sz="2400" dirty="0" err="1"/>
              <a:t>apothecia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na jaře v sadech a parcích</a:t>
            </a:r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oblíbené jedlé druhy</a:t>
            </a:r>
          </a:p>
        </p:txBody>
      </p:sp>
      <p:pic>
        <p:nvPicPr>
          <p:cNvPr id="38917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9405"/>
            <a:ext cx="3933825" cy="59055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5121" y="252788"/>
            <a:ext cx="840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Choiromyces</a:t>
            </a:r>
            <a:r>
              <a:rPr lang="cs-CZ" altLang="cs-CZ" sz="2800" b="1" i="1" dirty="0">
                <a:solidFill>
                  <a:schemeClr val="tx2"/>
                </a:solidFill>
              </a:rPr>
              <a:t> </a:t>
            </a:r>
            <a:r>
              <a:rPr lang="cs-CZ" altLang="cs-CZ" sz="2800" b="1" i="1" dirty="0" err="1">
                <a:solidFill>
                  <a:schemeClr val="tx2"/>
                </a:solidFill>
              </a:rPr>
              <a:t>venosus</a:t>
            </a:r>
            <a:r>
              <a:rPr lang="cs-CZ" altLang="cs-CZ" sz="2800" b="1" i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– </a:t>
            </a:r>
            <a:r>
              <a:rPr lang="cs-CZ" altLang="cs-CZ" sz="2800" dirty="0" err="1">
                <a:solidFill>
                  <a:schemeClr val="tx2"/>
                </a:solidFill>
              </a:rPr>
              <a:t>bělolanýž</a:t>
            </a:r>
            <a:r>
              <a:rPr lang="cs-CZ" altLang="cs-CZ" sz="2800" dirty="0">
                <a:solidFill>
                  <a:schemeClr val="tx2"/>
                </a:solidFill>
              </a:rPr>
              <a:t> obecný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95536" y="836712"/>
            <a:ext cx="82089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morfologicky extrémně diferencovaná podzemní </a:t>
            </a:r>
            <a:r>
              <a:rPr lang="cs-CZ" altLang="cs-CZ" sz="2400" dirty="0" err="1"/>
              <a:t>apothecia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– </a:t>
            </a:r>
            <a:r>
              <a:rPr lang="cs-CZ" altLang="cs-CZ" sz="2400" dirty="0"/>
              <a:t>tzv. </a:t>
            </a:r>
            <a:r>
              <a:rPr lang="cs-CZ" altLang="cs-CZ" sz="2400" dirty="0" err="1"/>
              <a:t>tuberothecia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silně aromatická – </a:t>
            </a:r>
            <a:r>
              <a:rPr lang="cs-CZ" altLang="cs-CZ" sz="2400" dirty="0" err="1"/>
              <a:t>zoochorie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mykorhiza se dřevinami, výskyt na hlinitopísčitých půdách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3" y="3252936"/>
            <a:ext cx="4252434" cy="32004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6" descr="Choiromyces-venosus_rez-plodnici_7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00" y="3252936"/>
            <a:ext cx="4267200" cy="32004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390" y="2729331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/>
              <a:t>řez plodnicí se zprohýbaným rouškem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67181" y="2736349"/>
            <a:ext cx="3592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none" dirty="0"/>
              <a:t>(obrazová prezentace)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8776" y="228600"/>
            <a:ext cx="2932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smtClean="0">
                <a:solidFill>
                  <a:schemeClr val="tx2"/>
                </a:solidFill>
              </a:rPr>
              <a:t>Tuber </a:t>
            </a:r>
            <a:r>
              <a:rPr lang="cs-CZ" altLang="cs-CZ" sz="2800" dirty="0" smtClean="0">
                <a:solidFill>
                  <a:schemeClr val="tx2"/>
                </a:solidFill>
              </a:rPr>
              <a:t>– lanýž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58776" y="766971"/>
            <a:ext cx="29732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drobná </a:t>
            </a:r>
            <a:r>
              <a:rPr lang="cs-CZ" altLang="cs-CZ" sz="2400" dirty="0" err="1"/>
              <a:t>tuberothecia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mykorhiza s listnáči i jehličnany,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hlavně </a:t>
            </a:r>
            <a:r>
              <a:rPr lang="cs-CZ" altLang="cs-CZ" sz="2400" dirty="0"/>
              <a:t>vápnité půdy</a:t>
            </a:r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ostnité výtrusy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852564" y="2452826"/>
            <a:ext cx="518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vakovitá vřecka se 2-4 askosporami</a:t>
            </a:r>
          </a:p>
        </p:txBody>
      </p:sp>
      <p:pic>
        <p:nvPicPr>
          <p:cNvPr id="43013" name="Picture 2" descr="Tuber rufum sp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36" y="3683043"/>
            <a:ext cx="3913188" cy="29352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2" descr="Tuber rufum var. ferrugin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4" y="4081505"/>
            <a:ext cx="3800475" cy="253682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ovéPole 1"/>
          <p:cNvSpPr txBox="1">
            <a:spLocks noChangeArrowheads="1"/>
          </p:cNvSpPr>
          <p:nvPr/>
        </p:nvSpPr>
        <p:spPr bwMode="auto">
          <a:xfrm>
            <a:off x="522342" y="6372267"/>
            <a:ext cx="1079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© L. </a:t>
            </a:r>
            <a:r>
              <a:rPr lang="cs-CZ" altLang="cs-CZ" sz="1000" dirty="0" err="1"/>
              <a:t>Zíbarová</a:t>
            </a:r>
            <a:endParaRPr lang="cs-CZ" altLang="cs-CZ" sz="1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16200000">
            <a:off x="7271888" y="5021710"/>
            <a:ext cx="27293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(trvalý preparát)</a:t>
            </a:r>
          </a:p>
        </p:txBody>
      </p:sp>
      <p:pic>
        <p:nvPicPr>
          <p:cNvPr id="10" name="Obrázek 9" descr="DSC_2941_3222_o [50%]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8600"/>
            <a:ext cx="5198195" cy="3200400"/>
          </a:xfrm>
          <a:prstGeom prst="rect">
            <a:avLst/>
          </a:prstGeom>
          <a:noFill/>
          <a:ln w="22225">
            <a:solidFill>
              <a:srgbClr val="FFFFFF"/>
            </a:solidFill>
          </a:ln>
        </p:spPr>
      </p:pic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3517667" y="3160360"/>
            <a:ext cx="1079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© </a:t>
            </a:r>
            <a:r>
              <a:rPr lang="cs-CZ" altLang="cs-CZ" sz="1000" dirty="0" smtClean="0"/>
              <a:t>S. </a:t>
            </a:r>
            <a:r>
              <a:rPr lang="cs-CZ" altLang="cs-CZ" sz="1000" dirty="0" err="1" smtClean="0"/>
              <a:t>Valda</a:t>
            </a:r>
            <a:endParaRPr lang="cs-CZ" altLang="cs-CZ" sz="1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0448" y="3160360"/>
            <a:ext cx="2932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 smtClean="0">
                <a:solidFill>
                  <a:schemeClr val="tx2"/>
                </a:solidFill>
              </a:rPr>
              <a:t>T. </a:t>
            </a:r>
            <a:r>
              <a:rPr lang="cs-CZ" altLang="cs-CZ" sz="2000" i="1" dirty="0" err="1" smtClean="0">
                <a:solidFill>
                  <a:schemeClr val="tx2"/>
                </a:solidFill>
              </a:rPr>
              <a:t>aestivum</a:t>
            </a:r>
            <a:r>
              <a:rPr lang="cs-CZ" altLang="cs-CZ" sz="2000" i="1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smtClean="0">
                <a:solidFill>
                  <a:schemeClr val="tx2"/>
                </a:solidFill>
              </a:rPr>
              <a:t>– lanýž letní</a:t>
            </a:r>
            <a:endParaRPr lang="cs-CZ" altLang="cs-CZ" sz="2000" dirty="0">
              <a:solidFill>
                <a:schemeClr val="tx2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28416" y="3571531"/>
            <a:ext cx="3671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000" i="1" dirty="0" smtClean="0">
                <a:solidFill>
                  <a:schemeClr val="tx2"/>
                </a:solidFill>
              </a:rPr>
              <a:t>Tuber </a:t>
            </a:r>
            <a:r>
              <a:rPr lang="cs-CZ" altLang="cs-CZ" sz="2000" i="1" dirty="0" err="1" smtClean="0">
                <a:solidFill>
                  <a:schemeClr val="tx2"/>
                </a:solidFill>
              </a:rPr>
              <a:t>rufum</a:t>
            </a:r>
            <a:r>
              <a:rPr lang="cs-CZ" altLang="cs-CZ" sz="2000" i="1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smtClean="0">
                <a:solidFill>
                  <a:schemeClr val="tx2"/>
                </a:solidFill>
              </a:rPr>
              <a:t>– lanýž ryšavý</a:t>
            </a:r>
            <a:endParaRPr lang="cs-CZ" altLang="cs-CZ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150425" y="393228"/>
            <a:ext cx="489654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6213"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/>
              <a:t>TYPY PLODNIC ASKOMYCETŮ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</p:txBody>
      </p:sp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315636" y="1019919"/>
            <a:ext cx="87852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 err="1"/>
              <a:t>kleistothecium</a:t>
            </a:r>
            <a:r>
              <a:rPr lang="cs-CZ" altLang="cs-CZ" sz="2400" dirty="0"/>
              <a:t> - uzavřené, otvírá se rozpadem; vřecka neuspořádána </a:t>
            </a:r>
          </a:p>
        </p:txBody>
      </p:sp>
      <p:pic>
        <p:nvPicPr>
          <p:cNvPr id="6148" name="Picture 8" descr="Výsledek obrázku pro apothec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676650" cy="14097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323850" y="3519488"/>
            <a:ext cx="864076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 err="1"/>
              <a:t>perithecium</a:t>
            </a:r>
            <a:r>
              <a:rPr lang="cs-CZ" altLang="cs-CZ" sz="2400" dirty="0"/>
              <a:t> - </a:t>
            </a:r>
            <a:r>
              <a:rPr lang="cs-CZ" altLang="cs-CZ" sz="2400" dirty="0" smtClean="0"/>
              <a:t>± kulovité</a:t>
            </a:r>
            <a:r>
              <a:rPr lang="cs-CZ" altLang="cs-CZ" sz="2400" dirty="0"/>
              <a:t>, často zanořené ve sterilní hmotě </a:t>
            </a:r>
            <a:r>
              <a:rPr lang="cs-CZ" altLang="cs-CZ" sz="2400" u="sng" dirty="0" err="1"/>
              <a:t>stromatu</a:t>
            </a:r>
            <a:r>
              <a:rPr lang="cs-CZ" altLang="cs-CZ" sz="2400" b="1" dirty="0"/>
              <a:t>;</a:t>
            </a:r>
            <a:r>
              <a:rPr lang="cs-CZ" altLang="cs-CZ" sz="2400" dirty="0"/>
              <a:t> vřecka uspořádána v </a:t>
            </a:r>
            <a:r>
              <a:rPr lang="cs-CZ" altLang="cs-CZ" sz="2400" u="sng" dirty="0" err="1"/>
              <a:t>theciu</a:t>
            </a:r>
            <a:r>
              <a:rPr lang="cs-CZ" altLang="cs-CZ" sz="2400" dirty="0"/>
              <a:t>, mezi nimi se tvoří sterilní hyfová zakončení - </a:t>
            </a:r>
            <a:r>
              <a:rPr lang="cs-CZ" altLang="cs-CZ" sz="2400" u="sng" dirty="0"/>
              <a:t>parafýzy</a:t>
            </a:r>
            <a:r>
              <a:rPr lang="cs-CZ" altLang="cs-CZ" sz="2400" dirty="0"/>
              <a:t>, na vrcholu ústí - </a:t>
            </a:r>
            <a:r>
              <a:rPr lang="cs-CZ" altLang="cs-CZ" sz="2400" u="sng" dirty="0" err="1"/>
              <a:t>ostiolum</a:t>
            </a:r>
            <a:endParaRPr lang="cs-CZ" altLang="cs-CZ" sz="2400" u="sng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 err="1"/>
              <a:t>apothecium</a:t>
            </a:r>
            <a:r>
              <a:rPr lang="cs-CZ" altLang="cs-CZ" sz="2400" dirty="0"/>
              <a:t> - miskovitá plodnice (odvozeně pak různých tvarů); vřecka a parafýzy uspořádány v </a:t>
            </a:r>
            <a:r>
              <a:rPr lang="cs-CZ" altLang="cs-CZ" sz="2400" dirty="0" err="1"/>
              <a:t>theciu</a:t>
            </a:r>
            <a:r>
              <a:rPr lang="cs-CZ" altLang="cs-CZ" sz="2400" dirty="0"/>
              <a:t> na povrchu plodnice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4016" y="201116"/>
            <a:ext cx="8964488" cy="615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u="sng" dirty="0" smtClean="0"/>
              <a:t>Oddělení: </a:t>
            </a:r>
            <a:r>
              <a:rPr lang="cs-CZ" altLang="cs-CZ" sz="2000" u="sng" dirty="0" err="1"/>
              <a:t>Ascomycota</a:t>
            </a:r>
            <a:endParaRPr lang="cs-CZ" altLang="cs-CZ" sz="2000" u="sng" dirty="0"/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000" dirty="0" err="1">
                <a:solidFill>
                  <a:schemeClr val="tx2"/>
                </a:solidFill>
              </a:rPr>
              <a:t>Leotiomycetes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dirty="0" smtClean="0"/>
              <a:t>Řád: </a:t>
            </a:r>
            <a:r>
              <a:rPr lang="cs-CZ" altLang="cs-CZ" sz="2000" dirty="0" err="1">
                <a:solidFill>
                  <a:srgbClr val="FFFFCC"/>
                </a:solidFill>
              </a:rPr>
              <a:t>Helotiales</a:t>
            </a:r>
            <a:r>
              <a:rPr lang="cs-CZ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           </a:t>
            </a:r>
            <a:r>
              <a:rPr lang="cs-CZ" altLang="cs-CZ" sz="2000" dirty="0" smtClean="0">
                <a:solidFill>
                  <a:srgbClr val="FFFFFF"/>
                </a:solidFill>
              </a:rPr>
              <a:t>	</a:t>
            </a:r>
            <a:r>
              <a:rPr lang="cs-CZ" altLang="cs-CZ" sz="2000" i="1" dirty="0" err="1" smtClean="0"/>
              <a:t>Monilinia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/>
              <a:t>fructigena</a:t>
            </a:r>
            <a:r>
              <a:rPr lang="cs-CZ" altLang="cs-CZ" sz="2000" i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hlízenka</a:t>
            </a:r>
            <a:r>
              <a:rPr lang="cs-CZ" altLang="cs-CZ" sz="2000" dirty="0"/>
              <a:t> ovocná) –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000" dirty="0">
                <a:solidFill>
                  <a:schemeClr val="accent2"/>
                </a:solidFill>
              </a:rPr>
              <a:t>				</a:t>
            </a:r>
            <a:r>
              <a:rPr lang="cs-CZ" altLang="cs-CZ" sz="2000" dirty="0" smtClean="0">
                <a:solidFill>
                  <a:schemeClr val="accent2"/>
                </a:solidFill>
              </a:rPr>
              <a:t>trvalý preparát: </a:t>
            </a:r>
            <a:r>
              <a:rPr lang="cs-CZ" altLang="cs-CZ" sz="2000" dirty="0" err="1" smtClean="0">
                <a:solidFill>
                  <a:schemeClr val="accent2"/>
                </a:solidFill>
              </a:rPr>
              <a:t>sporodochia</a:t>
            </a:r>
            <a:r>
              <a:rPr lang="cs-CZ" altLang="cs-CZ" sz="2000" dirty="0" smtClean="0">
                <a:solidFill>
                  <a:schemeClr val="accent2"/>
                </a:solidFill>
              </a:rPr>
              <a:t> s konidiofory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000" dirty="0" err="1">
                <a:solidFill>
                  <a:schemeClr val="tx2"/>
                </a:solidFill>
              </a:rPr>
              <a:t>Sordariomycetes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/>
              <a:t>Řád: </a:t>
            </a:r>
            <a:r>
              <a:rPr lang="cs-CZ" altLang="cs-CZ" sz="2000" dirty="0" err="1"/>
              <a:t>Xylariales</a:t>
            </a:r>
            <a:r>
              <a:rPr lang="cs-CZ" altLang="cs-CZ" sz="2000" dirty="0"/>
              <a:t>		</a:t>
            </a:r>
            <a:r>
              <a:rPr lang="cs-CZ" altLang="cs-CZ" sz="2000" i="1" dirty="0" err="1"/>
              <a:t>Xylaria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polymorpha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dřevnatka</a:t>
            </a:r>
            <a:r>
              <a:rPr lang="cs-CZ" altLang="cs-CZ" sz="2000" dirty="0"/>
              <a:t> mnohotvará) – </a:t>
            </a:r>
            <a:r>
              <a:rPr lang="cs-CZ" altLang="cs-CZ" sz="2000" dirty="0" smtClean="0"/>
              <a:t>					stroma</a:t>
            </a:r>
            <a:r>
              <a:rPr lang="cs-CZ" altLang="cs-CZ" sz="2000" dirty="0">
                <a:solidFill>
                  <a:srgbClr val="FFCC00"/>
                </a:solidFill>
              </a:rPr>
              <a:t>, </a:t>
            </a:r>
            <a:r>
              <a:rPr lang="cs-CZ" altLang="cs-CZ" sz="2000" dirty="0" smtClean="0">
                <a:solidFill>
                  <a:srgbClr val="FFCC00"/>
                </a:solidFill>
              </a:rPr>
              <a:t>na</a:t>
            </a:r>
            <a:r>
              <a:rPr lang="cs-CZ" altLang="cs-CZ" sz="2000" dirty="0">
                <a:solidFill>
                  <a:srgbClr val="FFCC00"/>
                </a:solidFill>
              </a:rPr>
              <a:t> průřezu </a:t>
            </a:r>
            <a:r>
              <a:rPr lang="cs-CZ" altLang="cs-CZ" sz="2000" dirty="0" smtClean="0">
                <a:solidFill>
                  <a:srgbClr val="FFCC00"/>
                </a:solidFill>
              </a:rPr>
              <a:t>vnořená </a:t>
            </a:r>
            <a:r>
              <a:rPr lang="cs-CZ" altLang="cs-CZ" sz="2000" dirty="0" err="1" smtClean="0">
                <a:solidFill>
                  <a:srgbClr val="FFCC00"/>
                </a:solidFill>
              </a:rPr>
              <a:t>perithecia</a:t>
            </a:r>
            <a:endParaRPr lang="cs-CZ" altLang="cs-CZ" sz="2000" dirty="0">
              <a:solidFill>
                <a:srgbClr val="FFCC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rgbClr val="FFFFCC"/>
                </a:solidFill>
              </a:rPr>
              <a:t>Řád: </a:t>
            </a:r>
            <a:r>
              <a:rPr lang="cs-CZ" altLang="cs-CZ" sz="2000" dirty="0" err="1">
                <a:solidFill>
                  <a:srgbClr val="FFFFCC"/>
                </a:solidFill>
              </a:rPr>
              <a:t>Hypocreales</a:t>
            </a:r>
            <a:r>
              <a:rPr lang="cs-CZ" altLang="cs-CZ" sz="2000" dirty="0">
                <a:solidFill>
                  <a:srgbClr val="FFFFCC"/>
                </a:solidFill>
              </a:rPr>
              <a:t>	</a:t>
            </a:r>
            <a:r>
              <a:rPr lang="cs-CZ" altLang="cs-CZ" sz="2000" i="1" dirty="0" err="1">
                <a:solidFill>
                  <a:srgbClr val="FFFFCC"/>
                </a:solidFill>
              </a:rPr>
              <a:t>Nectria</a:t>
            </a:r>
            <a:r>
              <a:rPr lang="cs-CZ" altLang="cs-CZ" sz="2000" i="1" dirty="0">
                <a:solidFill>
                  <a:srgbClr val="FFFFCC"/>
                </a:solidFill>
              </a:rPr>
              <a:t> </a:t>
            </a:r>
            <a:r>
              <a:rPr lang="cs-CZ" altLang="cs-CZ" sz="2000" dirty="0">
                <a:solidFill>
                  <a:srgbClr val="FFFFCC"/>
                </a:solidFill>
              </a:rPr>
              <a:t>(+ </a:t>
            </a:r>
            <a:r>
              <a:rPr lang="cs-CZ" altLang="cs-CZ" sz="2000" dirty="0" err="1">
                <a:solidFill>
                  <a:srgbClr val="FFFFCC"/>
                </a:solidFill>
              </a:rPr>
              <a:t>anamorfa</a:t>
            </a:r>
            <a:r>
              <a:rPr lang="cs-CZ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i="1" dirty="0" err="1">
                <a:solidFill>
                  <a:srgbClr val="FFFFCC"/>
                </a:solidFill>
              </a:rPr>
              <a:t>Tubercularia</a:t>
            </a:r>
            <a:r>
              <a:rPr lang="cs-CZ" altLang="cs-CZ" sz="2000" dirty="0">
                <a:solidFill>
                  <a:srgbClr val="FFFFCC"/>
                </a:solidFill>
              </a:rPr>
              <a:t>, </a:t>
            </a:r>
            <a:r>
              <a:rPr lang="cs-CZ" altLang="cs-CZ" sz="2000" dirty="0" err="1">
                <a:solidFill>
                  <a:srgbClr val="FFFFCC"/>
                </a:solidFill>
              </a:rPr>
              <a:t>rážovka</a:t>
            </a:r>
            <a:r>
              <a:rPr lang="cs-CZ" altLang="cs-CZ" sz="2000" dirty="0">
                <a:solidFill>
                  <a:srgbClr val="FFFFCC"/>
                </a:solidFill>
              </a:rPr>
              <a:t>) </a:t>
            </a:r>
            <a:r>
              <a:rPr lang="cs-CZ" altLang="cs-CZ" sz="2000" dirty="0" smtClean="0">
                <a:solidFill>
                  <a:srgbClr val="FFFFCC"/>
                </a:solidFill>
              </a:rPr>
              <a:t>– </a:t>
            </a:r>
            <a:r>
              <a:rPr lang="cs-CZ" altLang="cs-CZ" sz="2000" dirty="0">
                <a:solidFill>
                  <a:srgbClr val="FFFFCC"/>
                </a:solidFill>
              </a:rPr>
              <a:t>					</a:t>
            </a:r>
            <a:r>
              <a:rPr lang="cs-CZ" altLang="cs-CZ" sz="2000" dirty="0" err="1" smtClean="0">
                <a:solidFill>
                  <a:srgbClr val="FFCC00"/>
                </a:solidFill>
              </a:rPr>
              <a:t>perithecia</a:t>
            </a:r>
            <a:r>
              <a:rPr lang="cs-CZ" altLang="cs-CZ" sz="2000" dirty="0">
                <a:solidFill>
                  <a:srgbClr val="FFCC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FFCC00"/>
                </a:solidFill>
              </a:rPr>
              <a:t>sporodochia</a:t>
            </a:r>
            <a:endParaRPr lang="cs-CZ" altLang="cs-CZ" sz="200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rgbClr val="FFFFFF"/>
                </a:solidFill>
              </a:rPr>
              <a:t>			</a:t>
            </a:r>
            <a:r>
              <a:rPr lang="cs-CZ" altLang="cs-CZ" sz="2000" i="1" dirty="0" err="1" smtClean="0">
                <a:solidFill>
                  <a:srgbClr val="FFFFCC"/>
                </a:solidFill>
              </a:rPr>
              <a:t>Claviceps</a:t>
            </a:r>
            <a:r>
              <a:rPr lang="cs-CZ" altLang="cs-CZ" sz="2000" i="1" dirty="0" smtClean="0">
                <a:solidFill>
                  <a:srgbClr val="FFFFCC"/>
                </a:solidFill>
              </a:rPr>
              <a:t> </a:t>
            </a:r>
            <a:r>
              <a:rPr lang="cs-CZ" altLang="cs-CZ" sz="2000" i="1" dirty="0" err="1" smtClean="0">
                <a:solidFill>
                  <a:srgbClr val="FFFFCC"/>
                </a:solidFill>
              </a:rPr>
              <a:t>purpurea</a:t>
            </a:r>
            <a:r>
              <a:rPr lang="cs-CZ" altLang="cs-CZ" sz="2000" i="1" dirty="0" smtClean="0">
                <a:solidFill>
                  <a:srgbClr val="FFFFCC"/>
                </a:solidFill>
              </a:rPr>
              <a:t> </a:t>
            </a:r>
            <a:r>
              <a:rPr lang="cs-CZ" altLang="cs-CZ" sz="2000" dirty="0" smtClean="0">
                <a:solidFill>
                  <a:srgbClr val="FFFFCC"/>
                </a:solidFill>
              </a:rPr>
              <a:t>(paličkovice nachová)</a:t>
            </a:r>
            <a:r>
              <a:rPr lang="cs-CZ" altLang="cs-CZ" sz="2000" i="1" dirty="0" smtClean="0">
                <a:solidFill>
                  <a:srgbClr val="FFFFCC"/>
                </a:solidFill>
              </a:rPr>
              <a:t> – 					</a:t>
            </a:r>
            <a:r>
              <a:rPr lang="cs-CZ" altLang="cs-CZ" sz="2000" dirty="0" smtClean="0">
                <a:solidFill>
                  <a:schemeClr val="accent2"/>
                </a:solidFill>
              </a:rPr>
              <a:t>trvalý preparát: řez </a:t>
            </a:r>
            <a:r>
              <a:rPr lang="cs-CZ" altLang="cs-CZ" sz="2000" dirty="0" err="1" smtClean="0">
                <a:solidFill>
                  <a:schemeClr val="accent2"/>
                </a:solidFill>
              </a:rPr>
              <a:t>stromatem</a:t>
            </a:r>
            <a:r>
              <a:rPr lang="cs-CZ" altLang="cs-CZ" sz="2000" dirty="0" smtClean="0">
                <a:solidFill>
                  <a:schemeClr val="accent2"/>
                </a:solidFill>
              </a:rPr>
              <a:t> s </a:t>
            </a:r>
            <a:r>
              <a:rPr lang="cs-CZ" altLang="cs-CZ" sz="2000" dirty="0" err="1" smtClean="0">
                <a:solidFill>
                  <a:schemeClr val="accent2"/>
                </a:solidFill>
              </a:rPr>
              <a:t>perithecii</a:t>
            </a:r>
            <a:endParaRPr lang="cs-CZ" altLang="cs-CZ" sz="200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000" dirty="0" err="1">
                <a:solidFill>
                  <a:schemeClr val="tx2"/>
                </a:solidFill>
              </a:rPr>
              <a:t>Pezizomycetes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dirty="0" smtClean="0"/>
              <a:t>Řád: </a:t>
            </a:r>
            <a:r>
              <a:rPr lang="cs-CZ" altLang="cs-CZ" sz="2000" dirty="0" err="1"/>
              <a:t>Pezizales</a:t>
            </a:r>
            <a:r>
              <a:rPr lang="cs-CZ" altLang="cs-CZ" sz="2000" dirty="0"/>
              <a:t>		</a:t>
            </a:r>
            <a:r>
              <a:rPr lang="cs-CZ" altLang="cs-CZ" sz="2000" i="1" dirty="0" err="1" smtClean="0"/>
              <a:t>Aleuria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aurantia</a:t>
            </a:r>
            <a:r>
              <a:rPr lang="cs-CZ" altLang="cs-CZ" sz="2000" i="1" dirty="0" smtClean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mísenka</a:t>
            </a:r>
            <a:r>
              <a:rPr lang="cs-CZ" altLang="cs-CZ" sz="2000" dirty="0" smtClean="0"/>
              <a:t> oranžová)</a:t>
            </a:r>
            <a:r>
              <a:rPr lang="cs-CZ" altLang="cs-CZ" sz="2000" i="1" dirty="0" smtClean="0"/>
              <a:t> – </a:t>
            </a:r>
            <a:r>
              <a:rPr lang="cs-CZ" altLang="cs-CZ" sz="2000" dirty="0" err="1" smtClean="0"/>
              <a:t>apothecium</a:t>
            </a:r>
            <a:endParaRPr lang="cs-CZ" altLang="cs-CZ" sz="2000" dirty="0"/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000" i="1" dirty="0"/>
              <a:t>			</a:t>
            </a:r>
            <a:r>
              <a:rPr lang="cs-CZ" altLang="cs-CZ" sz="2000" i="1" dirty="0" smtClean="0"/>
              <a:t>	</a:t>
            </a:r>
            <a:r>
              <a:rPr lang="cs-CZ" altLang="cs-CZ" sz="2000" dirty="0" smtClean="0">
                <a:solidFill>
                  <a:schemeClr val="accent2"/>
                </a:solidFill>
              </a:rPr>
              <a:t>nativní preparát: vřecka </a:t>
            </a:r>
            <a:r>
              <a:rPr lang="cs-CZ" altLang="cs-CZ" sz="2000" dirty="0">
                <a:solidFill>
                  <a:schemeClr val="accent2"/>
                </a:solidFill>
              </a:rPr>
              <a:t>s výtrusy, parafýzy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i="1" dirty="0" smtClean="0"/>
              <a:t>			Tuber </a:t>
            </a:r>
            <a:r>
              <a:rPr lang="cs-CZ" altLang="cs-CZ" sz="2000" i="1" dirty="0" err="1" smtClean="0"/>
              <a:t>aestivum</a:t>
            </a:r>
            <a:r>
              <a:rPr lang="cs-CZ" altLang="cs-CZ" sz="2000" dirty="0" smtClean="0"/>
              <a:t>, </a:t>
            </a:r>
            <a:r>
              <a:rPr lang="cs-CZ" altLang="cs-CZ" sz="2000" i="1" dirty="0" smtClean="0"/>
              <a:t>T. </a:t>
            </a:r>
            <a:r>
              <a:rPr lang="cs-CZ" altLang="cs-CZ" sz="2000" i="1" dirty="0" err="1" smtClean="0"/>
              <a:t>rufum</a:t>
            </a:r>
            <a:r>
              <a:rPr lang="cs-CZ" altLang="cs-CZ" sz="2000" i="1" dirty="0" smtClean="0"/>
              <a:t> </a:t>
            </a:r>
            <a:r>
              <a:rPr lang="cs-CZ" altLang="cs-CZ" sz="2000" dirty="0"/>
              <a:t>(lanýž </a:t>
            </a:r>
            <a:r>
              <a:rPr lang="cs-CZ" altLang="cs-CZ" sz="2000" dirty="0" smtClean="0"/>
              <a:t>letní, l. ryšavý</a:t>
            </a:r>
            <a:r>
              <a:rPr lang="cs-CZ" altLang="cs-CZ" sz="2000" dirty="0"/>
              <a:t>) </a:t>
            </a:r>
            <a:r>
              <a:rPr lang="cs-CZ" altLang="cs-CZ" sz="2000" dirty="0">
                <a:solidFill>
                  <a:srgbClr val="FFFFCC"/>
                </a:solidFill>
              </a:rPr>
              <a:t>– </a:t>
            </a:r>
            <a:r>
              <a:rPr lang="cs-CZ" altLang="cs-CZ" sz="2000" dirty="0" smtClean="0">
                <a:solidFill>
                  <a:srgbClr val="FFFFCC"/>
                </a:solidFill>
              </a:rPr>
              <a:t>				</a:t>
            </a:r>
            <a:r>
              <a:rPr lang="cs-CZ" altLang="cs-CZ" sz="2000" dirty="0" err="1" smtClean="0">
                <a:solidFill>
                  <a:srgbClr val="FFFFCC"/>
                </a:solidFill>
              </a:rPr>
              <a:t>tuberothecium</a:t>
            </a:r>
            <a:r>
              <a:rPr lang="cs-CZ" altLang="cs-CZ" sz="2000" dirty="0" smtClean="0">
                <a:solidFill>
                  <a:srgbClr val="FFCC00"/>
                </a:solidFill>
              </a:rPr>
              <a:t>, </a:t>
            </a:r>
            <a:r>
              <a:rPr lang="cs-CZ" altLang="cs-CZ" sz="2000" dirty="0">
                <a:solidFill>
                  <a:srgbClr val="FFCC00"/>
                </a:solidFill>
              </a:rPr>
              <a:t>na </a:t>
            </a:r>
            <a:r>
              <a:rPr lang="cs-CZ" altLang="cs-CZ" sz="2000" dirty="0" smtClean="0">
                <a:solidFill>
                  <a:srgbClr val="FFCC00"/>
                </a:solidFill>
              </a:rPr>
              <a:t>řezu zprohýbané rouško</a:t>
            </a:r>
            <a:r>
              <a:rPr lang="cs-CZ" altLang="cs-CZ" sz="2000" dirty="0" smtClean="0">
                <a:solidFill>
                  <a:srgbClr val="FFFFCC"/>
                </a:solidFill>
              </a:rPr>
              <a:t> 				</a:t>
            </a:r>
            <a:r>
              <a:rPr lang="cs-CZ" altLang="cs-CZ" sz="2000" dirty="0" err="1" smtClean="0">
                <a:solidFill>
                  <a:schemeClr val="accent2"/>
                </a:solidFill>
              </a:rPr>
              <a:t>trv</a:t>
            </a:r>
            <a:r>
              <a:rPr lang="cs-CZ" altLang="cs-CZ" sz="2000" dirty="0" smtClean="0">
                <a:solidFill>
                  <a:schemeClr val="accent2"/>
                </a:solidFill>
              </a:rPr>
              <a:t>. </a:t>
            </a:r>
            <a:r>
              <a:rPr lang="cs-CZ" altLang="cs-CZ" sz="2000" dirty="0" err="1" smtClean="0">
                <a:solidFill>
                  <a:schemeClr val="accent2"/>
                </a:solidFill>
              </a:rPr>
              <a:t>prep</a:t>
            </a:r>
            <a:r>
              <a:rPr lang="cs-CZ" altLang="cs-CZ" sz="2000" dirty="0" smtClean="0">
                <a:solidFill>
                  <a:schemeClr val="accent2"/>
                </a:solidFill>
              </a:rPr>
              <a:t>.: vakovitá </a:t>
            </a:r>
            <a:r>
              <a:rPr lang="cs-CZ" altLang="cs-CZ" sz="2000" dirty="0">
                <a:solidFill>
                  <a:schemeClr val="accent2"/>
                </a:solidFill>
              </a:rPr>
              <a:t>vřecka s </a:t>
            </a:r>
            <a:r>
              <a:rPr lang="cs-CZ" altLang="cs-CZ" sz="2000" dirty="0" smtClean="0">
                <a:solidFill>
                  <a:schemeClr val="accent2"/>
                </a:solidFill>
              </a:rPr>
              <a:t>ostnitými </a:t>
            </a:r>
            <a:r>
              <a:rPr lang="cs-CZ" altLang="cs-CZ" sz="2000" dirty="0">
                <a:solidFill>
                  <a:schemeClr val="accent2"/>
                </a:solidFill>
              </a:rPr>
              <a:t>výtrusy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419872" y="173583"/>
            <a:ext cx="546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</a:rPr>
              <a:t>Přehled pozorovaných objektů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28600" y="491434"/>
            <a:ext cx="3701654" cy="13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800" dirty="0" err="1">
                <a:solidFill>
                  <a:schemeClr val="tx2"/>
                </a:solidFill>
              </a:rPr>
              <a:t>Eurotiomycetes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Řád</a:t>
            </a:r>
            <a:r>
              <a:rPr lang="cs-CZ" altLang="cs-CZ" sz="2800" dirty="0">
                <a:solidFill>
                  <a:schemeClr val="tx2"/>
                </a:solidFill>
              </a:rPr>
              <a:t>: </a:t>
            </a:r>
            <a:r>
              <a:rPr lang="cs-CZ" altLang="cs-CZ" sz="2800" dirty="0" err="1">
                <a:solidFill>
                  <a:schemeClr val="tx2"/>
                </a:solidFill>
              </a:rPr>
              <a:t>Eurotiales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0825" y="3018383"/>
            <a:ext cx="41767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altLang="cs-CZ" sz="2400" dirty="0" smtClean="0"/>
              <a:t>- makroskopická </a:t>
            </a:r>
            <a:r>
              <a:rPr lang="cs-CZ" altLang="cs-CZ" sz="2400" dirty="0"/>
              <a:t>podzemní </a:t>
            </a:r>
            <a:r>
              <a:rPr lang="cs-CZ" altLang="cs-CZ" sz="2400" dirty="0" err="1"/>
              <a:t>kleistothecia</a:t>
            </a:r>
            <a:r>
              <a:rPr lang="cs-CZ" altLang="cs-CZ" sz="2400" dirty="0"/>
              <a:t> pokrytá silnou </a:t>
            </a:r>
            <a:r>
              <a:rPr lang="cs-CZ" altLang="cs-CZ" sz="2400" dirty="0" err="1"/>
              <a:t>peridií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prototunikátní</a:t>
            </a:r>
            <a:r>
              <a:rPr lang="cs-CZ" altLang="cs-CZ" sz="2400" dirty="0"/>
              <a:t> vřecka</a:t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mykorhizní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houby, díky své vůni často vyhrabávané zvěří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28600" y="2060079"/>
            <a:ext cx="6048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Elaphomyces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smtClean="0">
                <a:solidFill>
                  <a:schemeClr val="tx2"/>
                </a:solidFill>
              </a:rPr>
              <a:t>- </a:t>
            </a:r>
            <a:r>
              <a:rPr lang="cs-CZ" altLang="cs-CZ" sz="2800" dirty="0" smtClean="0">
                <a:solidFill>
                  <a:schemeClr val="tx2"/>
                </a:solidFill>
              </a:rPr>
              <a:t>jelenka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  <p:pic>
        <p:nvPicPr>
          <p:cNvPr id="8197" name="Picture 9" descr="elaphomyces_cerv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410"/>
            <a:ext cx="4038600" cy="30289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188"/>
            <a:ext cx="4038600" cy="269081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0825" y="5754687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none" dirty="0"/>
              <a:t>(obrazová prezentace)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536" y="404937"/>
            <a:ext cx="3542958" cy="12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Třída: </a:t>
            </a:r>
            <a:r>
              <a:rPr lang="cs-CZ" altLang="cs-CZ" sz="2800" dirty="0" err="1">
                <a:solidFill>
                  <a:schemeClr val="tx2"/>
                </a:solidFill>
              </a:rPr>
              <a:t>Leotiomycetes</a:t>
            </a: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Řád</a:t>
            </a:r>
            <a:r>
              <a:rPr lang="cs-CZ" altLang="cs-CZ" sz="2800" dirty="0">
                <a:solidFill>
                  <a:schemeClr val="tx2"/>
                </a:solidFill>
              </a:rPr>
              <a:t>: </a:t>
            </a:r>
            <a:r>
              <a:rPr lang="cs-CZ" altLang="cs-CZ" sz="2800" dirty="0" err="1">
                <a:solidFill>
                  <a:schemeClr val="tx2"/>
                </a:solidFill>
              </a:rPr>
              <a:t>Helotiales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536" y="2060848"/>
            <a:ext cx="86407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/>
              <a:t>ZÁKLADNÍ CHARAKTERISTIKA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 err="1"/>
              <a:t>inoperkulátní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diskomycety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přisedlá nebo stopkatá </a:t>
            </a:r>
            <a:r>
              <a:rPr lang="cs-CZ" altLang="cs-CZ" sz="2400" dirty="0" err="1"/>
              <a:t>apothecia</a:t>
            </a:r>
            <a:r>
              <a:rPr lang="cs-CZ" altLang="cs-CZ" sz="2400" dirty="0"/>
              <a:t>, velikosti několik milimetrů až centimetrů, vznikají někdy na sterilních útvarech - </a:t>
            </a:r>
            <a:r>
              <a:rPr lang="cs-CZ" altLang="cs-CZ" sz="2400" b="1" dirty="0"/>
              <a:t>sklerociích</a:t>
            </a:r>
            <a:r>
              <a:rPr lang="cs-CZ" altLang="cs-CZ" sz="2400" dirty="0"/>
              <a:t> nebo </a:t>
            </a:r>
            <a:r>
              <a:rPr lang="cs-CZ" altLang="cs-CZ" sz="2400" b="1" dirty="0" err="1"/>
              <a:t>stromatech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vřecka </a:t>
            </a:r>
            <a:r>
              <a:rPr lang="cs-CZ" altLang="cs-CZ" sz="2400" dirty="0" err="1"/>
              <a:t>unitunikátní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inoperkulátní</a:t>
            </a:r>
            <a:r>
              <a:rPr lang="cs-CZ" altLang="cs-CZ" sz="2400" dirty="0"/>
              <a:t>, otevírají se pórem, spory jsou jedno- nebo </a:t>
            </a:r>
            <a:r>
              <a:rPr lang="cs-CZ" altLang="cs-CZ" sz="2400" dirty="0" err="1"/>
              <a:t>vícebuněčné</a:t>
            </a:r>
            <a:endParaRPr lang="cs-CZ" altLang="cs-CZ" sz="24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cs-CZ" altLang="cs-CZ" sz="2400" dirty="0"/>
              <a:t>zástupci saprofytičtí i parazitičtí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ul mon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343400" cy="28956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84176" y="188640"/>
            <a:ext cx="453183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Monilinia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b="1" i="1" dirty="0" err="1">
                <a:solidFill>
                  <a:schemeClr val="tx2"/>
                </a:solidFill>
              </a:rPr>
              <a:t>fructigena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600" dirty="0">
                <a:solidFill>
                  <a:schemeClr val="tx2"/>
                </a:solidFill>
              </a:rPr>
              <a:t>(</a:t>
            </a:r>
            <a:r>
              <a:rPr lang="cs-CZ" altLang="cs-CZ" sz="2600" dirty="0" err="1">
                <a:solidFill>
                  <a:schemeClr val="tx2"/>
                </a:solidFill>
              </a:rPr>
              <a:t>anamorfa</a:t>
            </a:r>
            <a:r>
              <a:rPr lang="cs-CZ" altLang="cs-CZ" sz="2600" dirty="0">
                <a:solidFill>
                  <a:schemeClr val="tx2"/>
                </a:solidFill>
              </a:rPr>
              <a:t> </a:t>
            </a:r>
            <a:r>
              <a:rPr lang="cs-CZ" altLang="cs-CZ" sz="2600" i="1" dirty="0" err="1">
                <a:solidFill>
                  <a:schemeClr val="tx2"/>
                </a:solidFill>
              </a:rPr>
              <a:t>Monilia</a:t>
            </a:r>
            <a:r>
              <a:rPr lang="cs-CZ" altLang="cs-CZ" sz="2600" i="1" dirty="0">
                <a:solidFill>
                  <a:schemeClr val="tx2"/>
                </a:solidFill>
              </a:rPr>
              <a:t> </a:t>
            </a:r>
            <a:r>
              <a:rPr lang="cs-CZ" altLang="cs-CZ" sz="2600" i="1" dirty="0" err="1">
                <a:solidFill>
                  <a:schemeClr val="tx2"/>
                </a:solidFill>
              </a:rPr>
              <a:t>fructigena</a:t>
            </a:r>
            <a:r>
              <a:rPr lang="cs-CZ" altLang="cs-CZ" sz="2600" dirty="0">
                <a:solidFill>
                  <a:schemeClr val="tx2"/>
                </a:solidFill>
              </a:rPr>
              <a:t>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dirty="0" err="1">
                <a:solidFill>
                  <a:schemeClr val="tx2"/>
                </a:solidFill>
              </a:rPr>
              <a:t>hlízenka</a:t>
            </a:r>
            <a:r>
              <a:rPr lang="cs-CZ" altLang="cs-CZ" sz="2800" dirty="0">
                <a:solidFill>
                  <a:schemeClr val="tx2"/>
                </a:solidFill>
              </a:rPr>
              <a:t> ovocná</a:t>
            </a:r>
          </a:p>
        </p:txBody>
      </p:sp>
      <p:pic>
        <p:nvPicPr>
          <p:cNvPr id="18436" name="Picture 8" descr="Gul moni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26" y="179763"/>
            <a:ext cx="3791155" cy="252743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52400" y="5662885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vpravo koncentricky uspořádané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polštářky konidioforů (</a:t>
            </a:r>
            <a:r>
              <a:rPr lang="cs-CZ" altLang="cs-CZ" sz="2000" dirty="0" err="1"/>
              <a:t>sporodochia</a:t>
            </a:r>
            <a:r>
              <a:rPr lang="cs-CZ" altLang="cs-CZ" sz="2000" dirty="0"/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imperfektního stadia, vlevo průřez </a:t>
            </a:r>
            <a:r>
              <a:rPr lang="cs-CZ" altLang="cs-CZ" sz="2000" dirty="0" err="1"/>
              <a:t>sporodochiem</a:t>
            </a:r>
            <a:r>
              <a:rPr lang="cs-CZ" altLang="cs-CZ" sz="2000" dirty="0"/>
              <a:t> s konidiofory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481596" y="2763630"/>
            <a:ext cx="45242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„černá hniloba“ – </a:t>
            </a:r>
            <a:r>
              <a:rPr lang="cs-CZ" altLang="cs-CZ" sz="2000" dirty="0" err="1"/>
              <a:t>sklerotizované</a:t>
            </a:r>
            <a:r>
              <a:rPr lang="cs-CZ" altLang="cs-CZ" sz="2000" dirty="0"/>
              <a:t> jablko</a:t>
            </a:r>
          </a:p>
        </p:txBody>
      </p:sp>
      <p:pic>
        <p:nvPicPr>
          <p:cNvPr id="18439" name="Picture 11" descr="monilia_sporodochium_10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0888"/>
            <a:ext cx="4191000" cy="31432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4177" y="1848825"/>
            <a:ext cx="197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u="none" dirty="0">
                <a:solidFill>
                  <a:srgbClr val="FF3300"/>
                </a:solidFill>
              </a:rPr>
              <a:t>(trvalý preparát)</a:t>
            </a:r>
          </a:p>
        </p:txBody>
      </p:sp>
    </p:spTree>
    <p:extLst>
      <p:ext uri="{BB962C8B-B14F-4D97-AF65-F5344CB8AC3E}">
        <p14:creationId xmlns:p14="http://schemas.microsoft.com/office/powerpoint/2010/main" val="415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17823" y="570807"/>
            <a:ext cx="7379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Monilinia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b="1" i="1" dirty="0" err="1" smtClean="0">
                <a:solidFill>
                  <a:schemeClr val="tx2"/>
                </a:solidFill>
              </a:rPr>
              <a:t>johnstoni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 smtClean="0">
                <a:solidFill>
                  <a:schemeClr val="tx2"/>
                </a:solidFill>
              </a:rPr>
              <a:t>- </a:t>
            </a:r>
            <a:r>
              <a:rPr lang="cs-CZ" altLang="cs-CZ" sz="2800" dirty="0" err="1" smtClean="0">
                <a:solidFill>
                  <a:schemeClr val="tx2"/>
                </a:solidFill>
              </a:rPr>
              <a:t>hlízenka</a:t>
            </a:r>
            <a:r>
              <a:rPr lang="cs-CZ" altLang="cs-CZ" sz="2800" dirty="0" smtClean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hlohová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317823" y="5445344"/>
            <a:ext cx="7898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apothecia</a:t>
            </a:r>
            <a:r>
              <a:rPr lang="cs-CZ" altLang="cs-CZ" sz="2000" dirty="0"/>
              <a:t> na mumifikovaných plodech hlohu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72604" y="5773326"/>
            <a:ext cx="2747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u="none" dirty="0">
                <a:solidFill>
                  <a:srgbClr val="FFFFFF"/>
                </a:solidFill>
              </a:rPr>
              <a:t>(obrazová prezentace</a:t>
            </a:r>
            <a:r>
              <a:rPr lang="cs-CZ" altLang="cs-CZ" sz="2000" dirty="0">
                <a:solidFill>
                  <a:srgbClr val="FFFFFF"/>
                </a:solidFill>
              </a:rPr>
              <a:t>)</a:t>
            </a:r>
            <a:endParaRPr lang="cs-CZ" altLang="cs-CZ" sz="2000" u="none" dirty="0">
              <a:solidFill>
                <a:srgbClr val="FFFFFF"/>
              </a:solidFill>
            </a:endParaRPr>
          </a:p>
        </p:txBody>
      </p:sp>
      <p:pic>
        <p:nvPicPr>
          <p:cNvPr id="1026" name="Picture 2" descr="Monilinia johnson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8034"/>
            <a:ext cx="5449849" cy="377402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ilinia johnson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8" y="1498034"/>
            <a:ext cx="2726731" cy="377402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536" y="246127"/>
            <a:ext cx="86770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/>
              <a:t>Řád: </a:t>
            </a:r>
            <a:r>
              <a:rPr lang="cs-CZ" altLang="cs-CZ" sz="2800" dirty="0" err="1"/>
              <a:t>Rhytismatales</a:t>
            </a:r>
            <a:endParaRPr lang="cs-CZ" altLang="cs-CZ" sz="2800" dirty="0"/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solidFill>
                  <a:schemeClr val="tx2"/>
                </a:solidFill>
              </a:rPr>
              <a:t>Rhytisma</a:t>
            </a:r>
            <a:r>
              <a:rPr lang="cs-CZ" altLang="cs-CZ" sz="2800" b="1" i="1" dirty="0">
                <a:solidFill>
                  <a:schemeClr val="tx2"/>
                </a:solidFill>
              </a:rPr>
              <a:t> </a:t>
            </a:r>
            <a:r>
              <a:rPr lang="cs-CZ" altLang="cs-CZ" sz="2800" b="1" i="1" dirty="0" err="1">
                <a:solidFill>
                  <a:schemeClr val="tx2"/>
                </a:solidFill>
              </a:rPr>
              <a:t>acerinum</a:t>
            </a:r>
            <a:r>
              <a:rPr lang="cs-CZ" altLang="cs-CZ" sz="2800" b="1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err="1">
                <a:solidFill>
                  <a:schemeClr val="tx2"/>
                </a:solidFill>
              </a:rPr>
              <a:t>svraštělka</a:t>
            </a:r>
            <a:r>
              <a:rPr lang="cs-CZ" altLang="cs-CZ" sz="2800" dirty="0">
                <a:solidFill>
                  <a:schemeClr val="tx2"/>
                </a:solidFill>
              </a:rPr>
              <a:t> javorová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cs-CZ" altLang="cs-CZ" sz="2800" dirty="0">
              <a:solidFill>
                <a:srgbClr val="FFFFFF"/>
              </a:solidFill>
            </a:endParaRPr>
          </a:p>
        </p:txBody>
      </p:sp>
      <p:pic>
        <p:nvPicPr>
          <p:cNvPr id="20483" name="Picture 8" descr="rhytisma_acerinum_stromaticke_lozisko_4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029200" cy="37719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7" descr="rhytisma_aceri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7381"/>
            <a:ext cx="4160446" cy="312000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410200" y="48768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průřez stromatickým ložiskem na povrchu listu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47664" y="2132856"/>
            <a:ext cx="3103735" cy="439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cs-CZ" sz="2000" dirty="0" err="1">
                <a:solidFill>
                  <a:srgbClr val="FFFFFF"/>
                </a:solidFill>
              </a:rPr>
              <a:t>stromata</a:t>
            </a:r>
            <a:r>
              <a:rPr lang="cs-CZ" altLang="cs-CZ" sz="2000" dirty="0">
                <a:solidFill>
                  <a:srgbClr val="FFFFFF"/>
                </a:solidFill>
              </a:rPr>
              <a:t> na listech javorů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012160" y="378268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none" dirty="0"/>
              <a:t>(obrazová prezentace)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352160" cy="4114800"/>
          </a:xfrm>
        </p:spPr>
        <p:txBody>
          <a:bodyPr/>
          <a:lstStyle/>
          <a:p>
            <a:pPr marL="442913" indent="-355600">
              <a:buFontTx/>
              <a:buNone/>
              <a:tabLst>
                <a:tab pos="530225" algn="l"/>
              </a:tabLst>
            </a:pPr>
            <a:r>
              <a:rPr lang="cs-CZ" altLang="cs-CZ" sz="2400" dirty="0" smtClean="0"/>
              <a:t>ZÁKLADNÍ </a:t>
            </a:r>
            <a:r>
              <a:rPr lang="cs-CZ" altLang="cs-CZ" sz="2400" dirty="0"/>
              <a:t>CHARAKTERISTIKA</a:t>
            </a:r>
          </a:p>
          <a:p>
            <a:pPr marL="442913" indent="-355600">
              <a:tabLst>
                <a:tab pos="530225" algn="l"/>
              </a:tabLst>
            </a:pPr>
            <a:r>
              <a:rPr lang="cs-CZ" altLang="cs-CZ" sz="2400" dirty="0" err="1"/>
              <a:t>peritheciální</a:t>
            </a:r>
            <a:r>
              <a:rPr lang="cs-CZ" altLang="cs-CZ" dirty="0"/>
              <a:t> </a:t>
            </a:r>
            <a:r>
              <a:rPr lang="cs-CZ" altLang="cs-CZ" sz="2400" dirty="0" err="1"/>
              <a:t>unitunikátní</a:t>
            </a:r>
            <a:r>
              <a:rPr lang="cs-CZ" altLang="cs-CZ" sz="2400" dirty="0"/>
              <a:t> vřeckovýtrusé houby</a:t>
            </a:r>
          </a:p>
          <a:p>
            <a:pPr marL="442913" indent="-355600">
              <a:tabLst>
                <a:tab pos="530225" algn="l"/>
              </a:tabLst>
            </a:pPr>
            <a:r>
              <a:rPr lang="cs-CZ" altLang="cs-CZ" sz="2400" dirty="0" err="1"/>
              <a:t>askomata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perithecia</a:t>
            </a:r>
            <a:r>
              <a:rPr lang="cs-CZ" altLang="cs-CZ" sz="2400" dirty="0"/>
              <a:t>) jsou často zanořena do </a:t>
            </a:r>
            <a:r>
              <a:rPr lang="cs-CZ" altLang="cs-CZ" sz="2400" dirty="0" err="1"/>
              <a:t>stromatu</a:t>
            </a:r>
            <a:endParaRPr lang="cs-CZ" altLang="cs-CZ" sz="2400" dirty="0"/>
          </a:p>
          <a:p>
            <a:pPr marL="442913" indent="-355600">
              <a:tabLst>
                <a:tab pos="530225" algn="l"/>
              </a:tabLst>
            </a:pPr>
            <a:r>
              <a:rPr lang="cs-CZ" altLang="cs-CZ" sz="2400" dirty="0"/>
              <a:t>hojné jsou </a:t>
            </a:r>
            <a:r>
              <a:rPr lang="cs-CZ" altLang="cs-CZ" sz="2400" dirty="0" err="1"/>
              <a:t>anamorfy</a:t>
            </a:r>
            <a:r>
              <a:rPr lang="cs-CZ" altLang="cs-CZ" sz="2400" dirty="0"/>
              <a:t>, některé ekonomicky (fytopatologicky) významné </a:t>
            </a:r>
          </a:p>
          <a:p>
            <a:pPr marL="442913" indent="-355600">
              <a:tabLst>
                <a:tab pos="530225" algn="l"/>
              </a:tabLst>
            </a:pPr>
            <a:r>
              <a:rPr lang="cs-CZ" altLang="cs-CZ" sz="2400" dirty="0"/>
              <a:t>výskyt na širokém spektru substrátů (dřevo, bylinný opad, mrtvý hmyz, exkrementy býložravců apod.)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536" y="479633"/>
            <a:ext cx="4032448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chemeClr val="tx2"/>
                </a:solidFill>
              </a:rPr>
              <a:t>Třída: </a:t>
            </a:r>
            <a:r>
              <a:rPr lang="cs-CZ" altLang="cs-CZ" sz="2800" dirty="0" err="1">
                <a:solidFill>
                  <a:schemeClr val="tx2"/>
                </a:solidFill>
              </a:rPr>
              <a:t>Sordariomycetes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4408"/>
            <a:ext cx="5247456" cy="863600"/>
          </a:xfrm>
        </p:spPr>
        <p:txBody>
          <a:bodyPr/>
          <a:lstStyle/>
          <a:p>
            <a:r>
              <a:rPr lang="cs-CZ" altLang="cs-CZ" sz="2800" b="1" i="1" dirty="0" err="1"/>
              <a:t>Xylaria</a:t>
            </a:r>
            <a:r>
              <a:rPr lang="cs-CZ" altLang="cs-CZ" sz="2800" b="1" i="1" dirty="0"/>
              <a:t> </a:t>
            </a:r>
            <a:r>
              <a:rPr lang="cs-CZ" altLang="cs-CZ" sz="2800" b="1" i="1" dirty="0" err="1"/>
              <a:t>polymorpha</a:t>
            </a:r>
            <a:r>
              <a:rPr lang="cs-CZ" altLang="cs-CZ" sz="2800" b="1" i="1" dirty="0"/>
              <a:t> </a:t>
            </a:r>
            <a:r>
              <a:rPr lang="cs-CZ" altLang="cs-CZ" sz="2800" i="1" dirty="0"/>
              <a:t/>
            </a:r>
            <a:br>
              <a:rPr lang="cs-CZ" altLang="cs-CZ" sz="2800" i="1" dirty="0"/>
            </a:br>
            <a:r>
              <a:rPr lang="cs-CZ" altLang="cs-CZ" sz="2800" dirty="0" err="1"/>
              <a:t>dřevnatka</a:t>
            </a:r>
            <a:r>
              <a:rPr lang="cs-CZ" altLang="cs-CZ" sz="2800" dirty="0"/>
              <a:t> mnohotvárná</a:t>
            </a:r>
            <a:r>
              <a:rPr lang="cs-CZ" altLang="cs-CZ" sz="2800" i="1" dirty="0"/>
              <a:t>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0"/>
          <a:stretch>
            <a:fillRect/>
          </a:stretch>
        </p:blipFill>
        <p:spPr>
          <a:xfrm>
            <a:off x="441289" y="315661"/>
            <a:ext cx="3133725" cy="35052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07904" y="1138808"/>
            <a:ext cx="528369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200" dirty="0" err="1"/>
              <a:t>Stromatický</a:t>
            </a:r>
            <a:r>
              <a:rPr lang="cs-CZ" altLang="cs-CZ" sz="2200" dirty="0"/>
              <a:t> </a:t>
            </a:r>
            <a:r>
              <a:rPr lang="cs-CZ" altLang="cs-CZ" sz="2200" dirty="0" err="1"/>
              <a:t>lignikolní</a:t>
            </a:r>
            <a:r>
              <a:rPr lang="cs-CZ" altLang="cs-CZ" sz="2200" dirty="0"/>
              <a:t> askomycet, </a:t>
            </a:r>
            <a:r>
              <a:rPr lang="cs-CZ" altLang="cs-CZ" sz="2200" dirty="0" smtClean="0"/>
              <a:t>jehož několik </a:t>
            </a:r>
            <a:r>
              <a:rPr lang="cs-CZ" altLang="cs-CZ" sz="2200" dirty="0"/>
              <a:t>centimetrů velká, kyjovitá </a:t>
            </a:r>
            <a:r>
              <a:rPr lang="cs-CZ" altLang="cs-CZ" sz="2200" dirty="0" err="1"/>
              <a:t>stromata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(sterilní útvary </a:t>
            </a:r>
            <a:r>
              <a:rPr lang="cs-CZ" altLang="cs-CZ" sz="2200" dirty="0" err="1" smtClean="0"/>
              <a:t>teleomorfy</a:t>
            </a:r>
            <a:r>
              <a:rPr lang="cs-CZ" altLang="cs-CZ" sz="2200" dirty="0" smtClean="0"/>
              <a:t>, ve kterých jsou zanořena </a:t>
            </a:r>
            <a:r>
              <a:rPr lang="cs-CZ" altLang="cs-CZ" sz="2200" dirty="0" err="1" smtClean="0"/>
              <a:t>perithecia</a:t>
            </a:r>
            <a:r>
              <a:rPr lang="cs-CZ" altLang="cs-CZ" sz="2200" dirty="0" smtClean="0"/>
              <a:t>) lze nalézt </a:t>
            </a:r>
            <a:r>
              <a:rPr lang="cs-CZ" altLang="cs-CZ" sz="2200" dirty="0"/>
              <a:t>na mrtvém dřevě listnáčů. </a:t>
            </a:r>
          </a:p>
        </p:txBody>
      </p:sp>
      <p:pic>
        <p:nvPicPr>
          <p:cNvPr id="24583" name="Picture 11" descr="xylaria_polymorpha_stroma_perithecia_14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276600" cy="24574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11" y="3125037"/>
            <a:ext cx="3124200" cy="25701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54156" y="5899919"/>
            <a:ext cx="34115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000" u="none" dirty="0">
                <a:solidFill>
                  <a:srgbClr val="FFFFFF"/>
                </a:solidFill>
              </a:rPr>
              <a:t>(makroskopické pozorování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000" u="none" dirty="0">
                <a:solidFill>
                  <a:srgbClr val="FFFFFF"/>
                </a:solidFill>
              </a:rPr>
              <a:t>herbářové položky</a:t>
            </a:r>
            <a:r>
              <a:rPr lang="cs-CZ" altLang="cs-CZ" sz="2000" u="none" dirty="0">
                <a:solidFill>
                  <a:srgbClr val="FFFF00"/>
                </a:solidFill>
              </a:rPr>
              <a:t> + </a:t>
            </a:r>
            <a:r>
              <a:rPr lang="cs-CZ" altLang="cs-CZ" sz="2000" u="none" dirty="0" err="1">
                <a:solidFill>
                  <a:srgbClr val="FFFF00"/>
                </a:solidFill>
              </a:rPr>
              <a:t>binokl</a:t>
            </a:r>
            <a:r>
              <a:rPr lang="cs-CZ" altLang="cs-CZ" sz="2000" u="none" dirty="0">
                <a:solidFill>
                  <a:srgbClr val="FFFFFF"/>
                </a:solidFill>
              </a:rPr>
              <a:t>)</a:t>
            </a:r>
            <a:r>
              <a:rPr lang="cs-CZ" altLang="cs-CZ" sz="2400" u="none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86534" y="342900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dirty="0" err="1">
                <a:solidFill>
                  <a:srgbClr val="FFFFFF"/>
                </a:solidFill>
              </a:rPr>
              <a:t>perithecia</a:t>
            </a: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H="1">
            <a:off x="3362324" y="3848186"/>
            <a:ext cx="927731" cy="116498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4774771" y="3829994"/>
            <a:ext cx="1133122" cy="203836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536400" y="3228945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dirty="0" err="1" smtClean="0">
                <a:solidFill>
                  <a:schemeClr val="bg1"/>
                </a:solidFill>
              </a:rPr>
              <a:t>ostiolum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VS-rasy-S">
  <a:themeElements>
    <a:clrScheme name="">
      <a:dk1>
        <a:srgbClr val="FF9933"/>
      </a:dk1>
      <a:lt1>
        <a:srgbClr val="FFFFCC"/>
      </a:lt1>
      <a:dk2>
        <a:srgbClr val="004C00"/>
      </a:dk2>
      <a:lt2>
        <a:srgbClr val="F5DF71"/>
      </a:lt2>
      <a:accent1>
        <a:srgbClr val="CCFF99"/>
      </a:accent1>
      <a:accent2>
        <a:srgbClr val="FF3300"/>
      </a:accent2>
      <a:accent3>
        <a:srgbClr val="AAB2AA"/>
      </a:accent3>
      <a:accent4>
        <a:srgbClr val="DADAAE"/>
      </a:accent4>
      <a:accent5>
        <a:srgbClr val="E2FFCA"/>
      </a:accent5>
      <a:accent6>
        <a:srgbClr val="E72D00"/>
      </a:accent6>
      <a:hlink>
        <a:srgbClr val="FF9933"/>
      </a:hlink>
      <a:folHlink>
        <a:srgbClr val="FF6600"/>
      </a:folHlink>
    </a:clrScheme>
    <a:fontScheme name="FRVS-rasy-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VS-rasy-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VS-rasy-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8">
        <a:dk1>
          <a:srgbClr val="CC9900"/>
        </a:dk1>
        <a:lt1>
          <a:srgbClr val="FFFFCC"/>
        </a:lt1>
        <a:dk2>
          <a:srgbClr val="006600"/>
        </a:dk2>
        <a:lt2>
          <a:srgbClr val="FFFF99"/>
        </a:lt2>
        <a:accent1>
          <a:srgbClr val="CCFF99"/>
        </a:accent1>
        <a:accent2>
          <a:srgbClr val="FF3300"/>
        </a:accent2>
        <a:accent3>
          <a:srgbClr val="AAB8AA"/>
        </a:accent3>
        <a:accent4>
          <a:srgbClr val="DADAAE"/>
        </a:accent4>
        <a:accent5>
          <a:srgbClr val="E2FFCA"/>
        </a:accent5>
        <a:accent6>
          <a:srgbClr val="E72D00"/>
        </a:accent6>
        <a:hlink>
          <a:srgbClr val="FF99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Office\Sablony\FRVS-rasy-S.pot</Template>
  <TotalTime>7078</TotalTime>
  <Words>665</Words>
  <Application>Microsoft Office PowerPoint</Application>
  <PresentationFormat>Předvádění na obrazovce (4:3)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Wingdings</vt:lpstr>
      <vt:lpstr>FRVS-rasy-S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Xylaria polymorpha  dřevnatka mnohotvárná </vt:lpstr>
      <vt:lpstr>Hypoxylon - dřevomor</vt:lpstr>
      <vt:lpstr>Nectria cinnabarina (anam. Tubercularia vulgaris) rážovka rumělková</vt:lpstr>
      <vt:lpstr>Nectria cinnabarina (anam. Tubercularia vulgaris)         rážovka rumělková</vt:lpstr>
      <vt:lpstr>Prezentace aplikace PowerPoint</vt:lpstr>
      <vt:lpstr>Prezentace aplikace PowerPoint</vt:lpstr>
      <vt:lpstr>Peziza - řasnatka </vt:lpstr>
      <vt:lpstr>Gyromitra infula – ucháč čepcovitý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algologie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morfologie bezcévných rostlin 1. praktické cvičení   Přehled pozorovaných objektů</dc:title>
  <dc:creator>Sylvie Nováková</dc:creator>
  <cp:lastModifiedBy>PH</cp:lastModifiedBy>
  <cp:revision>198</cp:revision>
  <dcterms:created xsi:type="dcterms:W3CDTF">2003-12-11T14:21:01Z</dcterms:created>
  <dcterms:modified xsi:type="dcterms:W3CDTF">2024-11-11T11:28:53Z</dcterms:modified>
</cp:coreProperties>
</file>