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"/>
  </p:notesMasterIdLst>
  <p:sldIdLst>
    <p:sldId id="278" r:id="rId2"/>
    <p:sldId id="279" r:id="rId3"/>
    <p:sldId id="289" r:id="rId4"/>
    <p:sldId id="281" r:id="rId5"/>
    <p:sldId id="290" r:id="rId6"/>
    <p:sldId id="282" r:id="rId7"/>
    <p:sldId id="283" r:id="rId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84" autoAdjust="0"/>
    <p:restoredTop sz="90929"/>
  </p:normalViewPr>
  <p:slideViewPr>
    <p:cSldViewPr>
      <p:cViewPr varScale="1">
        <p:scale>
          <a:sx n="86" d="100"/>
          <a:sy n="86" d="100"/>
        </p:scale>
        <p:origin x="1488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297FC63-FD24-4D53-883E-9E11A0321C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C1ED91-0BD8-4DD3-9853-79E4778D8C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4952280-BD1A-4D8F-B3C1-D2D1DD9E00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3534E3F-EA30-48D7-952B-87BEE1A05D6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59322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104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1315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848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7281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5617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1660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41560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9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8495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9454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43D8FDDA-0175-4364-A0FD-377BCA38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9D6F0600-4B8A-4572-95F7-71F50FD6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A9B7623-90DA-41F9-8473-2698C8B7F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A28D0FB3-E343-4989-87A7-68692A271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C5B11E2C-4393-486D-B6EC-A13EAC9E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5. ORGÁNY ROSTLIN A PROSTŘEDÍ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Stavba těla konkrétních druhů rostlin je do značné míry přizpůsobena podmínkám prostředí, ve kterých rostou – nejvýznamnějšími jsou dostupnost vody a světla, specifické adaptace se vytvářejí i za účelem získávání živin</a:t>
            </a:r>
            <a:endParaRPr lang="cs-CZ" altLang="cs-CZ" sz="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1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Hydrofyty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vodní rostliny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přijímání vody a rozpuštěných živin celým povrchem těla, s tím souvisí redukce kořenového systému (úplná redukce =&gt; vzplývavé rostliny vůbec nezakořeňují)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výhodou je velký povrch listů – to je např. případ heterofylie lakušníku, kde plovoucí listy jsou celistvé, zatímco ponořené jsou členěné na čárkovité úkrojky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tenká pokožka, slabá kutikula – snadný průchod vody, látek a plynů do pletiv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průduchy u ponořených listů chybí, u plovoucích jsou na svrchní straně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redukce vodivých pletiv (zejména dřevní části cévních svazků)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oproti tomu značný rozvoj mezibuněčných prostor – nadlehčování těla rostliny, vytvoření souvislé soustavy mezibuněčných „kanálků“ umožňuje vedení plynů (vzdušné pletivo – aerenchym)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dýchací kořeny (pneumatofory), mangrovové porosty – viz adventivní kořeny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3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helofyty – rostliny zakořeněné v bahně s vystupujícími prýty (kosatec, orobinec)</a:t>
            </a:r>
            <a:endParaRPr lang="en-GB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15EBD435-271E-4891-9807-CBAF3A557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Hygrofyty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rostliny vlhkých stanovišť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slabě vyvinutý kořenový systém a dřevní část cévních svazků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velké listy, pokožka se slabou vrstvou kutikuly, průduchy bývají vyzdviženy nad úroveň pokožky (usnadnění transpirace), ve vlhkém ovzduší častá gutace</a:t>
            </a: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Mezofyty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rostliny středně suchých stanovišť</a:t>
            </a: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Xerofyty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suchobytné rostliny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často vystavené zároveň suchým a teplým podmínkám (xerotermofyty)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dlouhé a hluboko pronikající kořeny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silná vrstva kutikuly kryje pokožkové buňky, průduchy často vnořeny v pokožce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mrtvé chlupy na povrchu – snížení výparu, ochrana proti oslunění a zahřívání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listy kožovité (olivovník), úzké mezibuněčné prostory, vyvinutý sklerenchym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listy svisle postavené (blahovičník), též SJ orientace =&gt; menší osvit (locika)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svinuté listy stepních trav (unifaciální) – „navrchu“ spodní strana bez průduchů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sukulence – hromadění vody v dužnatých listech (chylofyly – tlusticovité, aloe) nebo stoncích (chylokauly – kaktusy, pryšce)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redukce listů, asimilační úlohu přebírá stonek (janovec)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xeromorfózou jsou v principu i jehlice – malý povrch omezuje výpar v zimě, kdy je omezen příjem vody</a:t>
            </a:r>
            <a:endParaRPr lang="en-GB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2" descr="C:\user\Houba\Škola-obrázky\morfologie\5_prostredi\cytisus_scoparius.jpg">
            <a:extLst>
              <a:ext uri="{FF2B5EF4-FFF2-40B4-BE49-F238E27FC236}">
                <a16:creationId xmlns:a16="http://schemas.microsoft.com/office/drawing/2014/main" id="{055033FE-9666-40BE-A4D8-01D3AE95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27351"/>
          <a:stretch>
            <a:fillRect/>
          </a:stretch>
        </p:blipFill>
        <p:spPr bwMode="auto">
          <a:xfrm>
            <a:off x="3505200" y="3048000"/>
            <a:ext cx="250983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12">
            <a:extLst>
              <a:ext uri="{FF2B5EF4-FFF2-40B4-BE49-F238E27FC236}">
                <a16:creationId xmlns:a16="http://schemas.microsoft.com/office/drawing/2014/main" id="{9E55E81F-D1CD-4F71-B9BE-D959D51F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8305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Vlevo: kořenový systém druhů čeledi </a:t>
            </a:r>
            <a:r>
              <a:rPr lang="cs-CZ" altLang="cs-CZ" sz="1600" i="1">
                <a:solidFill>
                  <a:schemeClr val="tx1"/>
                </a:solidFill>
                <a:latin typeface="Arial" panose="020B0604020202020204" pitchFamily="34" charset="0"/>
              </a:rPr>
              <a:t>Lemnaceae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; nahoře: aerenchym ve stonku prustky, orientace listů lociky kompasové; dole: zelené stonky janovce, kožovité listy olivovníku</a:t>
            </a:r>
          </a:p>
        </p:txBody>
      </p:sp>
      <p:pic>
        <p:nvPicPr>
          <p:cNvPr id="6148" name="Picture 13" descr="C:\user\Houba\Škola-obrázky\morfologie\5_prostredi\cernohorsky_pril27_aerenchym.JPG">
            <a:extLst>
              <a:ext uri="{FF2B5EF4-FFF2-40B4-BE49-F238E27FC236}">
                <a16:creationId xmlns:a16="http://schemas.microsoft.com/office/drawing/2014/main" id="{BD03D006-EF19-454F-8021-2F9E099C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2514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7" descr="C:\user\Houba\Škola-obrázky\morfologie\5_prostredi\lemnaceae_plate.jpg">
            <a:extLst>
              <a:ext uri="{FF2B5EF4-FFF2-40B4-BE49-F238E27FC236}">
                <a16:creationId xmlns:a16="http://schemas.microsoft.com/office/drawing/2014/main" id="{9BFC5E7B-0A34-497D-B3B0-822607A8B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88131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8">
            <a:extLst>
              <a:ext uri="{FF2B5EF4-FFF2-40B4-BE49-F238E27FC236}">
                <a16:creationId xmlns:a16="http://schemas.microsoft.com/office/drawing/2014/main" id="{F4B6CAB3-9BA4-4FC4-98C0-C2A5916A3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2600"/>
            <a:ext cx="3048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http://www.lucidcentral.org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/keys/aquariumplants2/Aquarium_&amp;_Pond_Plants_of_the_World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/key/Aquarium_&amp;_Pond_Plants/Media/Images/lemna_plate_lge.jpg</a:t>
            </a:r>
          </a:p>
        </p:txBody>
      </p:sp>
      <p:pic>
        <p:nvPicPr>
          <p:cNvPr id="6151" name="Picture 19" descr="C:\user\Houba\Škola-obrázky\morfologie\5_prostredi\lactuca_serriola.jpg">
            <a:extLst>
              <a:ext uri="{FF2B5EF4-FFF2-40B4-BE49-F238E27FC236}">
                <a16:creationId xmlns:a16="http://schemas.microsoft.com/office/drawing/2014/main" id="{9C785CD1-458F-46B5-965D-0641E4282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20">
            <a:extLst>
              <a:ext uri="{FF2B5EF4-FFF2-40B4-BE49-F238E27FC236}">
                <a16:creationId xmlns:a16="http://schemas.microsoft.com/office/drawing/2014/main" id="{08DA6975-505B-4A91-B0D8-61E631C73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572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Lactuca serriola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- locika kompasová</a:t>
            </a:r>
          </a:p>
        </p:txBody>
      </p:sp>
      <p:sp>
        <p:nvSpPr>
          <p:cNvPr id="6153" name="Text Box 21">
            <a:extLst>
              <a:ext uri="{FF2B5EF4-FFF2-40B4-BE49-F238E27FC236}">
                <a16:creationId xmlns:a16="http://schemas.microsoft.com/office/drawing/2014/main" id="{DC569C01-1528-49F3-B4D0-6064870E2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25" y="2743200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http://www.omafra.gov.on.ca/english/crops/facts/03-041.htm</a:t>
            </a:r>
          </a:p>
        </p:txBody>
      </p:sp>
      <p:pic>
        <p:nvPicPr>
          <p:cNvPr id="6154" name="Picture 14" descr="C:\user\Houba\Škola-obrázky\morfologie\5_prostredi\olea_europaea.jpg">
            <a:extLst>
              <a:ext uri="{FF2B5EF4-FFF2-40B4-BE49-F238E27FC236}">
                <a16:creationId xmlns:a16="http://schemas.microsoft.com/office/drawing/2014/main" id="{816D924C-4A63-437A-9852-E0A0D6732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61"/>
          <a:stretch>
            <a:fillRect/>
          </a:stretch>
        </p:blipFill>
        <p:spPr bwMode="auto">
          <a:xfrm>
            <a:off x="6172200" y="3048000"/>
            <a:ext cx="24463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 Box 15">
            <a:extLst>
              <a:ext uri="{FF2B5EF4-FFF2-40B4-BE49-F238E27FC236}">
                <a16:creationId xmlns:a16="http://schemas.microsoft.com/office/drawing/2014/main" id="{20A19897-77EA-4B0C-A4D6-45E2F7A82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048000"/>
            <a:ext cx="1981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Olea europaea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– olivovník</a:t>
            </a:r>
          </a:p>
        </p:txBody>
      </p:sp>
      <p:sp>
        <p:nvSpPr>
          <p:cNvPr id="6156" name="Text Box 16">
            <a:extLst>
              <a:ext uri="{FF2B5EF4-FFF2-40B4-BE49-F238E27FC236}">
                <a16:creationId xmlns:a16="http://schemas.microsoft.com/office/drawing/2014/main" id="{AA604942-B000-457B-995D-72C81F6D6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7912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http://www.colintlev.net/blogs/default.asp?idB=54&amp;p=6</a:t>
            </a:r>
          </a:p>
        </p:txBody>
      </p:sp>
      <p:sp>
        <p:nvSpPr>
          <p:cNvPr id="6157" name="Text Box 23">
            <a:extLst>
              <a:ext uri="{FF2B5EF4-FFF2-40B4-BE49-F238E27FC236}">
                <a16:creationId xmlns:a16="http://schemas.microsoft.com/office/drawing/2014/main" id="{0DF65A45-A86E-4E1D-9D44-7AB4EBE28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7912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http://www.botany.cz/cs/cytisus-scoparius/</a:t>
            </a:r>
          </a:p>
        </p:txBody>
      </p:sp>
      <p:sp>
        <p:nvSpPr>
          <p:cNvPr id="6158" name="Text Box 24">
            <a:extLst>
              <a:ext uri="{FF2B5EF4-FFF2-40B4-BE49-F238E27FC236}">
                <a16:creationId xmlns:a16="http://schemas.microsoft.com/office/drawing/2014/main" id="{6FE22F31-CB66-4747-A849-0B060F400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30480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Cytisus scoparius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– janovec metlatý</a:t>
            </a:r>
          </a:p>
        </p:txBody>
      </p:sp>
      <p:sp>
        <p:nvSpPr>
          <p:cNvPr id="6159" name="Text Box 25">
            <a:extLst>
              <a:ext uri="{FF2B5EF4-FFF2-40B4-BE49-F238E27FC236}">
                <a16:creationId xmlns:a16="http://schemas.microsoft.com/office/drawing/2014/main" id="{E9F6907C-EF26-443B-937F-DF2795B07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572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Hippuris vulgaris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– prustka obecná</a:t>
            </a:r>
          </a:p>
        </p:txBody>
      </p:sp>
      <p:sp>
        <p:nvSpPr>
          <p:cNvPr id="6160" name="Text Box 26">
            <a:extLst>
              <a:ext uri="{FF2B5EF4-FFF2-40B4-BE49-F238E27FC236}">
                <a16:creationId xmlns:a16="http://schemas.microsoft.com/office/drawing/2014/main" id="{A79DB399-503F-4696-A9DE-D9A03121A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2743200"/>
            <a:ext cx="3352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	                Základy rostlinné morfologie</a:t>
            </a:r>
          </a:p>
        </p:txBody>
      </p:sp>
      <p:pic>
        <p:nvPicPr>
          <p:cNvPr id="6162" name="5_prostredi_3_hydro-xerofyty.MP3">
            <a:hlinkClick r:id="" action="ppaction://media"/>
            <a:extLst>
              <a:ext uri="{FF2B5EF4-FFF2-40B4-BE49-F238E27FC236}">
                <a16:creationId xmlns:a16="http://schemas.microsoft.com/office/drawing/2014/main" id="{A94873E3-CA2D-4F04-AEBF-2E9FEABA47B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652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463" fill="hold"/>
                                        <p:tgtEl>
                                          <p:spTgt spid="6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1">
            <a:extLst>
              <a:ext uri="{FF2B5EF4-FFF2-40B4-BE49-F238E27FC236}">
                <a16:creationId xmlns:a16="http://schemas.microsoft.com/office/drawing/2014/main" id="{B2AE27AB-2E2D-47DC-A5A3-10558E15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Popínavý růst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pro některé rostliny strategie v „boji o světlo“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popínavé rostliny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liány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kořenují v zemi a nadzemními částmi se opírají, přichycují nebo ovíjejí kolem opory (jiných rostlin nebo neživých objektů)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liány úponkové se přichycují úponkami původu listového (hrách), stonkového (réva vinná) nebo kořenového (vanilka)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nejčastěji se s liánami setkáme v tropech, kde jsou optimální podmínky pro růst stromů, které zachycují značnou část přímého slunečního světla – v tropech jsou běžné liány dřevnaté, u nás jde zejména o byliny</a:t>
            </a:r>
          </a:p>
        </p:txBody>
      </p:sp>
      <p:pic>
        <p:nvPicPr>
          <p:cNvPr id="7171" name="Picture 12" descr="C:\user\Houba\Škola-obrázky\morfologie\5_prostredi\galium_aparine.jpg">
            <a:extLst>
              <a:ext uri="{FF2B5EF4-FFF2-40B4-BE49-F238E27FC236}">
                <a16:creationId xmlns:a16="http://schemas.microsoft.com/office/drawing/2014/main" id="{1C8652D2-96C4-42D3-B1DB-9CAD9926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828800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13">
            <a:extLst>
              <a:ext uri="{FF2B5EF4-FFF2-40B4-BE49-F238E27FC236}">
                <a16:creationId xmlns:a16="http://schemas.microsoft.com/office/drawing/2014/main" id="{95BDC586-EB27-4079-92EC-863021DE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47244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liány ovíjivé mají ovíjivé stonky, kterými „šplhají“ po své opoře (svlačec, chmel)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liány opěrné nemusí být přímo popínavými rostlinami, ale opírají se o jiné rostliny svými stonky s pomocí trnů (ostružiník), zpětných výhonů (lilek potměchuť), tuhých chlupů (svízel přítula) nebo se přichycují příčepivými kořeny (břečťan)</a:t>
            </a:r>
          </a:p>
        </p:txBody>
      </p:sp>
      <p:sp>
        <p:nvSpPr>
          <p:cNvPr id="7173" name="Text Box 14">
            <a:extLst>
              <a:ext uri="{FF2B5EF4-FFF2-40B4-BE49-F238E27FC236}">
                <a16:creationId xmlns:a16="http://schemas.microsoft.com/office/drawing/2014/main" id="{062DB3EC-6B4A-4923-A184-DB4DF88E1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267200"/>
            <a:ext cx="2590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http://www.ct-botanical-society.org/galleries/galiumapar.html</a:t>
            </a:r>
          </a:p>
        </p:txBody>
      </p:sp>
      <p:sp>
        <p:nvSpPr>
          <p:cNvPr id="7174" name="Text Box 15">
            <a:extLst>
              <a:ext uri="{FF2B5EF4-FFF2-40B4-BE49-F238E27FC236}">
                <a16:creationId xmlns:a16="http://schemas.microsoft.com/office/drawing/2014/main" id="{F61806A8-A704-41A7-A52E-A0B3275C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9050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Galium aparine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– svízel přítula</a:t>
            </a:r>
          </a:p>
        </p:txBody>
      </p:sp>
      <p:pic>
        <p:nvPicPr>
          <p:cNvPr id="7176" name="5_prostredi_4_operne-liany.MP3">
            <a:hlinkClick r:id="" action="ppaction://media"/>
            <a:extLst>
              <a:ext uri="{FF2B5EF4-FFF2-40B4-BE49-F238E27FC236}">
                <a16:creationId xmlns:a16="http://schemas.microsoft.com/office/drawing/2014/main" id="{EF292ADD-791F-417F-8ACC-422D249CCF9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6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F929D41B-B257-45D5-93F9-DB5CA0D71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-34925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8195" name="Text Box 22">
            <a:extLst>
              <a:ext uri="{FF2B5EF4-FFF2-40B4-BE49-F238E27FC236}">
                <a16:creationId xmlns:a16="http://schemas.microsoft.com/office/drawing/2014/main" id="{49816785-0304-4E3D-8AA8-4FF6392BD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Epifyty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rostliny rostoucí na jiných rostlinách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nejsou zakořeněny v zemi, ale uchyceny pomocí příčepivých kořenů nebo haustorií (parazitické epifyty, viz dále)</a:t>
            </a:r>
            <a:endParaRPr lang="en-GB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 našich podmínkách zejména mechorosty (vedle řas, hub a lišejníků) rostoucí na borce dřevin, v tropech běžně i vyšší rostliny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vzdušné kořeny (viz přeměny kořenů) s velamen – pokožkou z mrtvých buněk, které za deště sají vodu a zásobují jí buňky pod sebou, za sucha představují ochranný obal, který snižuje výpar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dosáhnou-li vzdušné kořeny země, mohou zakořenit a čerpat živiny ze země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metamorfózy pro zachycení vody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stonkové hlízy epifytických orchidejí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nahloučením spodních částí listů bromélií 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Symbol" panose="05050102010706020507" pitchFamily="18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 nálevkovitý prostor, v němž se za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Symbol" panose="05050102010706020507" pitchFamily="18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deště hromadí voda (kořeny zde potlačeny,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Symbol" panose="05050102010706020507" pitchFamily="18" charset="2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příjem vody absorpčními chlupy)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rozlišení listů jako v případě kapradiny 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Platycerium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parohovité listy zajišťující 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asimilaci ční do prostoru, zatímco ploché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štítovité listy jsou přitisklé k substrátu a hromadí se za nimi humus a vláha</a:t>
            </a:r>
          </a:p>
        </p:txBody>
      </p:sp>
      <p:pic>
        <p:nvPicPr>
          <p:cNvPr id="8196" name="Picture 23" descr="C:\user\Houba\Škola-obrázky\morfologie\5_prostredi\platycerium.jpg">
            <a:extLst>
              <a:ext uri="{FF2B5EF4-FFF2-40B4-BE49-F238E27FC236}">
                <a16:creationId xmlns:a16="http://schemas.microsoft.com/office/drawing/2014/main" id="{B7127023-4258-4CED-9745-4F000CDAE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33512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25">
            <a:extLst>
              <a:ext uri="{FF2B5EF4-FFF2-40B4-BE49-F238E27FC236}">
                <a16:creationId xmlns:a16="http://schemas.microsoft.com/office/drawing/2014/main" id="{93D56601-9107-4D39-932B-4FAE4676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79120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http://botanika.bf.jcu.cz/morfologie/PlatyceriumCela.jpg</a:t>
            </a:r>
          </a:p>
        </p:txBody>
      </p:sp>
      <p:sp>
        <p:nvSpPr>
          <p:cNvPr id="8198" name="Text Box 24">
            <a:extLst>
              <a:ext uri="{FF2B5EF4-FFF2-40B4-BE49-F238E27FC236}">
                <a16:creationId xmlns:a16="http://schemas.microsoft.com/office/drawing/2014/main" id="{14D2A41D-0D53-4F95-9ABB-09D51A6EC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86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Platycerium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sp.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– parožnatka</a:t>
            </a:r>
          </a:p>
        </p:txBody>
      </p:sp>
      <p:pic>
        <p:nvPicPr>
          <p:cNvPr id="8200" name="5_prostredi_5_epifyty.MP3">
            <a:hlinkClick r:id="" action="ppaction://media"/>
            <a:extLst>
              <a:ext uri="{FF2B5EF4-FFF2-40B4-BE49-F238E27FC236}">
                <a16:creationId xmlns:a16="http://schemas.microsoft.com/office/drawing/2014/main" id="{EF38F0E6-6953-4EA9-9178-CAA3935A8A5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29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>
            <a:extLst>
              <a:ext uri="{FF2B5EF4-FFF2-40B4-BE49-F238E27FC236}">
                <a16:creationId xmlns:a16="http://schemas.microsoft.com/office/drawing/2014/main" id="{1EF65026-C2B2-4792-9805-07FC31DA3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Způsob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získávání živin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 prostředí – rostliny saprofytické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		</a:t>
            </a:r>
            <a:r>
              <a:rPr lang="cs-CZ" altLang="cs-CZ" sz="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poloparazitické (hemiparazitické)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		</a:t>
            </a:r>
            <a:r>
              <a:rPr lang="cs-CZ" altLang="cs-CZ" sz="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parazitické (též holoparazitické)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Poloparazitické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získávají z pletiv hostitele vodu a minerální látky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na rozdíl od holoparazitů přítomnost asimilačních orgánů, probíhá fotosyntéza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epifytické druhy jsou taktéž zakotveny haustorii, pronikajícími do dřevní části cévních svazků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Loranthaceae – Loranthus, Viscaceae – Viscum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kořenující druhy vytvářejí na kořenech přísavky, kterými se napojují na kořeny hostitelů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Orobanchaceae – Rhinanthus, Pedicularis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9219" name="Picture 8" descr="C:\user\Houba\Škola-obrázky\morfologie\5_prostredi\orobanche_major.jpg">
            <a:extLst>
              <a:ext uri="{FF2B5EF4-FFF2-40B4-BE49-F238E27FC236}">
                <a16:creationId xmlns:a16="http://schemas.microsoft.com/office/drawing/2014/main" id="{5C266D78-FA60-4732-B667-9015DCFD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17811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9">
            <a:extLst>
              <a:ext uri="{FF2B5EF4-FFF2-40B4-BE49-F238E27FC236}">
                <a16:creationId xmlns:a16="http://schemas.microsoft.com/office/drawing/2014/main" id="{EAFAA339-6778-450D-A514-157025F7D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868738"/>
            <a:ext cx="1981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http://www.zum.de/stueber/lindman/126.jpg</a:t>
            </a:r>
          </a:p>
        </p:txBody>
      </p:sp>
      <p:sp>
        <p:nvSpPr>
          <p:cNvPr id="9221" name="Text Box 10">
            <a:extLst>
              <a:ext uri="{FF2B5EF4-FFF2-40B4-BE49-F238E27FC236}">
                <a16:creationId xmlns:a16="http://schemas.microsoft.com/office/drawing/2014/main" id="{3B6DDF39-C1D3-4243-8A0D-E69A0493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295400"/>
            <a:ext cx="63246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Parazitické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jsou přizpůsobeny získávání živin z hostitelských pletiv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redukované kořeny, listy a dřevní část cévních svazků, absence fotosyntézy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tvorba haustorií, pronikajících do cévních svazků hostitele, odkud čerpají nejen vodu a minerální látky (ze dřevní části), ale i asimiláty (z lýkové části)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zástupci: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Orobanchaceae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Orobanche, Lathraea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popínavé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Cuscutaceae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Cuscuta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9223" name="5_prostredi_6_holoparazite.MP3">
            <a:hlinkClick r:id="" action="ppaction://media"/>
            <a:extLst>
              <a:ext uri="{FF2B5EF4-FFF2-40B4-BE49-F238E27FC236}">
                <a16:creationId xmlns:a16="http://schemas.microsoft.com/office/drawing/2014/main" id="{7F91BA31-C248-4BF8-9630-247E743A4D4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8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5_prostredi_6_hemiparazite.MP3">
            <a:hlinkClick r:id="" action="ppaction://media"/>
            <a:extLst>
              <a:ext uri="{FF2B5EF4-FFF2-40B4-BE49-F238E27FC236}">
                <a16:creationId xmlns:a16="http://schemas.microsoft.com/office/drawing/2014/main" id="{BD44EAD4-1872-44FF-9325-A57137A1BEB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15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94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533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9">
            <a:extLst>
              <a:ext uri="{FF2B5EF4-FFF2-40B4-BE49-F238E27FC236}">
                <a16:creationId xmlns:a16="http://schemas.microsoft.com/office/drawing/2014/main" id="{B196230A-CFD5-4A7C-A58F-5AB2E7367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Určitou formou parazitismu je i čerpání živin od mykorhizních partnerů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monotropoidní mykorhiza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Monotropa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– „zprostředkovaný parazitismus“ prostřednictvím hub, jež čerpají živiny od ektomykorhizních partnerů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orchideová mykorhiza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Orchidaceae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– v rané fázi vývoje je rostlina závislá na přísunu živin od houby; u nezelených orchidejí tento stav přetrvá celý život</a:t>
            </a:r>
          </a:p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Specifický způsob získávání živin mají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masožravé rostliny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nejde o získávání vody a základních živin (minerálních látek, asimilátů – tyto rostliny jsou normálně zelené a fotosyntetizující), ale o „doplňkovou výživu“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 živočišných těl tyto jinak autotrofní rostliny získávají zejména bílkoviny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rostliny hmyzožravé vytvářejí různé typy lapacích zařízení (viz přeměny listu)</a:t>
            </a:r>
          </a:p>
        </p:txBody>
      </p:sp>
      <p:pic>
        <p:nvPicPr>
          <p:cNvPr id="10243" name="Picture 30" descr="C:\user\Houba\Škola-obrázky\morfologie\5_prostredi\pinguicula_leptoceras.jpg">
            <a:extLst>
              <a:ext uri="{FF2B5EF4-FFF2-40B4-BE49-F238E27FC236}">
                <a16:creationId xmlns:a16="http://schemas.microsoft.com/office/drawing/2014/main" id="{BDEFB282-A1A3-419C-B826-89D5A29F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31">
            <a:extLst>
              <a:ext uri="{FF2B5EF4-FFF2-40B4-BE49-F238E27FC236}">
                <a16:creationId xmlns:a16="http://schemas.microsoft.com/office/drawing/2014/main" id="{8B640934-E1C9-4A06-8344-E5714E147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868738"/>
            <a:ext cx="4572000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dvojí typ žlázek na listech =&gt; produkce látek ke dvěma účelům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lepkavé výměšky (např. z tentakulí rosnatky) slouží k zachycení hmyzu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digesční (vstřebávací) žlázky produkují proteolytické enzymy, potřebné k rozložení bílkovin hmyzího těla </a:t>
            </a:r>
            <a:endParaRPr lang="cs-CZ" altLang="cs-CZ" sz="2200">
              <a:solidFill>
                <a:schemeClr val="bg1"/>
              </a:solidFill>
            </a:endParaRPr>
          </a:p>
        </p:txBody>
      </p:sp>
      <p:sp>
        <p:nvSpPr>
          <p:cNvPr id="10245" name="Text Box 32">
            <a:extLst>
              <a:ext uri="{FF2B5EF4-FFF2-40B4-BE49-F238E27FC236}">
                <a16:creationId xmlns:a16="http://schemas.microsoft.com/office/drawing/2014/main" id="{121C3ADE-6D7D-4A09-959B-451D01B45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0198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Pinguicula leptoceras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: stopkaté žlázy uvolňují lepkavý výměšek, přisedlé žlázy na povrchu listu produkují trávicí enzymy</a:t>
            </a:r>
          </a:p>
        </p:txBody>
      </p:sp>
      <p:sp>
        <p:nvSpPr>
          <p:cNvPr id="10246" name="Text Box 33">
            <a:extLst>
              <a:ext uri="{FF2B5EF4-FFF2-40B4-BE49-F238E27FC236}">
                <a16:creationId xmlns:a16="http://schemas.microsoft.com/office/drawing/2014/main" id="{256F37D1-A120-4548-9231-98467BF45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2484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http://www.juzaphoto.com/eng/galleries/flora-carnivorous_plants.htm</a:t>
            </a:r>
          </a:p>
        </p:txBody>
      </p:sp>
      <p:pic>
        <p:nvPicPr>
          <p:cNvPr id="10248" name="5_prostredi_7_mykoheterotrofie.MP3">
            <a:hlinkClick r:id="" action="ppaction://media"/>
            <a:extLst>
              <a:ext uri="{FF2B5EF4-FFF2-40B4-BE49-F238E27FC236}">
                <a16:creationId xmlns:a16="http://schemas.microsoft.com/office/drawing/2014/main" id="{A0C54042-104D-47F3-B8F5-AECC5FD032A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33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5_prostredi_7_masozrave-rostliny.MP3">
            <a:hlinkClick r:id="" action="ppaction://media"/>
            <a:extLst>
              <a:ext uri="{FF2B5EF4-FFF2-40B4-BE49-F238E27FC236}">
                <a16:creationId xmlns:a16="http://schemas.microsoft.com/office/drawing/2014/main" id="{B5C02EF7-7E6E-4157-A00B-E140E82808B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00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517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3007</TotalTime>
  <Words>1279</Words>
  <Application>Microsoft Office PowerPoint</Application>
  <PresentationFormat>Předvádění na obrazovce (4:3)</PresentationFormat>
  <Paragraphs>104</Paragraphs>
  <Slides>7</Slides>
  <Notes>1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Times New Roman</vt:lpstr>
      <vt:lpstr>Lucida Sans Unicode</vt:lpstr>
      <vt:lpstr>Arial</vt:lpstr>
      <vt:lpstr>Symbol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125</cp:revision>
  <dcterms:modified xsi:type="dcterms:W3CDTF">2020-11-08T11:30:43Z</dcterms:modified>
</cp:coreProperties>
</file>