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C6731-4137-48C4-B3FF-5ED04DB67126}" v="2" dt="2022-09-19T10:07:3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Cempírková" userId="940c1edf-007d-4c97-9d29-f6c7ac8423e0" providerId="ADAL" clId="{A84C6731-4137-48C4-B3FF-5ED04DB67126}"/>
    <pc:docChg chg="custSel modSld">
      <pc:chgData name="Hana Cempírková" userId="940c1edf-007d-4c97-9d29-f6c7ac8423e0" providerId="ADAL" clId="{A84C6731-4137-48C4-B3FF-5ED04DB67126}" dt="2022-09-19T10:08:03.082" v="68" actId="1076"/>
      <pc:docMkLst>
        <pc:docMk/>
      </pc:docMkLst>
      <pc:sldChg chg="modSp mod">
        <pc:chgData name="Hana Cempírková" userId="940c1edf-007d-4c97-9d29-f6c7ac8423e0" providerId="ADAL" clId="{A84C6731-4137-48C4-B3FF-5ED04DB67126}" dt="2022-09-19T10:08:03.082" v="68" actId="1076"/>
        <pc:sldMkLst>
          <pc:docMk/>
          <pc:sldMk cId="1850624708" sldId="272"/>
        </pc:sldMkLst>
        <pc:spChg chg="mod">
          <ac:chgData name="Hana Cempírková" userId="940c1edf-007d-4c97-9d29-f6c7ac8423e0" providerId="ADAL" clId="{A84C6731-4137-48C4-B3FF-5ED04DB67126}" dt="2022-09-19T10:07:52.368" v="67" actId="20577"/>
          <ac:spMkLst>
            <pc:docMk/>
            <pc:sldMk cId="1850624708" sldId="272"/>
            <ac:spMk id="2" creationId="{082F2FE4-51ED-431B-B661-D0D95D255125}"/>
          </ac:spMkLst>
        </pc:spChg>
        <pc:spChg chg="mod">
          <ac:chgData name="Hana Cempírková" userId="940c1edf-007d-4c97-9d29-f6c7ac8423e0" providerId="ADAL" clId="{A84C6731-4137-48C4-B3FF-5ED04DB67126}" dt="2022-09-19T10:08:03.082" v="68" actId="1076"/>
          <ac:spMkLst>
            <pc:docMk/>
            <pc:sldMk cId="1850624708" sldId="272"/>
            <ac:spMk id="6" creationId="{731674F9-D24B-42E4-8B85-8E991D6ACD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A7209-3AE2-4677-BE61-A6CE8A6C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D31E33-4D6F-44ED-A0AD-15DF2EFE3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BDE5B-C8E0-4BAC-A910-3F160FAF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B21B21-232E-4C7B-B4F3-CDA30245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DDE393-D85B-4139-BB2A-574A6700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1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8D397-67F1-4FC7-9F9A-DDF1C78D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139FC5-D91E-493D-86F2-9AD04DE39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1844B-82C5-4D4F-95EA-AB940467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40E3A-0FA7-4F2A-ABCA-F1791AC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9AE789-C58A-41C9-BCA5-450E92B4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9544E5-1440-4E73-830B-570722170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B2BF76-0EE6-417F-AC7F-305E74CCF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A2A7CC-AA42-4120-A75F-42F1448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B11F0F-9BD8-4979-A729-E5A3264E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CA2CC-2314-496F-9C70-D3BD593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52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DD0D5-AC15-436C-926F-F59CCD55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DBDB1-1581-4FD5-BDE7-6D1DFCE2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6F2583-4BEC-4B1B-B4A0-43277C7E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7AFC1-897F-493E-B34C-76A1F774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8175EC-2951-43E5-9972-181BBE8D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35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8F3E3-F22F-4D05-BAAA-0D27BAF2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3F9F5D-4677-4B93-9341-90255ECC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C6A56-7E8E-44F8-920A-B0193250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082DA2-B150-4006-B643-AC13413A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68A5A1-D42F-48D9-87DA-0BAD5249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7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97CA6-03C9-46C8-B740-7E37A0A7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60B31-92FD-4EEB-891A-F49606969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BD4991-25C0-4DA8-8DF7-E2049847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0FECD6-DCB5-4897-8993-5FD718E2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A7CCE4-D3E3-4C74-AACD-1C1BBF4B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B23AE7-F7CA-46D5-BFA9-9A371023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9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C711F-BC99-4220-98C3-D4156201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36D7F2-74BA-4A9F-A2E9-3FF74F0B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0F4397-0473-4A05-A24F-02C85678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7521D3-4982-4C6C-BFDE-2C406F68C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155409-987C-463B-B3B8-89BCC7628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FC47DC-BE2F-4034-A3E3-F3186DEA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AE693B-6A17-40B5-B9DC-F54F878C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1B6BAC-11EE-4630-A9AB-87119D5F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E58C3-A6E3-4A4C-8B38-0A1CD4E2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510B03-EBF6-4660-9038-97A45E34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0DC89F-9126-44B6-882A-51524E57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1B236E-19C3-4274-B18F-9DE88DF9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2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0D9730-1D00-4B7F-8EC9-4C34AEA7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BA18D1-8F7E-4BDD-B909-25F59450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23A87B-DDC7-4DC6-9455-8DC53961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6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23E6F-EAFA-478B-8595-F64BA3B1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66E7B-C21A-479E-8175-905DCA5C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8D7939-256B-420E-BB3C-F4751C621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9472AE-7AE6-49B0-A941-6BD1B2BB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A3B7C4-A0ED-47F8-B6E5-CA33A680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A6CA8D-FA97-453F-886B-CBC5FB01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97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CB8E2-E996-41A6-9A5D-CF119235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6F2AF0-2A4C-450B-B2F2-6A2CD3F48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C23918-A755-4ED4-A944-F6A8C705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4A2B71-0FF6-423E-B25A-A49FA725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177D67-A4EB-4C10-860B-4601D551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5D8B86-8046-42D2-A0EB-62EEF000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3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57D497-E3AA-4E1D-AD20-ADFE24CD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222E2C-F181-40F5-A637-98B8897AF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EB4217-533A-4D15-A530-4147FFC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1733-73B0-439D-982B-44B51E7A55F6}" type="datetimeFigureOut">
              <a:rPr lang="cs-CZ" smtClean="0"/>
              <a:t>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F39D52-2CD4-4906-87EB-CED9ECE38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1AFD58-820F-4827-ACDD-E75BE66AB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9083-BA4F-4312-854D-0DEC61A23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20EB7-3C1F-4D3D-8FD5-E229DD986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studia neprůhledných objektů</a:t>
            </a:r>
            <a:br>
              <a:rPr lang="cs-CZ" dirty="0"/>
            </a:br>
            <a:r>
              <a:rPr lang="cs-CZ" dirty="0"/>
              <a:t> – </a:t>
            </a:r>
            <a:r>
              <a:rPr lang="cs-CZ" dirty="0" err="1"/>
              <a:t>Mikroreliéfová</a:t>
            </a:r>
            <a:r>
              <a:rPr lang="cs-CZ" dirty="0"/>
              <a:t>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A9965F-8DB7-4656-86F8-115132969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Botanická mikrotechnika 2024</a:t>
            </a:r>
          </a:p>
          <a:p>
            <a:r>
              <a:rPr lang="cs-CZ" dirty="0"/>
              <a:t>H. Cempírková</a:t>
            </a:r>
          </a:p>
        </p:txBody>
      </p:sp>
      <p:pic>
        <p:nvPicPr>
          <p:cNvPr id="5122" name="Picture 2" descr="Snímka 1">
            <a:extLst>
              <a:ext uri="{FF2B5EF4-FFF2-40B4-BE49-F238E27FC236}">
                <a16:creationId xmlns:a16="http://schemas.microsoft.com/office/drawing/2014/main" id="{0FE1C8E3-EDBE-4398-8944-76C5C5831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 b="50000"/>
          <a:stretch/>
        </p:blipFill>
        <p:spPr bwMode="auto">
          <a:xfrm>
            <a:off x="3806996" y="4815302"/>
            <a:ext cx="5654927" cy="12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3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EE1AC03-7D07-4DC1-A21D-E0B8791FD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7" t="19125" r="21976" b="6000"/>
          <a:stretch/>
        </p:blipFill>
        <p:spPr>
          <a:xfrm>
            <a:off x="1243696" y="412955"/>
            <a:ext cx="9704608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65CE99-1656-4938-903B-4E8E01C39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2" t="16328" r="24879" b="9013"/>
          <a:stretch/>
        </p:blipFill>
        <p:spPr>
          <a:xfrm>
            <a:off x="1651819" y="128658"/>
            <a:ext cx="8636049" cy="66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70F54A-B153-496B-A97F-70FD3133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3" t="18694" r="10846" b="7076"/>
          <a:stretch/>
        </p:blipFill>
        <p:spPr>
          <a:xfrm>
            <a:off x="1740309" y="264267"/>
            <a:ext cx="9099755" cy="63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676805-C0E2-4B8B-8B00-0E90F0B4C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1" t="22137" r="4436" b="4064"/>
          <a:stretch/>
        </p:blipFill>
        <p:spPr>
          <a:xfrm>
            <a:off x="988142" y="348715"/>
            <a:ext cx="10456606" cy="65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2ED230F-91EC-4736-80F7-9536F4AF2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2" t="24073" r="5282" b="7936"/>
          <a:stretch/>
        </p:blipFill>
        <p:spPr>
          <a:xfrm>
            <a:off x="1209532" y="237089"/>
            <a:ext cx="9313104" cy="63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480D82D-E773-4704-B1A6-8B6931FB1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7" t="29882" r="5645" b="10519"/>
          <a:stretch/>
        </p:blipFill>
        <p:spPr>
          <a:xfrm>
            <a:off x="1047134" y="412955"/>
            <a:ext cx="10730437" cy="55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4B1182-5173-4184-9D03-C3F6A3EC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0" t="24073" r="20766" b="8797"/>
          <a:stretch/>
        </p:blipFill>
        <p:spPr>
          <a:xfrm>
            <a:off x="385065" y="587554"/>
            <a:ext cx="9307557" cy="568289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EC6A93A-C68E-4995-93E6-B0565822D202}"/>
              </a:ext>
            </a:extLst>
          </p:cNvPr>
          <p:cNvSpPr/>
          <p:nvPr/>
        </p:nvSpPr>
        <p:spPr>
          <a:xfrm>
            <a:off x="1237957" y="3457135"/>
            <a:ext cx="7568418" cy="1058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92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earch Finds How Plants Measure CO2 Uptake- Crop Biotech Update (August  28, 2019) | ISAAA.org">
            <a:extLst>
              <a:ext uri="{FF2B5EF4-FFF2-40B4-BE49-F238E27FC236}">
                <a16:creationId xmlns:a16="http://schemas.microsoft.com/office/drawing/2014/main" id="{25602090-C5EA-4471-B0AC-B76EDB95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2841" cy="36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82F2FE4-51ED-431B-B661-D0D95D255125}"/>
              </a:ext>
            </a:extLst>
          </p:cNvPr>
          <p:cNvSpPr txBox="1"/>
          <p:nvPr/>
        </p:nvSpPr>
        <p:spPr>
          <a:xfrm>
            <a:off x="5579957" y="649710"/>
            <a:ext cx="57677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Příprava preparátů:</a:t>
            </a:r>
          </a:p>
          <a:p>
            <a:r>
              <a:rPr lang="cs-CZ" sz="2000" dirty="0"/>
              <a:t>1. </a:t>
            </a:r>
            <a:r>
              <a:rPr lang="cs-CZ" sz="2000" dirty="0" err="1"/>
              <a:t>Mikroreliéfová</a:t>
            </a:r>
            <a:r>
              <a:rPr lang="cs-CZ" sz="2000" dirty="0"/>
              <a:t> metoda:</a:t>
            </a:r>
          </a:p>
          <a:p>
            <a:r>
              <a:rPr lang="cs-CZ" sz="2000" dirty="0"/>
              <a:t>	A. otisk v laku na nehty, ve vodě</a:t>
            </a:r>
          </a:p>
          <a:p>
            <a:r>
              <a:rPr lang="cs-CZ" sz="2000" dirty="0"/>
              <a:t>	B. otisk v laku na nehty nalepený na 	průhledné lepící pásce (bez vody)</a:t>
            </a:r>
          </a:p>
          <a:p>
            <a:endParaRPr lang="cs-CZ" sz="2000" dirty="0"/>
          </a:p>
          <a:p>
            <a:r>
              <a:rPr lang="cs-CZ" sz="2000" dirty="0"/>
              <a:t>	Pozorování v procházejícím světle a při 	šikmém osvětlení</a:t>
            </a:r>
          </a:p>
          <a:p>
            <a:endParaRPr lang="cs-CZ" sz="2000" dirty="0"/>
          </a:p>
          <a:p>
            <a:r>
              <a:rPr lang="cs-CZ" sz="2000" dirty="0"/>
              <a:t>2. Stržená epidermis</a:t>
            </a:r>
          </a:p>
          <a:p>
            <a:endParaRPr lang="cs-CZ" sz="2000" dirty="0"/>
          </a:p>
          <a:p>
            <a:r>
              <a:rPr lang="cs-CZ" sz="1600" dirty="0"/>
              <a:t>3. Projasněný list (ethanol, SAVO, DMSO)/tenký list umožňující prosvětlení bez přípravy - okřehek</a:t>
            </a:r>
          </a:p>
          <a:p>
            <a:endParaRPr lang="cs-CZ" sz="2000" dirty="0"/>
          </a:p>
          <a:p>
            <a:pPr marL="285750" indent="-285750">
              <a:buFontTx/>
              <a:buChar char="-"/>
            </a:pP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1674F9-D24B-42E4-8B85-8E991D6ACD8D}"/>
              </a:ext>
            </a:extLst>
          </p:cNvPr>
          <p:cNvSpPr txBox="1"/>
          <p:nvPr/>
        </p:nvSpPr>
        <p:spPr>
          <a:xfrm>
            <a:off x="1665188" y="4904418"/>
            <a:ext cx="609834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Hodnocení: srovnání metod a způsobu přípravy (náročnost, možné problémy, snadnost pozorování, výhody/nevýhody metod a různých způsobů přípravy preparátů), posouzení přínosu pozorování při šikmém osvětlení</a:t>
            </a:r>
          </a:p>
        </p:txBody>
      </p:sp>
    </p:spTree>
    <p:extLst>
      <p:ext uri="{BB962C8B-B14F-4D97-AF65-F5344CB8AC3E}">
        <p14:creationId xmlns:p14="http://schemas.microsoft.com/office/powerpoint/2010/main" val="185062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A0BFA-6F0A-40CA-BFC6-0C356E7D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>
                <a:solidFill>
                  <a:schemeClr val="accent5">
                    <a:lumMod val="50000"/>
                  </a:schemeClr>
                </a:solidFill>
              </a:rPr>
              <a:t>Cíle cvičení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B5CF3-DEBE-4D20-8022-0F0F7B0E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vyjmenovat různé metody studia povrchu rostlinného těla</a:t>
            </a:r>
          </a:p>
          <a:p>
            <a:r>
              <a:rPr lang="cs-CZ" dirty="0"/>
              <a:t> vysvětlit principy těchto metod</a:t>
            </a:r>
          </a:p>
          <a:p>
            <a:r>
              <a:rPr lang="cs-CZ" dirty="0"/>
              <a:t> vytvořit preparát, na kterém je možné rozlišit jednotlivé struktury na povrchu pozorovaného objektu</a:t>
            </a:r>
          </a:p>
          <a:p>
            <a:r>
              <a:rPr lang="cs-CZ" dirty="0"/>
              <a:t> posoudit vhodnost metody na různé rostlinné objekty a vybrat tu nejvhodnější </a:t>
            </a:r>
          </a:p>
          <a:p>
            <a:r>
              <a:rPr lang="cs-CZ" dirty="0"/>
              <a:t> posoudit kvalitu získaného preparátu a ovládat možnosti, jak preparát nebo pozorování vylepšit</a:t>
            </a:r>
          </a:p>
        </p:txBody>
      </p:sp>
    </p:spTree>
    <p:extLst>
      <p:ext uri="{BB962C8B-B14F-4D97-AF65-F5344CB8AC3E}">
        <p14:creationId xmlns:p14="http://schemas.microsoft.com/office/powerpoint/2010/main" val="25225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3FA13CE-C5E9-43C1-8306-A8E544D8FD52}"/>
              </a:ext>
            </a:extLst>
          </p:cNvPr>
          <p:cNvSpPr txBox="1"/>
          <p:nvPr/>
        </p:nvSpPr>
        <p:spPr>
          <a:xfrm>
            <a:off x="801859" y="487025"/>
            <a:ext cx="1069144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i="0" u="none" strike="noStrike" baseline="0" dirty="0">
                <a:solidFill>
                  <a:srgbClr val="0000FF"/>
                </a:solidFill>
                <a:latin typeface="ComicSansMS-Bold"/>
              </a:rPr>
              <a:t>Možnosti studia povrchu neprůhledných objektů</a:t>
            </a:r>
          </a:p>
          <a:p>
            <a:pPr algn="l"/>
            <a:endParaRPr lang="cs-CZ" sz="4400" b="1" i="0" u="none" strike="noStrike" baseline="0" dirty="0">
              <a:solidFill>
                <a:srgbClr val="0000FF"/>
              </a:solidFill>
              <a:latin typeface="ComicSansMS-Bold"/>
            </a:endParaRPr>
          </a:p>
          <a:p>
            <a:pPr algn="l"/>
            <a:r>
              <a:rPr lang="cs-CZ" sz="4000" b="0" i="0" u="none" strike="noStrike" baseline="0" dirty="0">
                <a:solidFill>
                  <a:srgbClr val="000000"/>
                </a:solidFill>
                <a:latin typeface="ComicSansMS"/>
              </a:rPr>
              <a:t>• 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ComicSansMS-Bold"/>
              </a:rPr>
              <a:t>mikroskopie v dopadajícím „osvětlení“</a:t>
            </a:r>
          </a:p>
          <a:p>
            <a:pPr algn="l"/>
            <a:r>
              <a:rPr lang="cs-CZ" sz="4000" b="0" i="0" u="none" strike="noStrike" baseline="0" dirty="0">
                <a:solidFill>
                  <a:srgbClr val="000000"/>
                </a:solidFill>
                <a:latin typeface="ComicSansMS"/>
              </a:rPr>
              <a:t>– 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ComicSansMS-Bold"/>
              </a:rPr>
              <a:t>optická (např. mikroskop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ComicSansMS-Bold"/>
              </a:rPr>
              <a:t>Lug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ComicSansMS-Bold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ComicSansMS-Bold"/>
              </a:rPr>
              <a:t>Zeiss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  <a:p>
            <a:pPr algn="l"/>
            <a:r>
              <a:rPr lang="pt-BR" sz="4000" b="0" i="0" u="none" strike="noStrike" baseline="0" dirty="0">
                <a:solidFill>
                  <a:srgbClr val="000000"/>
                </a:solidFill>
                <a:latin typeface="ComicSansMS"/>
              </a:rPr>
              <a:t>– </a:t>
            </a:r>
            <a:r>
              <a:rPr lang="pt-BR" sz="4000" b="1" i="0" u="none" strike="noStrike" baseline="0" dirty="0">
                <a:solidFill>
                  <a:srgbClr val="000000"/>
                </a:solidFill>
                <a:latin typeface="ComicSansMS-Bold"/>
              </a:rPr>
              <a:t>elektronová – SEM, kryo SEM (aquaSEM)</a:t>
            </a:r>
          </a:p>
          <a:p>
            <a:pPr algn="l"/>
            <a:r>
              <a:rPr lang="cs-CZ" sz="4000" b="0" i="0" u="none" strike="noStrike" baseline="0" dirty="0">
                <a:solidFill>
                  <a:srgbClr val="000000"/>
                </a:solidFill>
                <a:latin typeface="ComicSansMS"/>
              </a:rPr>
              <a:t>• 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ComicSansMS-Bold"/>
              </a:rPr>
              <a:t>izolace povrchové vrstvy</a:t>
            </a:r>
          </a:p>
          <a:p>
            <a:pPr algn="l"/>
            <a:r>
              <a:rPr lang="cs-CZ" sz="40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cs-CZ" sz="4000" b="1" i="0" u="none" strike="noStrike" baseline="0" dirty="0">
                <a:solidFill>
                  <a:srgbClr val="0000FF"/>
                </a:solidFill>
                <a:latin typeface="ComicSansMS-Bold"/>
              </a:rPr>
              <a:t>zhotovení otisku </a:t>
            </a:r>
            <a:r>
              <a:rPr lang="cs-CZ" sz="4000" b="1" i="0" u="none" strike="noStrike" baseline="0" dirty="0" err="1">
                <a:solidFill>
                  <a:srgbClr val="0000FF"/>
                </a:solidFill>
                <a:latin typeface="ComicSansMS-Bold"/>
              </a:rPr>
              <a:t>mikroreliéfu</a:t>
            </a:r>
            <a:endParaRPr lang="cs-CZ" sz="4000" b="1" i="0" u="none" strike="noStrike" baseline="0" dirty="0">
              <a:solidFill>
                <a:srgbClr val="0000FF"/>
              </a:solidFill>
              <a:latin typeface="ComicSansMS-Bold"/>
            </a:endParaRPr>
          </a:p>
          <a:p>
            <a:pPr algn="l"/>
            <a:r>
              <a:rPr lang="cs-CZ" sz="4000" b="0" i="0" u="none" strike="noStrike" baseline="0" dirty="0">
                <a:solidFill>
                  <a:srgbClr val="000000"/>
                </a:solidFill>
                <a:latin typeface="ComicSansMS"/>
              </a:rPr>
              <a:t>• 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ComicSansMS-Bold"/>
              </a:rPr>
              <a:t>konfokální mikroskopie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6629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7168250-6743-4414-8542-175F8082085A}"/>
              </a:ext>
            </a:extLst>
          </p:cNvPr>
          <p:cNvSpPr txBox="1"/>
          <p:nvPr/>
        </p:nvSpPr>
        <p:spPr>
          <a:xfrm>
            <a:off x="1009357" y="1276797"/>
            <a:ext cx="609834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200" b="0" i="0" u="none" strike="noStrike" baseline="0" dirty="0" err="1">
                <a:solidFill>
                  <a:srgbClr val="0000FF"/>
                </a:solidFill>
                <a:latin typeface="ComicSansMS"/>
              </a:rPr>
              <a:t>Lug</a:t>
            </a:r>
            <a:r>
              <a:rPr lang="cs-CZ" sz="3200" b="0" i="0" u="none" strike="noStrike" baseline="0" dirty="0">
                <a:solidFill>
                  <a:srgbClr val="0000FF"/>
                </a:solidFill>
                <a:latin typeface="ComicSansMS"/>
              </a:rPr>
              <a:t> </a:t>
            </a:r>
            <a:r>
              <a:rPr lang="cs-CZ" sz="3200" b="0" i="0" u="none" strike="noStrike" baseline="0" dirty="0" err="1">
                <a:solidFill>
                  <a:srgbClr val="0000FF"/>
                </a:solidFill>
                <a:latin typeface="ComicSansMS"/>
              </a:rPr>
              <a:t>Zeiss</a:t>
            </a:r>
            <a:endParaRPr lang="cs-CZ" sz="3200" b="0" i="0" u="none" strike="noStrike" baseline="0" dirty="0">
              <a:solidFill>
                <a:srgbClr val="0000FF"/>
              </a:solidFill>
              <a:latin typeface="ComicSansMS"/>
            </a:endParaRPr>
          </a:p>
          <a:p>
            <a:pPr algn="l"/>
            <a:r>
              <a:rPr lang="cs-CZ" sz="3200" b="0" i="0" u="none" strike="noStrike" baseline="0" dirty="0">
                <a:solidFill>
                  <a:srgbClr val="0000FF"/>
                </a:solidFill>
                <a:latin typeface="ComicSansMS"/>
              </a:rPr>
              <a:t>Jena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Mikroskop pro práci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v </a:t>
            </a:r>
            <a:r>
              <a:rPr lang="cs-CZ" sz="1800" b="1" i="0" u="none" strike="noStrike" baseline="0" dirty="0">
                <a:solidFill>
                  <a:srgbClr val="0000FF"/>
                </a:solidFill>
                <a:latin typeface="ComicSansMS-Bold"/>
              </a:rPr>
              <a:t>dopadajícím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světle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speciální konstrukce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objektivu, který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štěrbinou ve vnějším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plášti osvětluje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objekt shora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časté využití při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studiu epidermis a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omicSansMS"/>
              </a:rPr>
              <a:t>průduchů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8EB051-27FB-4E67-95F2-EDCD72A3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29" y="0"/>
            <a:ext cx="721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DD0D9DF-B9A5-4F9F-B236-162D72B4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47" y="2835729"/>
            <a:ext cx="5276007" cy="25651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AAD9388-AB04-4D6A-BBB9-962849FB2D0D}"/>
              </a:ext>
            </a:extLst>
          </p:cNvPr>
          <p:cNvSpPr txBox="1"/>
          <p:nvPr/>
        </p:nvSpPr>
        <p:spPr>
          <a:xfrm>
            <a:off x="4202722" y="2189398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1" i="0" u="none" strike="noStrike" baseline="0" dirty="0">
                <a:solidFill>
                  <a:srgbClr val="0000FF"/>
                </a:solidFill>
                <a:latin typeface="ComicSansMS-Bold"/>
              </a:rPr>
              <a:t>Tvar a rozmístění průduchů</a:t>
            </a:r>
          </a:p>
          <a:p>
            <a:pPr algn="l"/>
            <a:r>
              <a:rPr lang="cs-CZ" sz="1600" b="1" i="0" u="none" strike="noStrike" baseline="0" dirty="0">
                <a:solidFill>
                  <a:srgbClr val="0000FF"/>
                </a:solidFill>
                <a:latin typeface="ComicSansMS-Bold"/>
              </a:rPr>
              <a:t>děloha </a:t>
            </a:r>
            <a:r>
              <a:rPr lang="cs-CZ" sz="1800" b="1" i="1" u="none" strike="noStrike" baseline="0" dirty="0" err="1">
                <a:solidFill>
                  <a:srgbClr val="0000FF"/>
                </a:solidFill>
                <a:latin typeface="ComicSansMS-Bold,Italic"/>
              </a:rPr>
              <a:t>Arabidopsis</a:t>
            </a:r>
            <a:r>
              <a:rPr lang="cs-CZ" sz="1800" b="1" i="1" u="none" strike="noStrike" baseline="0" dirty="0">
                <a:solidFill>
                  <a:srgbClr val="0000FF"/>
                </a:solidFill>
                <a:latin typeface="ComicSansMS-Bold,Italic"/>
              </a:rPr>
              <a:t> </a:t>
            </a:r>
            <a:r>
              <a:rPr lang="cs-CZ" sz="1800" b="1" i="1" u="none" strike="noStrike" baseline="0" dirty="0" err="1">
                <a:solidFill>
                  <a:srgbClr val="0000FF"/>
                </a:solidFill>
                <a:latin typeface="ComicSansMS-Bold,Italic"/>
              </a:rPr>
              <a:t>thaliana</a:t>
            </a:r>
            <a:r>
              <a:rPr lang="cs-CZ" sz="1800" b="1" i="1" u="none" strike="noStrike" baseline="0" dirty="0">
                <a:solidFill>
                  <a:srgbClr val="0000FF"/>
                </a:solidFill>
                <a:latin typeface="ComicSansMS-Bold,Italic"/>
              </a:rPr>
              <a:t> </a:t>
            </a:r>
            <a:r>
              <a:rPr lang="cs-CZ" sz="1600" b="1" i="0" u="none" strike="noStrike" baseline="0" dirty="0" err="1">
                <a:solidFill>
                  <a:srgbClr val="0000FF"/>
                </a:solidFill>
                <a:latin typeface="ComicSansMS-Bold"/>
              </a:rPr>
              <a:t>Heynh</a:t>
            </a:r>
            <a:r>
              <a:rPr lang="cs-CZ" sz="1600" b="1" i="0" u="none" strike="noStrike" baseline="0" dirty="0">
                <a:solidFill>
                  <a:srgbClr val="0000FF"/>
                </a:solidFill>
                <a:latin typeface="ComicSansMS-Bold"/>
              </a:rPr>
              <a:t>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CA8762-A701-4BDD-9402-938E61E21D97}"/>
              </a:ext>
            </a:extLst>
          </p:cNvPr>
          <p:cNvSpPr txBox="1"/>
          <p:nvPr/>
        </p:nvSpPr>
        <p:spPr>
          <a:xfrm>
            <a:off x="3161713" y="5400904"/>
            <a:ext cx="3689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Transmission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electron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micrograph</a:t>
            </a:r>
            <a:endParaRPr lang="cs-CZ" sz="18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r>
              <a:rPr lang="cs-CZ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Zhao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 and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Sack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 (1999)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Bar = 2 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ComicSansMS-Bold"/>
              </a:rPr>
              <a:t>μ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m</a:t>
            </a:r>
          </a:p>
          <a:p>
            <a:pPr algn="l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DC8E8EA-7932-4DE9-B30F-7C9A89F63D0B}"/>
              </a:ext>
            </a:extLst>
          </p:cNvPr>
          <p:cNvSpPr txBox="1"/>
          <p:nvPr/>
        </p:nvSpPr>
        <p:spPr>
          <a:xfrm>
            <a:off x="6678636" y="5400904"/>
            <a:ext cx="60983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b="1" i="0" u="none" strike="noStrike" baseline="0" dirty="0" err="1">
                <a:solidFill>
                  <a:srgbClr val="0000FF"/>
                </a:solidFill>
                <a:latin typeface="ComicSansMS-Bold"/>
              </a:rPr>
              <a:t>Cryo-scanning</a:t>
            </a:r>
            <a:r>
              <a:rPr lang="cs-CZ" sz="14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1400" b="1" i="0" u="none" strike="noStrike" baseline="0" dirty="0" err="1">
                <a:solidFill>
                  <a:srgbClr val="0000FF"/>
                </a:solidFill>
                <a:latin typeface="ComicSansMS-Bold"/>
              </a:rPr>
              <a:t>electron</a:t>
            </a:r>
            <a:r>
              <a:rPr lang="cs-CZ" sz="14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1400" b="1" i="0" u="none" strike="noStrike" baseline="0" dirty="0" err="1">
                <a:solidFill>
                  <a:srgbClr val="0000FF"/>
                </a:solidFill>
                <a:latin typeface="ComicSansMS-Bold"/>
              </a:rPr>
              <a:t>micrograph</a:t>
            </a:r>
            <a:endParaRPr lang="cs-CZ" sz="1400" b="1" i="0" u="none" strike="noStrike" baseline="0" dirty="0">
              <a:solidFill>
                <a:srgbClr val="0000FF"/>
              </a:solidFill>
              <a:latin typeface="ComicSansMS-Bold"/>
            </a:endParaRPr>
          </a:p>
          <a:p>
            <a:pPr algn="l"/>
            <a:r>
              <a:rPr lang="en-US" sz="1400" b="1" i="0" u="none" strike="noStrike" baseline="0" dirty="0">
                <a:solidFill>
                  <a:srgbClr val="000000"/>
                </a:solidFill>
                <a:latin typeface="ComicSansMS-Bold"/>
              </a:rPr>
              <a:t>of maturing epidermis from a cotyledon.</a:t>
            </a:r>
          </a:p>
          <a:p>
            <a:pPr algn="l"/>
            <a:r>
              <a:rPr lang="cs-CZ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The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micSansMS-Bold"/>
              </a:rPr>
              <a:t> </a:t>
            </a:r>
            <a:r>
              <a:rPr lang="cs-CZ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larger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micSansMS-Bold"/>
              </a:rPr>
              <a:t>, non-</a:t>
            </a:r>
            <a:r>
              <a:rPr lang="cs-CZ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stomatal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micSansMS-Bold"/>
              </a:rPr>
              <a:t> </a:t>
            </a:r>
            <a:r>
              <a:rPr lang="cs-CZ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cells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micSansMS-Bold"/>
              </a:rPr>
              <a:t> are </a:t>
            </a:r>
            <a:r>
              <a:rPr lang="cs-CZ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pavement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micSansMS-Bold"/>
              </a:rPr>
              <a:t> </a:t>
            </a:r>
            <a:r>
              <a:rPr lang="cs-CZ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cells</a:t>
            </a:r>
            <a:endParaRPr lang="cs-CZ" sz="14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r>
              <a:rPr lang="en-US" sz="1400" b="1" i="0" u="none" strike="noStrike" baseline="0" dirty="0">
                <a:solidFill>
                  <a:srgbClr val="000000"/>
                </a:solidFill>
                <a:latin typeface="ComicSansMS-Bold"/>
              </a:rPr>
              <a:t>that are shaped like pieces of a jigsaw puzzle.</a:t>
            </a:r>
          </a:p>
          <a:p>
            <a:pPr algn="l"/>
            <a:r>
              <a:rPr lang="en-US" sz="1600" b="1" i="0" u="none" strike="noStrike" baseline="0" dirty="0">
                <a:solidFill>
                  <a:srgbClr val="0000FF"/>
                </a:solidFill>
                <a:latin typeface="ComicSansMS-Bold"/>
              </a:rPr>
              <a:t>Nadeau J.A. and Sack F.D.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omicSansMS-Bold"/>
              </a:rPr>
              <a:t>Bar = 30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ComicSansMS-Bold"/>
              </a:rPr>
              <a:t>μm</a:t>
            </a:r>
            <a:endParaRPr lang="en-US" sz="14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r>
              <a:rPr lang="cs-CZ" sz="1600" b="1" i="0" u="none" strike="noStrike" baseline="0" dirty="0" err="1">
                <a:solidFill>
                  <a:srgbClr val="0000FF"/>
                </a:solidFill>
                <a:latin typeface="ComicSansMS-Bold"/>
              </a:rPr>
              <a:t>The</a:t>
            </a:r>
            <a:r>
              <a:rPr lang="cs-CZ" sz="16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1600" b="1" i="0" u="none" strike="noStrike" baseline="0" dirty="0" err="1">
                <a:solidFill>
                  <a:srgbClr val="0000FF"/>
                </a:solidFill>
                <a:latin typeface="ComicSansMS-Bold"/>
              </a:rPr>
              <a:t>Arabidopsis</a:t>
            </a:r>
            <a:r>
              <a:rPr lang="cs-CZ" sz="16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1600" b="1" i="0" u="none" strike="noStrike" baseline="0" dirty="0" err="1">
                <a:solidFill>
                  <a:srgbClr val="0000FF"/>
                </a:solidFill>
                <a:latin typeface="ComicSansMS-Bold"/>
              </a:rPr>
              <a:t>Book</a:t>
            </a:r>
            <a:r>
              <a:rPr lang="cs-CZ" sz="1600" b="1" i="0" u="none" strike="noStrike" baseline="0" dirty="0">
                <a:solidFill>
                  <a:srgbClr val="0000FF"/>
                </a:solidFill>
                <a:latin typeface="ComicSansMS-Bold"/>
              </a:rPr>
              <a:t>, 2002</a:t>
            </a:r>
            <a:endParaRPr lang="cs-CZ" sz="1400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8DAFA42-365E-4AC9-A579-9D314083B7EF}"/>
              </a:ext>
            </a:extLst>
          </p:cNvPr>
          <p:cNvSpPr/>
          <p:nvPr/>
        </p:nvSpPr>
        <p:spPr>
          <a:xfrm>
            <a:off x="478984" y="208107"/>
            <a:ext cx="5579806" cy="16889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7DC866-1B6B-44FF-9623-E4E3A863BF50}"/>
              </a:ext>
            </a:extLst>
          </p:cNvPr>
          <p:cNvSpPr txBox="1"/>
          <p:nvPr/>
        </p:nvSpPr>
        <p:spPr>
          <a:xfrm>
            <a:off x="995518" y="682447"/>
            <a:ext cx="2337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2 </a:t>
            </a:r>
            <a:r>
              <a:rPr lang="cs-CZ" sz="2400" b="1" i="0" u="none" strike="noStrike" baseline="0" dirty="0">
                <a:solidFill>
                  <a:srgbClr val="0000FF"/>
                </a:solidFill>
                <a:latin typeface="ComicSansMS-Bold"/>
              </a:rPr>
              <a:t>svěrací buňky</a:t>
            </a:r>
            <a:endParaRPr lang="cs-CZ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A070DE-F8AB-4C44-A7A5-9E228D15B9EB}"/>
              </a:ext>
            </a:extLst>
          </p:cNvPr>
          <p:cNvSpPr txBox="1"/>
          <p:nvPr/>
        </p:nvSpPr>
        <p:spPr>
          <a:xfrm>
            <a:off x="1584114" y="1119892"/>
            <a:ext cx="300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ComicSansMS-Bold"/>
              </a:rPr>
              <a:t>Průduchová štěrbina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65F8B8C-9FBC-46ED-8EBC-0A3AF2E15982}"/>
              </a:ext>
            </a:extLst>
          </p:cNvPr>
          <p:cNvSpPr txBox="1"/>
          <p:nvPr/>
        </p:nvSpPr>
        <p:spPr>
          <a:xfrm>
            <a:off x="5854987" y="643443"/>
            <a:ext cx="2871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0000FF"/>
                </a:solidFill>
                <a:latin typeface="ComicSansMS-Bold"/>
              </a:rPr>
              <a:t>S</a:t>
            </a:r>
            <a:r>
              <a:rPr lang="cs-CZ" sz="2400" b="1" i="0" u="none" strike="noStrike" baseline="0" dirty="0" err="1">
                <a:solidFill>
                  <a:srgbClr val="0000FF"/>
                </a:solidFill>
                <a:latin typeface="ComicSansMS-Bold"/>
              </a:rPr>
              <a:t>tomatální</a:t>
            </a:r>
            <a:r>
              <a:rPr lang="cs-CZ" sz="2400" b="1" i="0" u="none" strike="noStrike" baseline="0" dirty="0">
                <a:solidFill>
                  <a:srgbClr val="0000FF"/>
                </a:solidFill>
                <a:latin typeface="ComicSansMS-Bold"/>
              </a:rPr>
              <a:t> komplex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532D4B7-FFBF-4002-92D5-6219ECBBB15B}"/>
              </a:ext>
            </a:extLst>
          </p:cNvPr>
          <p:cNvSpPr txBox="1"/>
          <p:nvPr/>
        </p:nvSpPr>
        <p:spPr>
          <a:xfrm>
            <a:off x="8522699" y="1477997"/>
            <a:ext cx="3009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omicSansMS-Bold"/>
              </a:rPr>
              <a:t>Epidermální buňky</a:t>
            </a: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09158A-5B14-4016-BCEC-F25F151D0182}"/>
              </a:ext>
            </a:extLst>
          </p:cNvPr>
          <p:cNvSpPr txBox="1"/>
          <p:nvPr/>
        </p:nvSpPr>
        <p:spPr>
          <a:xfrm>
            <a:off x="3514535" y="590912"/>
            <a:ext cx="2871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  <a:latin typeface="ComicSansMS-Bold"/>
              </a:rPr>
              <a:t>Vedlejší buňky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575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0B82F4F-6320-4526-9827-B3C084F7EC03}"/>
              </a:ext>
            </a:extLst>
          </p:cNvPr>
          <p:cNvSpPr txBox="1"/>
          <p:nvPr/>
        </p:nvSpPr>
        <p:spPr>
          <a:xfrm>
            <a:off x="0" y="1339692"/>
            <a:ext cx="4658214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u="none" strike="noStrike" baseline="0" dirty="0" err="1"/>
              <a:t>Buňka</a:t>
            </a:r>
            <a:r>
              <a:rPr lang="en-US" sz="2800" b="1" i="0" u="none" strike="noStrike" baseline="0" dirty="0"/>
              <a:t> </a:t>
            </a:r>
            <a:r>
              <a:rPr lang="en-US" sz="2800" b="1" i="0" u="none" strike="noStrike" baseline="0" dirty="0" err="1">
                <a:solidFill>
                  <a:schemeClr val="accent5">
                    <a:lumMod val="50000"/>
                  </a:schemeClr>
                </a:solidFill>
              </a:rPr>
              <a:t>sousední</a:t>
            </a:r>
            <a:r>
              <a:rPr lang="en-US" sz="2800" b="1" i="0" u="none" strike="noStrike" baseline="0" dirty="0"/>
              <a:t> (</a:t>
            </a:r>
            <a:r>
              <a:rPr lang="en-US" sz="2800" b="1" i="0" u="none" strike="noStrike" baseline="0" dirty="0" err="1"/>
              <a:t>Neighbour</a:t>
            </a:r>
            <a:r>
              <a:rPr lang="en-US" sz="2800" b="1" i="0" u="none" strike="noStrike" baseline="0" dirty="0"/>
              <a:t> cell) </a:t>
            </a:r>
            <a:endParaRPr lang="en-US" sz="28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u="none" strike="noStrike" baseline="0" dirty="0" err="1"/>
              <a:t>epidermální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buňka</a:t>
            </a:r>
            <a:r>
              <a:rPr lang="en-US" sz="2000" i="0" u="none" strike="noStrike" baseline="0" dirty="0"/>
              <a:t> v </a:t>
            </a:r>
            <a:r>
              <a:rPr lang="en-US" sz="2000" i="0" u="none" strike="noStrike" baseline="0" dirty="0" err="1"/>
              <a:t>kontaktu</a:t>
            </a:r>
            <a:r>
              <a:rPr lang="en-US" sz="2000" i="0" u="none" strike="noStrike" baseline="0" dirty="0"/>
              <a:t> s </a:t>
            </a:r>
            <a:r>
              <a:rPr lang="en-US" sz="2000" i="0" u="none" strike="noStrike" baseline="0" dirty="0" err="1"/>
              <a:t>průduchem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nebo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jeho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prekurzorem</a:t>
            </a:r>
            <a:endParaRPr lang="en-US" sz="2000" i="0" u="none" strike="noStrike" baseline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morfologicky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stejná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jako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ostatní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epidermální</a:t>
            </a:r>
            <a:r>
              <a:rPr lang="en-US" sz="2000" i="0" u="none" strike="noStrike" baseline="0" dirty="0"/>
              <a:t> </a:t>
            </a:r>
            <a:r>
              <a:rPr lang="en-US" sz="2000" i="0" u="none" strike="noStrike" baseline="0" dirty="0" err="1"/>
              <a:t>buňky</a:t>
            </a:r>
            <a:endParaRPr lang="en-US" sz="2000" i="0" u="none" strike="noStrike" baseline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/>
              <a:t>B</a:t>
            </a:r>
            <a:r>
              <a:rPr lang="en-US" sz="2600" b="1" i="0" u="none" strike="noStrike" baseline="0" dirty="0" err="1"/>
              <a:t>uňka</a:t>
            </a:r>
            <a:r>
              <a:rPr lang="en-US" sz="2600" b="1" i="0" u="none" strike="noStrike" baseline="0" dirty="0"/>
              <a:t> </a:t>
            </a:r>
            <a:r>
              <a:rPr lang="en-US" sz="2600" b="1" i="0" u="none" strike="noStrike" baseline="0" dirty="0" err="1">
                <a:solidFill>
                  <a:schemeClr val="accent5">
                    <a:lumMod val="50000"/>
                  </a:schemeClr>
                </a:solidFill>
              </a:rPr>
              <a:t>vedlejší</a:t>
            </a:r>
            <a:r>
              <a:rPr lang="en-US" sz="2600" b="1" i="0" u="none" strike="noStrike" baseline="0" dirty="0"/>
              <a:t> (Subsidiary cell)</a:t>
            </a:r>
            <a:r>
              <a:rPr lang="en-US" sz="1600" b="1" i="0" u="none" strike="noStrike" baseline="0" dirty="0"/>
              <a:t>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0" u="none" strike="noStrike" baseline="0" dirty="0" err="1"/>
              <a:t>epidermální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buňka</a:t>
            </a:r>
            <a:r>
              <a:rPr lang="en-US" sz="2200" i="0" u="none" strike="noStrike" baseline="0" dirty="0"/>
              <a:t> v  </a:t>
            </a:r>
            <a:r>
              <a:rPr lang="en-US" sz="2200" i="0" u="none" strike="noStrike" baseline="0" dirty="0" err="1"/>
              <a:t>kontaktu</a:t>
            </a:r>
            <a:r>
              <a:rPr lang="en-US" sz="2200" i="0" u="none" strike="noStrike" baseline="0" dirty="0"/>
              <a:t> s </a:t>
            </a:r>
            <a:r>
              <a:rPr lang="en-US" sz="2200" i="0" u="none" strike="noStrike" baseline="0" dirty="0" err="1"/>
              <a:t>průduchem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nebo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jeho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prekurzorem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m</a:t>
            </a:r>
            <a:r>
              <a:rPr lang="en-US" sz="2200" i="0" u="none" strike="noStrike" baseline="0" dirty="0" err="1"/>
              <a:t>orfologicky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odlišná</a:t>
            </a:r>
            <a:r>
              <a:rPr lang="en-US" sz="2200" i="0" u="none" strike="noStrike" baseline="0" dirty="0"/>
              <a:t> od </a:t>
            </a:r>
            <a:r>
              <a:rPr lang="en-US" sz="2200" i="0" u="none" strike="noStrike" baseline="0" dirty="0" err="1"/>
              <a:t>ostatních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epidermálních</a:t>
            </a:r>
            <a:r>
              <a:rPr lang="en-US" sz="2200" i="0" u="none" strike="noStrike" baseline="0" dirty="0"/>
              <a:t> </a:t>
            </a:r>
            <a:r>
              <a:rPr lang="en-US" sz="2200" i="0" u="none" strike="noStrike" baseline="0" dirty="0" err="1"/>
              <a:t>buněk</a:t>
            </a:r>
            <a:endParaRPr lang="en-US" sz="2200" i="0" u="none" strike="noStrike" baseline="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ip_image002_thumb-89">
            <a:extLst>
              <a:ext uri="{FF2B5EF4-FFF2-40B4-BE49-F238E27FC236}">
                <a16:creationId xmlns:a16="http://schemas.microsoft.com/office/drawing/2014/main" id="{1D90FE7C-6E49-49A5-946F-8C9A55DC8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"/>
          <a:stretch/>
        </p:blipFill>
        <p:spPr bwMode="auto">
          <a:xfrm>
            <a:off x="5405862" y="1119082"/>
            <a:ext cx="6019331" cy="42266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6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82E7B50-06E5-4292-B794-376292339D78}"/>
              </a:ext>
            </a:extLst>
          </p:cNvPr>
          <p:cNvSpPr txBox="1"/>
          <p:nvPr/>
        </p:nvSpPr>
        <p:spPr>
          <a:xfrm>
            <a:off x="661181" y="661182"/>
            <a:ext cx="905959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200" b="1" i="0" u="none" strike="noStrike" baseline="0" dirty="0">
                <a:solidFill>
                  <a:srgbClr val="0000FF"/>
                </a:solidFill>
                <a:latin typeface="ComicSansMS-Bold"/>
              </a:rPr>
              <a:t>Klasifikace stomat podle počtu a</a:t>
            </a:r>
          </a:p>
          <a:p>
            <a:pPr algn="l"/>
            <a:r>
              <a:rPr lang="cs-CZ" sz="3200" b="1" i="0" u="none" strike="noStrike" baseline="0" dirty="0">
                <a:solidFill>
                  <a:srgbClr val="0000FF"/>
                </a:solidFill>
                <a:latin typeface="ComicSansMS-Bold"/>
              </a:rPr>
              <a:t>uspořádání obklopujících buněk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cs-CZ" sz="2400" b="1" i="0" u="none" strike="noStrike" baseline="0" dirty="0">
                <a:solidFill>
                  <a:srgbClr val="0000FF"/>
                </a:solidFill>
                <a:latin typeface="ComicSansMS-Bold"/>
              </a:rPr>
              <a:t>stomata </a:t>
            </a:r>
            <a:r>
              <a:rPr lang="cs-CZ" sz="2400" b="1" i="0" u="none" strike="noStrike" baseline="0" dirty="0" err="1">
                <a:solidFill>
                  <a:srgbClr val="0000FF"/>
                </a:solidFill>
                <a:latin typeface="ComicSansMS-Bold"/>
              </a:rPr>
              <a:t>izocytická</a:t>
            </a:r>
            <a:r>
              <a:rPr lang="cs-CZ" sz="24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– epidermální buňky se neliší od buněk</a:t>
            </a:r>
          </a:p>
          <a:p>
            <a:pPr algn="l"/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sousedních </a:t>
            </a:r>
          </a:p>
          <a:p>
            <a:pPr algn="l"/>
            <a:r>
              <a:rPr lang="cs-CZ" sz="2400" b="0" i="0" u="none" strike="noStrike" baseline="0" dirty="0">
                <a:solidFill>
                  <a:srgbClr val="FF0000"/>
                </a:solidFill>
                <a:latin typeface="ComicSansMS"/>
              </a:rPr>
              <a:t>–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ComicSansMS-Bold"/>
              </a:rPr>
              <a:t>anomocytická</a:t>
            </a:r>
            <a:endParaRPr lang="cs-CZ" sz="2400" b="1" i="0" u="none" strike="noStrike" baseline="0" dirty="0">
              <a:solidFill>
                <a:srgbClr val="FF0000"/>
              </a:solidFill>
              <a:latin typeface="ComicSansMS-Bold"/>
            </a:endParaRPr>
          </a:p>
          <a:p>
            <a:pPr algn="l"/>
            <a:r>
              <a:rPr lang="cs-CZ" sz="2400" b="0" i="0" u="none" strike="noStrike" baseline="0" dirty="0">
                <a:solidFill>
                  <a:srgbClr val="FF0000"/>
                </a:solidFill>
                <a:latin typeface="ComicSansMS"/>
              </a:rPr>
              <a:t>–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ComicSansMS-Bold"/>
              </a:rPr>
              <a:t>anomotetracytická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(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Chlorophytum</a:t>
            </a:r>
            <a:r>
              <a:rPr lang="cs-CZ" sz="2400" b="1" i="1" u="none" strike="noStrike" baseline="0" dirty="0">
                <a:solidFill>
                  <a:srgbClr val="000000"/>
                </a:solidFill>
                <a:latin typeface="ComicSansMS-Bold,Italic"/>
              </a:rPr>
              <a:t>, Iris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  <a:p>
            <a:pPr algn="l"/>
            <a:endParaRPr lang="cs-CZ" sz="24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r>
              <a:rPr lang="cs-CZ" sz="24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cs-CZ" sz="2400" b="1" i="0" u="none" strike="noStrike" baseline="0" dirty="0">
                <a:solidFill>
                  <a:srgbClr val="0000FF"/>
                </a:solidFill>
                <a:latin typeface="ComicSansMS-Bold"/>
              </a:rPr>
              <a:t>stomata </a:t>
            </a:r>
            <a:r>
              <a:rPr lang="cs-CZ" sz="2400" b="1" i="0" u="none" strike="noStrike" baseline="0" dirty="0" err="1">
                <a:solidFill>
                  <a:srgbClr val="0000FF"/>
                </a:solidFill>
                <a:latin typeface="ComicSansMS-Bold"/>
              </a:rPr>
              <a:t>anizocytická</a:t>
            </a:r>
            <a:r>
              <a:rPr lang="cs-CZ" sz="24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– </a:t>
            </a:r>
          </a:p>
          <a:p>
            <a:pPr algn="l"/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diferencované sousední buňky různě uspořádané:</a:t>
            </a:r>
          </a:p>
          <a:p>
            <a:pPr algn="l"/>
            <a:r>
              <a:rPr lang="cs-CZ" sz="2400" b="0" i="0" u="none" strike="noStrike" baseline="0" dirty="0">
                <a:solidFill>
                  <a:srgbClr val="FF0000"/>
                </a:solidFill>
                <a:latin typeface="ComicSansMS"/>
              </a:rPr>
              <a:t>–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ComicSansMS-Bold"/>
              </a:rPr>
              <a:t>paracytická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(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Magnolia</a:t>
            </a:r>
            <a:r>
              <a:rPr lang="cs-CZ" sz="2400" b="1" i="1" u="none" strike="noStrike" baseline="0" dirty="0">
                <a:solidFill>
                  <a:srgbClr val="000000"/>
                </a:solidFill>
                <a:latin typeface="ComicSansMS-Bold,Italic"/>
              </a:rPr>
              <a:t>, 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Cyperus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  <a:p>
            <a:pPr algn="l"/>
            <a:r>
              <a:rPr lang="cs-CZ" sz="2400" b="0" i="0" u="none" strike="noStrike" baseline="0" dirty="0">
                <a:solidFill>
                  <a:srgbClr val="FF0000"/>
                </a:solidFill>
                <a:latin typeface="ComicSansMS"/>
              </a:rPr>
              <a:t>–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ComicSansMS-Bold"/>
              </a:rPr>
              <a:t>brachyparatetracytická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(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Tradescantia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  <a:p>
            <a:pPr algn="l"/>
            <a:r>
              <a:rPr lang="cs-CZ" sz="2400" b="0" i="0" u="none" strike="noStrike" baseline="0" dirty="0">
                <a:solidFill>
                  <a:srgbClr val="FF0000"/>
                </a:solidFill>
                <a:latin typeface="ComicSansMS"/>
              </a:rPr>
              <a:t>–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ComicSansMS-Bold"/>
              </a:rPr>
              <a:t>polocytická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(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Dryopteris</a:t>
            </a:r>
            <a:r>
              <a:rPr lang="cs-CZ" sz="2400" b="1" i="1" u="none" strike="noStrike" baseline="0" dirty="0">
                <a:solidFill>
                  <a:srgbClr val="000000"/>
                </a:solidFill>
                <a:latin typeface="ComicSansMS-Bold,Italic"/>
              </a:rPr>
              <a:t>, 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Nephrolepis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  <a:p>
            <a:pPr algn="l"/>
            <a:r>
              <a:rPr lang="cs-CZ" sz="2400" b="0" i="0" u="none" strike="noStrike" baseline="0" dirty="0">
                <a:solidFill>
                  <a:srgbClr val="FF0000"/>
                </a:solidFill>
                <a:latin typeface="ComicSansMS"/>
              </a:rPr>
              <a:t>–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ComicSansMS-Bold"/>
              </a:rPr>
              <a:t>amfianizocytická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(</a:t>
            </a:r>
            <a:r>
              <a:rPr lang="cs-CZ" sz="24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Begonia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4CF04A-2458-4760-9F92-140E0FAE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51" y="2003433"/>
            <a:ext cx="1068149" cy="8253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63EC12-EEFA-4711-8FF6-7FB87E0D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60" y="2527078"/>
            <a:ext cx="1132885" cy="784927"/>
          </a:xfrm>
          <a:prstGeom prst="rect">
            <a:avLst/>
          </a:prstGeom>
        </p:spPr>
      </p:pic>
      <p:pic>
        <p:nvPicPr>
          <p:cNvPr id="3074" name="Picture 2" descr="Stomata in Begonia (monocots) – PLANT STOMATA ENCYCLOPEDIA">
            <a:extLst>
              <a:ext uri="{FF2B5EF4-FFF2-40B4-BE49-F238E27FC236}">
                <a16:creationId xmlns:a16="http://schemas.microsoft.com/office/drawing/2014/main" id="{4030E292-6FF6-4FE1-8FE9-E66777922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 bwMode="auto">
          <a:xfrm>
            <a:off x="5835382" y="4694717"/>
            <a:ext cx="2181225" cy="18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etiva provětrávací">
            <a:extLst>
              <a:ext uri="{FF2B5EF4-FFF2-40B4-BE49-F238E27FC236}">
                <a16:creationId xmlns:a16="http://schemas.microsoft.com/office/drawing/2014/main" id="{86C812A7-73D1-47E6-93E9-F6770F3F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54" y="3231116"/>
            <a:ext cx="4069842" cy="31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ké jsou funkce mechanické vodivé základní tkáně? Základní tkáně, funkce,  struktura a klasifikace">
            <a:extLst>
              <a:ext uri="{FF2B5EF4-FFF2-40B4-BE49-F238E27FC236}">
                <a16:creationId xmlns:a16="http://schemas.microsoft.com/office/drawing/2014/main" id="{7F6A493A-D2B0-4CC8-9FAD-BF7A3C8F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71" y="221694"/>
            <a:ext cx="1810741" cy="26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4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5ADC695-26B8-4F4A-9130-7B405A46C697}"/>
              </a:ext>
            </a:extLst>
          </p:cNvPr>
          <p:cNvSpPr txBox="1"/>
          <p:nvPr/>
        </p:nvSpPr>
        <p:spPr>
          <a:xfrm>
            <a:off x="677449" y="611207"/>
            <a:ext cx="609834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1" i="0" u="none" strike="noStrike" baseline="0" dirty="0">
                <a:solidFill>
                  <a:srgbClr val="0000FF"/>
                </a:solidFill>
                <a:latin typeface="ComicSansMS-Bold"/>
              </a:rPr>
              <a:t>Listy podle umístění průduchů</a:t>
            </a:r>
          </a:p>
          <a:p>
            <a:pPr algn="l"/>
            <a:r>
              <a:rPr lang="pl-PL" sz="18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pl-PL" sz="1800" b="1" i="0" u="none" strike="noStrike" baseline="0" dirty="0">
                <a:solidFill>
                  <a:srgbClr val="0000FF"/>
                </a:solidFill>
                <a:latin typeface="ComicSansMS-Bold"/>
              </a:rPr>
              <a:t>hypostomatické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omicSansMS-Bold"/>
              </a:rPr>
              <a:t>–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nejčastější typ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micSansMS-Bold"/>
              </a:rPr>
              <a:t>,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dvoud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omicSansMS-Bold"/>
              </a:rPr>
              <a:t>ěložné</a:t>
            </a:r>
            <a:endParaRPr lang="cs-CZ" sz="18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endParaRPr lang="cs-CZ" b="1" dirty="0">
              <a:solidFill>
                <a:srgbClr val="000000"/>
              </a:solidFill>
              <a:latin typeface="ComicSansMS-Bold"/>
            </a:endParaRPr>
          </a:p>
          <a:p>
            <a:pPr algn="l"/>
            <a:endParaRPr lang="cs-CZ" sz="18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pl-PL" sz="1800" b="1" i="0" u="none" strike="noStrike" baseline="0" dirty="0">
                <a:solidFill>
                  <a:srgbClr val="0000FF"/>
                </a:solidFill>
                <a:latin typeface="ComicSansMS-Bold"/>
              </a:rPr>
              <a:t>amfistomatické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omicSansMS-Bold"/>
              </a:rPr>
              <a:t>– (Iris, trávy),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jednoděložné</a:t>
            </a:r>
          </a:p>
          <a:p>
            <a:pPr algn="l"/>
            <a:endParaRPr lang="cs-CZ" b="1" dirty="0">
              <a:solidFill>
                <a:srgbClr val="000000"/>
              </a:solidFill>
              <a:latin typeface="ComicSansMS-Bold"/>
            </a:endParaRPr>
          </a:p>
          <a:p>
            <a:pPr algn="l"/>
            <a:endParaRPr lang="cs-CZ" sz="1800" b="1" i="0" u="none" strike="noStrike" baseline="0" dirty="0">
              <a:solidFill>
                <a:srgbClr val="000000"/>
              </a:solidFill>
              <a:latin typeface="ComicSansMS-Bold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pl-PL" sz="1800" b="1" i="0" u="none" strike="noStrike" baseline="0" dirty="0">
                <a:solidFill>
                  <a:srgbClr val="0000FF"/>
                </a:solidFill>
                <a:latin typeface="ComicSansMS-Bold"/>
              </a:rPr>
              <a:t>epistomatické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omicSansMS-Bold"/>
              </a:rPr>
              <a:t>–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(vzplývavé listy vodních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rostlin, některé trávy –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Festuca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omicSansMS-Bold,Italic"/>
              </a:rPr>
              <a:t>,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Melica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omicSansMS-Bold,Italic"/>
              </a:rPr>
              <a:t>,</a:t>
            </a:r>
          </a:p>
          <a:p>
            <a:pPr algn="l"/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Brachypodium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1DA496-FCB9-47D1-AE83-092A718CEA8C}"/>
              </a:ext>
            </a:extLst>
          </p:cNvPr>
          <p:cNvSpPr txBox="1"/>
          <p:nvPr/>
        </p:nvSpPr>
        <p:spPr>
          <a:xfrm>
            <a:off x="5679830" y="3784580"/>
            <a:ext cx="609834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1" i="0" u="none" strike="noStrike" baseline="0" dirty="0">
                <a:solidFill>
                  <a:srgbClr val="0000FF"/>
                </a:solidFill>
                <a:latin typeface="ComicSansMS-Bold"/>
              </a:rPr>
              <a:t>Stomata podle umístění na listech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cs-CZ" sz="1800" b="1" i="0" u="none" strike="noStrike" baseline="0" dirty="0">
                <a:solidFill>
                  <a:srgbClr val="0000FF"/>
                </a:solidFill>
                <a:latin typeface="ComicSansMS-Bold"/>
              </a:rPr>
              <a:t>stomata </a:t>
            </a:r>
            <a:r>
              <a:rPr lang="cs-CZ" sz="1800" b="1" i="0" u="none" strike="noStrike" baseline="0" dirty="0" err="1">
                <a:solidFill>
                  <a:srgbClr val="0000FF"/>
                </a:solidFill>
                <a:latin typeface="ComicSansMS-Bold"/>
              </a:rPr>
              <a:t>faneroporní</a:t>
            </a:r>
            <a:r>
              <a:rPr lang="cs-CZ" sz="1800" b="1" i="0" u="none" strike="noStrike" baseline="0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– svěrací buňky a epidermis leží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v jedné rovině = nejčastější případ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cs-CZ" sz="1800" b="1" i="0" u="none" strike="noStrike" baseline="0" dirty="0">
                <a:solidFill>
                  <a:srgbClr val="0000FF"/>
                </a:solidFill>
                <a:latin typeface="ComicSansMS-Bold"/>
              </a:rPr>
              <a:t>stomata emerzní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– vyčnívají nad úroveň epidermis –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hygrofyty, plovoucí listy vodních rostlin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FF"/>
                </a:solidFill>
                <a:latin typeface="ComicSansMS"/>
              </a:rPr>
              <a:t>• </a:t>
            </a:r>
            <a:r>
              <a:rPr lang="cs-CZ" sz="1800" b="1" i="0" u="none" strike="noStrike" baseline="0" dirty="0">
                <a:solidFill>
                  <a:srgbClr val="0000FF"/>
                </a:solidFill>
                <a:latin typeface="ComicSansMS-Bold"/>
              </a:rPr>
              <a:t>stomata submerzní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– ponořená stomata – xerofyty</a:t>
            </a:r>
          </a:p>
          <a:p>
            <a:pPr algn="l"/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(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omicSansMS-Bold,Italic"/>
              </a:rPr>
              <a:t>Iris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,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Chlorophytum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omicSansMS-Bold,Italic"/>
              </a:rPr>
              <a:t>,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Pinus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omicSansMS-Bold,Italic"/>
              </a:rPr>
              <a:t>,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Nerium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omicSansMS-Bold,Italic"/>
              </a:rPr>
              <a:t>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omicSansMS-Bold,Italic"/>
              </a:rPr>
              <a:t>oleander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omicSansMS-Bold"/>
              </a:rPr>
              <a:t>)</a:t>
            </a:r>
          </a:p>
          <a:p>
            <a:pPr algn="l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EEB1FF-991A-4782-A8A2-40C7C093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30" y="1589818"/>
            <a:ext cx="3270737" cy="10925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A5C8C3-DC97-4E78-A6CE-E7FB2B53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605" y="1026135"/>
            <a:ext cx="1974457" cy="2047285"/>
          </a:xfrm>
          <a:prstGeom prst="rect">
            <a:avLst/>
          </a:prstGeom>
        </p:spPr>
      </p:pic>
      <p:pic>
        <p:nvPicPr>
          <p:cNvPr id="2050" name="Picture 2" descr="Huseyin Tombuloglu, Phd. GBE 304 Spring 2015 Chp4 Water Balance of Plants.  - ppt download">
            <a:extLst>
              <a:ext uri="{FF2B5EF4-FFF2-40B4-BE49-F238E27FC236}">
                <a16:creationId xmlns:a16="http://schemas.microsoft.com/office/drawing/2014/main" id="{624D61B4-5BD8-44B1-8B3A-1AC7B8089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24615" r="45292" b="17702"/>
          <a:stretch/>
        </p:blipFill>
        <p:spPr bwMode="auto">
          <a:xfrm>
            <a:off x="1336431" y="3869780"/>
            <a:ext cx="2973220" cy="25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4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C3C43F-16BD-4C71-9D41-0F39BA68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7" t="16328" r="17500" b="6860"/>
          <a:stretch/>
        </p:blipFill>
        <p:spPr>
          <a:xfrm>
            <a:off x="1329462" y="221226"/>
            <a:ext cx="10038816" cy="66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0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523</Words>
  <Application>Microsoft Office PowerPoint</Application>
  <PresentationFormat>Širokoúhlá obrazovka</PresentationFormat>
  <Paragraphs>93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ComicSansMS</vt:lpstr>
      <vt:lpstr>ComicSansMS-Bold</vt:lpstr>
      <vt:lpstr>ComicSansMS-Bold,Italic</vt:lpstr>
      <vt:lpstr>Motiv Office</vt:lpstr>
      <vt:lpstr>Metody studia neprůhledných objektů  – Mikroreliéfová metoda</vt:lpstr>
      <vt:lpstr>Cíle 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studia neprůhledných objektů  – Mikroreliéfová metoda</dc:title>
  <dc:creator>cempirkova</dc:creator>
  <cp:lastModifiedBy>Hana Cempírková</cp:lastModifiedBy>
  <cp:revision>10</cp:revision>
  <dcterms:created xsi:type="dcterms:W3CDTF">2021-09-21T07:58:47Z</dcterms:created>
  <dcterms:modified xsi:type="dcterms:W3CDTF">2024-10-02T09:38:08Z</dcterms:modified>
</cp:coreProperties>
</file>