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title>
      <c:tx>
        <c:rich>
          <a:bodyPr rot="0"/>
          <a:lstStyle/>
          <a:p>
            <a:pPr>
              <a:defRPr sz="3600" b="0" i="0" u="none" strike="noStrike">
                <a:solidFill>
                  <a:srgbClr val="000000"/>
                </a:solidFill>
                <a:latin typeface="Calibri"/>
              </a:defRPr>
            </a:pPr>
            <a:r>
              <a:rPr lang="cs-CZ" sz="3600" b="0" i="0" u="none" strike="noStrike">
                <a:solidFill>
                  <a:srgbClr val="000000"/>
                </a:solidFill>
                <a:latin typeface="Calibri"/>
              </a:rPr>
              <a:t>Fenotypový projev znaku</a:t>
            </a:r>
          </a:p>
        </c:rich>
      </c:tx>
      <c:layout>
        <c:manualLayout>
          <c:xMode val="edge"/>
          <c:yMode val="edge"/>
          <c:x val="0.20582500000000001"/>
          <c:y val="0"/>
          <c:w val="0.58835000000000004"/>
          <c:h val="0.27678599999999998"/>
        </c:manualLayout>
      </c:layout>
      <c:overlay val="1"/>
      <c:spPr>
        <a:noFill/>
        <a:effectLst/>
      </c:spPr>
    </c:title>
    <c:autoTitleDeleted val="0"/>
    <c:view3D>
      <c:rotX val="0"/>
      <c:hPercent val="54"/>
      <c:rotY val="354"/>
      <c:depthPercent val="5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0.27678599999999998"/>
          <c:w val="0.99"/>
          <c:h val="0.710713999999999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</c:strRef>
          </c:tx>
          <c:spPr>
            <a:solidFill>
              <a:schemeClr val="accent1"/>
            </a:solidFill>
            <a:ln w="6350" cap="flat">
              <a:noFill/>
              <a:prstDash val="solid"/>
              <a:miter lim="800000"/>
            </a:ln>
            <a:effectLst/>
            <a:sp3d prstMaterial="matte"/>
          </c:spPr>
          <c:invertIfNegative val="0"/>
          <c:cat>
            <c:strRef>
              <c:f>Sheet1!$B$1:$C$1</c:f>
              <c:strCache>
                <c:ptCount val="2"/>
                <c:pt idx="0">
                  <c:v>Kulatá</c:v>
                </c:pt>
                <c:pt idx="1">
                  <c:v>Hranatá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2-DE4F-9092-8939220F1D60}"/>
            </c:ext>
          </c:extLst>
        </c:ser>
        <c:ser>
          <c:idx val="1"/>
          <c:order val="1"/>
          <c:tx>
            <c:strRef>
              <c:f>Sheet1!$A$3</c:f>
            </c:strRef>
          </c:tx>
          <c:spPr>
            <a:solidFill>
              <a:schemeClr val="accent2"/>
            </a:solidFill>
            <a:ln w="6350" cap="flat">
              <a:noFill/>
              <a:prstDash val="solid"/>
              <a:miter lim="800000"/>
            </a:ln>
            <a:effectLst/>
            <a:sp3d prstMaterial="matte"/>
          </c:spPr>
          <c:invertIfNegative val="0"/>
          <c:cat>
            <c:strRef>
              <c:f>Sheet1!$B$1:$C$1</c:f>
              <c:strCache>
                <c:ptCount val="2"/>
                <c:pt idx="0">
                  <c:v>Kulatá</c:v>
                </c:pt>
                <c:pt idx="1">
                  <c:v>Hranatá</c:v>
                </c:pt>
              </c:strCache>
            </c:strRef>
          </c:cat>
          <c:val>
            <c:numRef>
              <c:f>Sheet1!$B$3:$C$3</c:f>
            </c:numRef>
          </c:val>
          <c:extLst>
            <c:ext xmlns:c16="http://schemas.microsoft.com/office/drawing/2014/chart" uri="{C3380CC4-5D6E-409C-BE32-E72D297353CC}">
              <c16:uniqueId val="{00000001-EAC2-DE4F-9092-8939220F1D60}"/>
            </c:ext>
          </c:extLst>
        </c:ser>
        <c:ser>
          <c:idx val="2"/>
          <c:order val="2"/>
          <c:tx>
            <c:strRef>
              <c:f>Sheet1!$A$4</c:f>
            </c:strRef>
          </c:tx>
          <c:spPr>
            <a:solidFill>
              <a:schemeClr val="accent3"/>
            </a:solidFill>
            <a:ln w="6350" cap="flat">
              <a:noFill/>
              <a:prstDash val="solid"/>
              <a:miter lim="800000"/>
            </a:ln>
            <a:effectLst/>
            <a:sp3d prstMaterial="matte"/>
          </c:spPr>
          <c:invertIfNegative val="0"/>
          <c:cat>
            <c:strRef>
              <c:f>Sheet1!$B$1:$C$1</c:f>
              <c:strCache>
                <c:ptCount val="2"/>
                <c:pt idx="0">
                  <c:v>Kulatá</c:v>
                </c:pt>
                <c:pt idx="1">
                  <c:v>Hranatá</c:v>
                </c:pt>
              </c:strCache>
            </c:strRef>
          </c:cat>
          <c:val>
            <c:numRef>
              <c:f>Sheet1!$B$4:$C$4</c:f>
            </c:numRef>
          </c:val>
          <c:extLst>
            <c:ext xmlns:c16="http://schemas.microsoft.com/office/drawing/2014/chart" uri="{C3380CC4-5D6E-409C-BE32-E72D297353CC}">
              <c16:uniqueId val="{00000002-EAC2-DE4F-9092-8939220F1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3600" b="0" i="0" u="none" strike="noStrike">
                <a:solidFill>
                  <a:srgbClr val="000000"/>
                </a:solidFill>
                <a:latin typeface="Calibri"/>
              </a:defRPr>
            </a:pPr>
            <a:endParaRPr lang="cs-CZ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title>
          <c:tx>
            <c:rich>
              <a:bodyPr rot="-5400000"/>
              <a:lstStyle/>
              <a:p>
                <a:pPr>
                  <a:defRPr sz="36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lang="cs-CZ" sz="3600" b="0" i="0" u="none" strike="noStrike">
                    <a:solidFill>
                      <a:srgbClr val="000000"/>
                    </a:solidFill>
                    <a:latin typeface="Calibri"/>
                  </a:rPr>
                  <a:t>Četnost</a:t>
                </a:r>
              </a:p>
            </c:rich>
          </c:tx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3600" b="0" i="0" u="none" strike="noStrike">
                <a:solidFill>
                  <a:srgbClr val="000000"/>
                </a:solidFill>
                <a:latin typeface="Calibri"/>
              </a:defRPr>
            </a:pPr>
            <a:endParaRPr lang="cs-CZ"/>
          </a:p>
        </c:txPr>
        <c:crossAx val="2094734552"/>
        <c:crosses val="autoZero"/>
        <c:crossBetween val="between"/>
        <c:majorUnit val="25"/>
        <c:minorUnit val="1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8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7378499999999994E-2"/>
          <c:y val="3.3623899999999998E-2"/>
          <c:w val="0.92762100000000003"/>
          <c:h val="0.805709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solidFill>
              <a:schemeClr val="accent1"/>
            </a:solidFill>
            <a:ln w="7511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Sheet1!$B$1:$AG$1</c:f>
              <c:strCache>
                <c:ptCount val="32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1800</c:v>
                </c:pt>
                <c:pt idx="4">
                  <c:v>1900</c:v>
                </c:pt>
                <c:pt idx="5">
                  <c:v>2000</c:v>
                </c:pt>
                <c:pt idx="6">
                  <c:v>2100</c:v>
                </c:pt>
                <c:pt idx="7">
                  <c:v>2200</c:v>
                </c:pt>
                <c:pt idx="8">
                  <c:v>2300</c:v>
                </c:pt>
                <c:pt idx="9">
                  <c:v>2400</c:v>
                </c:pt>
                <c:pt idx="10">
                  <c:v>2500</c:v>
                </c:pt>
                <c:pt idx="11">
                  <c:v>2600</c:v>
                </c:pt>
                <c:pt idx="12">
                  <c:v>2700</c:v>
                </c:pt>
                <c:pt idx="13">
                  <c:v>2800</c:v>
                </c:pt>
                <c:pt idx="14">
                  <c:v>2900</c:v>
                </c:pt>
                <c:pt idx="15">
                  <c:v>3000</c:v>
                </c:pt>
                <c:pt idx="16">
                  <c:v>3100</c:v>
                </c:pt>
                <c:pt idx="17">
                  <c:v>3200</c:v>
                </c:pt>
                <c:pt idx="18">
                  <c:v>3300</c:v>
                </c:pt>
                <c:pt idx="19">
                  <c:v>3400</c:v>
                </c:pt>
                <c:pt idx="20">
                  <c:v>3500</c:v>
                </c:pt>
                <c:pt idx="21">
                  <c:v>3600</c:v>
                </c:pt>
                <c:pt idx="22">
                  <c:v>3700</c:v>
                </c:pt>
                <c:pt idx="23">
                  <c:v>3800</c:v>
                </c:pt>
                <c:pt idx="24">
                  <c:v>3900</c:v>
                </c:pt>
                <c:pt idx="25">
                  <c:v>4000</c:v>
                </c:pt>
                <c:pt idx="26">
                  <c:v>4100</c:v>
                </c:pt>
                <c:pt idx="27">
                  <c:v>4200</c:v>
                </c:pt>
                <c:pt idx="28">
                  <c:v>4300</c:v>
                </c:pt>
                <c:pt idx="29">
                  <c:v>4400</c:v>
                </c:pt>
                <c:pt idx="30">
                  <c:v>4500</c:v>
                </c:pt>
                <c:pt idx="31">
                  <c:v>4600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0.6</c:v>
                </c:pt>
                <c:pt idx="3">
                  <c:v>0.4</c:v>
                </c:pt>
                <c:pt idx="4">
                  <c:v>0.5</c:v>
                </c:pt>
                <c:pt idx="5">
                  <c:v>1</c:v>
                </c:pt>
                <c:pt idx="6">
                  <c:v>0.5</c:v>
                </c:pt>
                <c:pt idx="7">
                  <c:v>1.8</c:v>
                </c:pt>
                <c:pt idx="8">
                  <c:v>2.2999999999999998</c:v>
                </c:pt>
                <c:pt idx="9">
                  <c:v>3.1</c:v>
                </c:pt>
                <c:pt idx="10">
                  <c:v>4.2</c:v>
                </c:pt>
                <c:pt idx="11">
                  <c:v>5.0999999999999996</c:v>
                </c:pt>
                <c:pt idx="12">
                  <c:v>7</c:v>
                </c:pt>
                <c:pt idx="13">
                  <c:v>6.1</c:v>
                </c:pt>
                <c:pt idx="14">
                  <c:v>5.9</c:v>
                </c:pt>
                <c:pt idx="15">
                  <c:v>7.8</c:v>
                </c:pt>
                <c:pt idx="16">
                  <c:v>8</c:v>
                </c:pt>
                <c:pt idx="17">
                  <c:v>7.7</c:v>
                </c:pt>
                <c:pt idx="18">
                  <c:v>6.9</c:v>
                </c:pt>
                <c:pt idx="19">
                  <c:v>5.7</c:v>
                </c:pt>
                <c:pt idx="20">
                  <c:v>4.7</c:v>
                </c:pt>
                <c:pt idx="21">
                  <c:v>4.0999999999999996</c:v>
                </c:pt>
                <c:pt idx="22">
                  <c:v>4</c:v>
                </c:pt>
                <c:pt idx="23">
                  <c:v>3.8</c:v>
                </c:pt>
                <c:pt idx="24">
                  <c:v>3.5</c:v>
                </c:pt>
                <c:pt idx="25">
                  <c:v>1.8</c:v>
                </c:pt>
                <c:pt idx="26">
                  <c:v>1</c:v>
                </c:pt>
                <c:pt idx="27">
                  <c:v>1</c:v>
                </c:pt>
                <c:pt idx="28">
                  <c:v>0.8</c:v>
                </c:pt>
                <c:pt idx="29">
                  <c:v>0.9</c:v>
                </c:pt>
                <c:pt idx="3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3-914A-93EE-95A8F1974FE2}"/>
            </c:ext>
          </c:extLst>
        </c:ser>
        <c:ser>
          <c:idx val="1"/>
          <c:order val="1"/>
          <c:tx>
            <c:strRef>
              <c:f>Sheet1!$A$3</c:f>
            </c:strRef>
          </c:tx>
          <c:spPr>
            <a:solidFill>
              <a:schemeClr val="accent2"/>
            </a:solidFill>
            <a:ln w="7511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Sheet1!$B$1:$AG$1</c:f>
              <c:strCache>
                <c:ptCount val="32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1800</c:v>
                </c:pt>
                <c:pt idx="4">
                  <c:v>1900</c:v>
                </c:pt>
                <c:pt idx="5">
                  <c:v>2000</c:v>
                </c:pt>
                <c:pt idx="6">
                  <c:v>2100</c:v>
                </c:pt>
                <c:pt idx="7">
                  <c:v>2200</c:v>
                </c:pt>
                <c:pt idx="8">
                  <c:v>2300</c:v>
                </c:pt>
                <c:pt idx="9">
                  <c:v>2400</c:v>
                </c:pt>
                <c:pt idx="10">
                  <c:v>2500</c:v>
                </c:pt>
                <c:pt idx="11">
                  <c:v>2600</c:v>
                </c:pt>
                <c:pt idx="12">
                  <c:v>2700</c:v>
                </c:pt>
                <c:pt idx="13">
                  <c:v>2800</c:v>
                </c:pt>
                <c:pt idx="14">
                  <c:v>2900</c:v>
                </c:pt>
                <c:pt idx="15">
                  <c:v>3000</c:v>
                </c:pt>
                <c:pt idx="16">
                  <c:v>3100</c:v>
                </c:pt>
                <c:pt idx="17">
                  <c:v>3200</c:v>
                </c:pt>
                <c:pt idx="18">
                  <c:v>3300</c:v>
                </c:pt>
                <c:pt idx="19">
                  <c:v>3400</c:v>
                </c:pt>
                <c:pt idx="20">
                  <c:v>3500</c:v>
                </c:pt>
                <c:pt idx="21">
                  <c:v>3600</c:v>
                </c:pt>
                <c:pt idx="22">
                  <c:v>3700</c:v>
                </c:pt>
                <c:pt idx="23">
                  <c:v>3800</c:v>
                </c:pt>
                <c:pt idx="24">
                  <c:v>3900</c:v>
                </c:pt>
                <c:pt idx="25">
                  <c:v>4000</c:v>
                </c:pt>
                <c:pt idx="26">
                  <c:v>4100</c:v>
                </c:pt>
                <c:pt idx="27">
                  <c:v>4200</c:v>
                </c:pt>
                <c:pt idx="28">
                  <c:v>4300</c:v>
                </c:pt>
                <c:pt idx="29">
                  <c:v>4400</c:v>
                </c:pt>
                <c:pt idx="30">
                  <c:v>4500</c:v>
                </c:pt>
                <c:pt idx="31">
                  <c:v>4600</c:v>
                </c:pt>
              </c:strCache>
            </c:strRef>
          </c:cat>
          <c:val>
            <c:numRef>
              <c:f>Sheet1!$B$3:$AG$3</c:f>
            </c:numRef>
          </c:val>
          <c:extLst>
            <c:ext xmlns:c16="http://schemas.microsoft.com/office/drawing/2014/chart" uri="{C3380CC4-5D6E-409C-BE32-E72D297353CC}">
              <c16:uniqueId val="{00000001-DBC3-914A-93EE-95A8F1974FE2}"/>
            </c:ext>
          </c:extLst>
        </c:ser>
        <c:ser>
          <c:idx val="2"/>
          <c:order val="2"/>
          <c:tx>
            <c:strRef>
              <c:f>Sheet1!$A$4</c:f>
            </c:strRef>
          </c:tx>
          <c:spPr>
            <a:solidFill>
              <a:srgbClr val="0563C1"/>
            </a:solidFill>
            <a:ln w="7511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cat>
            <c:strRef>
              <c:f>Sheet1!$B$1:$AG$1</c:f>
              <c:strCache>
                <c:ptCount val="32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1800</c:v>
                </c:pt>
                <c:pt idx="4">
                  <c:v>1900</c:v>
                </c:pt>
                <c:pt idx="5">
                  <c:v>2000</c:v>
                </c:pt>
                <c:pt idx="6">
                  <c:v>2100</c:v>
                </c:pt>
                <c:pt idx="7">
                  <c:v>2200</c:v>
                </c:pt>
                <c:pt idx="8">
                  <c:v>2300</c:v>
                </c:pt>
                <c:pt idx="9">
                  <c:v>2400</c:v>
                </c:pt>
                <c:pt idx="10">
                  <c:v>2500</c:v>
                </c:pt>
                <c:pt idx="11">
                  <c:v>2600</c:v>
                </c:pt>
                <c:pt idx="12">
                  <c:v>2700</c:v>
                </c:pt>
                <c:pt idx="13">
                  <c:v>2800</c:v>
                </c:pt>
                <c:pt idx="14">
                  <c:v>2900</c:v>
                </c:pt>
                <c:pt idx="15">
                  <c:v>3000</c:v>
                </c:pt>
                <c:pt idx="16">
                  <c:v>3100</c:v>
                </c:pt>
                <c:pt idx="17">
                  <c:v>3200</c:v>
                </c:pt>
                <c:pt idx="18">
                  <c:v>3300</c:v>
                </c:pt>
                <c:pt idx="19">
                  <c:v>3400</c:v>
                </c:pt>
                <c:pt idx="20">
                  <c:v>3500</c:v>
                </c:pt>
                <c:pt idx="21">
                  <c:v>3600</c:v>
                </c:pt>
                <c:pt idx="22">
                  <c:v>3700</c:v>
                </c:pt>
                <c:pt idx="23">
                  <c:v>3800</c:v>
                </c:pt>
                <c:pt idx="24">
                  <c:v>3900</c:v>
                </c:pt>
                <c:pt idx="25">
                  <c:v>4000</c:v>
                </c:pt>
                <c:pt idx="26">
                  <c:v>4100</c:v>
                </c:pt>
                <c:pt idx="27">
                  <c:v>4200</c:v>
                </c:pt>
                <c:pt idx="28">
                  <c:v>4300</c:v>
                </c:pt>
                <c:pt idx="29">
                  <c:v>4400</c:v>
                </c:pt>
                <c:pt idx="30">
                  <c:v>4500</c:v>
                </c:pt>
                <c:pt idx="31">
                  <c:v>4600</c:v>
                </c:pt>
              </c:strCache>
            </c:strRef>
          </c:cat>
          <c:val>
            <c:numRef>
              <c:f>Sheet1!$B$4:$AG$4</c:f>
            </c:numRef>
          </c:val>
          <c:extLst>
            <c:ext xmlns:c16="http://schemas.microsoft.com/office/drawing/2014/chart" uri="{C3380CC4-5D6E-409C-BE32-E72D297353CC}">
              <c16:uniqueId val="{00000002-DBC3-914A-93EE-95A8F197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lang="cs-CZ" sz="1800" b="1" i="0" u="none" strike="noStrike">
                    <a:solidFill>
                      <a:srgbClr val="000000"/>
                    </a:solidFill>
                    <a:latin typeface="Times New Roman"/>
                  </a:rPr>
                  <a:t>Fenotypové třídy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7511" cap="flat">
            <a:solidFill>
              <a:srgbClr val="000000"/>
            </a:solidFill>
            <a:prstDash val="solid"/>
            <a:round/>
          </a:ln>
        </c:spPr>
        <c:txPr>
          <a:bodyPr rot="-2700000"/>
          <a:lstStyle/>
          <a:p>
            <a:pPr>
              <a:defRPr sz="1400" b="1" i="0" u="none" strike="noStrike">
                <a:solidFill>
                  <a:srgbClr val="000000"/>
                </a:solidFill>
                <a:latin typeface="Times New Roman"/>
              </a:defRPr>
            </a:pPr>
            <a:endParaRPr lang="cs-CZ"/>
          </a:p>
        </c:txPr>
        <c:crossAx val="2094734553"/>
        <c:crosses val="autoZero"/>
        <c:auto val="1"/>
        <c:lblAlgn val="ctr"/>
        <c:lblOffset val="100"/>
        <c:tickLblSkip val="2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2060"/>
              </a:solidFill>
              <a:prstDash val="solid"/>
              <a:miter lim="800000"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lang="cs-CZ" sz="1800" b="1" i="0" u="none" strike="noStrike">
                    <a:solidFill>
                      <a:srgbClr val="000000"/>
                    </a:solidFill>
                    <a:latin typeface="Times New Roman"/>
                  </a:rPr>
                  <a:t>Relativní četnost výskytu</a:t>
                </a:r>
              </a:p>
            </c:rich>
          </c:tx>
          <c:overlay val="1"/>
        </c:title>
        <c:numFmt formatCode="0.#" sourceLinked="0"/>
        <c:majorTickMark val="out"/>
        <c:minorTickMark val="none"/>
        <c:tickLblPos val="nextTo"/>
        <c:spPr>
          <a:ln w="7511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Times New Roman"/>
              </a:defRPr>
            </a:pPr>
            <a:endParaRPr lang="cs-CZ"/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7511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  <c:showDLblsOverMax val="1"/>
  </c:chart>
  <c:spPr>
    <a:solidFill>
      <a:srgbClr val="00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16135350" y="730250"/>
            <a:ext cx="3943350" cy="11623676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305300" y="730250"/>
            <a:ext cx="11601450" cy="116236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9544089" y="12813573"/>
            <a:ext cx="534611" cy="52851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4295775" y="3419478"/>
            <a:ext cx="15773401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295775" y="9178928"/>
            <a:ext cx="157734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305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4307682" y="730251"/>
            <a:ext cx="15773401" cy="265112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307683" y="3362326"/>
            <a:ext cx="7736681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06300" y="3362326"/>
            <a:ext cx="7774783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07682" y="4114800"/>
            <a:ext cx="5898357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9578320" y="12821412"/>
            <a:ext cx="500381" cy="512833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6"/>
          <p:cNvSpPr txBox="1"/>
          <p:nvPr/>
        </p:nvSpPr>
        <p:spPr>
          <a:xfrm>
            <a:off x="5377945" y="1718223"/>
            <a:ext cx="13469487" cy="1272824"/>
          </a:xfrm>
          <a:prstGeom prst="rect">
            <a:avLst/>
          </a:prstGeom>
          <a:solidFill>
            <a:srgbClr val="FFFFCC">
              <a:alpha val="94902"/>
            </a:srgbClr>
          </a:solidFill>
          <a:ln w="381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i="1" u="sng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Cíl</a:t>
            </a:r>
            <a:r>
              <a:rPr i="0" u="none"/>
              <a:t>: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Stanovení minimální a maximální fenotypové hodnoty znaku.</a:t>
            </a:r>
          </a:p>
        </p:txBody>
      </p:sp>
      <p:sp>
        <p:nvSpPr>
          <p:cNvPr id="173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174" name="Text Box 9"/>
          <p:cNvSpPr txBox="1"/>
          <p:nvPr/>
        </p:nvSpPr>
        <p:spPr>
          <a:xfrm>
            <a:off x="3778184" y="3543727"/>
            <a:ext cx="13629535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výpočet průměrné hodnoty (x) a směrodatné odchylky (s)</a:t>
            </a:r>
          </a:p>
        </p:txBody>
      </p:sp>
      <p:sp>
        <p:nvSpPr>
          <p:cNvPr id="175" name="Line 14"/>
          <p:cNvSpPr/>
          <p:nvPr/>
        </p:nvSpPr>
        <p:spPr>
          <a:xfrm>
            <a:off x="10074678" y="3689648"/>
            <a:ext cx="457195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6" name="Line 28"/>
          <p:cNvSpPr/>
          <p:nvPr/>
        </p:nvSpPr>
        <p:spPr>
          <a:xfrm>
            <a:off x="10834078" y="5628540"/>
            <a:ext cx="1438275" cy="1"/>
          </a:xfrm>
          <a:prstGeom prst="line">
            <a:avLst/>
          </a:prstGeom>
          <a:ln w="76200">
            <a:solidFill>
              <a:srgbClr val="00206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7" name="Rectangle 34"/>
          <p:cNvSpPr/>
          <p:nvPr/>
        </p:nvSpPr>
        <p:spPr>
          <a:xfrm>
            <a:off x="4559351" y="4979468"/>
            <a:ext cx="2447925" cy="129540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8" name="Text Box 36"/>
          <p:cNvSpPr txBox="1"/>
          <p:nvPr/>
        </p:nvSpPr>
        <p:spPr>
          <a:xfrm>
            <a:off x="4451403" y="5223945"/>
            <a:ext cx="910626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x =</a:t>
            </a:r>
          </a:p>
        </p:txBody>
      </p:sp>
      <p:sp>
        <p:nvSpPr>
          <p:cNvPr id="179" name="Text Box 37"/>
          <p:cNvSpPr txBox="1"/>
          <p:nvPr/>
        </p:nvSpPr>
        <p:spPr>
          <a:xfrm>
            <a:off x="5892851" y="5512868"/>
            <a:ext cx="424181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</a:t>
            </a:r>
          </a:p>
        </p:txBody>
      </p:sp>
      <p:sp>
        <p:nvSpPr>
          <p:cNvPr id="180" name="Line 38"/>
          <p:cNvSpPr/>
          <p:nvPr/>
        </p:nvSpPr>
        <p:spPr>
          <a:xfrm>
            <a:off x="5569001" y="5700191"/>
            <a:ext cx="129540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1" name="Text Box 39"/>
          <p:cNvSpPr txBox="1"/>
          <p:nvPr/>
        </p:nvSpPr>
        <p:spPr>
          <a:xfrm>
            <a:off x="5565827" y="4979468"/>
            <a:ext cx="864415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∑ x</a:t>
            </a:r>
          </a:p>
        </p:txBody>
      </p:sp>
      <p:sp>
        <p:nvSpPr>
          <p:cNvPr id="182" name="Line 40"/>
          <p:cNvSpPr/>
          <p:nvPr/>
        </p:nvSpPr>
        <p:spPr>
          <a:xfrm>
            <a:off x="4737154" y="5411268"/>
            <a:ext cx="14605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3" name="Rectangle 41"/>
          <p:cNvSpPr/>
          <p:nvPr/>
        </p:nvSpPr>
        <p:spPr>
          <a:xfrm>
            <a:off x="8566549" y="5138151"/>
            <a:ext cx="2016127" cy="100965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4" name="Text Box 42"/>
          <p:cNvSpPr txBox="1"/>
          <p:nvPr/>
        </p:nvSpPr>
        <p:spPr>
          <a:xfrm>
            <a:off x="8712598" y="5284201"/>
            <a:ext cx="1555498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 = √ s</a:t>
            </a:r>
            <a:r>
              <a:rPr baseline="31000"/>
              <a:t>2</a:t>
            </a:r>
          </a:p>
        </p:txBody>
      </p:sp>
      <p:sp>
        <p:nvSpPr>
          <p:cNvPr id="185" name="Line 43"/>
          <p:cNvSpPr/>
          <p:nvPr/>
        </p:nvSpPr>
        <p:spPr>
          <a:xfrm>
            <a:off x="9760350" y="5385797"/>
            <a:ext cx="390527" cy="4127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6" name="Rectangle 44"/>
          <p:cNvSpPr/>
          <p:nvPr/>
        </p:nvSpPr>
        <p:spPr>
          <a:xfrm>
            <a:off x="12654743" y="4563543"/>
            <a:ext cx="4752975" cy="201612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7" name="Text Box 45"/>
          <p:cNvSpPr txBox="1"/>
          <p:nvPr/>
        </p:nvSpPr>
        <p:spPr>
          <a:xfrm>
            <a:off x="12797614" y="5427143"/>
            <a:ext cx="1012349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</a:t>
            </a:r>
            <a:r>
              <a:rPr baseline="31000"/>
              <a:t>2</a:t>
            </a:r>
            <a:r>
              <a:t> = </a:t>
            </a:r>
          </a:p>
        </p:txBody>
      </p:sp>
      <p:sp>
        <p:nvSpPr>
          <p:cNvPr id="188" name="Text Box 46"/>
          <p:cNvSpPr txBox="1"/>
          <p:nvPr/>
        </p:nvSpPr>
        <p:spPr>
          <a:xfrm>
            <a:off x="13765990" y="4893743"/>
            <a:ext cx="1778517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∑ (x</a:t>
            </a:r>
            <a:r>
              <a:rPr baseline="31000"/>
              <a:t>2</a:t>
            </a:r>
            <a:r>
              <a:t>) – </a:t>
            </a:r>
          </a:p>
        </p:txBody>
      </p:sp>
      <p:sp>
        <p:nvSpPr>
          <p:cNvPr id="189" name="Text Box 47"/>
          <p:cNvSpPr txBox="1"/>
          <p:nvPr/>
        </p:nvSpPr>
        <p:spPr>
          <a:xfrm>
            <a:off x="15639240" y="4604818"/>
            <a:ext cx="1207017" cy="1230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(∑x)</a:t>
            </a:r>
            <a:r>
              <a:rPr baseline="31000"/>
              <a:t>2</a:t>
            </a:r>
          </a:p>
        </p:txBody>
      </p:sp>
      <p:sp>
        <p:nvSpPr>
          <p:cNvPr id="190" name="Line 48"/>
          <p:cNvSpPr/>
          <p:nvPr/>
        </p:nvSpPr>
        <p:spPr>
          <a:xfrm>
            <a:off x="15534468" y="5284268"/>
            <a:ext cx="144145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1" name="Text Box 49"/>
          <p:cNvSpPr txBox="1"/>
          <p:nvPr/>
        </p:nvSpPr>
        <p:spPr>
          <a:xfrm>
            <a:off x="15782114" y="5182672"/>
            <a:ext cx="652781" cy="6968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n</a:t>
            </a:r>
          </a:p>
        </p:txBody>
      </p:sp>
      <p:sp>
        <p:nvSpPr>
          <p:cNvPr id="192" name="Line 50"/>
          <p:cNvSpPr/>
          <p:nvPr/>
        </p:nvSpPr>
        <p:spPr>
          <a:xfrm>
            <a:off x="13807264" y="5858943"/>
            <a:ext cx="3457577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3" name="Text Box 51"/>
          <p:cNvSpPr txBox="1"/>
          <p:nvPr/>
        </p:nvSpPr>
        <p:spPr>
          <a:xfrm>
            <a:off x="14670864" y="5716072"/>
            <a:ext cx="1033632" cy="6968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 - 1</a:t>
            </a:r>
          </a:p>
        </p:txBody>
      </p:sp>
      <p:pic>
        <p:nvPicPr>
          <p:cNvPr id="194" name="Picture 12" descr="Picture 12"/>
          <p:cNvPicPr>
            <a:picLocks noChangeAspect="1"/>
          </p:cNvPicPr>
          <p:nvPr/>
        </p:nvPicPr>
        <p:blipFill>
          <a:blip r:embed="rId3"/>
          <a:srcRect t="11240"/>
          <a:stretch>
            <a:fillRect/>
          </a:stretch>
        </p:blipFill>
        <p:spPr>
          <a:xfrm>
            <a:off x="6050508" y="8589154"/>
            <a:ext cx="3636023" cy="4698976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95" name="Text Box 9"/>
          <p:cNvSpPr txBox="1"/>
          <p:nvPr/>
        </p:nvSpPr>
        <p:spPr>
          <a:xfrm>
            <a:off x="3778184" y="7097273"/>
            <a:ext cx="16766745" cy="12474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výpočet odhadu minimální a maximální hodnoty </a:t>
            </a:r>
            <a:r>
              <a:rPr>
                <a:solidFill>
                  <a:srgbClr val="0000FF"/>
                </a:solidFill>
              </a:rPr>
              <a:t>- jako 3 násobek směrodatné odchylky od průměru</a:t>
            </a:r>
          </a:p>
        </p:txBody>
      </p:sp>
      <p:sp>
        <p:nvSpPr>
          <p:cNvPr id="196" name="Rectangle 13"/>
          <p:cNvSpPr/>
          <p:nvPr/>
        </p:nvSpPr>
        <p:spPr>
          <a:xfrm>
            <a:off x="11327903" y="9661377"/>
            <a:ext cx="3889373" cy="2305051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7" name="Line 14"/>
          <p:cNvSpPr/>
          <p:nvPr/>
        </p:nvSpPr>
        <p:spPr>
          <a:xfrm flipV="1">
            <a:off x="11762874" y="9807424"/>
            <a:ext cx="142877" cy="3177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8" name="Text Box 15"/>
          <p:cNvSpPr txBox="1"/>
          <p:nvPr/>
        </p:nvSpPr>
        <p:spPr>
          <a:xfrm>
            <a:off x="11483474" y="9664549"/>
            <a:ext cx="3193500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x ± s	68 % </a:t>
            </a:r>
          </a:p>
        </p:txBody>
      </p:sp>
      <p:sp>
        <p:nvSpPr>
          <p:cNvPr id="199" name="Line 16"/>
          <p:cNvSpPr/>
          <p:nvPr/>
        </p:nvSpPr>
        <p:spPr>
          <a:xfrm>
            <a:off x="11762874" y="10531323"/>
            <a:ext cx="142877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0" name="Text Box 17"/>
          <p:cNvSpPr txBox="1"/>
          <p:nvPr/>
        </p:nvSpPr>
        <p:spPr>
          <a:xfrm>
            <a:off x="11496174" y="10385277"/>
            <a:ext cx="3193500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x ± 2s	95 % </a:t>
            </a:r>
          </a:p>
        </p:txBody>
      </p:sp>
      <p:sp>
        <p:nvSpPr>
          <p:cNvPr id="201" name="Line 18"/>
          <p:cNvSpPr/>
          <p:nvPr/>
        </p:nvSpPr>
        <p:spPr>
          <a:xfrm>
            <a:off x="11725054" y="11245552"/>
            <a:ext cx="288035" cy="3327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2" name="Text Box 19"/>
          <p:cNvSpPr txBox="1"/>
          <p:nvPr/>
        </p:nvSpPr>
        <p:spPr>
          <a:xfrm>
            <a:off x="11521574" y="11102827"/>
            <a:ext cx="3574798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x ± 3s	99,7 % </a:t>
            </a:r>
          </a:p>
        </p:txBody>
      </p:sp>
      <p:sp>
        <p:nvSpPr>
          <p:cNvPr id="203" name="Obdélník 47"/>
          <p:cNvSpPr/>
          <p:nvPr/>
        </p:nvSpPr>
        <p:spPr>
          <a:xfrm>
            <a:off x="11359102" y="11132814"/>
            <a:ext cx="3889373" cy="84772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tIns="91439" bIns="91439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  <p:bldP spid="181" grpId="0" animBg="1" advAuto="0"/>
      <p:bldP spid="182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Box 6"/>
          <p:cNvSpPr txBox="1"/>
          <p:nvPr/>
        </p:nvSpPr>
        <p:spPr>
          <a:xfrm>
            <a:off x="5377945" y="1718223"/>
            <a:ext cx="13469487" cy="1272824"/>
          </a:xfrm>
          <a:prstGeom prst="rect">
            <a:avLst/>
          </a:prstGeom>
          <a:solidFill>
            <a:srgbClr val="FFFFCC">
              <a:alpha val="94902"/>
            </a:srgbClr>
          </a:solidFill>
          <a:ln w="381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i="1" u="sng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Cíl</a:t>
            </a:r>
            <a:r>
              <a:rPr i="0" u="none"/>
              <a:t>: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Stanovení minimální a maximální fenotypové hodnoty znaku.</a:t>
            </a:r>
          </a:p>
        </p:txBody>
      </p:sp>
      <p:sp>
        <p:nvSpPr>
          <p:cNvPr id="206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207" name="Text Box 9"/>
          <p:cNvSpPr txBox="1"/>
          <p:nvPr/>
        </p:nvSpPr>
        <p:spPr>
          <a:xfrm>
            <a:off x="3603357" y="3953255"/>
            <a:ext cx="5472609" cy="714023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vypracování protokolu</a:t>
            </a:r>
          </a:p>
        </p:txBody>
      </p:sp>
      <p:sp>
        <p:nvSpPr>
          <p:cNvPr id="208" name="Text Box 9"/>
          <p:cNvSpPr txBox="1"/>
          <p:nvPr/>
        </p:nvSpPr>
        <p:spPr>
          <a:xfrm>
            <a:off x="5810749" y="5325758"/>
            <a:ext cx="8860147" cy="28476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cíl pokusu</a:t>
            </a:r>
          </a:p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naměřená délka mého malíčku</a:t>
            </a:r>
          </a:p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výpočet průměrné hodnoty, odchylky, minimální a maximální hodnoty znaku</a:t>
            </a:r>
          </a:p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závěr</a:t>
            </a:r>
          </a:p>
        </p:txBody>
      </p:sp>
      <p:sp>
        <p:nvSpPr>
          <p:cNvPr id="209" name="Text Box 9"/>
          <p:cNvSpPr txBox="1"/>
          <p:nvPr/>
        </p:nvSpPr>
        <p:spPr>
          <a:xfrm>
            <a:off x="3838790" y="9811962"/>
            <a:ext cx="7029045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naskenovat do odevzdávárny</a:t>
            </a:r>
          </a:p>
        </p:txBody>
      </p:sp>
      <p:sp>
        <p:nvSpPr>
          <p:cNvPr id="210" name="Text Box 9"/>
          <p:cNvSpPr txBox="1"/>
          <p:nvPr/>
        </p:nvSpPr>
        <p:spPr>
          <a:xfrm>
            <a:off x="3838790" y="11450542"/>
            <a:ext cx="8938623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individuální řešení zápočtových příkladů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  <p:bldP spid="208" grpId="0" animBg="1" advAuto="0"/>
      <p:bldP spid="209" grpId="0" animBg="1" advAuto="0"/>
      <p:bldP spid="21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638BD28B-5E1C-4582-9E67-EE722F9B01C1-L0-001.jpeg" descr="638BD28B-5E1C-4582-9E67-EE722F9B01C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70" y="313497"/>
            <a:ext cx="16286887" cy="13089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215" name="Text Box 3"/>
          <p:cNvSpPr txBox="1"/>
          <p:nvPr/>
        </p:nvSpPr>
        <p:spPr>
          <a:xfrm>
            <a:off x="3683099" y="2806968"/>
            <a:ext cx="14845605" cy="7140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každý se </a:t>
            </a:r>
            <a:r>
              <a:rPr>
                <a:solidFill>
                  <a:srgbClr val="000000"/>
                </a:solidFill>
              </a:rPr>
              <a:t>individuálně </a:t>
            </a:r>
            <a:r>
              <a:t>změří a zaznamená údaj do Google formuláře</a:t>
            </a:r>
          </a:p>
        </p:txBody>
      </p:sp>
      <p:sp>
        <p:nvSpPr>
          <p:cNvPr id="216" name="Line 43"/>
          <p:cNvSpPr/>
          <p:nvPr/>
        </p:nvSpPr>
        <p:spPr>
          <a:xfrm>
            <a:off x="9665268" y="7680353"/>
            <a:ext cx="390527" cy="4127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17" name="Line 18"/>
          <p:cNvSpPr/>
          <p:nvPr/>
        </p:nvSpPr>
        <p:spPr>
          <a:xfrm>
            <a:off x="7668302" y="10544139"/>
            <a:ext cx="288035" cy="3519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18" name="IMG_5422.jpeg" descr="IMG_5422.jpeg"/>
          <p:cNvPicPr>
            <a:picLocks noChangeAspect="1"/>
          </p:cNvPicPr>
          <p:nvPr/>
        </p:nvPicPr>
        <p:blipFill>
          <a:blip r:embed="rId3"/>
          <a:srcRect l="12223"/>
          <a:stretch>
            <a:fillRect/>
          </a:stretch>
        </p:blipFill>
        <p:spPr>
          <a:xfrm>
            <a:off x="20381308" y="1746540"/>
            <a:ext cx="3317616" cy="2834708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19" name="Text Box 3"/>
          <p:cNvSpPr txBox="1"/>
          <p:nvPr/>
        </p:nvSpPr>
        <p:spPr>
          <a:xfrm>
            <a:off x="3629792" y="1636255"/>
            <a:ext cx="13538509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změříme </a:t>
            </a:r>
            <a:r>
              <a:rPr>
                <a:solidFill>
                  <a:srgbClr val="FF0000"/>
                </a:solidFill>
              </a:rPr>
              <a:t>délku malíčku levé ruky </a:t>
            </a:r>
            <a:r>
              <a:t>- v cm na 1 desetinné místo</a:t>
            </a:r>
          </a:p>
        </p:txBody>
      </p:sp>
      <p:sp>
        <p:nvSpPr>
          <p:cNvPr id="220" name="Text Box 3"/>
          <p:cNvSpPr txBox="1"/>
          <p:nvPr/>
        </p:nvSpPr>
        <p:spPr>
          <a:xfrm>
            <a:off x="3683101" y="3977680"/>
            <a:ext cx="16151899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ke změřeným hodnotám </a:t>
            </a:r>
            <a:r>
              <a:rPr>
                <a:solidFill>
                  <a:srgbClr val="FF0000"/>
                </a:solidFill>
              </a:rPr>
              <a:t>přiřadíte další hodnoty získané měřením v jiné seminární skupině</a:t>
            </a:r>
            <a:r>
              <a:t> </a:t>
            </a:r>
            <a:r>
              <a:rPr sz="3200"/>
              <a:t>(zvětšení vzorku)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223" name="Text Box 3"/>
          <p:cNvSpPr txBox="1"/>
          <p:nvPr/>
        </p:nvSpPr>
        <p:spPr>
          <a:xfrm>
            <a:off x="3683099" y="2806968"/>
            <a:ext cx="14845605" cy="7140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každý se </a:t>
            </a:r>
            <a:r>
              <a:rPr>
                <a:solidFill>
                  <a:srgbClr val="000000"/>
                </a:solidFill>
              </a:rPr>
              <a:t>individuálně </a:t>
            </a:r>
            <a:r>
              <a:t>změří a zaznamená údaj do Google formuláře</a:t>
            </a:r>
          </a:p>
        </p:txBody>
      </p:sp>
      <p:sp>
        <p:nvSpPr>
          <p:cNvPr id="224" name="Text Box 3"/>
          <p:cNvSpPr txBox="1"/>
          <p:nvPr/>
        </p:nvSpPr>
        <p:spPr>
          <a:xfrm>
            <a:off x="3683101" y="3977680"/>
            <a:ext cx="16151899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ke změřeným hodnotám </a:t>
            </a:r>
            <a:r>
              <a:rPr>
                <a:solidFill>
                  <a:srgbClr val="FF0000"/>
                </a:solidFill>
              </a:rPr>
              <a:t>přiřadíte další hodnoty získané měřením v jiné seminární skupině</a:t>
            </a:r>
            <a:r>
              <a:t> </a:t>
            </a:r>
            <a:r>
              <a:rPr sz="3200"/>
              <a:t>(zvětšení vzorku)</a:t>
            </a:r>
          </a:p>
        </p:txBody>
      </p:sp>
      <p:sp>
        <p:nvSpPr>
          <p:cNvPr id="225" name="Text Box 9"/>
          <p:cNvSpPr txBox="1"/>
          <p:nvPr/>
        </p:nvSpPr>
        <p:spPr>
          <a:xfrm>
            <a:off x="3683104" y="5838283"/>
            <a:ext cx="12673409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výpočet průměrné hodnoty (x) a směrodatné odchylky (s)</a:t>
            </a:r>
          </a:p>
        </p:txBody>
      </p:sp>
      <p:sp>
        <p:nvSpPr>
          <p:cNvPr id="226" name="Line 14"/>
          <p:cNvSpPr/>
          <p:nvPr/>
        </p:nvSpPr>
        <p:spPr>
          <a:xfrm>
            <a:off x="10049023" y="5972616"/>
            <a:ext cx="285751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7" name="Line 28"/>
          <p:cNvSpPr/>
          <p:nvPr/>
        </p:nvSpPr>
        <p:spPr>
          <a:xfrm>
            <a:off x="10738995" y="7923096"/>
            <a:ext cx="1438275" cy="1"/>
          </a:xfrm>
          <a:prstGeom prst="line">
            <a:avLst/>
          </a:prstGeom>
          <a:ln w="76200">
            <a:solidFill>
              <a:srgbClr val="00206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8" name="Rectangle 34"/>
          <p:cNvSpPr/>
          <p:nvPr/>
        </p:nvSpPr>
        <p:spPr>
          <a:xfrm>
            <a:off x="4464270" y="7274024"/>
            <a:ext cx="2447925" cy="129540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9" name="Text Box 36"/>
          <p:cNvSpPr txBox="1"/>
          <p:nvPr/>
        </p:nvSpPr>
        <p:spPr>
          <a:xfrm>
            <a:off x="4356322" y="7518502"/>
            <a:ext cx="910625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x =</a:t>
            </a:r>
          </a:p>
        </p:txBody>
      </p:sp>
      <p:sp>
        <p:nvSpPr>
          <p:cNvPr id="230" name="Text Box 37"/>
          <p:cNvSpPr txBox="1"/>
          <p:nvPr/>
        </p:nvSpPr>
        <p:spPr>
          <a:xfrm>
            <a:off x="5797770" y="7807424"/>
            <a:ext cx="424181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</a:t>
            </a:r>
          </a:p>
        </p:txBody>
      </p:sp>
      <p:sp>
        <p:nvSpPr>
          <p:cNvPr id="231" name="Line 38"/>
          <p:cNvSpPr/>
          <p:nvPr/>
        </p:nvSpPr>
        <p:spPr>
          <a:xfrm>
            <a:off x="5473920" y="7994747"/>
            <a:ext cx="129540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2" name="Text Box 39"/>
          <p:cNvSpPr txBox="1"/>
          <p:nvPr/>
        </p:nvSpPr>
        <p:spPr>
          <a:xfrm>
            <a:off x="5470745" y="7274024"/>
            <a:ext cx="864415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∑ x</a:t>
            </a:r>
          </a:p>
        </p:txBody>
      </p:sp>
      <p:sp>
        <p:nvSpPr>
          <p:cNvPr id="233" name="Line 40"/>
          <p:cNvSpPr/>
          <p:nvPr/>
        </p:nvSpPr>
        <p:spPr>
          <a:xfrm>
            <a:off x="4642072" y="7705824"/>
            <a:ext cx="14605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4" name="Rectangle 41"/>
          <p:cNvSpPr/>
          <p:nvPr/>
        </p:nvSpPr>
        <p:spPr>
          <a:xfrm>
            <a:off x="8471468" y="7432708"/>
            <a:ext cx="2016127" cy="100965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35" name="Text Box 42"/>
          <p:cNvSpPr txBox="1"/>
          <p:nvPr/>
        </p:nvSpPr>
        <p:spPr>
          <a:xfrm>
            <a:off x="8617515" y="7578758"/>
            <a:ext cx="1555498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 = √ s</a:t>
            </a:r>
            <a:r>
              <a:rPr baseline="31000"/>
              <a:t>2</a:t>
            </a:r>
          </a:p>
        </p:txBody>
      </p:sp>
      <p:sp>
        <p:nvSpPr>
          <p:cNvPr id="236" name="Line 43"/>
          <p:cNvSpPr/>
          <p:nvPr/>
        </p:nvSpPr>
        <p:spPr>
          <a:xfrm>
            <a:off x="9665268" y="7680353"/>
            <a:ext cx="390527" cy="4127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7" name="Rectangle 44"/>
          <p:cNvSpPr/>
          <p:nvPr/>
        </p:nvSpPr>
        <p:spPr>
          <a:xfrm>
            <a:off x="12559662" y="6858099"/>
            <a:ext cx="4752974" cy="2016126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38" name="Text Box 45"/>
          <p:cNvSpPr txBox="1"/>
          <p:nvPr/>
        </p:nvSpPr>
        <p:spPr>
          <a:xfrm>
            <a:off x="12702531" y="7721699"/>
            <a:ext cx="1012350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</a:t>
            </a:r>
            <a:r>
              <a:rPr baseline="31000"/>
              <a:t>2</a:t>
            </a:r>
            <a:r>
              <a:t> = </a:t>
            </a:r>
          </a:p>
        </p:txBody>
      </p:sp>
      <p:sp>
        <p:nvSpPr>
          <p:cNvPr id="239" name="Text Box 46"/>
          <p:cNvSpPr txBox="1"/>
          <p:nvPr/>
        </p:nvSpPr>
        <p:spPr>
          <a:xfrm>
            <a:off x="13670908" y="7188299"/>
            <a:ext cx="1778517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∑ (x</a:t>
            </a:r>
            <a:r>
              <a:rPr baseline="31000"/>
              <a:t>2</a:t>
            </a:r>
            <a:r>
              <a:t>) – </a:t>
            </a:r>
          </a:p>
        </p:txBody>
      </p:sp>
      <p:sp>
        <p:nvSpPr>
          <p:cNvPr id="240" name="Text Box 47"/>
          <p:cNvSpPr txBox="1"/>
          <p:nvPr/>
        </p:nvSpPr>
        <p:spPr>
          <a:xfrm>
            <a:off x="15544158" y="6899374"/>
            <a:ext cx="1207017" cy="12302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(∑x)</a:t>
            </a:r>
            <a:r>
              <a:rPr baseline="31000"/>
              <a:t>2</a:t>
            </a:r>
          </a:p>
        </p:txBody>
      </p:sp>
      <p:sp>
        <p:nvSpPr>
          <p:cNvPr id="241" name="Line 48"/>
          <p:cNvSpPr/>
          <p:nvPr/>
        </p:nvSpPr>
        <p:spPr>
          <a:xfrm>
            <a:off x="15439386" y="7578824"/>
            <a:ext cx="144145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2" name="Text Box 49"/>
          <p:cNvSpPr txBox="1"/>
          <p:nvPr/>
        </p:nvSpPr>
        <p:spPr>
          <a:xfrm>
            <a:off x="15687031" y="7477228"/>
            <a:ext cx="652781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n</a:t>
            </a:r>
          </a:p>
        </p:txBody>
      </p:sp>
      <p:sp>
        <p:nvSpPr>
          <p:cNvPr id="243" name="Line 50"/>
          <p:cNvSpPr/>
          <p:nvPr/>
        </p:nvSpPr>
        <p:spPr>
          <a:xfrm>
            <a:off x="13712181" y="8153499"/>
            <a:ext cx="3457577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4" name="Text Box 51"/>
          <p:cNvSpPr txBox="1"/>
          <p:nvPr/>
        </p:nvSpPr>
        <p:spPr>
          <a:xfrm>
            <a:off x="14575781" y="8010628"/>
            <a:ext cx="1033632" cy="6968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 - 1</a:t>
            </a:r>
          </a:p>
        </p:txBody>
      </p:sp>
      <p:pic>
        <p:nvPicPr>
          <p:cNvPr id="245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312" y="7326259"/>
            <a:ext cx="3963910" cy="5771475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46" name="Text Box 9"/>
          <p:cNvSpPr txBox="1"/>
          <p:nvPr/>
        </p:nvSpPr>
        <p:spPr>
          <a:xfrm>
            <a:off x="3805663" y="9379911"/>
            <a:ext cx="10669139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výpočet odhadu minimální a maximální hodnoty</a:t>
            </a:r>
          </a:p>
        </p:txBody>
      </p:sp>
      <p:sp>
        <p:nvSpPr>
          <p:cNvPr id="247" name="Line 18"/>
          <p:cNvSpPr/>
          <p:nvPr/>
        </p:nvSpPr>
        <p:spPr>
          <a:xfrm>
            <a:off x="7668302" y="10544139"/>
            <a:ext cx="288035" cy="3519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8" name="Text Box 19"/>
          <p:cNvSpPr txBox="1"/>
          <p:nvPr/>
        </p:nvSpPr>
        <p:spPr>
          <a:xfrm>
            <a:off x="7608670" y="10550704"/>
            <a:ext cx="3650998" cy="777523"/>
          </a:xfrm>
          <a:prstGeom prst="rect">
            <a:avLst/>
          </a:prstGeom>
          <a:solidFill>
            <a:srgbClr val="CCFFFF"/>
          </a:solidFill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x ± 3s	99,7 % </a:t>
            </a:r>
          </a:p>
        </p:txBody>
      </p:sp>
      <p:sp>
        <p:nvSpPr>
          <p:cNvPr id="249" name="Text Box 9"/>
          <p:cNvSpPr txBox="1"/>
          <p:nvPr/>
        </p:nvSpPr>
        <p:spPr>
          <a:xfrm>
            <a:off x="3772668" y="11572161"/>
            <a:ext cx="8786995" cy="714024"/>
          </a:xfrm>
          <a:prstGeom prst="rect">
            <a:avLst/>
          </a:prstGeom>
          <a:solidFill>
            <a:srgbClr val="FF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výsledky uvedete do Google formuláře</a:t>
            </a:r>
          </a:p>
        </p:txBody>
      </p:sp>
      <p:sp>
        <p:nvSpPr>
          <p:cNvPr id="250" name="Text Box 9"/>
          <p:cNvSpPr txBox="1"/>
          <p:nvPr/>
        </p:nvSpPr>
        <p:spPr>
          <a:xfrm>
            <a:off x="3772668" y="12580273"/>
            <a:ext cx="5472608" cy="714024"/>
          </a:xfrm>
          <a:prstGeom prst="rect">
            <a:avLst/>
          </a:prstGeom>
          <a:solidFill>
            <a:srgbClr val="CCFFCC">
              <a:alpha val="94902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marL="571500" indent="-571500">
              <a:buSzPct val="100000"/>
              <a:buFont typeface="Arial"/>
              <a:buChar char="•"/>
              <a:defRPr b="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vypracování protokolu</a:t>
            </a:r>
          </a:p>
        </p:txBody>
      </p:sp>
      <p:sp>
        <p:nvSpPr>
          <p:cNvPr id="251" name="Line 14"/>
          <p:cNvSpPr/>
          <p:nvPr/>
        </p:nvSpPr>
        <p:spPr>
          <a:xfrm>
            <a:off x="7821843" y="10760023"/>
            <a:ext cx="285751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52" name="IMG_5422.jpeg" descr="IMG_5422.jpeg"/>
          <p:cNvPicPr>
            <a:picLocks noChangeAspect="1"/>
          </p:cNvPicPr>
          <p:nvPr/>
        </p:nvPicPr>
        <p:blipFill>
          <a:blip r:embed="rId4"/>
          <a:srcRect l="12223"/>
          <a:stretch>
            <a:fillRect/>
          </a:stretch>
        </p:blipFill>
        <p:spPr>
          <a:xfrm>
            <a:off x="20381308" y="1746540"/>
            <a:ext cx="3317616" cy="2834708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53" name="Text Box 3"/>
          <p:cNvSpPr txBox="1"/>
          <p:nvPr/>
        </p:nvSpPr>
        <p:spPr>
          <a:xfrm>
            <a:off x="3629792" y="1636255"/>
            <a:ext cx="13538509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změříme </a:t>
            </a:r>
            <a:r>
              <a:rPr>
                <a:solidFill>
                  <a:srgbClr val="FF0000"/>
                </a:solidFill>
              </a:rPr>
              <a:t>délku malíčku levé ruky </a:t>
            </a:r>
            <a:r>
              <a:t>- v cm na 1 desetinné místo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2"/>
          <p:cNvSpPr txBox="1"/>
          <p:nvPr/>
        </p:nvSpPr>
        <p:spPr>
          <a:xfrm>
            <a:off x="6271820" y="2203725"/>
            <a:ext cx="12556462" cy="1655486"/>
          </a:xfrm>
          <a:prstGeom prst="rect">
            <a:avLst/>
          </a:prstGeom>
          <a:solidFill>
            <a:srgbClr val="CCFFFF">
              <a:alpha val="76863"/>
            </a:srgbClr>
          </a:solidFill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685800" indent="-685800">
              <a:defRPr sz="3200">
                <a:solidFill>
                  <a:srgbClr val="54823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1) Charakteristika kvantitativních znaků</a:t>
            </a:r>
          </a:p>
          <a:p>
            <a:pPr marL="685800" indent="-685800">
              <a:defRPr sz="3200">
                <a:solidFill>
                  <a:srgbClr val="548235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685800" indent="-685800">
              <a:defRPr sz="3200">
                <a:solidFill>
                  <a:srgbClr val="54823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2) Vyhodnocení kvantitativního znaku (délka malíčku na ruce)</a:t>
            </a:r>
          </a:p>
        </p:txBody>
      </p:sp>
      <p:pic>
        <p:nvPicPr>
          <p:cNvPr id="122" name="Obrázek 1" descr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57" y="5424385"/>
            <a:ext cx="9247233" cy="590310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23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pic>
        <p:nvPicPr>
          <p:cNvPr id="124" name="IMG_5422.jpeg" descr="IMG_54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6353" y="6797239"/>
            <a:ext cx="7602514" cy="5701885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3"/>
          <p:cNvSpPr txBox="1"/>
          <p:nvPr/>
        </p:nvSpPr>
        <p:spPr>
          <a:xfrm>
            <a:off x="4415135" y="534739"/>
            <a:ext cx="15982951" cy="1247424"/>
          </a:xfrm>
          <a:prstGeom prst="rect">
            <a:avLst/>
          </a:prstGeom>
          <a:solidFill>
            <a:srgbClr val="FFFF99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66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           Znaky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66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kvalitativní					      kvantitativní</a:t>
            </a:r>
          </a:p>
        </p:txBody>
      </p:sp>
      <p:sp>
        <p:nvSpPr>
          <p:cNvPr id="127" name="Text Box 4"/>
          <p:cNvSpPr txBox="1"/>
          <p:nvPr/>
        </p:nvSpPr>
        <p:spPr>
          <a:xfrm>
            <a:off x="3551039" y="2476495"/>
            <a:ext cx="16995778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 – 2 geny = </a:t>
            </a:r>
            <a:r>
              <a:rPr b="1">
                <a:solidFill>
                  <a:srgbClr val="FF0000"/>
                </a:solidFill>
              </a:rPr>
              <a:t>oligogeny</a:t>
            </a:r>
            <a:r>
              <a:t>			    větší počet genů = </a:t>
            </a:r>
            <a:r>
              <a:rPr b="1">
                <a:solidFill>
                  <a:srgbClr val="FF0000"/>
                </a:solidFill>
              </a:rPr>
              <a:t>polygeny</a:t>
            </a:r>
          </a:p>
        </p:txBody>
      </p:sp>
      <p:grpSp>
        <p:nvGrpSpPr>
          <p:cNvPr id="130" name="Seskupit"/>
          <p:cNvGrpSpPr/>
          <p:nvPr/>
        </p:nvGrpSpPr>
        <p:grpSpPr>
          <a:xfrm>
            <a:off x="2880531" y="5510279"/>
            <a:ext cx="8158958" cy="6047123"/>
            <a:chOff x="0" y="0"/>
            <a:chExt cx="8158957" cy="6047122"/>
          </a:xfrm>
        </p:grpSpPr>
        <p:sp>
          <p:nvSpPr>
            <p:cNvPr id="128" name="Obdélník"/>
            <p:cNvSpPr/>
            <p:nvPr/>
          </p:nvSpPr>
          <p:spPr>
            <a:xfrm>
              <a:off x="0" y="0"/>
              <a:ext cx="8158957" cy="603895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406799"/>
                    <a:lumOff val="30382"/>
                  </a:schemeClr>
                </a:gs>
                <a:gs pos="50000">
                  <a:srgbClr val="FFD58D"/>
                </a:gs>
                <a:gs pos="100000">
                  <a:schemeClr val="accent4">
                    <a:hueOff val="-362075"/>
                    <a:lumOff val="23565"/>
                  </a:schemeClr>
                </a:gs>
              </a:gsLst>
              <a:lin ang="5400000" scaled="0"/>
            </a:gra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graphicFrame>
          <p:nvGraphicFramePr>
            <p:cNvPr id="129" name="Object 5"/>
            <p:cNvGraphicFramePr/>
            <p:nvPr>
              <p:extLst>
                <p:ext uri="{D42A27DB-BD31-4B8C-83A1-F6EECF244321}">
                  <p14:modId xmlns:p14="http://schemas.microsoft.com/office/powerpoint/2010/main" val="640542820"/>
                </p:ext>
              </p:extLst>
            </p:nvPr>
          </p:nvGraphicFramePr>
          <p:xfrm>
            <a:off x="124930" y="268621"/>
            <a:ext cx="7907488" cy="57785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1" name="Text Box 7"/>
          <p:cNvSpPr txBox="1"/>
          <p:nvPr/>
        </p:nvSpPr>
        <p:spPr>
          <a:xfrm>
            <a:off x="13250524" y="11568369"/>
            <a:ext cx="8614689" cy="577647"/>
          </a:xfrm>
          <a:prstGeom prst="rect">
            <a:avLst/>
          </a:prstGeom>
          <a:solidFill>
            <a:srgbClr val="CCFFFF">
              <a:alpha val="95000"/>
            </a:srgb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8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Histogram dojivosti při první laktaci plemene Friesian </a:t>
            </a:r>
          </a:p>
        </p:txBody>
      </p:sp>
      <p:grpSp>
        <p:nvGrpSpPr>
          <p:cNvPr id="134" name="Seskupit"/>
          <p:cNvGrpSpPr/>
          <p:nvPr/>
        </p:nvGrpSpPr>
        <p:grpSpPr>
          <a:xfrm>
            <a:off x="12380617" y="5589302"/>
            <a:ext cx="9704392" cy="5818682"/>
            <a:chOff x="-653867" y="-195646"/>
            <a:chExt cx="9704391" cy="5818681"/>
          </a:xfrm>
        </p:grpSpPr>
        <p:graphicFrame>
          <p:nvGraphicFramePr>
            <p:cNvPr id="132" name="Object 6"/>
            <p:cNvGraphicFramePr/>
            <p:nvPr/>
          </p:nvGraphicFramePr>
          <p:xfrm>
            <a:off x="-653868" y="-195647"/>
            <a:ext cx="9704392" cy="58186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3" name="Freeform 8"/>
            <p:cNvSpPr/>
            <p:nvPr/>
          </p:nvSpPr>
          <p:spPr>
            <a:xfrm>
              <a:off x="354219" y="742509"/>
              <a:ext cx="8536343" cy="405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86" y="10800"/>
                    <a:pt x="7371" y="0"/>
                    <a:pt x="10971" y="0"/>
                  </a:cubicBezTo>
                  <a:cubicBezTo>
                    <a:pt x="14571" y="0"/>
                    <a:pt x="19829" y="18000"/>
                    <a:pt x="21600" y="21600"/>
                  </a:cubicBezTo>
                </a:path>
              </a:pathLst>
            </a:cu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135" name="Text Box 9"/>
          <p:cNvSpPr txBox="1"/>
          <p:nvPr/>
        </p:nvSpPr>
        <p:spPr>
          <a:xfrm>
            <a:off x="4446964" y="11824790"/>
            <a:ext cx="3753317" cy="577648"/>
          </a:xfrm>
          <a:prstGeom prst="rect">
            <a:avLst/>
          </a:prstGeom>
          <a:solidFill>
            <a:srgbClr val="CCFFFF">
              <a:alpha val="95000"/>
            </a:srgb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8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Tvar semene u hrachu</a:t>
            </a:r>
          </a:p>
        </p:txBody>
      </p:sp>
      <p:sp>
        <p:nvSpPr>
          <p:cNvPr id="136" name="Text Box 10"/>
          <p:cNvSpPr txBox="1"/>
          <p:nvPr/>
        </p:nvSpPr>
        <p:spPr>
          <a:xfrm>
            <a:off x="3551039" y="3545632"/>
            <a:ext cx="16909029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jednoznačně vymezený fenotypový		    plynulý přechod mezi extrémy =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projev = </a:t>
            </a:r>
            <a:r>
              <a:rPr b="1">
                <a:solidFill>
                  <a:srgbClr val="FF0000"/>
                </a:solidFill>
              </a:rPr>
              <a:t>diskontinuitní proměnlivost</a:t>
            </a:r>
            <a:r>
              <a:t>		= </a:t>
            </a:r>
            <a:r>
              <a:rPr b="1">
                <a:solidFill>
                  <a:srgbClr val="FF0000"/>
                </a:solidFill>
              </a:rPr>
              <a:t>kontinuitní proměnlivost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  <p:bldP spid="127" grpId="0" animBg="1" advAuto="0"/>
      <p:bldP spid="130" grpId="0" animBg="1" advAuto="0"/>
      <p:bldP spid="131" grpId="0" animBg="1" advAuto="0"/>
      <p:bldP spid="134" grpId="0" animBg="1" advAuto="0"/>
      <p:bldP spid="135" grpId="0" animBg="1" advAuto="0"/>
      <p:bldP spid="13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12"/>
          <p:cNvSpPr txBox="1"/>
          <p:nvPr/>
        </p:nvSpPr>
        <p:spPr>
          <a:xfrm>
            <a:off x="3551039" y="5180736"/>
            <a:ext cx="17322801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                  </a:t>
            </a:r>
            <a:r>
              <a:rPr>
                <a:solidFill>
                  <a:srgbClr val="FF0000"/>
                </a:solidFill>
              </a:rPr>
              <a:t>vyhodnocují se měřením</a:t>
            </a:r>
            <a:r>
              <a:t> </a:t>
            </a:r>
            <a:r>
              <a:rPr b="0"/>
              <a:t>na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                                                                              populaci jedinců</a:t>
            </a:r>
          </a:p>
        </p:txBody>
      </p:sp>
      <p:sp>
        <p:nvSpPr>
          <p:cNvPr id="139" name="Text Box 13"/>
          <p:cNvSpPr txBox="1"/>
          <p:nvPr/>
        </p:nvSpPr>
        <p:spPr>
          <a:xfrm>
            <a:off x="3549650" y="6828357"/>
            <a:ext cx="17284700" cy="12474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     </a:t>
            </a:r>
            <a:r>
              <a:rPr>
                <a:solidFill>
                  <a:srgbClr val="FF0000"/>
                </a:solidFill>
              </a:rPr>
              <a:t>velký vliv má prostředí</a:t>
            </a:r>
            <a:r>
              <a:t>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	        </a:t>
            </a:r>
            <a:r>
              <a:rPr b="0"/>
              <a:t>(negenetické vlivy)</a:t>
            </a:r>
          </a:p>
        </p:txBody>
      </p:sp>
      <p:sp>
        <p:nvSpPr>
          <p:cNvPr id="140" name="Text Box 14"/>
          <p:cNvSpPr txBox="1"/>
          <p:nvPr/>
        </p:nvSpPr>
        <p:spPr>
          <a:xfrm>
            <a:off x="3549650" y="8463461"/>
            <a:ext cx="17284700" cy="17808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                                </a:t>
            </a:r>
            <a:r>
              <a:rPr b="1">
                <a:solidFill>
                  <a:srgbClr val="FF0000"/>
                </a:solidFill>
              </a:rPr>
              <a:t>nelze je vždy od sebe jednoznačně odlišit</a:t>
            </a:r>
            <a:endParaRPr>
              <a:solidFill>
                <a:srgbClr val="FF0000"/>
              </a:solidFill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 	                (např. duplicita kumulativní bez dominance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		      je podmíněna pouze 2 geny)</a:t>
            </a:r>
          </a:p>
        </p:txBody>
      </p:sp>
      <p:sp>
        <p:nvSpPr>
          <p:cNvPr id="141" name="Text Box 15"/>
          <p:cNvSpPr txBox="1"/>
          <p:nvPr/>
        </p:nvSpPr>
        <p:spPr>
          <a:xfrm>
            <a:off x="3549650" y="10647839"/>
            <a:ext cx="17284700" cy="12474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					      </a:t>
            </a:r>
            <a:r>
              <a:rPr b="1">
                <a:solidFill>
                  <a:srgbClr val="FF0000"/>
                </a:solidFill>
              </a:rPr>
              <a:t>vlivy jednotlivých alel se ve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		       fenotypu sčítají</a:t>
            </a:r>
          </a:p>
        </p:txBody>
      </p:sp>
      <p:sp>
        <p:nvSpPr>
          <p:cNvPr id="142" name="Text Box 4"/>
          <p:cNvSpPr txBox="1"/>
          <p:nvPr/>
        </p:nvSpPr>
        <p:spPr>
          <a:xfrm>
            <a:off x="3551039" y="2476495"/>
            <a:ext cx="16995778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 – 2 geny = </a:t>
            </a:r>
            <a:r>
              <a:rPr b="1">
                <a:solidFill>
                  <a:srgbClr val="FF0000"/>
                </a:solidFill>
              </a:rPr>
              <a:t>oligogeny</a:t>
            </a:r>
            <a:r>
              <a:t>			    větší počet genů = </a:t>
            </a:r>
            <a:r>
              <a:rPr b="1">
                <a:solidFill>
                  <a:srgbClr val="FF0000"/>
                </a:solidFill>
              </a:rPr>
              <a:t>polygeny</a:t>
            </a:r>
          </a:p>
        </p:txBody>
      </p:sp>
      <p:sp>
        <p:nvSpPr>
          <p:cNvPr id="143" name="Text Box 10"/>
          <p:cNvSpPr txBox="1"/>
          <p:nvPr/>
        </p:nvSpPr>
        <p:spPr>
          <a:xfrm>
            <a:off x="3551039" y="3545632"/>
            <a:ext cx="16909029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jednoznačně vymezený fenotypový		    plynulý přechod mezi extrémy =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projev = </a:t>
            </a:r>
            <a:r>
              <a:rPr b="1">
                <a:solidFill>
                  <a:srgbClr val="FF0000"/>
                </a:solidFill>
              </a:rPr>
              <a:t>diskontinuitní proměnlivost</a:t>
            </a:r>
            <a:r>
              <a:t>		= </a:t>
            </a:r>
            <a:r>
              <a:rPr b="1">
                <a:solidFill>
                  <a:srgbClr val="FF0000"/>
                </a:solidFill>
              </a:rPr>
              <a:t>kontinuitní proměnlivost</a:t>
            </a:r>
          </a:p>
        </p:txBody>
      </p:sp>
      <p:sp>
        <p:nvSpPr>
          <p:cNvPr id="144" name="Text Box 3"/>
          <p:cNvSpPr txBox="1"/>
          <p:nvPr/>
        </p:nvSpPr>
        <p:spPr>
          <a:xfrm>
            <a:off x="4415135" y="534739"/>
            <a:ext cx="15982951" cy="1247424"/>
          </a:xfrm>
          <a:prstGeom prst="rect">
            <a:avLst/>
          </a:prstGeom>
          <a:solidFill>
            <a:srgbClr val="FFFF99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0066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           Znaky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solidFill>
                  <a:srgbClr val="0066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kvalitativní					      kvantitativní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  <p:bldP spid="139" grpId="0" animBg="1" advAuto="0"/>
      <p:bldP spid="140" grpId="0" animBg="1" advAuto="0"/>
      <p:bldP spid="14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3"/>
          <p:cNvSpPr txBox="1"/>
          <p:nvPr/>
        </p:nvSpPr>
        <p:spPr>
          <a:xfrm>
            <a:off x="3551040" y="744865"/>
            <a:ext cx="17427078" cy="2739997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sz="3400" i="1">
                <a:latin typeface="+mn-lt"/>
                <a:ea typeface="+mn-ea"/>
                <a:cs typeface="+mn-cs"/>
                <a:sym typeface="Arial"/>
              </a:defRPr>
            </a:pPr>
            <a:r>
              <a:t>Př.:</a:t>
            </a:r>
            <a:r>
              <a:rPr b="0" i="0"/>
              <a:t> </a:t>
            </a:r>
            <a:r>
              <a:rPr i="0"/>
              <a:t>Dědičnost délky semene u fazolí.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Odrůda drobných fazolí s průměrnou délkou 12 mm (kolísající od 10 do 14 mm) byla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křížena s velkosemennou odrůdou 16 mm (od 12 do 20 mm). F</a:t>
            </a:r>
            <a:r>
              <a:rPr baseline="-15500"/>
              <a:t>1</a:t>
            </a:r>
            <a:r>
              <a:t> byla přibližně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intermediární, zatímco F</a:t>
            </a:r>
            <a:r>
              <a:rPr baseline="-15500"/>
              <a:t>2</a:t>
            </a:r>
            <a:r>
              <a:t> dala tyto výsledky:</a:t>
            </a:r>
          </a:p>
        </p:txBody>
      </p:sp>
      <p:pic>
        <p:nvPicPr>
          <p:cNvPr id="147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67" y="4553744"/>
            <a:ext cx="8204201" cy="6149977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Box 3"/>
          <p:cNvSpPr txBox="1"/>
          <p:nvPr/>
        </p:nvSpPr>
        <p:spPr>
          <a:xfrm>
            <a:off x="3998910" y="4551066"/>
            <a:ext cx="8059485" cy="714023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Délka semen v mm          Počet semen</a:t>
            </a:r>
          </a:p>
        </p:txBody>
      </p:sp>
      <p:sp>
        <p:nvSpPr>
          <p:cNvPr id="150" name="Text Box 4"/>
          <p:cNvSpPr txBox="1"/>
          <p:nvPr/>
        </p:nvSpPr>
        <p:spPr>
          <a:xfrm>
            <a:off x="5297484" y="5417839"/>
            <a:ext cx="5721023" cy="5514624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11		            3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12	                           9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13		          34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14		        131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15		        251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16		        330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17		        323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18		        138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19		          40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20		            7</a:t>
            </a:r>
          </a:p>
        </p:txBody>
      </p:sp>
      <p:sp>
        <p:nvSpPr>
          <p:cNvPr id="151" name="Text Box 5"/>
          <p:cNvSpPr txBox="1"/>
          <p:nvPr/>
        </p:nvSpPr>
        <p:spPr>
          <a:xfrm>
            <a:off x="13631366" y="6141041"/>
            <a:ext cx="5087239" cy="2934492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P:    12 mm   x   16 mm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F</a:t>
            </a:r>
            <a:r>
              <a:rPr baseline="-15500"/>
              <a:t>1</a:t>
            </a:r>
            <a:r>
              <a:t>:           15,5 mm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F</a:t>
            </a:r>
            <a:r>
              <a:rPr baseline="-15500"/>
              <a:t>2</a:t>
            </a:r>
            <a:r>
              <a:t>:       11  až  20 mm</a:t>
            </a:r>
          </a:p>
        </p:txBody>
      </p:sp>
      <p:sp>
        <p:nvSpPr>
          <p:cNvPr id="152" name="Line 6"/>
          <p:cNvSpPr/>
          <p:nvPr/>
        </p:nvSpPr>
        <p:spPr>
          <a:xfrm>
            <a:off x="17184190" y="9162256"/>
            <a:ext cx="1" cy="720727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3" name="Text Box 7"/>
          <p:cNvSpPr txBox="1"/>
          <p:nvPr/>
        </p:nvSpPr>
        <p:spPr>
          <a:xfrm>
            <a:off x="15936416" y="10013005"/>
            <a:ext cx="3715416" cy="714024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transgrese znaku</a:t>
            </a:r>
          </a:p>
        </p:txBody>
      </p:sp>
      <p:sp>
        <p:nvSpPr>
          <p:cNvPr id="154" name="Text Box 3"/>
          <p:cNvSpPr txBox="1"/>
          <p:nvPr/>
        </p:nvSpPr>
        <p:spPr>
          <a:xfrm>
            <a:off x="3551040" y="744865"/>
            <a:ext cx="17427078" cy="2739997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 sz="3400" i="1">
                <a:latin typeface="+mn-lt"/>
                <a:ea typeface="+mn-ea"/>
                <a:cs typeface="+mn-cs"/>
                <a:sym typeface="Arial"/>
              </a:defRPr>
            </a:pPr>
            <a:r>
              <a:t>Př.:</a:t>
            </a:r>
            <a:r>
              <a:rPr b="0" i="0"/>
              <a:t> </a:t>
            </a:r>
            <a:r>
              <a:rPr i="0"/>
              <a:t>Dědičnost délky semene u fazolí.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Odrůda drobných fazolí s průměrnou délkou 12 mm (kolísající od 10 do 14 mm) byla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křížena s velkosemennou odrůdou 16 mm (od 12 do 20 mm). F</a:t>
            </a:r>
            <a:r>
              <a:rPr baseline="-15500"/>
              <a:t>1</a:t>
            </a:r>
            <a:r>
              <a:t> byla přibližně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400" b="0">
                <a:latin typeface="+mn-lt"/>
                <a:ea typeface="+mn-ea"/>
                <a:cs typeface="+mn-cs"/>
                <a:sym typeface="Arial"/>
              </a:defRPr>
            </a:pPr>
            <a:r>
              <a:t>      intermediární, zatímco F</a:t>
            </a:r>
            <a:r>
              <a:rPr baseline="-15500"/>
              <a:t>2</a:t>
            </a:r>
            <a:r>
              <a:t> dala tyto výsledky: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 advAuto="0"/>
      <p:bldP spid="150" grpId="0" animBg="1" advAuto="0"/>
      <p:bldP spid="151" grpId="0" animBg="1" advAuto="0"/>
      <p:bldP spid="152" grpId="0" animBg="1" advAuto="0"/>
      <p:bldP spid="15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7"/>
          <p:cNvSpPr txBox="1"/>
          <p:nvPr/>
        </p:nvSpPr>
        <p:spPr>
          <a:xfrm>
            <a:off x="3695055" y="1673424"/>
            <a:ext cx="1732579" cy="7140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Pokus:</a:t>
            </a:r>
          </a:p>
        </p:txBody>
      </p:sp>
      <p:sp>
        <p:nvSpPr>
          <p:cNvPr id="157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158" name="Text Box 3"/>
          <p:cNvSpPr txBox="1"/>
          <p:nvPr/>
        </p:nvSpPr>
        <p:spPr>
          <a:xfrm>
            <a:off x="4127103" y="2861611"/>
            <a:ext cx="7591750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změříme </a:t>
            </a:r>
            <a:r>
              <a:rPr>
                <a:solidFill>
                  <a:srgbClr val="FF0000"/>
                </a:solidFill>
              </a:rPr>
              <a:t>délku malíčku levé ruky</a:t>
            </a:r>
          </a:p>
        </p:txBody>
      </p:sp>
      <p:pic>
        <p:nvPicPr>
          <p:cNvPr id="159" name="IMG_5422.jpeg" descr="IMG_54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937" y="6267719"/>
            <a:ext cx="7602514" cy="5701885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0" name="IMG_1473.jpeg" descr="IMG_1473.jpeg"/>
          <p:cNvPicPr>
            <a:picLocks noChangeAspect="1"/>
          </p:cNvPicPr>
          <p:nvPr/>
        </p:nvPicPr>
        <p:blipFill>
          <a:blip r:embed="rId4"/>
          <a:srcRect t="22269" r="29282"/>
          <a:stretch>
            <a:fillRect/>
          </a:stretch>
        </p:blipFill>
        <p:spPr>
          <a:xfrm>
            <a:off x="5247756" y="4461311"/>
            <a:ext cx="7515733" cy="5961718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 advAuto="0"/>
      <p:bldP spid="159" grpId="0" animBg="1" advAuto="0"/>
      <p:bldP spid="16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7"/>
          <p:cNvSpPr txBox="1"/>
          <p:nvPr/>
        </p:nvSpPr>
        <p:spPr>
          <a:xfrm>
            <a:off x="3695055" y="1673424"/>
            <a:ext cx="1732579" cy="7140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Pokus:</a:t>
            </a:r>
          </a:p>
        </p:txBody>
      </p:sp>
      <p:sp>
        <p:nvSpPr>
          <p:cNvPr id="163" name="Text Box 2"/>
          <p:cNvSpPr txBox="1"/>
          <p:nvPr/>
        </p:nvSpPr>
        <p:spPr>
          <a:xfrm>
            <a:off x="3263008" y="377279"/>
            <a:ext cx="17500273" cy="763993"/>
          </a:xfrm>
          <a:prstGeom prst="rect">
            <a:avLst/>
          </a:prstGeom>
          <a:solidFill>
            <a:srgbClr val="CCFFFF">
              <a:alpha val="95000"/>
            </a:srgbClr>
          </a:solidFill>
          <a:ln w="508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38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Vyhodnocení kvantitativního znaku ve výběrovém vzorku populace člověka</a:t>
            </a:r>
          </a:p>
        </p:txBody>
      </p:sp>
      <p:sp>
        <p:nvSpPr>
          <p:cNvPr id="164" name="Text Box 3"/>
          <p:cNvSpPr txBox="1"/>
          <p:nvPr/>
        </p:nvSpPr>
        <p:spPr>
          <a:xfrm>
            <a:off x="4120858" y="5008898"/>
            <a:ext cx="12673408" cy="1247423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každý se </a:t>
            </a:r>
            <a:r>
              <a:rPr>
                <a:solidFill>
                  <a:srgbClr val="000000"/>
                </a:solidFill>
              </a:rPr>
              <a:t>individuálně </a:t>
            </a:r>
            <a:r>
              <a:t>změří a zaznamená údaj do Google formuláře</a:t>
            </a:r>
          </a:p>
        </p:txBody>
      </p:sp>
      <p:sp>
        <p:nvSpPr>
          <p:cNvPr id="165" name="Text Box 3"/>
          <p:cNvSpPr txBox="1"/>
          <p:nvPr/>
        </p:nvSpPr>
        <p:spPr>
          <a:xfrm>
            <a:off x="4127103" y="2861611"/>
            <a:ext cx="7591750" cy="7140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změříme </a:t>
            </a:r>
            <a:r>
              <a:rPr>
                <a:solidFill>
                  <a:srgbClr val="FF0000"/>
                </a:solidFill>
              </a:rPr>
              <a:t>délku malíčku levé ruky</a:t>
            </a:r>
          </a:p>
        </p:txBody>
      </p:sp>
      <p:pic>
        <p:nvPicPr>
          <p:cNvPr id="166" name="IMG_1473.jpeg" descr="IMG_1473.jpeg"/>
          <p:cNvPicPr>
            <a:picLocks noChangeAspect="1"/>
          </p:cNvPicPr>
          <p:nvPr/>
        </p:nvPicPr>
        <p:blipFill>
          <a:blip r:embed="rId3"/>
          <a:srcRect t="22269" r="29282"/>
          <a:stretch>
            <a:fillRect/>
          </a:stretch>
        </p:blipFill>
        <p:spPr>
          <a:xfrm>
            <a:off x="13197526" y="1844245"/>
            <a:ext cx="3465159" cy="2748675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67" name="IMG_5422.jpeg" descr="IMG_54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6418" y="4874952"/>
            <a:ext cx="4754711" cy="3566034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68" name="Text Box 3"/>
          <p:cNvSpPr txBox="1"/>
          <p:nvPr/>
        </p:nvSpPr>
        <p:spPr>
          <a:xfrm>
            <a:off x="4116051" y="9351506"/>
            <a:ext cx="16151898" cy="1247424"/>
          </a:xfrm>
          <a:prstGeom prst="rect">
            <a:avLst/>
          </a:prstGeom>
          <a:solidFill>
            <a:srgbClr val="CCFFFF">
              <a:alpha val="95000"/>
            </a:srgb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b="0">
                <a:latin typeface="+mn-lt"/>
                <a:ea typeface="+mn-ea"/>
                <a:cs typeface="+mn-cs"/>
                <a:sym typeface="Arial"/>
              </a:defRPr>
            </a:pPr>
            <a:r>
              <a:t>ke změřeným hodnotám </a:t>
            </a:r>
            <a:r>
              <a:rPr>
                <a:solidFill>
                  <a:srgbClr val="FF0000"/>
                </a:solidFill>
              </a:rPr>
              <a:t>přiřadíte další hodnoty získané měřením v jiné seminární skupině</a:t>
            </a:r>
            <a:r>
              <a:t> </a:t>
            </a:r>
            <a:r>
              <a:rPr sz="3200"/>
              <a:t>(zvětšení vzorku)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  <p:bldP spid="167" grpId="0" animBg="1" advAuto="0"/>
      <p:bldP spid="16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2297.jpeg" descr="IMG_22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74" y="437429"/>
            <a:ext cx="12950580" cy="12795017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Vlastní</PresentationFormat>
  <Slides>14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Pavel Lízal</cp:lastModifiedBy>
  <cp:revision>1</cp:revision>
  <dcterms:modified xsi:type="dcterms:W3CDTF">2024-12-06T11:55:53Z</dcterms:modified>
</cp:coreProperties>
</file>