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al" initials="L" lastIdx="2" clrIdx="0"/>
  <p:cmAuthor id="1" name="Pavel"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a:tcStyle>
        <a:tcBdr/>
        <a:fill>
          <a:solidFill>
            <a:srgbClr val="E7E7F3"/>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0-03T15:34:57.734" idx="1">
    <p:pos x="877" y="1847"/>
    <p:text>The plants are grown in solid media-filled test tubes and housed a middeck unit called the Plant Growth Facility.
</p:text>
    <p:extLst>
      <p:ext uri="{C676402C-5697-4E1C-873F-D02D1690AC5C}">
        <p15:threadingInfo xmlns:p15="http://schemas.microsoft.com/office/powerpoint/2012/main" timeZoneBias="-120"/>
      </p:ext>
    </p:extLst>
  </p:cm>
  <p:cm authorId="0" dt="2005-10-03T15:45:02.890" idx="2">
    <p:pos x="10" y="10"/>
    <p:text>Paul A-L, Daugherty CJ, Bihn EA, Chapman DK, Norwood KL, Ferl RJ: Transgene expression patterns indicate that spaceflight affects
stress signal perception and transduction in Arabidopsis. Plant Physiol 2001, 126:613-621.
Rostlinky reagují na stres ve stavu bez tíže odlišně od reakce na Zemi - pozorováno na změně exprese vneseného transgenu, zbarvení rostlin.
Rostliny jsou schopny se stresem ve stavu bez tíže vyrovnat.
When grown in spaceflight, the amyloplasts in the protonemata of the moss
Ceratodon purpureus were found to be clustered in the subapical region,
Transgenic Arabidopsis plants containing the alcohol dehydrogenase (Adh)
gene promoter linked to the GUS reporter gene were used to address the
possibility that spaceflight induces the hypoxia response in plants. This system
also allowed the authors to assess whether responses to spaceflight produced
similar gene expression patterns to those produced by terrestrial hypoxia.
The patterns of gene expression associated with spaceflight were not identical
to those induced by terrestrial hypoxia. This indicates either that normal
hypoxia-response signaling is impaired during spaceflight or that spaceflight
inappropriately induces Adh::GUS activity for reasons other than hypoxia.
rather than being randomly distributed as would be projected if gravity
were the major force determining the position of amyloplasts. The authors
hypothesize that a microtubule-based mechanism is responsible for
this phenomenon.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11" name="Text názvu"/>
          <p:cNvSpPr txBox="1">
            <a:spLocks noGrp="1"/>
          </p:cNvSpPr>
          <p:nvPr>
            <p:ph type="title"/>
          </p:nvPr>
        </p:nvSpPr>
        <p:spPr>
          <a:xfrm>
            <a:off x="1524000" y="1122362"/>
            <a:ext cx="9144000" cy="2387601"/>
          </a:xfrm>
          <a:prstGeom prst="rect">
            <a:avLst/>
          </a:prstGeom>
        </p:spPr>
        <p:txBody>
          <a:bodyPr anchor="b"/>
          <a:lstStyle>
            <a:lvl1pPr>
              <a:defRPr sz="6000"/>
            </a:lvl1pPr>
          </a:lstStyle>
          <a:p>
            <a:r>
              <a:t>Text názvu</a:t>
            </a:r>
          </a:p>
        </p:txBody>
      </p:sp>
      <p:sp>
        <p:nvSpPr>
          <p:cNvPr id="12" name="Text úrovně 1…"/>
          <p:cNvSpPr txBox="1">
            <a:spLocks noGrp="1"/>
          </p:cNvSpPr>
          <p:nvPr>
            <p:ph type="body" sz="quarter" idx="1"/>
          </p:nvPr>
        </p:nvSpPr>
        <p:spPr>
          <a:xfrm>
            <a:off x="1524000" y="3602037"/>
            <a:ext cx="9144000" cy="1655763"/>
          </a:xfrm>
          <a:prstGeom prst="rect">
            <a:avLst/>
          </a:prstGeom>
        </p:spPr>
        <p:txBody>
          <a:bodyPr>
            <a:normAutofit/>
          </a:bodyPr>
          <a:lstStyle>
            <a:lvl1pPr marL="0" indent="0" algn="ctr">
              <a:spcBef>
                <a:spcPts val="500"/>
              </a:spcBef>
              <a:buSzTx/>
              <a:buNone/>
              <a:defRPr sz="2400"/>
            </a:lvl1pPr>
            <a:lvl2pPr marL="0" indent="457200" algn="ctr">
              <a:spcBef>
                <a:spcPts val="500"/>
              </a:spcBef>
              <a:buSzTx/>
              <a:buNone/>
              <a:defRPr sz="2400"/>
            </a:lvl2pPr>
            <a:lvl3pPr marL="0" indent="914400" algn="ctr">
              <a:spcBef>
                <a:spcPts val="500"/>
              </a:spcBef>
              <a:buSzTx/>
              <a:buNone/>
              <a:defRPr sz="2400"/>
            </a:lvl3pPr>
            <a:lvl4pPr marL="0" indent="1371600" algn="ctr">
              <a:spcBef>
                <a:spcPts val="500"/>
              </a:spcBef>
              <a:buSzTx/>
              <a:buNone/>
              <a:defRPr sz="2400"/>
            </a:lvl4pPr>
            <a:lvl5pPr marL="0" indent="1828800" algn="ctr">
              <a:spcBef>
                <a:spcPts val="500"/>
              </a:spcBef>
              <a:buSzTx/>
              <a:buNone/>
              <a:defRPr sz="2400"/>
            </a:lvl5pPr>
          </a:lstStyle>
          <a:p>
            <a:r>
              <a:t>Text úrovně 1</a:t>
            </a:r>
          </a:p>
          <a:p>
            <a:pPr lvl="1"/>
            <a:r>
              <a:t>Text úrovně 2</a:t>
            </a:r>
          </a:p>
          <a:p>
            <a:pPr lvl="2"/>
            <a:r>
              <a:t>Text úrovně 3</a:t>
            </a:r>
          </a:p>
          <a:p>
            <a:pPr lvl="3"/>
            <a:r>
              <a:t>Text úrovně 4</a:t>
            </a:r>
          </a:p>
          <a:p>
            <a:pPr lvl="4"/>
            <a:r>
              <a:t>Text úrovně 5</a:t>
            </a:r>
          </a:p>
        </p:txBody>
      </p:sp>
      <p:sp>
        <p:nvSpPr>
          <p:cNvPr id="1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svislý text">
    <p:spTree>
      <p:nvGrpSpPr>
        <p:cNvPr id="1" name=""/>
        <p:cNvGrpSpPr/>
        <p:nvPr/>
      </p:nvGrpSpPr>
      <p:grpSpPr>
        <a:xfrm>
          <a:off x="0" y="0"/>
          <a:ext cx="0" cy="0"/>
          <a:chOff x="0" y="0"/>
          <a:chExt cx="0" cy="0"/>
        </a:xfrm>
      </p:grpSpPr>
      <p:sp>
        <p:nvSpPr>
          <p:cNvPr id="92" name="Text názvu"/>
          <p:cNvSpPr txBox="1">
            <a:spLocks noGrp="1"/>
          </p:cNvSpPr>
          <p:nvPr>
            <p:ph type="title"/>
          </p:nvPr>
        </p:nvSpPr>
        <p:spPr>
          <a:prstGeom prst="rect">
            <a:avLst/>
          </a:prstGeom>
        </p:spPr>
        <p:txBody>
          <a:bodyPr/>
          <a:lstStyle/>
          <a:p>
            <a:r>
              <a:t>Text názvu</a:t>
            </a:r>
          </a:p>
        </p:txBody>
      </p:sp>
      <p:sp>
        <p:nvSpPr>
          <p:cNvPr id="93" name="Text úrovně 1…"/>
          <p:cNvSpPr txBox="1">
            <a:spLocks noGrp="1"/>
          </p:cNvSpPr>
          <p:nvPr>
            <p:ph type="body" idx="1"/>
          </p:nvPr>
        </p:nvSpPr>
        <p:spPr>
          <a:xfrm>
            <a:off x="914400" y="1981200"/>
            <a:ext cx="10363200" cy="4114800"/>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9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vislý nadpis a text">
    <p:spTree>
      <p:nvGrpSpPr>
        <p:cNvPr id="1" name=""/>
        <p:cNvGrpSpPr/>
        <p:nvPr/>
      </p:nvGrpSpPr>
      <p:grpSpPr>
        <a:xfrm>
          <a:off x="0" y="0"/>
          <a:ext cx="0" cy="0"/>
          <a:chOff x="0" y="0"/>
          <a:chExt cx="0" cy="0"/>
        </a:xfrm>
      </p:grpSpPr>
      <p:sp>
        <p:nvSpPr>
          <p:cNvPr id="101" name="Text názvu"/>
          <p:cNvSpPr txBox="1">
            <a:spLocks noGrp="1"/>
          </p:cNvSpPr>
          <p:nvPr>
            <p:ph type="title"/>
          </p:nvPr>
        </p:nvSpPr>
        <p:spPr>
          <a:xfrm>
            <a:off x="8686800" y="609600"/>
            <a:ext cx="2590800" cy="5486400"/>
          </a:xfrm>
          <a:prstGeom prst="rect">
            <a:avLst/>
          </a:prstGeom>
        </p:spPr>
        <p:txBody>
          <a:bodyPr/>
          <a:lstStyle/>
          <a:p>
            <a:r>
              <a:t>Text názvu</a:t>
            </a:r>
          </a:p>
        </p:txBody>
      </p:sp>
      <p:sp>
        <p:nvSpPr>
          <p:cNvPr id="102" name="Text úrovně 1…"/>
          <p:cNvSpPr txBox="1">
            <a:spLocks noGrp="1"/>
          </p:cNvSpPr>
          <p:nvPr>
            <p:ph type="body" idx="1"/>
          </p:nvPr>
        </p:nvSpPr>
        <p:spPr>
          <a:xfrm>
            <a:off x="914400" y="609600"/>
            <a:ext cx="7569200" cy="5486400"/>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10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20" name="Text názvu"/>
          <p:cNvSpPr txBox="1">
            <a:spLocks noGrp="1"/>
          </p:cNvSpPr>
          <p:nvPr>
            <p:ph type="title"/>
          </p:nvPr>
        </p:nvSpPr>
        <p:spPr>
          <a:prstGeom prst="rect">
            <a:avLst/>
          </a:prstGeom>
        </p:spPr>
        <p:txBody>
          <a:bodyPr/>
          <a:lstStyle/>
          <a:p>
            <a:r>
              <a:t>Text názvu</a:t>
            </a:r>
          </a:p>
        </p:txBody>
      </p:sp>
      <p:sp>
        <p:nvSpPr>
          <p:cNvPr id="21" name="Text úrovně 1…"/>
          <p:cNvSpPr txBox="1">
            <a:spLocks noGrp="1"/>
          </p:cNvSpPr>
          <p:nvPr>
            <p:ph type="body" idx="1"/>
          </p:nvPr>
        </p:nvSpPr>
        <p:spPr>
          <a:xfrm>
            <a:off x="914400" y="1981200"/>
            <a:ext cx="10363200" cy="4114800"/>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22"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Záhlaví části">
    <p:spTree>
      <p:nvGrpSpPr>
        <p:cNvPr id="1" name=""/>
        <p:cNvGrpSpPr/>
        <p:nvPr/>
      </p:nvGrpSpPr>
      <p:grpSpPr>
        <a:xfrm>
          <a:off x="0" y="0"/>
          <a:ext cx="0" cy="0"/>
          <a:chOff x="0" y="0"/>
          <a:chExt cx="0" cy="0"/>
        </a:xfrm>
      </p:grpSpPr>
      <p:sp>
        <p:nvSpPr>
          <p:cNvPr id="29" name="Text názvu"/>
          <p:cNvSpPr txBox="1">
            <a:spLocks noGrp="1"/>
          </p:cNvSpPr>
          <p:nvPr>
            <p:ph type="title"/>
          </p:nvPr>
        </p:nvSpPr>
        <p:spPr>
          <a:xfrm>
            <a:off x="831850" y="1709739"/>
            <a:ext cx="10515601" cy="2852737"/>
          </a:xfrm>
          <a:prstGeom prst="rect">
            <a:avLst/>
          </a:prstGeom>
        </p:spPr>
        <p:txBody>
          <a:bodyPr anchor="b"/>
          <a:lstStyle>
            <a:lvl1pPr>
              <a:defRPr sz="6000"/>
            </a:lvl1pPr>
          </a:lstStyle>
          <a:p>
            <a:r>
              <a:t>Text názvu</a:t>
            </a:r>
          </a:p>
        </p:txBody>
      </p:sp>
      <p:sp>
        <p:nvSpPr>
          <p:cNvPr id="30" name="Text úrovně 1…"/>
          <p:cNvSpPr txBox="1">
            <a:spLocks noGrp="1"/>
          </p:cNvSpPr>
          <p:nvPr>
            <p:ph type="body" sz="quarter" idx="1"/>
          </p:nvPr>
        </p:nvSpPr>
        <p:spPr>
          <a:xfrm>
            <a:off x="831850" y="4589464"/>
            <a:ext cx="10515601" cy="1500188"/>
          </a:xfrm>
          <a:prstGeom prst="rect">
            <a:avLst/>
          </a:prstGeom>
        </p:spPr>
        <p:txBody>
          <a:bodyPr>
            <a:normAutofit/>
          </a:bodyPr>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r>
              <a:t>Text úrovně 1</a:t>
            </a:r>
          </a:p>
          <a:p>
            <a:pPr lvl="1"/>
            <a:r>
              <a:t>Text úrovně 2</a:t>
            </a:r>
          </a:p>
          <a:p>
            <a:pPr lvl="2"/>
            <a:r>
              <a:t>Text úrovně 3</a:t>
            </a:r>
          </a:p>
          <a:p>
            <a:pPr lvl="3"/>
            <a:r>
              <a:t>Text úrovně 4</a:t>
            </a:r>
          </a:p>
          <a:p>
            <a:pPr lvl="4"/>
            <a:r>
              <a:t>Text úrovně 5</a:t>
            </a:r>
          </a:p>
        </p:txBody>
      </p:sp>
      <p:sp>
        <p:nvSpPr>
          <p:cNvPr id="3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38" name="Text názvu"/>
          <p:cNvSpPr txBox="1">
            <a:spLocks noGrp="1"/>
          </p:cNvSpPr>
          <p:nvPr>
            <p:ph type="title"/>
          </p:nvPr>
        </p:nvSpPr>
        <p:spPr>
          <a:prstGeom prst="rect">
            <a:avLst/>
          </a:prstGeom>
        </p:spPr>
        <p:txBody>
          <a:bodyPr/>
          <a:lstStyle/>
          <a:p>
            <a:r>
              <a:t>Text názvu</a:t>
            </a:r>
          </a:p>
        </p:txBody>
      </p:sp>
      <p:sp>
        <p:nvSpPr>
          <p:cNvPr id="39" name="Text úrovně 1…"/>
          <p:cNvSpPr txBox="1">
            <a:spLocks noGrp="1"/>
          </p:cNvSpPr>
          <p:nvPr>
            <p:ph type="body" sz="half" idx="1"/>
          </p:nvPr>
        </p:nvSpPr>
        <p:spPr>
          <a:xfrm>
            <a:off x="914400" y="1981200"/>
            <a:ext cx="5080000" cy="4114800"/>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4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ání">
    <p:spTree>
      <p:nvGrpSpPr>
        <p:cNvPr id="1" name=""/>
        <p:cNvGrpSpPr/>
        <p:nvPr/>
      </p:nvGrpSpPr>
      <p:grpSpPr>
        <a:xfrm>
          <a:off x="0" y="0"/>
          <a:ext cx="0" cy="0"/>
          <a:chOff x="0" y="0"/>
          <a:chExt cx="0" cy="0"/>
        </a:xfrm>
      </p:grpSpPr>
      <p:sp>
        <p:nvSpPr>
          <p:cNvPr id="47" name="Text názvu"/>
          <p:cNvSpPr txBox="1">
            <a:spLocks noGrp="1"/>
          </p:cNvSpPr>
          <p:nvPr>
            <p:ph type="title"/>
          </p:nvPr>
        </p:nvSpPr>
        <p:spPr>
          <a:xfrm>
            <a:off x="840317" y="365125"/>
            <a:ext cx="10515601" cy="1325564"/>
          </a:xfrm>
          <a:prstGeom prst="rect">
            <a:avLst/>
          </a:prstGeom>
        </p:spPr>
        <p:txBody>
          <a:bodyPr/>
          <a:lstStyle/>
          <a:p>
            <a:r>
              <a:t>Text názvu</a:t>
            </a:r>
          </a:p>
        </p:txBody>
      </p:sp>
      <p:sp>
        <p:nvSpPr>
          <p:cNvPr id="48" name="Text úrovně 1…"/>
          <p:cNvSpPr txBox="1">
            <a:spLocks noGrp="1"/>
          </p:cNvSpPr>
          <p:nvPr>
            <p:ph type="body" sz="quarter" idx="1"/>
          </p:nvPr>
        </p:nvSpPr>
        <p:spPr>
          <a:xfrm>
            <a:off x="840317" y="1681163"/>
            <a:ext cx="5158318" cy="82391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Text úrovně 1</a:t>
            </a:r>
          </a:p>
          <a:p>
            <a:pPr lvl="1"/>
            <a:r>
              <a:t>Text úrovně 2</a:t>
            </a:r>
          </a:p>
          <a:p>
            <a:pPr lvl="2"/>
            <a:r>
              <a:t>Text úrovně 3</a:t>
            </a:r>
          </a:p>
          <a:p>
            <a:pPr lvl="3"/>
            <a:r>
              <a:t>Text úrovně 4</a:t>
            </a:r>
          </a:p>
          <a:p>
            <a:pPr lvl="4"/>
            <a:r>
              <a:t>Text úrovně 5</a:t>
            </a:r>
          </a:p>
        </p:txBody>
      </p:sp>
      <p:sp>
        <p:nvSpPr>
          <p:cNvPr id="49" name="Zástupný symbol pro text 4"/>
          <p:cNvSpPr>
            <a:spLocks noGrp="1"/>
          </p:cNvSpPr>
          <p:nvPr>
            <p:ph type="body" sz="quarter" idx="21"/>
          </p:nvPr>
        </p:nvSpPr>
        <p:spPr>
          <a:xfrm>
            <a:off x="6172200" y="1681163"/>
            <a:ext cx="5183717" cy="823913"/>
          </a:xfrm>
          <a:prstGeom prst="rect">
            <a:avLst/>
          </a:prstGeom>
        </p:spPr>
        <p:txBody>
          <a:bodyPr anchor="b">
            <a:normAutofit/>
          </a:bodyPr>
          <a:lstStyle/>
          <a:p>
            <a:pPr marL="0" indent="0">
              <a:spcBef>
                <a:spcPts val="500"/>
              </a:spcBef>
              <a:buSzTx/>
              <a:buNone/>
              <a:defRPr sz="2400" b="1"/>
            </a:pPr>
            <a:endParaRPr/>
          </a:p>
        </p:txBody>
      </p:sp>
      <p:sp>
        <p:nvSpPr>
          <p:cNvPr id="5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ouze nadpis">
    <p:spTree>
      <p:nvGrpSpPr>
        <p:cNvPr id="1" name=""/>
        <p:cNvGrpSpPr/>
        <p:nvPr/>
      </p:nvGrpSpPr>
      <p:grpSpPr>
        <a:xfrm>
          <a:off x="0" y="0"/>
          <a:ext cx="0" cy="0"/>
          <a:chOff x="0" y="0"/>
          <a:chExt cx="0" cy="0"/>
        </a:xfrm>
      </p:grpSpPr>
      <p:sp>
        <p:nvSpPr>
          <p:cNvPr id="57" name="Text názvu"/>
          <p:cNvSpPr txBox="1">
            <a:spLocks noGrp="1"/>
          </p:cNvSpPr>
          <p:nvPr>
            <p:ph type="title"/>
          </p:nvPr>
        </p:nvSpPr>
        <p:spPr>
          <a:prstGeom prst="rect">
            <a:avLst/>
          </a:prstGeom>
        </p:spPr>
        <p:txBody>
          <a:bodyPr/>
          <a:lstStyle/>
          <a:p>
            <a:r>
              <a:t>Text názvu</a:t>
            </a:r>
          </a:p>
        </p:txBody>
      </p:sp>
      <p:sp>
        <p:nvSpPr>
          <p:cNvPr id="5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ý">
    <p:spTree>
      <p:nvGrpSpPr>
        <p:cNvPr id="1" name=""/>
        <p:cNvGrpSpPr/>
        <p:nvPr/>
      </p:nvGrpSpPr>
      <p:grpSpPr>
        <a:xfrm>
          <a:off x="0" y="0"/>
          <a:ext cx="0" cy="0"/>
          <a:chOff x="0" y="0"/>
          <a:chExt cx="0" cy="0"/>
        </a:xfrm>
      </p:grpSpPr>
      <p:sp>
        <p:nvSpPr>
          <p:cNvPr id="6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titulkem">
    <p:spTree>
      <p:nvGrpSpPr>
        <p:cNvPr id="1" name=""/>
        <p:cNvGrpSpPr/>
        <p:nvPr/>
      </p:nvGrpSpPr>
      <p:grpSpPr>
        <a:xfrm>
          <a:off x="0" y="0"/>
          <a:ext cx="0" cy="0"/>
          <a:chOff x="0" y="0"/>
          <a:chExt cx="0" cy="0"/>
        </a:xfrm>
      </p:grpSpPr>
      <p:sp>
        <p:nvSpPr>
          <p:cNvPr id="72" name="Text názvu"/>
          <p:cNvSpPr txBox="1">
            <a:spLocks noGrp="1"/>
          </p:cNvSpPr>
          <p:nvPr>
            <p:ph type="title"/>
          </p:nvPr>
        </p:nvSpPr>
        <p:spPr>
          <a:xfrm>
            <a:off x="840317" y="457200"/>
            <a:ext cx="3932768" cy="1600200"/>
          </a:xfrm>
          <a:prstGeom prst="rect">
            <a:avLst/>
          </a:prstGeom>
        </p:spPr>
        <p:txBody>
          <a:bodyPr anchor="b"/>
          <a:lstStyle>
            <a:lvl1pPr>
              <a:defRPr sz="3200"/>
            </a:lvl1pPr>
          </a:lstStyle>
          <a:p>
            <a:r>
              <a:t>Text názvu</a:t>
            </a:r>
          </a:p>
        </p:txBody>
      </p:sp>
      <p:sp>
        <p:nvSpPr>
          <p:cNvPr id="73" name="Text úrovně 1…"/>
          <p:cNvSpPr txBox="1">
            <a:spLocks noGrp="1"/>
          </p:cNvSpPr>
          <p:nvPr>
            <p:ph type="body" sz="half" idx="1"/>
          </p:nvPr>
        </p:nvSpPr>
        <p:spPr>
          <a:xfrm>
            <a:off x="5183716" y="987425"/>
            <a:ext cx="6172201" cy="4873626"/>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74" name="Zástupný symbol pro text 3"/>
          <p:cNvSpPr>
            <a:spLocks noGrp="1"/>
          </p:cNvSpPr>
          <p:nvPr>
            <p:ph type="body" sz="quarter" idx="21"/>
          </p:nvPr>
        </p:nvSpPr>
        <p:spPr>
          <a:xfrm>
            <a:off x="840317" y="2057400"/>
            <a:ext cx="3932768" cy="3811588"/>
          </a:xfrm>
          <a:prstGeom prst="rect">
            <a:avLst/>
          </a:prstGeom>
        </p:spPr>
        <p:txBody>
          <a:bodyPr>
            <a:normAutofit/>
          </a:bodyPr>
          <a:lstStyle/>
          <a:p>
            <a:pPr marL="0" indent="0">
              <a:spcBef>
                <a:spcPts val="300"/>
              </a:spcBef>
              <a:buSzTx/>
              <a:buNone/>
              <a:defRPr sz="1600"/>
            </a:pPr>
            <a:endParaRPr/>
          </a:p>
        </p:txBody>
      </p:sp>
      <p:sp>
        <p:nvSpPr>
          <p:cNvPr id="7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ek s titulkem">
    <p:spTree>
      <p:nvGrpSpPr>
        <p:cNvPr id="1" name=""/>
        <p:cNvGrpSpPr/>
        <p:nvPr/>
      </p:nvGrpSpPr>
      <p:grpSpPr>
        <a:xfrm>
          <a:off x="0" y="0"/>
          <a:ext cx="0" cy="0"/>
          <a:chOff x="0" y="0"/>
          <a:chExt cx="0" cy="0"/>
        </a:xfrm>
      </p:grpSpPr>
      <p:sp>
        <p:nvSpPr>
          <p:cNvPr id="82" name="Text názvu"/>
          <p:cNvSpPr txBox="1">
            <a:spLocks noGrp="1"/>
          </p:cNvSpPr>
          <p:nvPr>
            <p:ph type="title"/>
          </p:nvPr>
        </p:nvSpPr>
        <p:spPr>
          <a:xfrm>
            <a:off x="840317" y="457200"/>
            <a:ext cx="3932768" cy="1600200"/>
          </a:xfrm>
          <a:prstGeom prst="rect">
            <a:avLst/>
          </a:prstGeom>
        </p:spPr>
        <p:txBody>
          <a:bodyPr anchor="b"/>
          <a:lstStyle>
            <a:lvl1pPr>
              <a:defRPr sz="3200"/>
            </a:lvl1pPr>
          </a:lstStyle>
          <a:p>
            <a:r>
              <a:t>Text názvu</a:t>
            </a:r>
          </a:p>
        </p:txBody>
      </p:sp>
      <p:sp>
        <p:nvSpPr>
          <p:cNvPr id="83" name="Zástupný symbol pro obrázek 2"/>
          <p:cNvSpPr>
            <a:spLocks noGrp="1"/>
          </p:cNvSpPr>
          <p:nvPr>
            <p:ph type="pic" sz="half" idx="21"/>
          </p:nvPr>
        </p:nvSpPr>
        <p:spPr>
          <a:xfrm>
            <a:off x="5183716" y="987425"/>
            <a:ext cx="6172201" cy="4873626"/>
          </a:xfrm>
          <a:prstGeom prst="rect">
            <a:avLst/>
          </a:prstGeom>
        </p:spPr>
        <p:txBody>
          <a:bodyPr lIns="91439" rIns="91439"/>
          <a:lstStyle/>
          <a:p>
            <a:endParaRPr/>
          </a:p>
        </p:txBody>
      </p:sp>
      <p:sp>
        <p:nvSpPr>
          <p:cNvPr id="84" name="Text úrovně 1…"/>
          <p:cNvSpPr txBox="1">
            <a:spLocks noGrp="1"/>
          </p:cNvSpPr>
          <p:nvPr>
            <p:ph type="body" sz="quarter" idx="1"/>
          </p:nvPr>
        </p:nvSpPr>
        <p:spPr>
          <a:xfrm>
            <a:off x="840317" y="2057400"/>
            <a:ext cx="3932768" cy="3811588"/>
          </a:xfrm>
          <a:prstGeom prst="rect">
            <a:avLst/>
          </a:prstGeom>
        </p:spPr>
        <p:txBody>
          <a:bodyPr>
            <a:normAutofit/>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Text úrovně 1</a:t>
            </a:r>
          </a:p>
          <a:p>
            <a:pPr lvl="1"/>
            <a:r>
              <a:t>Text úrovně 2</a:t>
            </a:r>
          </a:p>
          <a:p>
            <a:pPr lvl="2"/>
            <a:r>
              <a:t>Text úrovně 3</a:t>
            </a:r>
          </a:p>
          <a:p>
            <a:pPr lvl="3"/>
            <a:r>
              <a:t>Text úrovně 4</a:t>
            </a:r>
          </a:p>
          <a:p>
            <a:pPr lvl="4"/>
            <a:r>
              <a:t>Text úrovně 5</a:t>
            </a:r>
          </a:p>
        </p:txBody>
      </p:sp>
      <p:sp>
        <p:nvSpPr>
          <p:cNvPr id="8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ext názvu"/>
          <p:cNvSpPr txBox="1">
            <a:spLocks noGrp="1"/>
          </p:cNvSpPr>
          <p:nvPr>
            <p:ph type="title"/>
          </p:nvPr>
        </p:nvSpPr>
        <p:spPr>
          <a:xfrm>
            <a:off x="914400" y="609600"/>
            <a:ext cx="103632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 názvu</a:t>
            </a:r>
          </a:p>
        </p:txBody>
      </p:sp>
      <p:sp>
        <p:nvSpPr>
          <p:cNvPr id="3" name="Text úrovně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Text úrovně 1</a:t>
            </a:r>
          </a:p>
          <a:p>
            <a:pPr lvl="1"/>
            <a:r>
              <a:t>Text úrovně 2</a:t>
            </a:r>
          </a:p>
          <a:p>
            <a:pPr lvl="2"/>
            <a:r>
              <a:t>Text úrovně 3</a:t>
            </a:r>
          </a:p>
          <a:p>
            <a:pPr lvl="3"/>
            <a:r>
              <a:t>Text úrovně 4</a:t>
            </a:r>
          </a:p>
          <a:p>
            <a:pPr lvl="4"/>
            <a:r>
              <a:t>Text úrovně 5</a:t>
            </a:r>
          </a:p>
        </p:txBody>
      </p:sp>
      <p:sp>
        <p:nvSpPr>
          <p:cNvPr id="4" name="Číslo snímku"/>
          <p:cNvSpPr txBox="1">
            <a:spLocks noGrp="1"/>
          </p:cNvSpPr>
          <p:nvPr>
            <p:ph type="sldNum" sz="quarter" idx="2"/>
          </p:nvPr>
        </p:nvSpPr>
        <p:spPr>
          <a:xfrm>
            <a:off x="10995659" y="6248400"/>
            <a:ext cx="281941" cy="287087"/>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Times New Roman"/>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Box 2"/>
          <p:cNvSpPr txBox="1"/>
          <p:nvPr/>
        </p:nvSpPr>
        <p:spPr>
          <a:xfrm>
            <a:off x="2971800" y="304800"/>
            <a:ext cx="5795130"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i="1" u="sng">
                <a:solidFill>
                  <a:srgbClr val="FF0000"/>
                </a:solidFill>
              </a:defRPr>
            </a:lvl1pPr>
          </a:lstStyle>
          <a:p>
            <a:r>
              <a:t>Arabidopsis thaliana – huseníček rolní</a:t>
            </a:r>
          </a:p>
        </p:txBody>
      </p:sp>
      <p:pic>
        <p:nvPicPr>
          <p:cNvPr id="113" name="Picture 5" descr="Picture 5"/>
          <p:cNvPicPr>
            <a:picLocks noChangeAspect="1"/>
          </p:cNvPicPr>
          <p:nvPr/>
        </p:nvPicPr>
        <p:blipFill>
          <a:blip r:embed="rId2"/>
          <a:stretch>
            <a:fillRect/>
          </a:stretch>
        </p:blipFill>
        <p:spPr>
          <a:xfrm>
            <a:off x="1774825" y="1052512"/>
            <a:ext cx="3455988" cy="5472114"/>
          </a:xfrm>
          <a:prstGeom prst="rect">
            <a:avLst/>
          </a:prstGeom>
          <a:ln w="19050">
            <a:solidFill>
              <a:srgbClr val="003300"/>
            </a:solidFill>
            <a:miter/>
          </a:ln>
        </p:spPr>
      </p:pic>
      <p:pic>
        <p:nvPicPr>
          <p:cNvPr id="114" name="Picture 7" descr="Picture 7"/>
          <p:cNvPicPr>
            <a:picLocks noChangeAspect="1"/>
          </p:cNvPicPr>
          <p:nvPr/>
        </p:nvPicPr>
        <p:blipFill>
          <a:blip r:embed="rId3"/>
          <a:stretch>
            <a:fillRect/>
          </a:stretch>
        </p:blipFill>
        <p:spPr>
          <a:xfrm>
            <a:off x="6167437" y="1196975"/>
            <a:ext cx="2946401" cy="2209800"/>
          </a:xfrm>
          <a:prstGeom prst="rect">
            <a:avLst/>
          </a:prstGeom>
          <a:ln w="19050">
            <a:solidFill>
              <a:srgbClr val="003300"/>
            </a:solidFill>
            <a:miter/>
          </a:ln>
        </p:spPr>
      </p:pic>
      <p:pic>
        <p:nvPicPr>
          <p:cNvPr id="115" name="Picture 8" descr="Picture 8"/>
          <p:cNvPicPr>
            <a:picLocks noChangeAspect="1"/>
          </p:cNvPicPr>
          <p:nvPr/>
        </p:nvPicPr>
        <p:blipFill>
          <a:blip r:embed="rId4"/>
          <a:stretch>
            <a:fillRect/>
          </a:stretch>
        </p:blipFill>
        <p:spPr>
          <a:xfrm>
            <a:off x="5880101" y="3789364"/>
            <a:ext cx="3935414" cy="2619376"/>
          </a:xfrm>
          <a:prstGeom prst="rect">
            <a:avLst/>
          </a:prstGeom>
          <a:ln w="19050">
            <a:solidFill>
              <a:srgbClr val="003300"/>
            </a:solidFill>
            <a:miter/>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 Box 2"/>
          <p:cNvSpPr txBox="1"/>
          <p:nvPr/>
        </p:nvSpPr>
        <p:spPr>
          <a:xfrm>
            <a:off x="3810000" y="22225"/>
            <a:ext cx="4761593" cy="375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u="sng">
                <a:solidFill>
                  <a:srgbClr val="FF0000"/>
                </a:solidFill>
                <a:latin typeface="Arial"/>
                <a:ea typeface="Arial"/>
                <a:cs typeface="Arial"/>
                <a:sym typeface="Arial"/>
              </a:defRPr>
            </a:lvl1pPr>
          </a:lstStyle>
          <a:p>
            <a:r>
              <a:t>Pozorování vybraných mutantních linií</a:t>
            </a:r>
          </a:p>
        </p:txBody>
      </p:sp>
      <p:sp>
        <p:nvSpPr>
          <p:cNvPr id="170" name="Text Box 3"/>
          <p:cNvSpPr txBox="1"/>
          <p:nvPr/>
        </p:nvSpPr>
        <p:spPr>
          <a:xfrm>
            <a:off x="2346325" y="669925"/>
            <a:ext cx="3356829"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i="1">
                <a:solidFill>
                  <a:srgbClr val="990000"/>
                </a:solidFill>
                <a:latin typeface="Arial"/>
                <a:ea typeface="Arial"/>
                <a:cs typeface="Arial"/>
                <a:sym typeface="Arial"/>
              </a:defRPr>
            </a:pPr>
            <a:r>
              <a:t>Col</a:t>
            </a:r>
            <a:r>
              <a:rPr i="0"/>
              <a:t> (</a:t>
            </a:r>
            <a:r>
              <a:t>Columbia</a:t>
            </a:r>
            <a:r>
              <a:rPr i="0"/>
              <a:t>) – standardní rostlina</a:t>
            </a:r>
          </a:p>
        </p:txBody>
      </p:sp>
      <p:sp>
        <p:nvSpPr>
          <p:cNvPr id="171" name="Text Box 4"/>
          <p:cNvSpPr txBox="1"/>
          <p:nvPr/>
        </p:nvSpPr>
        <p:spPr>
          <a:xfrm>
            <a:off x="2362200" y="1295400"/>
            <a:ext cx="6569076" cy="819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u="sng">
                <a:solidFill>
                  <a:srgbClr val="660066"/>
                </a:solidFill>
                <a:latin typeface="Arial"/>
                <a:ea typeface="Arial"/>
                <a:cs typeface="Arial"/>
                <a:sym typeface="Arial"/>
              </a:defRPr>
            </a:pPr>
            <a:r>
              <a:t>Změny zbarvení</a:t>
            </a:r>
            <a:endParaRPr>
              <a:solidFill>
                <a:srgbClr val="FFFF66"/>
              </a:solidFill>
            </a:endParaRPr>
          </a:p>
          <a:p>
            <a:pPr>
              <a:defRPr sz="1600" i="1">
                <a:solidFill>
                  <a:srgbClr val="990000"/>
                </a:solidFill>
                <a:latin typeface="Arial"/>
                <a:ea typeface="Arial"/>
                <a:cs typeface="Arial"/>
                <a:sym typeface="Arial"/>
              </a:defRPr>
            </a:pPr>
            <a:r>
              <a:t>chm</a:t>
            </a:r>
            <a:r>
              <a:rPr baseline="-30000"/>
              <a:t>3</a:t>
            </a:r>
            <a:r>
              <a:rPr i="0"/>
              <a:t> (</a:t>
            </a:r>
            <a:r>
              <a:t>chlorominuta</a:t>
            </a:r>
            <a:r>
              <a:rPr i="0"/>
              <a:t>) – dělohy a listy světle zelené, starší listy tmavší</a:t>
            </a:r>
            <a:endParaRPr>
              <a:solidFill>
                <a:srgbClr val="FFFF66"/>
              </a:solidFill>
            </a:endParaRPr>
          </a:p>
          <a:p>
            <a:pPr>
              <a:defRPr sz="1600" i="1">
                <a:solidFill>
                  <a:srgbClr val="990000"/>
                </a:solidFill>
                <a:latin typeface="Arial"/>
                <a:ea typeface="Arial"/>
                <a:cs typeface="Arial"/>
                <a:sym typeface="Arial"/>
              </a:defRPr>
            </a:pPr>
            <a:r>
              <a:t>lc </a:t>
            </a:r>
            <a:r>
              <a:rPr i="0"/>
              <a:t>(</a:t>
            </a:r>
            <a:r>
              <a:t>lucida</a:t>
            </a:r>
            <a:r>
              <a:rPr i="0"/>
              <a:t>) – dělohy a listy žlutozelené</a:t>
            </a:r>
          </a:p>
        </p:txBody>
      </p:sp>
      <p:sp>
        <p:nvSpPr>
          <p:cNvPr id="172" name="Text Box 5"/>
          <p:cNvSpPr txBox="1"/>
          <p:nvPr/>
        </p:nvSpPr>
        <p:spPr>
          <a:xfrm>
            <a:off x="2286000" y="2589213"/>
            <a:ext cx="6926323" cy="54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660066"/>
                </a:solidFill>
                <a:latin typeface="Arial"/>
                <a:ea typeface="Arial"/>
                <a:cs typeface="Arial"/>
                <a:sym typeface="Arial"/>
              </a:defRPr>
            </a:pPr>
            <a:r>
              <a:t>Změny tvaru listů a v době kvetení</a:t>
            </a:r>
            <a:endParaRPr>
              <a:solidFill>
                <a:srgbClr val="FFFF66"/>
              </a:solidFill>
            </a:endParaRPr>
          </a:p>
          <a:p>
            <a:pPr>
              <a:defRPr sz="1600" i="1">
                <a:solidFill>
                  <a:srgbClr val="990000"/>
                </a:solidFill>
                <a:latin typeface="Arial"/>
                <a:ea typeface="Arial"/>
                <a:cs typeface="Arial"/>
                <a:sym typeface="Arial"/>
              </a:defRPr>
            </a:pPr>
            <a:r>
              <a:t>iv </a:t>
            </a:r>
            <a:r>
              <a:rPr i="0"/>
              <a:t>(</a:t>
            </a:r>
            <a:r>
              <a:t>involuta</a:t>
            </a:r>
            <a:r>
              <a:rPr i="0"/>
              <a:t>) – listy drobné, složené podél hlavního žebra, velmi rané kvetení</a:t>
            </a:r>
          </a:p>
        </p:txBody>
      </p:sp>
      <p:sp>
        <p:nvSpPr>
          <p:cNvPr id="173" name="Text Box 6"/>
          <p:cNvSpPr txBox="1"/>
          <p:nvPr/>
        </p:nvSpPr>
        <p:spPr>
          <a:xfrm>
            <a:off x="2286000" y="3429000"/>
            <a:ext cx="6865303" cy="999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660066"/>
                </a:solidFill>
                <a:latin typeface="Arial"/>
                <a:ea typeface="Arial"/>
                <a:cs typeface="Arial"/>
                <a:sym typeface="Arial"/>
              </a:defRPr>
            </a:pPr>
            <a:r>
              <a:t>Změna celkového vzhledu rostliny</a:t>
            </a:r>
            <a:endParaRPr>
              <a:solidFill>
                <a:srgbClr val="FFFF66"/>
              </a:solidFill>
            </a:endParaRPr>
          </a:p>
          <a:p>
            <a:pPr>
              <a:defRPr sz="1600" i="1">
                <a:solidFill>
                  <a:srgbClr val="990000"/>
                </a:solidFill>
                <a:latin typeface="Arial"/>
                <a:ea typeface="Arial"/>
                <a:cs typeface="Arial"/>
                <a:sym typeface="Arial"/>
              </a:defRPr>
            </a:pPr>
            <a:r>
              <a:t>cn </a:t>
            </a:r>
            <a:r>
              <a:rPr i="0"/>
              <a:t>(</a:t>
            </a:r>
            <a:r>
              <a:t>convoluta</a:t>
            </a:r>
            <a:r>
              <a:rPr i="0"/>
              <a:t>) - dělohy, řapíky a stonky stočené kolem své osy proti směru </a:t>
            </a:r>
            <a:endParaRPr>
              <a:solidFill>
                <a:srgbClr val="FFFF66"/>
              </a:solidFill>
            </a:endParaRPr>
          </a:p>
          <a:p>
            <a:pPr>
              <a:defRPr sz="1600">
                <a:solidFill>
                  <a:srgbClr val="990000"/>
                </a:solidFill>
                <a:latin typeface="Arial"/>
                <a:ea typeface="Arial"/>
                <a:cs typeface="Arial"/>
                <a:sym typeface="Arial"/>
              </a:defRPr>
            </a:pPr>
            <a:r>
              <a:t>                           hodinových ručiček, listy v růžici taktéž stočené</a:t>
            </a:r>
            <a:endParaRPr i="1"/>
          </a:p>
          <a:p>
            <a:pPr>
              <a:defRPr sz="1600" i="1">
                <a:solidFill>
                  <a:srgbClr val="990000"/>
                </a:solidFill>
                <a:latin typeface="Arial"/>
                <a:ea typeface="Arial"/>
                <a:cs typeface="Arial"/>
                <a:sym typeface="Arial"/>
              </a:defRPr>
            </a:pPr>
            <a:r>
              <a:t>cp2</a:t>
            </a:r>
            <a:r>
              <a:rPr i="0"/>
              <a:t> (</a:t>
            </a:r>
            <a:r>
              <a:t>compacta</a:t>
            </a:r>
            <a:r>
              <a:rPr i="0"/>
              <a:t>) – polozakrslé rostliny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72"/>
                                        </p:tgtEl>
                                        <p:attrNameLst>
                                          <p:attrName>style.visibility</p:attrName>
                                        </p:attrNameLst>
                                      </p:cBhvr>
                                      <p:to>
                                        <p:strVal val="visible"/>
                                      </p:to>
                                    </p:set>
                                    <p:animEffect transition="in" filter="fade">
                                      <p:cBhvr>
                                        <p:cTn id="17" dur="500"/>
                                        <p:tgtEl>
                                          <p:spTgt spid="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advAuto="0"/>
      <p:bldP spid="171" grpId="0" animBg="1" advAuto="0"/>
      <p:bldP spid="172" grpId="0" animBg="1" advAuto="0"/>
      <p:bldP spid="17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G_0249.jpeg" descr="IMG_0249.jpeg"/>
          <p:cNvPicPr>
            <a:picLocks noChangeAspect="1"/>
          </p:cNvPicPr>
          <p:nvPr/>
        </p:nvPicPr>
        <p:blipFill>
          <a:blip r:embed="rId2"/>
          <a:stretch>
            <a:fillRect/>
          </a:stretch>
        </p:blipFill>
        <p:spPr>
          <a:xfrm>
            <a:off x="3974558" y="502162"/>
            <a:ext cx="4242884" cy="6167579"/>
          </a:xfrm>
          <a:prstGeom prst="rect">
            <a:avLst/>
          </a:prstGeom>
          <a:ln w="19050">
            <a:solidFill>
              <a:srgbClr val="003300"/>
            </a:solidFill>
            <a:miter/>
          </a:ln>
        </p:spPr>
      </p:pic>
      <p:sp>
        <p:nvSpPr>
          <p:cNvPr id="182" name="Text Box 2"/>
          <p:cNvSpPr txBox="1"/>
          <p:nvPr/>
        </p:nvSpPr>
        <p:spPr>
          <a:xfrm>
            <a:off x="3810000" y="-3175"/>
            <a:ext cx="4761593"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u="sng">
                <a:solidFill>
                  <a:srgbClr val="FF0000"/>
                </a:solidFill>
                <a:latin typeface="Arial"/>
                <a:ea typeface="Arial"/>
                <a:cs typeface="Arial"/>
                <a:sym typeface="Arial"/>
              </a:defRPr>
            </a:lvl1pPr>
          </a:lstStyle>
          <a:p>
            <a:r>
              <a:t>Pozorování vybraných mutantních linií</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1"/>
                                        </p:tgtEl>
                                        <p:attrNameLst>
                                          <p:attrName>style.visibility</p:attrName>
                                        </p:attrNameLst>
                                      </p:cBhvr>
                                      <p:to>
                                        <p:strVal val="visible"/>
                                      </p:to>
                                    </p:set>
                                    <p:animEffect transition="in" filter="box(out)">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 Box 2"/>
          <p:cNvSpPr txBox="1"/>
          <p:nvPr/>
        </p:nvSpPr>
        <p:spPr>
          <a:xfrm>
            <a:off x="3810000" y="-3175"/>
            <a:ext cx="4761593"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u="sng">
                <a:solidFill>
                  <a:srgbClr val="FF0000"/>
                </a:solidFill>
                <a:latin typeface="Arial"/>
                <a:ea typeface="Arial"/>
                <a:cs typeface="Arial"/>
                <a:sym typeface="Arial"/>
              </a:defRPr>
            </a:lvl1pPr>
          </a:lstStyle>
          <a:p>
            <a:r>
              <a:t>Pozorování vybraných mutantních linií</a:t>
            </a:r>
          </a:p>
        </p:txBody>
      </p:sp>
      <p:sp>
        <p:nvSpPr>
          <p:cNvPr id="185" name="Text Box 3"/>
          <p:cNvSpPr txBox="1"/>
          <p:nvPr/>
        </p:nvSpPr>
        <p:spPr>
          <a:xfrm>
            <a:off x="2346325" y="669925"/>
            <a:ext cx="3356829"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i="1">
                <a:solidFill>
                  <a:srgbClr val="990000"/>
                </a:solidFill>
                <a:latin typeface="Arial"/>
                <a:ea typeface="Arial"/>
                <a:cs typeface="Arial"/>
                <a:sym typeface="Arial"/>
              </a:defRPr>
            </a:pPr>
            <a:r>
              <a:t>Col</a:t>
            </a:r>
            <a:r>
              <a:rPr i="0"/>
              <a:t> (</a:t>
            </a:r>
            <a:r>
              <a:t>Columbia</a:t>
            </a:r>
            <a:r>
              <a:rPr i="0"/>
              <a:t>) – standardní rostlina</a:t>
            </a:r>
          </a:p>
        </p:txBody>
      </p:sp>
      <p:sp>
        <p:nvSpPr>
          <p:cNvPr id="186" name="Text Box 4"/>
          <p:cNvSpPr txBox="1"/>
          <p:nvPr/>
        </p:nvSpPr>
        <p:spPr>
          <a:xfrm>
            <a:off x="2362200" y="1295400"/>
            <a:ext cx="6569076" cy="819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u="sng">
                <a:solidFill>
                  <a:srgbClr val="660066"/>
                </a:solidFill>
                <a:latin typeface="Arial"/>
                <a:ea typeface="Arial"/>
                <a:cs typeface="Arial"/>
                <a:sym typeface="Arial"/>
              </a:defRPr>
            </a:pPr>
            <a:r>
              <a:t>Změny zbarvení</a:t>
            </a:r>
            <a:endParaRPr>
              <a:solidFill>
                <a:srgbClr val="FFFF66"/>
              </a:solidFill>
            </a:endParaRPr>
          </a:p>
          <a:p>
            <a:pPr>
              <a:defRPr sz="1600" i="1">
                <a:solidFill>
                  <a:srgbClr val="990000"/>
                </a:solidFill>
                <a:latin typeface="Arial"/>
                <a:ea typeface="Arial"/>
                <a:cs typeface="Arial"/>
                <a:sym typeface="Arial"/>
              </a:defRPr>
            </a:pPr>
            <a:r>
              <a:t>chm</a:t>
            </a:r>
            <a:r>
              <a:rPr baseline="-30000"/>
              <a:t>3</a:t>
            </a:r>
            <a:r>
              <a:rPr i="0"/>
              <a:t> (</a:t>
            </a:r>
            <a:r>
              <a:t>chlorominuta</a:t>
            </a:r>
            <a:r>
              <a:rPr i="0"/>
              <a:t>) – dělohy a listy světle zelené, starší listy tmavší</a:t>
            </a:r>
            <a:endParaRPr>
              <a:solidFill>
                <a:srgbClr val="FFFF66"/>
              </a:solidFill>
            </a:endParaRPr>
          </a:p>
          <a:p>
            <a:pPr>
              <a:defRPr sz="1600" i="1">
                <a:solidFill>
                  <a:srgbClr val="990000"/>
                </a:solidFill>
                <a:latin typeface="Arial"/>
                <a:ea typeface="Arial"/>
                <a:cs typeface="Arial"/>
                <a:sym typeface="Arial"/>
              </a:defRPr>
            </a:pPr>
            <a:r>
              <a:t>lc </a:t>
            </a:r>
            <a:r>
              <a:rPr i="0"/>
              <a:t>(</a:t>
            </a:r>
            <a:r>
              <a:t>lucida</a:t>
            </a:r>
            <a:r>
              <a:rPr i="0"/>
              <a:t>) – dělohy a listy žlutozelené</a:t>
            </a:r>
          </a:p>
        </p:txBody>
      </p:sp>
      <p:sp>
        <p:nvSpPr>
          <p:cNvPr id="187" name="Text Box 5"/>
          <p:cNvSpPr txBox="1"/>
          <p:nvPr/>
        </p:nvSpPr>
        <p:spPr>
          <a:xfrm>
            <a:off x="2286000" y="2589213"/>
            <a:ext cx="6926323" cy="54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660066"/>
                </a:solidFill>
                <a:latin typeface="Arial"/>
                <a:ea typeface="Arial"/>
                <a:cs typeface="Arial"/>
                <a:sym typeface="Arial"/>
              </a:defRPr>
            </a:pPr>
            <a:r>
              <a:t>Změny tvaru listů a v době kvetení</a:t>
            </a:r>
            <a:endParaRPr>
              <a:solidFill>
                <a:srgbClr val="FFFF66"/>
              </a:solidFill>
            </a:endParaRPr>
          </a:p>
          <a:p>
            <a:pPr>
              <a:defRPr sz="1600" i="1">
                <a:solidFill>
                  <a:srgbClr val="990000"/>
                </a:solidFill>
                <a:latin typeface="Arial"/>
                <a:ea typeface="Arial"/>
                <a:cs typeface="Arial"/>
                <a:sym typeface="Arial"/>
              </a:defRPr>
            </a:pPr>
            <a:r>
              <a:t>iv </a:t>
            </a:r>
            <a:r>
              <a:rPr i="0"/>
              <a:t>(</a:t>
            </a:r>
            <a:r>
              <a:t>involuta</a:t>
            </a:r>
            <a:r>
              <a:rPr i="0"/>
              <a:t>) – listy drobné, složené podél hlavního žebra, velmi rané kvetení</a:t>
            </a:r>
          </a:p>
        </p:txBody>
      </p:sp>
      <p:sp>
        <p:nvSpPr>
          <p:cNvPr id="188" name="Text Box 6"/>
          <p:cNvSpPr txBox="1"/>
          <p:nvPr/>
        </p:nvSpPr>
        <p:spPr>
          <a:xfrm>
            <a:off x="2286000" y="3429000"/>
            <a:ext cx="6865303" cy="999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660066"/>
                </a:solidFill>
                <a:latin typeface="Arial"/>
                <a:ea typeface="Arial"/>
                <a:cs typeface="Arial"/>
                <a:sym typeface="Arial"/>
              </a:defRPr>
            </a:pPr>
            <a:r>
              <a:t>Změna celkového vzhledu rostliny</a:t>
            </a:r>
            <a:endParaRPr>
              <a:solidFill>
                <a:srgbClr val="FFFF66"/>
              </a:solidFill>
            </a:endParaRPr>
          </a:p>
          <a:p>
            <a:pPr>
              <a:defRPr sz="1600" i="1">
                <a:solidFill>
                  <a:srgbClr val="990000"/>
                </a:solidFill>
                <a:latin typeface="Arial"/>
                <a:ea typeface="Arial"/>
                <a:cs typeface="Arial"/>
                <a:sym typeface="Arial"/>
              </a:defRPr>
            </a:pPr>
            <a:r>
              <a:t>cn </a:t>
            </a:r>
            <a:r>
              <a:rPr i="0"/>
              <a:t>(</a:t>
            </a:r>
            <a:r>
              <a:t>convoluta</a:t>
            </a:r>
            <a:r>
              <a:rPr i="0"/>
              <a:t>) - dělohy, řapíky a stonky stočené kolem své osy proti směru </a:t>
            </a:r>
            <a:endParaRPr>
              <a:solidFill>
                <a:srgbClr val="FFFF66"/>
              </a:solidFill>
            </a:endParaRPr>
          </a:p>
          <a:p>
            <a:pPr>
              <a:defRPr sz="1600">
                <a:solidFill>
                  <a:srgbClr val="990000"/>
                </a:solidFill>
                <a:latin typeface="Arial"/>
                <a:ea typeface="Arial"/>
                <a:cs typeface="Arial"/>
                <a:sym typeface="Arial"/>
              </a:defRPr>
            </a:pPr>
            <a:r>
              <a:t>                           hodinových ručiček, listy v růžici taktéž stočené</a:t>
            </a:r>
            <a:endParaRPr i="1"/>
          </a:p>
          <a:p>
            <a:pPr>
              <a:defRPr sz="1600" i="1">
                <a:solidFill>
                  <a:srgbClr val="990000"/>
                </a:solidFill>
                <a:latin typeface="Arial"/>
                <a:ea typeface="Arial"/>
                <a:cs typeface="Arial"/>
                <a:sym typeface="Arial"/>
              </a:defRPr>
            </a:pPr>
            <a:r>
              <a:t>cp2</a:t>
            </a:r>
            <a:r>
              <a:rPr i="0"/>
              <a:t> (</a:t>
            </a:r>
            <a:r>
              <a:t>compacta</a:t>
            </a:r>
            <a:r>
              <a:rPr i="0"/>
              <a:t>) – polozakrslé rostliny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 Box 2"/>
          <p:cNvSpPr txBox="1"/>
          <p:nvPr/>
        </p:nvSpPr>
        <p:spPr>
          <a:xfrm>
            <a:off x="3810000" y="-3175"/>
            <a:ext cx="4761593"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u="sng">
                <a:solidFill>
                  <a:srgbClr val="FF0000"/>
                </a:solidFill>
                <a:latin typeface="Arial"/>
                <a:ea typeface="Arial"/>
                <a:cs typeface="Arial"/>
                <a:sym typeface="Arial"/>
              </a:defRPr>
            </a:lvl1pPr>
          </a:lstStyle>
          <a:p>
            <a:r>
              <a:t>Pozorování vybraných mutantních linií</a:t>
            </a:r>
          </a:p>
        </p:txBody>
      </p:sp>
      <p:sp>
        <p:nvSpPr>
          <p:cNvPr id="192" name="Text Box 3"/>
          <p:cNvSpPr txBox="1"/>
          <p:nvPr/>
        </p:nvSpPr>
        <p:spPr>
          <a:xfrm>
            <a:off x="2346325" y="671512"/>
            <a:ext cx="376174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i="1">
                <a:solidFill>
                  <a:srgbClr val="990000"/>
                </a:solidFill>
                <a:latin typeface="Arial"/>
                <a:ea typeface="Arial"/>
                <a:cs typeface="Arial"/>
                <a:sym typeface="Arial"/>
              </a:defRPr>
            </a:pPr>
            <a:r>
              <a:t>Col</a:t>
            </a:r>
            <a:r>
              <a:rPr i="0"/>
              <a:t> (</a:t>
            </a:r>
            <a:r>
              <a:t>Columbia</a:t>
            </a:r>
            <a:r>
              <a:rPr i="0"/>
              <a:t>) – standardní rostlina	</a:t>
            </a:r>
          </a:p>
        </p:txBody>
      </p:sp>
      <p:sp>
        <p:nvSpPr>
          <p:cNvPr id="193" name="Text Box 4"/>
          <p:cNvSpPr txBox="1"/>
          <p:nvPr/>
        </p:nvSpPr>
        <p:spPr>
          <a:xfrm>
            <a:off x="2362200" y="1295400"/>
            <a:ext cx="6569076" cy="819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u="sng">
                <a:solidFill>
                  <a:srgbClr val="660066"/>
                </a:solidFill>
                <a:latin typeface="Arial"/>
                <a:ea typeface="Arial"/>
                <a:cs typeface="Arial"/>
                <a:sym typeface="Arial"/>
              </a:defRPr>
            </a:pPr>
            <a:r>
              <a:t>Změny zbarvení</a:t>
            </a:r>
            <a:endParaRPr>
              <a:solidFill>
                <a:srgbClr val="FFFF66"/>
              </a:solidFill>
            </a:endParaRPr>
          </a:p>
          <a:p>
            <a:pPr>
              <a:defRPr sz="1600" i="1">
                <a:solidFill>
                  <a:srgbClr val="990000"/>
                </a:solidFill>
                <a:latin typeface="Arial"/>
                <a:ea typeface="Arial"/>
                <a:cs typeface="Arial"/>
                <a:sym typeface="Arial"/>
              </a:defRPr>
            </a:pPr>
            <a:r>
              <a:t>chm</a:t>
            </a:r>
            <a:r>
              <a:rPr baseline="-30000"/>
              <a:t>3</a:t>
            </a:r>
            <a:r>
              <a:rPr i="0"/>
              <a:t> (</a:t>
            </a:r>
            <a:r>
              <a:t>chlorominuta</a:t>
            </a:r>
            <a:r>
              <a:rPr i="0"/>
              <a:t>) – dělohy a listy světle zelené, starší listy tmavší</a:t>
            </a:r>
            <a:endParaRPr>
              <a:solidFill>
                <a:srgbClr val="FFFF66"/>
              </a:solidFill>
            </a:endParaRPr>
          </a:p>
          <a:p>
            <a:pPr>
              <a:defRPr sz="1600" i="1">
                <a:solidFill>
                  <a:srgbClr val="990000"/>
                </a:solidFill>
                <a:latin typeface="Arial"/>
                <a:ea typeface="Arial"/>
                <a:cs typeface="Arial"/>
                <a:sym typeface="Arial"/>
              </a:defRPr>
            </a:pPr>
            <a:r>
              <a:t>lc </a:t>
            </a:r>
            <a:r>
              <a:rPr i="0"/>
              <a:t>(</a:t>
            </a:r>
            <a:r>
              <a:t>lucida</a:t>
            </a:r>
            <a:r>
              <a:rPr i="0"/>
              <a:t>) – dělohy a listy žlutozelené</a:t>
            </a:r>
          </a:p>
        </p:txBody>
      </p:sp>
      <p:sp>
        <p:nvSpPr>
          <p:cNvPr id="194" name="Text Box 5"/>
          <p:cNvSpPr txBox="1"/>
          <p:nvPr/>
        </p:nvSpPr>
        <p:spPr>
          <a:xfrm>
            <a:off x="2286000" y="2589213"/>
            <a:ext cx="6926323" cy="54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660066"/>
                </a:solidFill>
                <a:latin typeface="Arial"/>
                <a:ea typeface="Arial"/>
                <a:cs typeface="Arial"/>
                <a:sym typeface="Arial"/>
              </a:defRPr>
            </a:pPr>
            <a:r>
              <a:t>Změny tvaru listů a v době kvetení</a:t>
            </a:r>
            <a:endParaRPr>
              <a:solidFill>
                <a:srgbClr val="FFFF66"/>
              </a:solidFill>
            </a:endParaRPr>
          </a:p>
          <a:p>
            <a:pPr>
              <a:defRPr sz="1600" i="1">
                <a:solidFill>
                  <a:srgbClr val="990000"/>
                </a:solidFill>
                <a:latin typeface="Arial"/>
                <a:ea typeface="Arial"/>
                <a:cs typeface="Arial"/>
                <a:sym typeface="Arial"/>
              </a:defRPr>
            </a:pPr>
            <a:r>
              <a:t>iv </a:t>
            </a:r>
            <a:r>
              <a:rPr i="0"/>
              <a:t>(</a:t>
            </a:r>
            <a:r>
              <a:t>involuta</a:t>
            </a:r>
            <a:r>
              <a:rPr i="0"/>
              <a:t>) – listy drobné, složené podél hlavního žebra, velmi rané kvetení</a:t>
            </a:r>
          </a:p>
        </p:txBody>
      </p:sp>
      <p:sp>
        <p:nvSpPr>
          <p:cNvPr id="195" name="Text Box 6"/>
          <p:cNvSpPr txBox="1"/>
          <p:nvPr/>
        </p:nvSpPr>
        <p:spPr>
          <a:xfrm>
            <a:off x="2286000" y="3439145"/>
            <a:ext cx="6865303" cy="999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660066"/>
                </a:solidFill>
                <a:latin typeface="Arial"/>
                <a:ea typeface="Arial"/>
                <a:cs typeface="Arial"/>
                <a:sym typeface="Arial"/>
              </a:defRPr>
            </a:pPr>
            <a:r>
              <a:t>Změna celkového vzhledu rostliny</a:t>
            </a:r>
            <a:endParaRPr>
              <a:solidFill>
                <a:srgbClr val="FFFF66"/>
              </a:solidFill>
            </a:endParaRPr>
          </a:p>
          <a:p>
            <a:pPr>
              <a:defRPr sz="1600" i="1">
                <a:solidFill>
                  <a:srgbClr val="990000"/>
                </a:solidFill>
                <a:latin typeface="Arial"/>
                <a:ea typeface="Arial"/>
                <a:cs typeface="Arial"/>
                <a:sym typeface="Arial"/>
              </a:defRPr>
            </a:pPr>
            <a:r>
              <a:t>cn </a:t>
            </a:r>
            <a:r>
              <a:rPr i="0"/>
              <a:t>(</a:t>
            </a:r>
            <a:r>
              <a:t>convoluta</a:t>
            </a:r>
            <a:r>
              <a:rPr i="0"/>
              <a:t>) - dělohy, řapíky a stonky stočené kolem své osy proti směru </a:t>
            </a:r>
            <a:endParaRPr>
              <a:solidFill>
                <a:srgbClr val="FFFF66"/>
              </a:solidFill>
            </a:endParaRPr>
          </a:p>
          <a:p>
            <a:pPr>
              <a:defRPr sz="1600">
                <a:solidFill>
                  <a:srgbClr val="990000"/>
                </a:solidFill>
                <a:latin typeface="Arial"/>
                <a:ea typeface="Arial"/>
                <a:cs typeface="Arial"/>
                <a:sym typeface="Arial"/>
              </a:defRPr>
            </a:pPr>
            <a:r>
              <a:t>                           hodinových ručiček, listy v růžici taktéž stočené</a:t>
            </a:r>
            <a:endParaRPr i="1"/>
          </a:p>
          <a:p>
            <a:pPr>
              <a:defRPr sz="1600" i="1">
                <a:solidFill>
                  <a:srgbClr val="990000"/>
                </a:solidFill>
                <a:latin typeface="Arial"/>
                <a:ea typeface="Arial"/>
                <a:cs typeface="Arial"/>
                <a:sym typeface="Arial"/>
              </a:defRPr>
            </a:pPr>
            <a:r>
              <a:t>cp2</a:t>
            </a:r>
            <a:r>
              <a:rPr i="0"/>
              <a:t> (</a:t>
            </a:r>
            <a:r>
              <a:t>compacta</a:t>
            </a:r>
            <a:r>
              <a:rPr i="0"/>
              <a:t>) – polozakrslé rostliny</a:t>
            </a:r>
          </a:p>
        </p:txBody>
      </p:sp>
      <p:sp>
        <p:nvSpPr>
          <p:cNvPr id="196" name="Text Box 10"/>
          <p:cNvSpPr txBox="1"/>
          <p:nvPr/>
        </p:nvSpPr>
        <p:spPr>
          <a:xfrm>
            <a:off x="9309100" y="1524000"/>
            <a:ext cx="443073" cy="313393"/>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latin typeface="Arial"/>
                <a:ea typeface="Arial"/>
                <a:cs typeface="Arial"/>
                <a:sym typeface="Arial"/>
              </a:defRPr>
            </a:lvl1pPr>
          </a:lstStyle>
          <a:p>
            <a:r>
              <a:t>č. 1</a:t>
            </a:r>
          </a:p>
        </p:txBody>
      </p:sp>
      <p:sp>
        <p:nvSpPr>
          <p:cNvPr id="197" name="Text Box 11"/>
          <p:cNvSpPr txBox="1"/>
          <p:nvPr/>
        </p:nvSpPr>
        <p:spPr>
          <a:xfrm>
            <a:off x="9309100" y="1828800"/>
            <a:ext cx="443073" cy="313393"/>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latin typeface="Arial"/>
                <a:ea typeface="Arial"/>
                <a:cs typeface="Arial"/>
                <a:sym typeface="Arial"/>
              </a:defRPr>
            </a:lvl1pPr>
          </a:lstStyle>
          <a:p>
            <a:r>
              <a:t>č. 3</a:t>
            </a:r>
          </a:p>
        </p:txBody>
      </p:sp>
      <p:sp>
        <p:nvSpPr>
          <p:cNvPr id="198" name="Text Box 14"/>
          <p:cNvSpPr txBox="1"/>
          <p:nvPr/>
        </p:nvSpPr>
        <p:spPr>
          <a:xfrm>
            <a:off x="9571038" y="2784475"/>
            <a:ext cx="443072" cy="313393"/>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latin typeface="Arial"/>
                <a:ea typeface="Arial"/>
                <a:cs typeface="Arial"/>
                <a:sym typeface="Arial"/>
              </a:defRPr>
            </a:lvl1pPr>
          </a:lstStyle>
          <a:p>
            <a:r>
              <a:t>č. 2</a:t>
            </a:r>
          </a:p>
        </p:txBody>
      </p:sp>
      <p:sp>
        <p:nvSpPr>
          <p:cNvPr id="199" name="Text Box 15"/>
          <p:cNvSpPr txBox="1"/>
          <p:nvPr/>
        </p:nvSpPr>
        <p:spPr>
          <a:xfrm>
            <a:off x="9767889" y="3631231"/>
            <a:ext cx="443072" cy="313393"/>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latin typeface="Arial"/>
                <a:ea typeface="Arial"/>
                <a:cs typeface="Arial"/>
                <a:sym typeface="Arial"/>
              </a:defRPr>
            </a:lvl1pPr>
          </a:lstStyle>
          <a:p>
            <a:r>
              <a:t>č. 4</a:t>
            </a:r>
          </a:p>
        </p:txBody>
      </p:sp>
      <p:sp>
        <p:nvSpPr>
          <p:cNvPr id="200" name="Text Box 16"/>
          <p:cNvSpPr txBox="1"/>
          <p:nvPr/>
        </p:nvSpPr>
        <p:spPr>
          <a:xfrm>
            <a:off x="9767889" y="4151931"/>
            <a:ext cx="443072" cy="313393"/>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latin typeface="Arial"/>
                <a:ea typeface="Arial"/>
                <a:cs typeface="Arial"/>
                <a:sym typeface="Arial"/>
              </a:defRPr>
            </a:lvl1pPr>
          </a:lstStyle>
          <a:p>
            <a:r>
              <a:t>č. 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197"/>
                                        </p:tgtEl>
                                        <p:attrNameLst>
                                          <p:attrName>style.visibility</p:attrName>
                                        </p:attrNameLst>
                                      </p:cBhvr>
                                      <p:to>
                                        <p:strVal val="visible"/>
                                      </p:to>
                                    </p:set>
                                    <p:anim calcmode="lin" valueType="num">
                                      <p:cBhvr>
                                        <p:cTn id="12" dur="500" fill="hold"/>
                                        <p:tgtEl>
                                          <p:spTgt spid="197"/>
                                        </p:tgtEl>
                                        <p:attrNameLst>
                                          <p:attrName>ppt_w</p:attrName>
                                        </p:attrNameLst>
                                      </p:cBhvr>
                                      <p:tavLst>
                                        <p:tav tm="0">
                                          <p:val>
                                            <p:fltVal val="0"/>
                                          </p:val>
                                        </p:tav>
                                        <p:tav tm="100000">
                                          <p:val>
                                            <p:strVal val="#ppt_w"/>
                                          </p:val>
                                        </p:tav>
                                      </p:tavLst>
                                    </p:anim>
                                    <p:anim calcmode="lin" valueType="num">
                                      <p:cBhvr>
                                        <p:cTn id="13" dur="500" fill="hold"/>
                                        <p:tgtEl>
                                          <p:spTgt spid="19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iterate>
                                    <p:tmAbs val="0"/>
                                  </p:iterate>
                                  <p:childTnLst>
                                    <p:set>
                                      <p:cBhvr>
                                        <p:cTn id="16" fill="hold"/>
                                        <p:tgtEl>
                                          <p:spTgt spid="198"/>
                                        </p:tgtEl>
                                        <p:attrNameLst>
                                          <p:attrName>style.visibility</p:attrName>
                                        </p:attrNameLst>
                                      </p:cBhvr>
                                      <p:to>
                                        <p:strVal val="visible"/>
                                      </p:to>
                                    </p:set>
                                    <p:anim calcmode="lin" valueType="num">
                                      <p:cBhvr>
                                        <p:cTn id="17" dur="500" fill="hold"/>
                                        <p:tgtEl>
                                          <p:spTgt spid="198"/>
                                        </p:tgtEl>
                                        <p:attrNameLst>
                                          <p:attrName>ppt_w</p:attrName>
                                        </p:attrNameLst>
                                      </p:cBhvr>
                                      <p:tavLst>
                                        <p:tav tm="0">
                                          <p:val>
                                            <p:fltVal val="0"/>
                                          </p:val>
                                        </p:tav>
                                        <p:tav tm="100000">
                                          <p:val>
                                            <p:strVal val="#ppt_w"/>
                                          </p:val>
                                        </p:tav>
                                      </p:tavLst>
                                    </p:anim>
                                    <p:anim calcmode="lin" valueType="num">
                                      <p:cBhvr>
                                        <p:cTn id="18" dur="500" fill="hold"/>
                                        <p:tgtEl>
                                          <p:spTgt spid="19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iterate>
                                    <p:tmAbs val="0"/>
                                  </p:iterate>
                                  <p:childTnLst>
                                    <p:set>
                                      <p:cBhvr>
                                        <p:cTn id="21" fill="hold"/>
                                        <p:tgtEl>
                                          <p:spTgt spid="199"/>
                                        </p:tgtEl>
                                        <p:attrNameLst>
                                          <p:attrName>style.visibility</p:attrName>
                                        </p:attrNameLst>
                                      </p:cBhvr>
                                      <p:to>
                                        <p:strVal val="visible"/>
                                      </p:to>
                                    </p:set>
                                    <p:anim calcmode="lin" valueType="num">
                                      <p:cBhvr>
                                        <p:cTn id="22" dur="500" fill="hold"/>
                                        <p:tgtEl>
                                          <p:spTgt spid="199"/>
                                        </p:tgtEl>
                                        <p:attrNameLst>
                                          <p:attrName>ppt_w</p:attrName>
                                        </p:attrNameLst>
                                      </p:cBhvr>
                                      <p:tavLst>
                                        <p:tav tm="0">
                                          <p:val>
                                            <p:fltVal val="0"/>
                                          </p:val>
                                        </p:tav>
                                        <p:tav tm="100000">
                                          <p:val>
                                            <p:strVal val="#ppt_w"/>
                                          </p:val>
                                        </p:tav>
                                      </p:tavLst>
                                    </p:anim>
                                    <p:anim calcmode="lin" valueType="num">
                                      <p:cBhvr>
                                        <p:cTn id="23" dur="500" fill="hold"/>
                                        <p:tgtEl>
                                          <p:spTgt spid="19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iterate>
                                    <p:tmAbs val="0"/>
                                  </p:iterate>
                                  <p:childTnLst>
                                    <p:set>
                                      <p:cBhvr>
                                        <p:cTn id="26" fill="hold"/>
                                        <p:tgtEl>
                                          <p:spTgt spid="200"/>
                                        </p:tgtEl>
                                        <p:attrNameLst>
                                          <p:attrName>style.visibility</p:attrName>
                                        </p:attrNameLst>
                                      </p:cBhvr>
                                      <p:to>
                                        <p:strVal val="visible"/>
                                      </p:to>
                                    </p:set>
                                    <p:anim calcmode="lin" valueType="num">
                                      <p:cBhvr>
                                        <p:cTn id="27" dur="500" fill="hold"/>
                                        <p:tgtEl>
                                          <p:spTgt spid="200"/>
                                        </p:tgtEl>
                                        <p:attrNameLst>
                                          <p:attrName>ppt_w</p:attrName>
                                        </p:attrNameLst>
                                      </p:cBhvr>
                                      <p:tavLst>
                                        <p:tav tm="0">
                                          <p:val>
                                            <p:fltVal val="0"/>
                                          </p:val>
                                        </p:tav>
                                        <p:tav tm="100000">
                                          <p:val>
                                            <p:strVal val="#ppt_w"/>
                                          </p:val>
                                        </p:tav>
                                      </p:tavLst>
                                    </p:anim>
                                    <p:anim calcmode="lin" valueType="num">
                                      <p:cBhvr>
                                        <p:cTn id="28" dur="500" fill="hold"/>
                                        <p:tgtEl>
                                          <p:spTgt spid="2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advAuto="0"/>
      <p:bldP spid="197" grpId="0" animBg="1" advAuto="0"/>
      <p:bldP spid="198" grpId="0" animBg="1" advAuto="0"/>
      <p:bldP spid="199" grpId="0" animBg="1" advAuto="0"/>
      <p:bldP spid="20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5" descr="Picture 5"/>
          <p:cNvPicPr>
            <a:picLocks noChangeAspect="1"/>
          </p:cNvPicPr>
          <p:nvPr/>
        </p:nvPicPr>
        <p:blipFill>
          <a:blip r:embed="rId2"/>
          <a:stretch>
            <a:fillRect/>
          </a:stretch>
        </p:blipFill>
        <p:spPr>
          <a:xfrm>
            <a:off x="2566989" y="836613"/>
            <a:ext cx="7794626" cy="5843589"/>
          </a:xfrm>
          <a:prstGeom prst="rect">
            <a:avLst/>
          </a:prstGeom>
          <a:ln w="19050">
            <a:solidFill>
              <a:srgbClr val="003300"/>
            </a:solidFill>
            <a:miter/>
          </a:ln>
        </p:spPr>
      </p:pic>
      <p:sp>
        <p:nvSpPr>
          <p:cNvPr id="203" name="Rectangle 6"/>
          <p:cNvSpPr txBox="1"/>
          <p:nvPr/>
        </p:nvSpPr>
        <p:spPr>
          <a:xfrm>
            <a:off x="4440237" y="188914"/>
            <a:ext cx="2933240" cy="37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000066"/>
                </a:solidFill>
              </a:defRPr>
            </a:lvl1pPr>
          </a:lstStyle>
          <a:p>
            <a:r>
              <a:t>http://www.arabidopsis.org/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4" descr="Picture 4"/>
          <p:cNvPicPr>
            <a:picLocks noChangeAspect="1"/>
          </p:cNvPicPr>
          <p:nvPr/>
        </p:nvPicPr>
        <p:blipFill>
          <a:blip r:embed="rId2"/>
          <a:stretch>
            <a:fillRect/>
          </a:stretch>
        </p:blipFill>
        <p:spPr>
          <a:xfrm>
            <a:off x="1666875" y="981075"/>
            <a:ext cx="8893176" cy="5324476"/>
          </a:xfrm>
          <a:prstGeom prst="rect">
            <a:avLst/>
          </a:prstGeom>
          <a:ln w="19050">
            <a:solidFill>
              <a:srgbClr val="003300"/>
            </a:solidFill>
            <a:miter/>
          </a:ln>
        </p:spPr>
      </p:pic>
      <p:sp>
        <p:nvSpPr>
          <p:cNvPr id="206" name="Text Box 5"/>
          <p:cNvSpPr txBox="1"/>
          <p:nvPr/>
        </p:nvSpPr>
        <p:spPr>
          <a:xfrm>
            <a:off x="4419600" y="258764"/>
            <a:ext cx="3008397" cy="37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000066"/>
                </a:solidFill>
              </a:defRPr>
            </a:lvl1pPr>
          </a:lstStyle>
          <a:p>
            <a:r>
              <a:t>http://www.arabidopsis.info/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4" descr="Picture 4"/>
          <p:cNvPicPr>
            <a:picLocks noChangeAspect="1"/>
          </p:cNvPicPr>
          <p:nvPr/>
        </p:nvPicPr>
        <p:blipFill>
          <a:blip r:embed="rId2"/>
          <a:stretch>
            <a:fillRect/>
          </a:stretch>
        </p:blipFill>
        <p:spPr>
          <a:xfrm>
            <a:off x="3206750" y="765175"/>
            <a:ext cx="6057900" cy="5843588"/>
          </a:xfrm>
          <a:prstGeom prst="rect">
            <a:avLst/>
          </a:prstGeom>
          <a:ln w="19050">
            <a:solidFill>
              <a:srgbClr val="003300"/>
            </a:solidFill>
            <a:miter/>
          </a:ln>
        </p:spPr>
      </p:pic>
      <p:sp>
        <p:nvSpPr>
          <p:cNvPr id="209" name="Rectangle 5"/>
          <p:cNvSpPr txBox="1"/>
          <p:nvPr/>
        </p:nvSpPr>
        <p:spPr>
          <a:xfrm>
            <a:off x="4511676" y="260350"/>
            <a:ext cx="3036551" cy="372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000066"/>
                </a:solidFill>
              </a:defRPr>
            </a:lvl1pPr>
          </a:lstStyle>
          <a:p>
            <a:r>
              <a:t>http://www.arabidopsis.com/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Box 2"/>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
        <p:nvSpPr>
          <p:cNvPr id="212" name="Text Box 57"/>
          <p:cNvSpPr txBox="1"/>
          <p:nvPr/>
        </p:nvSpPr>
        <p:spPr>
          <a:xfrm>
            <a:off x="2432050" y="1065212"/>
            <a:ext cx="5017255"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a:solidFill>
                  <a:srgbClr val="000066"/>
                </a:solidFill>
                <a:latin typeface="Arial"/>
                <a:ea typeface="Arial"/>
                <a:cs typeface="Arial"/>
                <a:sym typeface="Arial"/>
              </a:defRPr>
            </a:pPr>
            <a:r>
              <a:t>Mutace </a:t>
            </a:r>
            <a:r>
              <a:rPr i="1"/>
              <a:t>albina</a:t>
            </a:r>
            <a:r>
              <a:t> patří mezi chlorofylově defektní mutace.</a:t>
            </a:r>
          </a:p>
        </p:txBody>
      </p:sp>
      <p:sp>
        <p:nvSpPr>
          <p:cNvPr id="213" name="Text Box 58"/>
          <p:cNvSpPr txBox="1"/>
          <p:nvPr/>
        </p:nvSpPr>
        <p:spPr>
          <a:xfrm>
            <a:off x="2432050" y="2132013"/>
            <a:ext cx="3560326"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a:solidFill>
                  <a:srgbClr val="000066"/>
                </a:solidFill>
                <a:latin typeface="Arial"/>
                <a:ea typeface="Arial"/>
                <a:cs typeface="Arial"/>
                <a:sym typeface="Arial"/>
              </a:defRPr>
            </a:pPr>
            <a:r>
              <a:t>Chlorofylově defektní mutace: </a:t>
            </a:r>
            <a:r>
              <a:rPr i="1"/>
              <a:t>chlorina</a:t>
            </a:r>
            <a:endParaRPr>
              <a:solidFill>
                <a:srgbClr val="FFFF66"/>
              </a:solidFill>
            </a:endParaRPr>
          </a:p>
          <a:p>
            <a:pPr>
              <a:defRPr sz="1600">
                <a:solidFill>
                  <a:srgbClr val="000066"/>
                </a:solidFill>
                <a:latin typeface="Arial"/>
                <a:ea typeface="Arial"/>
                <a:cs typeface="Arial"/>
                <a:sym typeface="Arial"/>
              </a:defRPr>
            </a:pPr>
            <a:r>
              <a:t>			</a:t>
            </a:r>
            <a:r>
              <a:rPr i="1"/>
              <a:t>xantha</a:t>
            </a:r>
            <a:endParaRPr>
              <a:solidFill>
                <a:srgbClr val="FFFF66"/>
              </a:solidFill>
            </a:endParaRPr>
          </a:p>
          <a:p>
            <a:pPr>
              <a:defRPr sz="1600">
                <a:solidFill>
                  <a:srgbClr val="000066"/>
                </a:solidFill>
                <a:latin typeface="Arial"/>
                <a:ea typeface="Arial"/>
                <a:cs typeface="Arial"/>
                <a:sym typeface="Arial"/>
              </a:defRPr>
            </a:pPr>
            <a:r>
              <a:t>			</a:t>
            </a:r>
            <a:r>
              <a:rPr i="1"/>
              <a:t>albina</a:t>
            </a:r>
          </a:p>
        </p:txBody>
      </p:sp>
      <p:sp>
        <p:nvSpPr>
          <p:cNvPr id="214" name="Text Box 59"/>
          <p:cNvSpPr txBox="1"/>
          <p:nvPr/>
        </p:nvSpPr>
        <p:spPr>
          <a:xfrm>
            <a:off x="2508250" y="3579814"/>
            <a:ext cx="6891199" cy="1962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u="sng">
                <a:solidFill>
                  <a:srgbClr val="000066"/>
                </a:solidFill>
                <a:latin typeface="Arial"/>
                <a:ea typeface="Arial"/>
                <a:cs typeface="Arial"/>
                <a:sym typeface="Arial"/>
              </a:defRPr>
            </a:pPr>
            <a:r>
              <a:t>Charakteristika použité mutace </a:t>
            </a:r>
            <a:r>
              <a:rPr i="1"/>
              <a:t>albina</a:t>
            </a:r>
            <a:r>
              <a:t>:</a:t>
            </a:r>
            <a:endParaRPr>
              <a:solidFill>
                <a:srgbClr val="FFFF66"/>
              </a:solidFill>
            </a:endParaRPr>
          </a:p>
          <a:p>
            <a:pPr>
              <a:defRPr sz="1600" u="sng">
                <a:solidFill>
                  <a:srgbClr val="000066"/>
                </a:solidFill>
                <a:latin typeface="Arial"/>
                <a:ea typeface="Arial"/>
                <a:cs typeface="Arial"/>
                <a:sym typeface="Arial"/>
              </a:defRPr>
            </a:pPr>
            <a:endParaRPr>
              <a:solidFill>
                <a:srgbClr val="FFFF66"/>
              </a:solidFill>
            </a:endParaRPr>
          </a:p>
          <a:p>
            <a:pPr>
              <a:defRPr sz="1600">
                <a:solidFill>
                  <a:srgbClr val="000066"/>
                </a:solidFill>
                <a:latin typeface="Arial"/>
                <a:ea typeface="Arial"/>
                <a:cs typeface="Arial"/>
                <a:sym typeface="Arial"/>
              </a:defRPr>
            </a:pPr>
            <a:r>
              <a:t>Pořadové číslo:	78</a:t>
            </a:r>
            <a:endParaRPr>
              <a:solidFill>
                <a:srgbClr val="FFFF66"/>
              </a:solidFill>
            </a:endParaRPr>
          </a:p>
          <a:p>
            <a:pPr>
              <a:defRPr sz="1600">
                <a:solidFill>
                  <a:srgbClr val="000066"/>
                </a:solidFill>
                <a:latin typeface="Arial"/>
                <a:ea typeface="Arial"/>
                <a:cs typeface="Arial"/>
                <a:sym typeface="Arial"/>
              </a:defRPr>
            </a:pPr>
            <a:r>
              <a:t>Název mutace:	albina</a:t>
            </a:r>
          </a:p>
          <a:p>
            <a:pPr>
              <a:defRPr sz="1600">
                <a:solidFill>
                  <a:srgbClr val="000066"/>
                </a:solidFill>
                <a:latin typeface="Arial"/>
                <a:ea typeface="Arial"/>
                <a:cs typeface="Arial"/>
                <a:sym typeface="Arial"/>
              </a:defRPr>
            </a:pPr>
            <a:r>
              <a:t>Pozadí:		S96</a:t>
            </a:r>
            <a:endParaRPr>
              <a:solidFill>
                <a:srgbClr val="FFFF66"/>
              </a:solidFill>
            </a:endParaRPr>
          </a:p>
          <a:p>
            <a:pPr>
              <a:defRPr sz="1600">
                <a:solidFill>
                  <a:srgbClr val="000066"/>
                </a:solidFill>
                <a:latin typeface="Arial"/>
                <a:ea typeface="Arial"/>
                <a:cs typeface="Arial"/>
                <a:sym typeface="Arial"/>
              </a:defRPr>
            </a:pPr>
            <a:r>
              <a:t>Použitý mutagen:	X 12kr</a:t>
            </a:r>
            <a:endParaRPr>
              <a:solidFill>
                <a:srgbClr val="FFFF66"/>
              </a:solidFill>
            </a:endParaRPr>
          </a:p>
          <a:p>
            <a:pPr>
              <a:defRPr sz="1600">
                <a:solidFill>
                  <a:srgbClr val="000066"/>
                </a:solidFill>
                <a:latin typeface="Arial"/>
                <a:ea typeface="Arial"/>
                <a:cs typeface="Arial"/>
                <a:sym typeface="Arial"/>
              </a:defRPr>
            </a:pPr>
            <a:r>
              <a:t>Generace:	M</a:t>
            </a:r>
            <a:r>
              <a:rPr baseline="-30000"/>
              <a:t>2</a:t>
            </a:r>
            <a:r>
              <a:t> </a:t>
            </a:r>
            <a:endParaRPr>
              <a:solidFill>
                <a:srgbClr val="FFFF66"/>
              </a:solidFill>
            </a:endParaRPr>
          </a:p>
          <a:p>
            <a:pPr>
              <a:defRPr sz="1600">
                <a:solidFill>
                  <a:srgbClr val="000066"/>
                </a:solidFill>
                <a:latin typeface="Arial"/>
                <a:ea typeface="Arial"/>
                <a:cs typeface="Arial"/>
                <a:sym typeface="Arial"/>
              </a:defRPr>
            </a:pPr>
            <a:r>
              <a:t>Fenotyp:		klíční rostlinky bílé, bez chlorofylu; homozygotně letální</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13"/>
                                        </p:tgtEl>
                                        <p:attrNameLst>
                                          <p:attrName>style.visibility</p:attrName>
                                        </p:attrNameLst>
                                      </p:cBhvr>
                                      <p:to>
                                        <p:strVal val="visible"/>
                                      </p:to>
                                    </p:set>
                                    <p:animEffect transition="in" filter="fade">
                                      <p:cBhvr>
                                        <p:cTn id="12" dur="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14"/>
                                        </p:tgtEl>
                                        <p:attrNameLst>
                                          <p:attrName>style.visibility</p:attrName>
                                        </p:attrNameLst>
                                      </p:cBhvr>
                                      <p:to>
                                        <p:strVal val="visible"/>
                                      </p:to>
                                    </p:set>
                                    <p:animEffect transition="in" filter="fade">
                                      <p:cBhvr>
                                        <p:cTn id="1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advAuto="0"/>
      <p:bldP spid="213" grpId="0" animBg="1" advAuto="0"/>
      <p:bldP spid="214"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Picture 3"/>
          <p:cNvGrpSpPr/>
          <p:nvPr/>
        </p:nvGrpSpPr>
        <p:grpSpPr>
          <a:xfrm>
            <a:off x="1905000" y="381000"/>
            <a:ext cx="744538" cy="954088"/>
            <a:chOff x="0" y="0"/>
            <a:chExt cx="744537" cy="954087"/>
          </a:xfrm>
        </p:grpSpPr>
        <p:sp>
          <p:nvSpPr>
            <p:cNvPr id="216" name="Obdélník"/>
            <p:cNvSpPr/>
            <p:nvPr/>
          </p:nvSpPr>
          <p:spPr>
            <a:xfrm>
              <a:off x="0" y="0"/>
              <a:ext cx="744538" cy="9540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217" name="image29.png" descr="image29.png"/>
            <p:cNvPicPr>
              <a:picLocks noChangeAspect="1"/>
            </p:cNvPicPr>
            <p:nvPr/>
          </p:nvPicPr>
          <p:blipFill>
            <a:blip r:embed="rId2"/>
            <a:stretch>
              <a:fillRect/>
            </a:stretch>
          </p:blipFill>
          <p:spPr>
            <a:xfrm>
              <a:off x="0" y="0"/>
              <a:ext cx="744538" cy="954088"/>
            </a:xfrm>
            <a:prstGeom prst="rect">
              <a:avLst/>
            </a:prstGeom>
            <a:ln w="12700" cap="flat">
              <a:noFill/>
              <a:miter lim="400000"/>
            </a:ln>
            <a:effectLst/>
          </p:spPr>
        </p:pic>
      </p:grpSp>
      <p:sp>
        <p:nvSpPr>
          <p:cNvPr id="219" name="Text Box 4"/>
          <p:cNvSpPr txBox="1"/>
          <p:nvPr/>
        </p:nvSpPr>
        <p:spPr>
          <a:xfrm>
            <a:off x="2117725" y="1562100"/>
            <a:ext cx="370692" cy="3484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pPr>
            <a:r>
              <a:t>A</a:t>
            </a:r>
            <a:r>
              <a:rPr>
                <a:solidFill>
                  <a:srgbClr val="FF3300"/>
                </a:solidFill>
              </a:rPr>
              <a:t>a</a:t>
            </a:r>
          </a:p>
        </p:txBody>
      </p:sp>
      <p:sp>
        <p:nvSpPr>
          <p:cNvPr id="220" name="Line 5"/>
          <p:cNvSpPr/>
          <p:nvPr/>
        </p:nvSpPr>
        <p:spPr>
          <a:xfrm>
            <a:off x="3048000" y="914400"/>
            <a:ext cx="990600" cy="0"/>
          </a:xfrm>
          <a:prstGeom prst="line">
            <a:avLst/>
          </a:prstGeom>
          <a:ln w="19050">
            <a:solidFill>
              <a:srgbClr val="000080"/>
            </a:solidFill>
            <a:tailEnd type="triangle"/>
          </a:ln>
        </p:spPr>
        <p:txBody>
          <a:bodyPr lIns="45719" rIns="45719"/>
          <a:lstStyle/>
          <a:p>
            <a:endParaRPr/>
          </a:p>
        </p:txBody>
      </p:sp>
      <p:sp>
        <p:nvSpPr>
          <p:cNvPr id="221" name="Text Box 6"/>
          <p:cNvSpPr txBox="1"/>
          <p:nvPr/>
        </p:nvSpPr>
        <p:spPr>
          <a:xfrm>
            <a:off x="3124200" y="457200"/>
            <a:ext cx="838200"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semena</a:t>
            </a:r>
          </a:p>
        </p:txBody>
      </p:sp>
      <p:sp>
        <p:nvSpPr>
          <p:cNvPr id="222" name="Text Box 7"/>
          <p:cNvSpPr txBox="1"/>
          <p:nvPr/>
        </p:nvSpPr>
        <p:spPr>
          <a:xfrm>
            <a:off x="3124200" y="990600"/>
            <a:ext cx="578209"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vl1pPr>
          </a:lstStyle>
          <a:p>
            <a:r>
              <a:t>výsev</a:t>
            </a:r>
          </a:p>
        </p:txBody>
      </p:sp>
      <p:sp>
        <p:nvSpPr>
          <p:cNvPr id="223" name="Text Box 9"/>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219"/>
                                        </p:tgtEl>
                                        <p:attrNameLst>
                                          <p:attrName>style.visibility</p:attrName>
                                        </p:attrNameLst>
                                      </p:cBhvr>
                                      <p:to>
                                        <p:strVal val="visible"/>
                                      </p:to>
                                    </p:set>
                                    <p:animEffect transition="in" filter="fade">
                                      <p:cBhvr>
                                        <p:cTn id="11" dur="500"/>
                                        <p:tgtEl>
                                          <p:spTgt spid="219"/>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221"/>
                                        </p:tgtEl>
                                        <p:attrNameLst>
                                          <p:attrName>style.visibility</p:attrName>
                                        </p:attrNameLst>
                                      </p:cBhvr>
                                      <p:to>
                                        <p:strVal val="visible"/>
                                      </p:to>
                                    </p:set>
                                    <p:animEffect transition="in" filter="fade">
                                      <p:cBhvr>
                                        <p:cTn id="15" dur="500"/>
                                        <p:tgtEl>
                                          <p:spTgt spid="2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p:tmAbs val="0"/>
                                  </p:iterate>
                                  <p:childTnLst>
                                    <p:set>
                                      <p:cBhvr>
                                        <p:cTn id="19" fill="hold"/>
                                        <p:tgtEl>
                                          <p:spTgt spid="222"/>
                                        </p:tgtEl>
                                        <p:attrNameLst>
                                          <p:attrName>style.visibility</p:attrName>
                                        </p:attrNameLst>
                                      </p:cBhvr>
                                      <p:to>
                                        <p:strVal val="visible"/>
                                      </p:to>
                                    </p:set>
                                    <p:anim calcmode="lin" valueType="num">
                                      <p:cBhvr>
                                        <p:cTn id="20" dur="500" fill="hold"/>
                                        <p:tgtEl>
                                          <p:spTgt spid="222"/>
                                        </p:tgtEl>
                                        <p:attrNameLst>
                                          <p:attrName>ppt_x</p:attrName>
                                        </p:attrNameLst>
                                      </p:cBhvr>
                                      <p:tavLst>
                                        <p:tav tm="0">
                                          <p:val>
                                            <p:strVal val="0-#ppt_w/2"/>
                                          </p:val>
                                        </p:tav>
                                        <p:tav tm="100000">
                                          <p:val>
                                            <p:strVal val="#ppt_x"/>
                                          </p:val>
                                        </p:tav>
                                      </p:tavLst>
                                    </p:anim>
                                    <p:anim calcmode="lin" valueType="num">
                                      <p:cBhvr>
                                        <p:cTn id="21" dur="500" fill="hold"/>
                                        <p:tgtEl>
                                          <p:spTgt spid="222"/>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iterate>
                                    <p:tmAbs val="0"/>
                                  </p:iterate>
                                  <p:childTnLst>
                                    <p:set>
                                      <p:cBhvr>
                                        <p:cTn id="24" fill="hold"/>
                                        <p:tgtEl>
                                          <p:spTgt spid="220"/>
                                        </p:tgtEl>
                                        <p:attrNameLst>
                                          <p:attrName>style.visibility</p:attrName>
                                        </p:attrNameLst>
                                      </p:cBhvr>
                                      <p:to>
                                        <p:strVal val="visible"/>
                                      </p:to>
                                    </p:set>
                                    <p:animEffect transition="in" filter="wipe(left)">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advAuto="0"/>
      <p:bldP spid="219" grpId="0" animBg="1" advAuto="0"/>
      <p:bldP spid="220" grpId="0" animBg="1" advAuto="0"/>
      <p:bldP spid="221" grpId="0" animBg="1" advAuto="0"/>
      <p:bldP spid="22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Picture 3"/>
          <p:cNvGrpSpPr/>
          <p:nvPr/>
        </p:nvGrpSpPr>
        <p:grpSpPr>
          <a:xfrm>
            <a:off x="1905000" y="381000"/>
            <a:ext cx="744538" cy="954088"/>
            <a:chOff x="0" y="0"/>
            <a:chExt cx="744537" cy="954087"/>
          </a:xfrm>
        </p:grpSpPr>
        <p:sp>
          <p:nvSpPr>
            <p:cNvPr id="225" name="Obdélník"/>
            <p:cNvSpPr/>
            <p:nvPr/>
          </p:nvSpPr>
          <p:spPr>
            <a:xfrm>
              <a:off x="0" y="0"/>
              <a:ext cx="744538" cy="9540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226" name="image29.png" descr="image29.png"/>
            <p:cNvPicPr>
              <a:picLocks noChangeAspect="1"/>
            </p:cNvPicPr>
            <p:nvPr/>
          </p:nvPicPr>
          <p:blipFill>
            <a:blip r:embed="rId2"/>
            <a:stretch>
              <a:fillRect/>
            </a:stretch>
          </p:blipFill>
          <p:spPr>
            <a:xfrm>
              <a:off x="0" y="0"/>
              <a:ext cx="744538" cy="954088"/>
            </a:xfrm>
            <a:prstGeom prst="rect">
              <a:avLst/>
            </a:prstGeom>
            <a:ln w="12700" cap="flat">
              <a:noFill/>
              <a:miter lim="400000"/>
            </a:ln>
            <a:effectLst/>
          </p:spPr>
        </p:pic>
      </p:grpSp>
      <p:sp>
        <p:nvSpPr>
          <p:cNvPr id="228" name="Text Box 4"/>
          <p:cNvSpPr txBox="1"/>
          <p:nvPr/>
        </p:nvSpPr>
        <p:spPr>
          <a:xfrm>
            <a:off x="2117725" y="1562100"/>
            <a:ext cx="370692" cy="3484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pPr>
            <a:r>
              <a:t>A</a:t>
            </a:r>
            <a:r>
              <a:rPr>
                <a:solidFill>
                  <a:srgbClr val="FF3300"/>
                </a:solidFill>
              </a:rPr>
              <a:t>a</a:t>
            </a:r>
          </a:p>
        </p:txBody>
      </p:sp>
      <p:sp>
        <p:nvSpPr>
          <p:cNvPr id="229" name="Line 5"/>
          <p:cNvSpPr/>
          <p:nvPr/>
        </p:nvSpPr>
        <p:spPr>
          <a:xfrm>
            <a:off x="3048000" y="914400"/>
            <a:ext cx="990600" cy="0"/>
          </a:xfrm>
          <a:prstGeom prst="line">
            <a:avLst/>
          </a:prstGeom>
          <a:ln w="19050">
            <a:solidFill>
              <a:srgbClr val="000080"/>
            </a:solidFill>
            <a:tailEnd type="triangle"/>
          </a:ln>
        </p:spPr>
        <p:txBody>
          <a:bodyPr lIns="45719" rIns="45719"/>
          <a:lstStyle/>
          <a:p>
            <a:endParaRPr/>
          </a:p>
        </p:txBody>
      </p:sp>
      <p:sp>
        <p:nvSpPr>
          <p:cNvPr id="230" name="Text Box 6"/>
          <p:cNvSpPr txBox="1"/>
          <p:nvPr/>
        </p:nvSpPr>
        <p:spPr>
          <a:xfrm>
            <a:off x="3124200" y="457200"/>
            <a:ext cx="838200"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semena</a:t>
            </a:r>
          </a:p>
        </p:txBody>
      </p:sp>
      <p:sp>
        <p:nvSpPr>
          <p:cNvPr id="231" name="Text Box 7"/>
          <p:cNvSpPr txBox="1"/>
          <p:nvPr/>
        </p:nvSpPr>
        <p:spPr>
          <a:xfrm>
            <a:off x="3124200" y="990600"/>
            <a:ext cx="578209"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vl1pPr>
          </a:lstStyle>
          <a:p>
            <a:r>
              <a:t>výsev</a:t>
            </a:r>
          </a:p>
        </p:txBody>
      </p:sp>
      <p:sp>
        <p:nvSpPr>
          <p:cNvPr id="232" name="Oval 12"/>
          <p:cNvSpPr/>
          <p:nvPr/>
        </p:nvSpPr>
        <p:spPr>
          <a:xfrm flipH="1" flipV="1">
            <a:off x="4783087" y="761753"/>
            <a:ext cx="80393" cy="59433"/>
          </a:xfrm>
          <a:prstGeom prst="ellipse">
            <a:avLst/>
          </a:prstGeom>
          <a:solidFill>
            <a:schemeClr val="accent3">
              <a:lumOff val="44000"/>
            </a:schemeClr>
          </a:solidFill>
          <a:ln>
            <a:solidFill>
              <a:schemeClr val="accent3">
                <a:lumOff val="44000"/>
              </a:schemeClr>
            </a:solidFill>
          </a:ln>
        </p:spPr>
        <p:txBody>
          <a:bodyPr lIns="45719" rIns="45719" anchor="ctr"/>
          <a:lstStyle/>
          <a:p>
            <a:pPr>
              <a:defRPr>
                <a:solidFill>
                  <a:srgbClr val="FFFF66"/>
                </a:solidFill>
              </a:defRPr>
            </a:pPr>
            <a:endParaRPr/>
          </a:p>
        </p:txBody>
      </p:sp>
      <p:sp>
        <p:nvSpPr>
          <p:cNvPr id="233" name="Oval 13"/>
          <p:cNvSpPr/>
          <p:nvPr/>
        </p:nvSpPr>
        <p:spPr>
          <a:xfrm flipH="1" flipV="1">
            <a:off x="50878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34" name="Oval 14"/>
          <p:cNvSpPr/>
          <p:nvPr/>
        </p:nvSpPr>
        <p:spPr>
          <a:xfrm flipH="1" flipV="1">
            <a:off x="5011687" y="914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35" name="Oval 15"/>
          <p:cNvSpPr/>
          <p:nvPr/>
        </p:nvSpPr>
        <p:spPr>
          <a:xfrm flipH="1" flipV="1">
            <a:off x="5316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36" name="Oval 16"/>
          <p:cNvSpPr/>
          <p:nvPr/>
        </p:nvSpPr>
        <p:spPr>
          <a:xfrm flipH="1" flipV="1">
            <a:off x="51640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37" name="Oval 17"/>
          <p:cNvSpPr/>
          <p:nvPr/>
        </p:nvSpPr>
        <p:spPr>
          <a:xfrm flipH="1" flipV="1">
            <a:off x="50116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38" name="Oval 18"/>
          <p:cNvSpPr/>
          <p:nvPr/>
        </p:nvSpPr>
        <p:spPr>
          <a:xfrm flipH="1" flipV="1">
            <a:off x="48592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39" name="Oval 19"/>
          <p:cNvSpPr/>
          <p:nvPr/>
        </p:nvSpPr>
        <p:spPr>
          <a:xfrm flipH="1" flipV="1">
            <a:off x="4935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0" name="Oval 20"/>
          <p:cNvSpPr/>
          <p:nvPr/>
        </p:nvSpPr>
        <p:spPr>
          <a:xfrm flipH="1" flipV="1">
            <a:off x="50878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1" name="Oval 21"/>
          <p:cNvSpPr/>
          <p:nvPr/>
        </p:nvSpPr>
        <p:spPr>
          <a:xfrm flipH="1" flipV="1">
            <a:off x="51640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2" name="Oval 22"/>
          <p:cNvSpPr/>
          <p:nvPr/>
        </p:nvSpPr>
        <p:spPr>
          <a:xfrm flipH="1" flipV="1">
            <a:off x="52402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3" name="Oval 23"/>
          <p:cNvSpPr/>
          <p:nvPr/>
        </p:nvSpPr>
        <p:spPr>
          <a:xfrm flipH="1" flipV="1">
            <a:off x="52402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4" name="Oval 24"/>
          <p:cNvSpPr/>
          <p:nvPr/>
        </p:nvSpPr>
        <p:spPr>
          <a:xfrm flipH="1" flipV="1">
            <a:off x="54688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5" name="Oval 25"/>
          <p:cNvSpPr/>
          <p:nvPr/>
        </p:nvSpPr>
        <p:spPr>
          <a:xfrm flipH="1" flipV="1">
            <a:off x="53164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6" name="Oval 26"/>
          <p:cNvSpPr/>
          <p:nvPr/>
        </p:nvSpPr>
        <p:spPr>
          <a:xfrm flipH="1" flipV="1">
            <a:off x="53164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47" name="Text Box 27"/>
          <p:cNvSpPr txBox="1"/>
          <p:nvPr/>
        </p:nvSpPr>
        <p:spPr>
          <a:xfrm>
            <a:off x="4419600" y="1246187"/>
            <a:ext cx="6097300" cy="6151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solidFill>
                  <a:srgbClr val="FF0000"/>
                </a:solidFill>
              </a:defRPr>
            </a:pPr>
            <a:r>
              <a:t>Jaké budou genotypové a fenotypové štěpné poměry v potomstvu</a:t>
            </a:r>
            <a:endParaRPr>
              <a:solidFill>
                <a:srgbClr val="FFFF66"/>
              </a:solidFill>
            </a:endParaRPr>
          </a:p>
          <a:p>
            <a:pPr>
              <a:defRPr sz="1800">
                <a:solidFill>
                  <a:srgbClr val="FF0000"/>
                </a:solidFill>
              </a:defRPr>
            </a:pPr>
            <a:r>
              <a:t>monohobrida Aa?</a:t>
            </a:r>
          </a:p>
        </p:txBody>
      </p:sp>
      <p:sp>
        <p:nvSpPr>
          <p:cNvPr id="248" name="Line 28"/>
          <p:cNvSpPr/>
          <p:nvPr/>
        </p:nvSpPr>
        <p:spPr>
          <a:xfrm>
            <a:off x="2666999" y="1981200"/>
            <a:ext cx="1676402" cy="533400"/>
          </a:xfrm>
          <a:prstGeom prst="line">
            <a:avLst/>
          </a:prstGeom>
          <a:ln w="28575">
            <a:solidFill>
              <a:srgbClr val="000080"/>
            </a:solidFill>
            <a:tailEnd type="triangle"/>
          </a:ln>
        </p:spPr>
        <p:txBody>
          <a:bodyPr lIns="45719" rIns="45719"/>
          <a:lstStyle/>
          <a:p>
            <a:endParaRPr/>
          </a:p>
        </p:txBody>
      </p:sp>
      <p:sp>
        <p:nvSpPr>
          <p:cNvPr id="249" name="Text Box 29"/>
          <p:cNvSpPr txBox="1"/>
          <p:nvPr/>
        </p:nvSpPr>
        <p:spPr>
          <a:xfrm>
            <a:off x="4479926" y="2373313"/>
            <a:ext cx="1184276" cy="3484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800">
                <a:solidFill>
                  <a:srgbClr val="FF0000"/>
                </a:solidFill>
              </a:defRPr>
            </a:lvl1pPr>
          </a:lstStyle>
          <a:p>
            <a:r>
              <a:t> Aa  x  Aa</a:t>
            </a:r>
          </a:p>
        </p:txBody>
      </p:sp>
      <p:sp>
        <p:nvSpPr>
          <p:cNvPr id="250" name="Text Box 30"/>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
        <p:nvSpPr>
          <p:cNvPr id="251" name="Ovál 2"/>
          <p:cNvSpPr/>
          <p:nvPr/>
        </p:nvSpPr>
        <p:spPr>
          <a:xfrm>
            <a:off x="4655839" y="388939"/>
            <a:ext cx="1076623" cy="857251"/>
          </a:xfrm>
          <a:prstGeom prst="ellipse">
            <a:avLst/>
          </a:prstGeom>
          <a:ln w="12700">
            <a:solidFill>
              <a:srgbClr val="000000"/>
            </a:solidFill>
            <a:miter/>
          </a:ln>
        </p:spPr>
        <p:txBody>
          <a:bodyPr lIns="45719" rIns="45719"/>
          <a:lstStyle/>
          <a:p>
            <a:pPr>
              <a:defRPr>
                <a:solidFill>
                  <a:srgbClr val="FFFF66"/>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47"/>
                                        </p:tgtEl>
                                        <p:attrNameLst>
                                          <p:attrName>style.visibility</p:attrName>
                                        </p:attrNameLst>
                                      </p:cBhvr>
                                      <p:to>
                                        <p:strVal val="visible"/>
                                      </p:to>
                                    </p:set>
                                    <p:animEffect transition="in" filter="fade">
                                      <p:cBhvr>
                                        <p:cTn id="7" dur="500"/>
                                        <p:tgtEl>
                                          <p:spTgt spid="247"/>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248"/>
                                        </p:tgtEl>
                                        <p:attrNameLst>
                                          <p:attrName>style.visibility</p:attrName>
                                        </p:attrNameLst>
                                      </p:cBhvr>
                                      <p:to>
                                        <p:strVal val="visible"/>
                                      </p:to>
                                    </p:set>
                                    <p:animEffect transition="in" filter="fade">
                                      <p:cBhvr>
                                        <p:cTn id="11" dur="500"/>
                                        <p:tgtEl>
                                          <p:spTgt spid="248"/>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249"/>
                                        </p:tgtEl>
                                        <p:attrNameLst>
                                          <p:attrName>style.visibility</p:attrName>
                                        </p:attrNameLst>
                                      </p:cBhvr>
                                      <p:to>
                                        <p:strVal val="visible"/>
                                      </p:to>
                                    </p:set>
                                    <p:animEffect transition="in" filter="fade">
                                      <p:cBhvr>
                                        <p:cTn id="15"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advAuto="0"/>
      <p:bldP spid="248" grpId="0" animBg="1" advAuto="0"/>
      <p:bldP spid="24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 Box 2"/>
          <p:cNvSpPr txBox="1"/>
          <p:nvPr/>
        </p:nvSpPr>
        <p:spPr>
          <a:xfrm>
            <a:off x="2971800" y="304800"/>
            <a:ext cx="5795130"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i="1" u="sng">
                <a:solidFill>
                  <a:srgbClr val="FF0000"/>
                </a:solidFill>
              </a:defRPr>
            </a:lvl1pPr>
          </a:lstStyle>
          <a:p>
            <a:r>
              <a:t>Arabidopsis thaliana – huseníček rolní</a:t>
            </a:r>
          </a:p>
        </p:txBody>
      </p:sp>
      <p:sp>
        <p:nvSpPr>
          <p:cNvPr id="118" name="Text Box 3"/>
          <p:cNvSpPr txBox="1"/>
          <p:nvPr/>
        </p:nvSpPr>
        <p:spPr>
          <a:xfrm>
            <a:off x="5334000" y="1827213"/>
            <a:ext cx="5373549" cy="1684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solidFill>
                  <a:srgbClr val="000066"/>
                </a:solidFill>
                <a:latin typeface="Arial"/>
                <a:ea typeface="Arial"/>
                <a:cs typeface="Arial"/>
                <a:sym typeface="Arial"/>
              </a:defRPr>
            </a:pPr>
            <a:r>
              <a:t>- čeleď: </a:t>
            </a:r>
            <a:r>
              <a:rPr i="1"/>
              <a:t>Brassicaceae</a:t>
            </a:r>
            <a:r>
              <a:t> (Brukvovité)</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buSzPct val="100000"/>
              <a:buChar char="-"/>
              <a:defRPr sz="1800">
                <a:solidFill>
                  <a:srgbClr val="000066"/>
                </a:solidFill>
                <a:latin typeface="Arial"/>
                <a:ea typeface="Arial"/>
                <a:cs typeface="Arial"/>
                <a:sym typeface="Arial"/>
              </a:defRPr>
            </a:pPr>
            <a:r>
              <a:t> rozšíření: kosmopolitní, od nížin až do hor, </a:t>
            </a:r>
            <a:endParaRPr>
              <a:solidFill>
                <a:srgbClr val="FFFF66"/>
              </a:solidFill>
            </a:endParaRPr>
          </a:p>
          <a:p>
            <a:pPr>
              <a:defRPr sz="1800">
                <a:solidFill>
                  <a:srgbClr val="000066"/>
                </a:solidFill>
                <a:latin typeface="Arial"/>
                <a:ea typeface="Arial"/>
                <a:cs typeface="Arial"/>
                <a:sym typeface="Arial"/>
              </a:defRPr>
            </a:pPr>
            <a:r>
              <a:t>                  zejména na výslunných stráních</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defRPr sz="1800">
                <a:solidFill>
                  <a:srgbClr val="000066"/>
                </a:solidFill>
                <a:latin typeface="Arial"/>
                <a:ea typeface="Arial"/>
                <a:cs typeface="Arial"/>
                <a:sym typeface="Arial"/>
              </a:defRPr>
            </a:pPr>
            <a:r>
              <a:t>- poprvé popsána Johannesem Thalem v 16. století </a:t>
            </a:r>
          </a:p>
        </p:txBody>
      </p:sp>
      <p:pic>
        <p:nvPicPr>
          <p:cNvPr id="119" name="Picture 4" descr="Picture 4"/>
          <p:cNvPicPr>
            <a:picLocks noChangeAspect="1"/>
          </p:cNvPicPr>
          <p:nvPr/>
        </p:nvPicPr>
        <p:blipFill>
          <a:blip r:embed="rId2"/>
          <a:stretch>
            <a:fillRect/>
          </a:stretch>
        </p:blipFill>
        <p:spPr>
          <a:xfrm>
            <a:off x="1774825" y="1052512"/>
            <a:ext cx="3455988" cy="5472114"/>
          </a:xfrm>
          <a:prstGeom prst="rect">
            <a:avLst/>
          </a:prstGeom>
          <a:ln w="19050">
            <a:solidFill>
              <a:srgbClr val="003300"/>
            </a:solidFill>
            <a:miter/>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18">
                                            <p:bg/>
                                          </p:spTgt>
                                        </p:tgtEl>
                                        <p:attrNameLst>
                                          <p:attrName>style.visibility</p:attrName>
                                        </p:attrNameLst>
                                      </p:cBhvr>
                                      <p:to>
                                        <p:strVal val="visible"/>
                                      </p:to>
                                    </p:set>
                                    <p:animEffect transition="in" filter="fade">
                                      <p:cBhvr>
                                        <p:cTn id="7" dur="500"/>
                                        <p:tgtEl>
                                          <p:spTgt spid="118">
                                            <p:bg/>
                                          </p:spTgt>
                                        </p:tgtEl>
                                      </p:cBhvr>
                                    </p:animEffect>
                                  </p:childTnLst>
                                </p:cTn>
                              </p:par>
                              <p:par>
                                <p:cTn id="8" presetID="10" presetClass="entr" presetSubtype="0" fill="hold" grpId="0" nodeType="withEffect">
                                  <p:stCondLst>
                                    <p:cond delay="0"/>
                                  </p:stCondLst>
                                  <p:iterate>
                                    <p:tmAbs val="0"/>
                                  </p:iterate>
                                  <p:childTnLst>
                                    <p:set>
                                      <p:cBhvr>
                                        <p:cTn id="9" fill="hold"/>
                                        <p:tgtEl>
                                          <p:spTgt spid="118">
                                            <p:txEl>
                                              <p:pRg st="0" end="0"/>
                                            </p:txEl>
                                          </p:spTgt>
                                        </p:tgtEl>
                                        <p:attrNameLst>
                                          <p:attrName>style.visibility</p:attrName>
                                        </p:attrNameLst>
                                      </p:cBhvr>
                                      <p:to>
                                        <p:strVal val="visible"/>
                                      </p:to>
                                    </p:set>
                                    <p:animEffect transition="in" filter="fade">
                                      <p:cBhvr>
                                        <p:cTn id="10" dur="500"/>
                                        <p:tgtEl>
                                          <p:spTgt spid="118">
                                            <p:txEl>
                                              <p:pRg st="0" end="0"/>
                                            </p:txEl>
                                          </p:spTgt>
                                        </p:tgtEl>
                                      </p:cBhvr>
                                    </p:animEffect>
                                  </p:childTnLst>
                                </p:cTn>
                              </p:par>
                            </p:childTnLst>
                          </p:cTn>
                        </p:par>
                        <p:par>
                          <p:cTn id="11" fill="hold">
                            <p:stCondLst>
                              <p:cond delay="500"/>
                            </p:stCondLst>
                            <p:childTnLst>
                              <p:par>
                                <p:cTn id="12" presetID="10" presetClass="entr" fill="hold" grpId="0" nodeType="afterEffect">
                                  <p:stCondLst>
                                    <p:cond delay="0"/>
                                  </p:stCondLst>
                                  <p:iterate>
                                    <p:tmAbs val="0"/>
                                  </p:iterate>
                                  <p:childTnLst>
                                    <p:set>
                                      <p:cBhvr>
                                        <p:cTn id="13" fill="hold"/>
                                        <p:tgtEl>
                                          <p:spTgt spid="118">
                                            <p:txEl>
                                              <p:pRg st="1" end="1"/>
                                            </p:txEl>
                                          </p:spTgt>
                                        </p:tgtEl>
                                        <p:attrNameLst>
                                          <p:attrName>style.visibility</p:attrName>
                                        </p:attrNameLst>
                                      </p:cBhvr>
                                      <p:to>
                                        <p:strVal val="visible"/>
                                      </p:to>
                                    </p:set>
                                    <p:animEffect transition="in" filter="fade">
                                      <p:cBhvr>
                                        <p:cTn id="14" dur="500"/>
                                        <p:tgtEl>
                                          <p:spTgt spid="11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0" nodeType="clickEffect">
                                  <p:stCondLst>
                                    <p:cond delay="0"/>
                                  </p:stCondLst>
                                  <p:iterate>
                                    <p:tmAbs val="0"/>
                                  </p:iterate>
                                  <p:childTnLst>
                                    <p:set>
                                      <p:cBhvr>
                                        <p:cTn id="18" fill="hold"/>
                                        <p:tgtEl>
                                          <p:spTgt spid="118">
                                            <p:txEl>
                                              <p:pRg st="2" end="2"/>
                                            </p:txEl>
                                          </p:spTgt>
                                        </p:tgtEl>
                                        <p:attrNameLst>
                                          <p:attrName>style.visibility</p:attrName>
                                        </p:attrNameLst>
                                      </p:cBhvr>
                                      <p:to>
                                        <p:strVal val="visible"/>
                                      </p:to>
                                    </p:set>
                                    <p:animEffect transition="in" filter="fade">
                                      <p:cBhvr>
                                        <p:cTn id="19" dur="500"/>
                                        <p:tgtEl>
                                          <p:spTgt spid="118">
                                            <p:txEl>
                                              <p:pRg st="2" end="2"/>
                                            </p:txEl>
                                          </p:spTgt>
                                        </p:tgtEl>
                                      </p:cBhvr>
                                    </p:animEffect>
                                  </p:childTnLst>
                                </p:cTn>
                              </p:par>
                            </p:childTnLst>
                          </p:cTn>
                        </p:par>
                        <p:par>
                          <p:cTn id="20" fill="hold">
                            <p:stCondLst>
                              <p:cond delay="500"/>
                            </p:stCondLst>
                            <p:childTnLst>
                              <p:par>
                                <p:cTn id="21" presetID="10" presetClass="entr" fill="hold" grpId="0" nodeType="afterEffect">
                                  <p:stCondLst>
                                    <p:cond delay="0"/>
                                  </p:stCondLst>
                                  <p:iterate>
                                    <p:tmAbs val="0"/>
                                  </p:iterate>
                                  <p:childTnLst>
                                    <p:set>
                                      <p:cBhvr>
                                        <p:cTn id="22" fill="hold"/>
                                        <p:tgtEl>
                                          <p:spTgt spid="118">
                                            <p:txEl>
                                              <p:pRg st="3" end="3"/>
                                            </p:txEl>
                                          </p:spTgt>
                                        </p:tgtEl>
                                        <p:attrNameLst>
                                          <p:attrName>style.visibility</p:attrName>
                                        </p:attrNameLst>
                                      </p:cBhvr>
                                      <p:to>
                                        <p:strVal val="visible"/>
                                      </p:to>
                                    </p:set>
                                    <p:animEffect transition="in" filter="fade">
                                      <p:cBhvr>
                                        <p:cTn id="23" dur="500"/>
                                        <p:tgtEl>
                                          <p:spTgt spid="118">
                                            <p:txEl>
                                              <p:pRg st="3" end="3"/>
                                            </p:txEl>
                                          </p:spTgt>
                                        </p:tgtEl>
                                      </p:cBhvr>
                                    </p:animEffect>
                                  </p:childTnLst>
                                </p:cTn>
                              </p:par>
                            </p:childTnLst>
                          </p:cTn>
                        </p:par>
                        <p:par>
                          <p:cTn id="24" fill="hold">
                            <p:stCondLst>
                              <p:cond delay="1000"/>
                            </p:stCondLst>
                            <p:childTnLst>
                              <p:par>
                                <p:cTn id="25" presetID="10" presetClass="entr" fill="hold" grpId="0" nodeType="afterEffect">
                                  <p:stCondLst>
                                    <p:cond delay="0"/>
                                  </p:stCondLst>
                                  <p:iterate>
                                    <p:tmAbs val="0"/>
                                  </p:iterate>
                                  <p:childTnLst>
                                    <p:set>
                                      <p:cBhvr>
                                        <p:cTn id="26" fill="hold"/>
                                        <p:tgtEl>
                                          <p:spTgt spid="118">
                                            <p:txEl>
                                              <p:pRg st="4" end="4"/>
                                            </p:txEl>
                                          </p:spTgt>
                                        </p:tgtEl>
                                        <p:attrNameLst>
                                          <p:attrName>style.visibility</p:attrName>
                                        </p:attrNameLst>
                                      </p:cBhvr>
                                      <p:to>
                                        <p:strVal val="visible"/>
                                      </p:to>
                                    </p:set>
                                    <p:animEffect transition="in" filter="fade">
                                      <p:cBhvr>
                                        <p:cTn id="27" dur="500"/>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118">
                                            <p:txEl>
                                              <p:pRg st="5" end="5"/>
                                            </p:txEl>
                                          </p:spTgt>
                                        </p:tgtEl>
                                        <p:attrNameLst>
                                          <p:attrName>style.visibility</p:attrName>
                                        </p:attrNameLst>
                                      </p:cBhvr>
                                      <p:to>
                                        <p:strVal val="visible"/>
                                      </p:to>
                                    </p:set>
                                    <p:animEffect transition="in" filter="fade">
                                      <p:cBhvr>
                                        <p:cTn id="32" dur="500"/>
                                        <p:tgtEl>
                                          <p:spTgt spid="1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Picture 3"/>
          <p:cNvGrpSpPr/>
          <p:nvPr/>
        </p:nvGrpSpPr>
        <p:grpSpPr>
          <a:xfrm>
            <a:off x="1905000" y="381000"/>
            <a:ext cx="744538" cy="954088"/>
            <a:chOff x="0" y="0"/>
            <a:chExt cx="744537" cy="954087"/>
          </a:xfrm>
        </p:grpSpPr>
        <p:sp>
          <p:nvSpPr>
            <p:cNvPr id="253" name="Obdélník"/>
            <p:cNvSpPr/>
            <p:nvPr/>
          </p:nvSpPr>
          <p:spPr>
            <a:xfrm>
              <a:off x="0" y="0"/>
              <a:ext cx="744538" cy="9540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254" name="image29.png" descr="image29.png"/>
            <p:cNvPicPr>
              <a:picLocks noChangeAspect="1"/>
            </p:cNvPicPr>
            <p:nvPr/>
          </p:nvPicPr>
          <p:blipFill>
            <a:blip r:embed="rId2"/>
            <a:stretch>
              <a:fillRect/>
            </a:stretch>
          </p:blipFill>
          <p:spPr>
            <a:xfrm>
              <a:off x="0" y="0"/>
              <a:ext cx="744538" cy="954088"/>
            </a:xfrm>
            <a:prstGeom prst="rect">
              <a:avLst/>
            </a:prstGeom>
            <a:ln w="12700" cap="flat">
              <a:noFill/>
              <a:miter lim="400000"/>
            </a:ln>
            <a:effectLst/>
          </p:spPr>
        </p:pic>
      </p:grpSp>
      <p:sp>
        <p:nvSpPr>
          <p:cNvPr id="256" name="Text Box 4"/>
          <p:cNvSpPr txBox="1"/>
          <p:nvPr/>
        </p:nvSpPr>
        <p:spPr>
          <a:xfrm>
            <a:off x="2117725" y="1562100"/>
            <a:ext cx="370692" cy="3484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pPr>
            <a:r>
              <a:t>A</a:t>
            </a:r>
            <a:r>
              <a:rPr>
                <a:solidFill>
                  <a:srgbClr val="FF3300"/>
                </a:solidFill>
              </a:rPr>
              <a:t>a</a:t>
            </a:r>
          </a:p>
        </p:txBody>
      </p:sp>
      <p:sp>
        <p:nvSpPr>
          <p:cNvPr id="257" name="Line 5"/>
          <p:cNvSpPr/>
          <p:nvPr/>
        </p:nvSpPr>
        <p:spPr>
          <a:xfrm>
            <a:off x="3048000" y="914400"/>
            <a:ext cx="990600" cy="0"/>
          </a:xfrm>
          <a:prstGeom prst="line">
            <a:avLst/>
          </a:prstGeom>
          <a:ln w="19050">
            <a:solidFill>
              <a:srgbClr val="000080"/>
            </a:solidFill>
            <a:tailEnd type="triangle"/>
          </a:ln>
        </p:spPr>
        <p:txBody>
          <a:bodyPr lIns="45719" rIns="45719"/>
          <a:lstStyle/>
          <a:p>
            <a:endParaRPr/>
          </a:p>
        </p:txBody>
      </p:sp>
      <p:sp>
        <p:nvSpPr>
          <p:cNvPr id="258" name="Text Box 6"/>
          <p:cNvSpPr txBox="1"/>
          <p:nvPr/>
        </p:nvSpPr>
        <p:spPr>
          <a:xfrm>
            <a:off x="3124200" y="457200"/>
            <a:ext cx="838200"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semena</a:t>
            </a:r>
          </a:p>
        </p:txBody>
      </p:sp>
      <p:sp>
        <p:nvSpPr>
          <p:cNvPr id="259" name="Text Box 7"/>
          <p:cNvSpPr txBox="1"/>
          <p:nvPr/>
        </p:nvSpPr>
        <p:spPr>
          <a:xfrm>
            <a:off x="3124200" y="990600"/>
            <a:ext cx="578209"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vl1pPr>
          </a:lstStyle>
          <a:p>
            <a:r>
              <a:t>výsev</a:t>
            </a:r>
          </a:p>
        </p:txBody>
      </p:sp>
      <p:sp>
        <p:nvSpPr>
          <p:cNvPr id="260" name="Text Box 24"/>
          <p:cNvSpPr txBox="1"/>
          <p:nvPr/>
        </p:nvSpPr>
        <p:spPr>
          <a:xfrm>
            <a:off x="4419600" y="1246187"/>
            <a:ext cx="6097300" cy="6151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solidFill>
                  <a:srgbClr val="FF0000"/>
                </a:solidFill>
              </a:defRPr>
            </a:pPr>
            <a:r>
              <a:t>Jaké budou genotypové a fenotypové štěpné poměry v potomstvu</a:t>
            </a:r>
            <a:endParaRPr>
              <a:solidFill>
                <a:srgbClr val="FFFF66"/>
              </a:solidFill>
            </a:endParaRPr>
          </a:p>
          <a:p>
            <a:pPr>
              <a:defRPr sz="1800">
                <a:solidFill>
                  <a:srgbClr val="FF0000"/>
                </a:solidFill>
              </a:defRPr>
            </a:pPr>
            <a:r>
              <a:t>monohobrida Aa?</a:t>
            </a:r>
          </a:p>
        </p:txBody>
      </p:sp>
      <p:sp>
        <p:nvSpPr>
          <p:cNvPr id="261" name="Line 25"/>
          <p:cNvSpPr/>
          <p:nvPr/>
        </p:nvSpPr>
        <p:spPr>
          <a:xfrm>
            <a:off x="2666999" y="1981200"/>
            <a:ext cx="1676402" cy="533400"/>
          </a:xfrm>
          <a:prstGeom prst="line">
            <a:avLst/>
          </a:prstGeom>
          <a:ln w="28575">
            <a:solidFill>
              <a:srgbClr val="000080"/>
            </a:solidFill>
            <a:tailEnd type="triangle"/>
          </a:ln>
        </p:spPr>
        <p:txBody>
          <a:bodyPr lIns="45719" rIns="45719"/>
          <a:lstStyle/>
          <a:p>
            <a:endParaRPr/>
          </a:p>
        </p:txBody>
      </p:sp>
      <p:sp>
        <p:nvSpPr>
          <p:cNvPr id="262" name="Text Box 27"/>
          <p:cNvSpPr txBox="1"/>
          <p:nvPr/>
        </p:nvSpPr>
        <p:spPr>
          <a:xfrm>
            <a:off x="4479925" y="2373313"/>
            <a:ext cx="2768600" cy="27487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a:solidFill>
                  <a:srgbClr val="FF0000"/>
                </a:solidFill>
              </a:defRPr>
            </a:pPr>
            <a:r>
              <a:t>      </a:t>
            </a:r>
            <a:r>
              <a:rPr>
                <a:solidFill>
                  <a:srgbClr val="000000"/>
                </a:solidFill>
              </a:rPr>
              <a:t>Aa    x    Aa</a:t>
            </a:r>
            <a:endParaRPr>
              <a:solidFill>
                <a:srgbClr val="FFFF66"/>
              </a:solidFill>
            </a:endParaRPr>
          </a:p>
          <a:p>
            <a:pPr>
              <a:defRPr sz="1800"/>
            </a:pPr>
            <a:endParaRPr>
              <a:solidFill>
                <a:srgbClr val="FFFF66"/>
              </a:solidFill>
            </a:endParaRPr>
          </a:p>
          <a:p>
            <a:pPr>
              <a:defRPr sz="1800"/>
            </a:pPr>
            <a:r>
              <a:t>     A,a         A,a</a:t>
            </a:r>
            <a:endParaRPr>
              <a:solidFill>
                <a:srgbClr val="FFFF66"/>
              </a:solidFill>
            </a:endParaRPr>
          </a:p>
          <a:p>
            <a:pPr>
              <a:defRPr sz="1800"/>
            </a:pPr>
            <a:endParaRPr>
              <a:solidFill>
                <a:srgbClr val="FFFF66"/>
              </a:solidFill>
            </a:endParaRPr>
          </a:p>
          <a:p>
            <a:pPr>
              <a:defRPr sz="1800"/>
            </a:pPr>
            <a:r>
              <a:t>     AA, Aa, Aa, aa</a:t>
            </a:r>
            <a:endParaRPr>
              <a:solidFill>
                <a:srgbClr val="FFFF66"/>
              </a:solidFill>
            </a:endParaRPr>
          </a:p>
          <a:p>
            <a:pPr>
              <a:defRPr sz="1800"/>
            </a:pPr>
            <a:r>
              <a:t>G:  1   :     2     :  1</a:t>
            </a:r>
            <a:endParaRPr>
              <a:solidFill>
                <a:srgbClr val="FFFF66"/>
              </a:solidFill>
            </a:endParaRPr>
          </a:p>
          <a:p>
            <a:pPr>
              <a:defRPr sz="1800"/>
            </a:pPr>
            <a:endParaRPr>
              <a:solidFill>
                <a:srgbClr val="FFFF66"/>
              </a:solidFill>
            </a:endParaRPr>
          </a:p>
          <a:p>
            <a:pPr>
              <a:defRPr sz="1800"/>
            </a:pPr>
            <a:r>
              <a:t>F:   A (A-)       :  a (aa)</a:t>
            </a:r>
            <a:endParaRPr>
              <a:solidFill>
                <a:srgbClr val="FFFF66"/>
              </a:solidFill>
            </a:endParaRPr>
          </a:p>
          <a:p>
            <a:pPr>
              <a:defRPr sz="1800"/>
            </a:pPr>
            <a:r>
              <a:t>           3           :  1</a:t>
            </a:r>
            <a:endParaRPr>
              <a:solidFill>
                <a:srgbClr val="FFFF66"/>
              </a:solidFill>
            </a:endParaRPr>
          </a:p>
        </p:txBody>
      </p:sp>
      <p:sp>
        <p:nvSpPr>
          <p:cNvPr id="263" name="Text Box 31"/>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
        <p:nvSpPr>
          <p:cNvPr id="264" name="Rectangle 32"/>
          <p:cNvSpPr/>
          <p:nvPr/>
        </p:nvSpPr>
        <p:spPr>
          <a:xfrm>
            <a:off x="4872039" y="4325034"/>
            <a:ext cx="1872034" cy="616135"/>
          </a:xfrm>
          <a:prstGeom prst="rect">
            <a:avLst/>
          </a:prstGeom>
          <a:ln w="19050">
            <a:solidFill>
              <a:srgbClr val="FF0000"/>
            </a:solidFill>
            <a:miter/>
          </a:ln>
        </p:spPr>
        <p:txBody>
          <a:bodyPr lIns="45719" rIns="45719" anchor="ctr"/>
          <a:lstStyle/>
          <a:p>
            <a:pPr>
              <a:defRPr>
                <a:solidFill>
                  <a:srgbClr val="FFFF66"/>
                </a:solidFill>
              </a:defRPr>
            </a:pPr>
            <a:endParaRPr/>
          </a:p>
        </p:txBody>
      </p:sp>
      <p:sp>
        <p:nvSpPr>
          <p:cNvPr id="265" name="Rectangle 33"/>
          <p:cNvSpPr/>
          <p:nvPr/>
        </p:nvSpPr>
        <p:spPr>
          <a:xfrm>
            <a:off x="4783087" y="3491693"/>
            <a:ext cx="1672953" cy="657386"/>
          </a:xfrm>
          <a:prstGeom prst="rect">
            <a:avLst/>
          </a:prstGeom>
          <a:ln w="19050">
            <a:solidFill>
              <a:srgbClr val="FF0000"/>
            </a:solidFill>
            <a:miter/>
          </a:ln>
        </p:spPr>
        <p:txBody>
          <a:bodyPr lIns="45719" rIns="45719" anchor="ctr"/>
          <a:lstStyle/>
          <a:p>
            <a:pPr>
              <a:defRPr>
                <a:solidFill>
                  <a:srgbClr val="FFFF66"/>
                </a:solidFill>
              </a:defRPr>
            </a:pPr>
            <a:endParaRPr/>
          </a:p>
        </p:txBody>
      </p:sp>
      <p:sp>
        <p:nvSpPr>
          <p:cNvPr id="266" name="Oval 12"/>
          <p:cNvSpPr/>
          <p:nvPr/>
        </p:nvSpPr>
        <p:spPr>
          <a:xfrm flipH="1" flipV="1">
            <a:off x="4783087" y="761753"/>
            <a:ext cx="80393" cy="59433"/>
          </a:xfrm>
          <a:prstGeom prst="ellipse">
            <a:avLst/>
          </a:prstGeom>
          <a:solidFill>
            <a:schemeClr val="accent3">
              <a:lumOff val="44000"/>
            </a:schemeClr>
          </a:solidFill>
          <a:ln>
            <a:solidFill>
              <a:schemeClr val="accent3">
                <a:lumOff val="44000"/>
              </a:schemeClr>
            </a:solidFill>
          </a:ln>
        </p:spPr>
        <p:txBody>
          <a:bodyPr lIns="45719" rIns="45719" anchor="ctr"/>
          <a:lstStyle/>
          <a:p>
            <a:pPr>
              <a:defRPr>
                <a:solidFill>
                  <a:srgbClr val="FFFF66"/>
                </a:solidFill>
              </a:defRPr>
            </a:pPr>
            <a:endParaRPr/>
          </a:p>
        </p:txBody>
      </p:sp>
      <p:sp>
        <p:nvSpPr>
          <p:cNvPr id="267" name="Oval 13"/>
          <p:cNvSpPr/>
          <p:nvPr/>
        </p:nvSpPr>
        <p:spPr>
          <a:xfrm flipH="1" flipV="1">
            <a:off x="50878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68" name="Oval 14"/>
          <p:cNvSpPr/>
          <p:nvPr/>
        </p:nvSpPr>
        <p:spPr>
          <a:xfrm flipH="1" flipV="1">
            <a:off x="5011687" y="914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69" name="Oval 15"/>
          <p:cNvSpPr/>
          <p:nvPr/>
        </p:nvSpPr>
        <p:spPr>
          <a:xfrm flipH="1" flipV="1">
            <a:off x="5316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0" name="Oval 16"/>
          <p:cNvSpPr/>
          <p:nvPr/>
        </p:nvSpPr>
        <p:spPr>
          <a:xfrm flipH="1" flipV="1">
            <a:off x="51640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1" name="Oval 17"/>
          <p:cNvSpPr/>
          <p:nvPr/>
        </p:nvSpPr>
        <p:spPr>
          <a:xfrm flipH="1" flipV="1">
            <a:off x="50116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2" name="Oval 18"/>
          <p:cNvSpPr/>
          <p:nvPr/>
        </p:nvSpPr>
        <p:spPr>
          <a:xfrm flipH="1" flipV="1">
            <a:off x="48592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3" name="Oval 19"/>
          <p:cNvSpPr/>
          <p:nvPr/>
        </p:nvSpPr>
        <p:spPr>
          <a:xfrm flipH="1" flipV="1">
            <a:off x="4935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4" name="Oval 20"/>
          <p:cNvSpPr/>
          <p:nvPr/>
        </p:nvSpPr>
        <p:spPr>
          <a:xfrm flipH="1" flipV="1">
            <a:off x="50878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5" name="Oval 21"/>
          <p:cNvSpPr/>
          <p:nvPr/>
        </p:nvSpPr>
        <p:spPr>
          <a:xfrm flipH="1" flipV="1">
            <a:off x="51640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6" name="Oval 22"/>
          <p:cNvSpPr/>
          <p:nvPr/>
        </p:nvSpPr>
        <p:spPr>
          <a:xfrm flipH="1" flipV="1">
            <a:off x="52402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7" name="Oval 23"/>
          <p:cNvSpPr/>
          <p:nvPr/>
        </p:nvSpPr>
        <p:spPr>
          <a:xfrm flipH="1" flipV="1">
            <a:off x="52402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8" name="Oval 24"/>
          <p:cNvSpPr/>
          <p:nvPr/>
        </p:nvSpPr>
        <p:spPr>
          <a:xfrm flipH="1" flipV="1">
            <a:off x="54688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79" name="Oval 25"/>
          <p:cNvSpPr/>
          <p:nvPr/>
        </p:nvSpPr>
        <p:spPr>
          <a:xfrm flipH="1" flipV="1">
            <a:off x="53164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80" name="Oval 26"/>
          <p:cNvSpPr/>
          <p:nvPr/>
        </p:nvSpPr>
        <p:spPr>
          <a:xfrm flipH="1" flipV="1">
            <a:off x="53164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81" name="Ovál 43"/>
          <p:cNvSpPr/>
          <p:nvPr/>
        </p:nvSpPr>
        <p:spPr>
          <a:xfrm>
            <a:off x="4655839" y="388939"/>
            <a:ext cx="1076623" cy="857251"/>
          </a:xfrm>
          <a:prstGeom prst="ellipse">
            <a:avLst/>
          </a:prstGeom>
          <a:ln w="12700">
            <a:solidFill>
              <a:srgbClr val="000000"/>
            </a:solidFill>
            <a:miter/>
          </a:ln>
        </p:spPr>
        <p:txBody>
          <a:bodyPr lIns="45719" rIns="45719"/>
          <a:lstStyle/>
          <a:p>
            <a:pPr>
              <a:defRPr>
                <a:solidFill>
                  <a:srgbClr val="FFFF66"/>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264"/>
                                        </p:tgtEl>
                                        <p:attrNameLst>
                                          <p:attrName>style.visibility</p:attrName>
                                        </p:attrNameLst>
                                      </p:cBhvr>
                                      <p:to>
                                        <p:strVal val="visible"/>
                                      </p:to>
                                    </p:set>
                                    <p:anim calcmode="lin" valueType="num">
                                      <p:cBhvr>
                                        <p:cTn id="7" dur="500" fill="hold"/>
                                        <p:tgtEl>
                                          <p:spTgt spid="264"/>
                                        </p:tgtEl>
                                        <p:attrNameLst>
                                          <p:attrName>ppt_w</p:attrName>
                                        </p:attrNameLst>
                                      </p:cBhvr>
                                      <p:tavLst>
                                        <p:tav tm="0">
                                          <p:val>
                                            <p:strVal val="4*#ppt_w"/>
                                          </p:val>
                                        </p:tav>
                                        <p:tav tm="100000">
                                          <p:val>
                                            <p:strVal val="#ppt_w"/>
                                          </p:val>
                                        </p:tav>
                                      </p:tavLst>
                                    </p:anim>
                                    <p:anim calcmode="lin" valueType="num">
                                      <p:cBhvr>
                                        <p:cTn id="8" dur="500" fill="hold"/>
                                        <p:tgtEl>
                                          <p:spTgt spid="26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p:tmAbs val="0"/>
                                  </p:iterate>
                                  <p:childTnLst>
                                    <p:set>
                                      <p:cBhvr>
                                        <p:cTn id="12" fill="hold"/>
                                        <p:tgtEl>
                                          <p:spTgt spid="265"/>
                                        </p:tgtEl>
                                        <p:attrNameLst>
                                          <p:attrName>style.visibility</p:attrName>
                                        </p:attrNameLst>
                                      </p:cBhvr>
                                      <p:to>
                                        <p:strVal val="visible"/>
                                      </p:to>
                                    </p:set>
                                    <p:anim calcmode="lin" valueType="num">
                                      <p:cBhvr>
                                        <p:cTn id="13" dur="500" fill="hold"/>
                                        <p:tgtEl>
                                          <p:spTgt spid="265"/>
                                        </p:tgtEl>
                                        <p:attrNameLst>
                                          <p:attrName>ppt_w</p:attrName>
                                        </p:attrNameLst>
                                      </p:cBhvr>
                                      <p:tavLst>
                                        <p:tav tm="0">
                                          <p:val>
                                            <p:strVal val="4*#ppt_w"/>
                                          </p:val>
                                        </p:tav>
                                        <p:tav tm="100000">
                                          <p:val>
                                            <p:strVal val="#ppt_w"/>
                                          </p:val>
                                        </p:tav>
                                      </p:tavLst>
                                    </p:anim>
                                    <p:anim calcmode="lin" valueType="num">
                                      <p:cBhvr>
                                        <p:cTn id="14" dur="500" fill="hold"/>
                                        <p:tgtEl>
                                          <p:spTgt spid="2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advAuto="0"/>
      <p:bldP spid="265"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Picture 3"/>
          <p:cNvGrpSpPr/>
          <p:nvPr/>
        </p:nvGrpSpPr>
        <p:grpSpPr>
          <a:xfrm>
            <a:off x="1905000" y="381000"/>
            <a:ext cx="744538" cy="954088"/>
            <a:chOff x="0" y="0"/>
            <a:chExt cx="744537" cy="954087"/>
          </a:xfrm>
        </p:grpSpPr>
        <p:sp>
          <p:nvSpPr>
            <p:cNvPr id="283" name="Obdélník"/>
            <p:cNvSpPr/>
            <p:nvPr/>
          </p:nvSpPr>
          <p:spPr>
            <a:xfrm>
              <a:off x="0" y="0"/>
              <a:ext cx="744538" cy="9540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284" name="image29.png" descr="image29.png"/>
            <p:cNvPicPr>
              <a:picLocks noChangeAspect="1"/>
            </p:cNvPicPr>
            <p:nvPr/>
          </p:nvPicPr>
          <p:blipFill>
            <a:blip r:embed="rId2"/>
            <a:stretch>
              <a:fillRect/>
            </a:stretch>
          </p:blipFill>
          <p:spPr>
            <a:xfrm>
              <a:off x="0" y="0"/>
              <a:ext cx="744538" cy="954088"/>
            </a:xfrm>
            <a:prstGeom prst="rect">
              <a:avLst/>
            </a:prstGeom>
            <a:ln w="12700" cap="flat">
              <a:noFill/>
              <a:miter lim="400000"/>
            </a:ln>
            <a:effectLst/>
          </p:spPr>
        </p:pic>
      </p:grpSp>
      <p:sp>
        <p:nvSpPr>
          <p:cNvPr id="286" name="Text Box 4"/>
          <p:cNvSpPr txBox="1"/>
          <p:nvPr/>
        </p:nvSpPr>
        <p:spPr>
          <a:xfrm>
            <a:off x="2117725" y="1562100"/>
            <a:ext cx="370692" cy="3484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pPr>
            <a:r>
              <a:t>A</a:t>
            </a:r>
            <a:r>
              <a:rPr>
                <a:solidFill>
                  <a:srgbClr val="FF3300"/>
                </a:solidFill>
              </a:rPr>
              <a:t>a</a:t>
            </a:r>
          </a:p>
        </p:txBody>
      </p:sp>
      <p:sp>
        <p:nvSpPr>
          <p:cNvPr id="287" name="Line 5"/>
          <p:cNvSpPr/>
          <p:nvPr/>
        </p:nvSpPr>
        <p:spPr>
          <a:xfrm>
            <a:off x="3048000" y="914400"/>
            <a:ext cx="990600" cy="0"/>
          </a:xfrm>
          <a:prstGeom prst="line">
            <a:avLst/>
          </a:prstGeom>
          <a:ln w="19050">
            <a:solidFill>
              <a:srgbClr val="000080"/>
            </a:solidFill>
            <a:tailEnd type="triangle"/>
          </a:ln>
        </p:spPr>
        <p:txBody>
          <a:bodyPr lIns="45719" rIns="45719"/>
          <a:lstStyle/>
          <a:p>
            <a:endParaRPr/>
          </a:p>
        </p:txBody>
      </p:sp>
      <p:sp>
        <p:nvSpPr>
          <p:cNvPr id="288" name="Text Box 6"/>
          <p:cNvSpPr txBox="1"/>
          <p:nvPr/>
        </p:nvSpPr>
        <p:spPr>
          <a:xfrm>
            <a:off x="3124200" y="457200"/>
            <a:ext cx="838200"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semena</a:t>
            </a:r>
          </a:p>
        </p:txBody>
      </p:sp>
      <p:sp>
        <p:nvSpPr>
          <p:cNvPr id="289" name="Text Box 7"/>
          <p:cNvSpPr txBox="1"/>
          <p:nvPr/>
        </p:nvSpPr>
        <p:spPr>
          <a:xfrm>
            <a:off x="3124200" y="990600"/>
            <a:ext cx="578209"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vl1pPr>
          </a:lstStyle>
          <a:p>
            <a:r>
              <a:t>výsev</a:t>
            </a:r>
          </a:p>
        </p:txBody>
      </p:sp>
      <p:sp>
        <p:nvSpPr>
          <p:cNvPr id="290" name="Text Box 9"/>
          <p:cNvSpPr txBox="1"/>
          <p:nvPr/>
        </p:nvSpPr>
        <p:spPr>
          <a:xfrm>
            <a:off x="6934200" y="609601"/>
            <a:ext cx="1066800" cy="540008"/>
          </a:xfrm>
          <a:prstGeom prst="rect">
            <a:avLst/>
          </a:prstGeom>
          <a:solidFill>
            <a:srgbClr val="CCFFC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pPr>
            <a:r>
              <a:t>F:  A  :  </a:t>
            </a:r>
            <a:r>
              <a:rPr>
                <a:solidFill>
                  <a:srgbClr val="FF3300"/>
                </a:solidFill>
              </a:rPr>
              <a:t>a</a:t>
            </a:r>
            <a:endParaRPr>
              <a:solidFill>
                <a:srgbClr val="FFFF66"/>
              </a:solidFill>
            </a:endParaRPr>
          </a:p>
          <a:p>
            <a:pPr>
              <a:defRPr sz="1600"/>
            </a:pPr>
            <a:r>
              <a:t>      3  :  1</a:t>
            </a:r>
          </a:p>
        </p:txBody>
      </p:sp>
      <p:sp>
        <p:nvSpPr>
          <p:cNvPr id="291" name="Text Box 10"/>
          <p:cNvSpPr txBox="1"/>
          <p:nvPr/>
        </p:nvSpPr>
        <p:spPr>
          <a:xfrm>
            <a:off x="9512300" y="1295400"/>
            <a:ext cx="1074500" cy="311408"/>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3300"/>
                </a:solidFill>
              </a:defRPr>
            </a:lvl1pPr>
          </a:lstStyle>
          <a:p>
            <a:r>
              <a:t>1. generace</a:t>
            </a:r>
          </a:p>
        </p:txBody>
      </p:sp>
      <p:sp>
        <p:nvSpPr>
          <p:cNvPr id="292" name="Text Box 11"/>
          <p:cNvSpPr txBox="1"/>
          <p:nvPr/>
        </p:nvSpPr>
        <p:spPr>
          <a:xfrm>
            <a:off x="8534400" y="609601"/>
            <a:ext cx="1453020" cy="540008"/>
          </a:xfrm>
          <a:prstGeom prst="rect">
            <a:avLst/>
          </a:prstGeom>
          <a:solidFill>
            <a:srgbClr val="CCFFC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a:pPr>
            <a:r>
              <a:t>G:   AA : A</a:t>
            </a:r>
            <a:r>
              <a:rPr>
                <a:solidFill>
                  <a:srgbClr val="FF3300"/>
                </a:solidFill>
              </a:rPr>
              <a:t>a </a:t>
            </a:r>
            <a:r>
              <a:t>: </a:t>
            </a:r>
            <a:r>
              <a:rPr>
                <a:solidFill>
                  <a:srgbClr val="FF3300"/>
                </a:solidFill>
              </a:rPr>
              <a:t>aa</a:t>
            </a:r>
            <a:endParaRPr>
              <a:solidFill>
                <a:srgbClr val="FFFF66"/>
              </a:solidFill>
            </a:endParaRPr>
          </a:p>
          <a:p>
            <a:pPr>
              <a:defRPr sz="1600"/>
            </a:pPr>
            <a:r>
              <a:t>       1    :   2  : 1</a:t>
            </a:r>
          </a:p>
        </p:txBody>
      </p:sp>
      <p:sp>
        <p:nvSpPr>
          <p:cNvPr id="293" name="Text Box 27"/>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
        <p:nvSpPr>
          <p:cNvPr id="294" name="Oval 12"/>
          <p:cNvSpPr/>
          <p:nvPr/>
        </p:nvSpPr>
        <p:spPr>
          <a:xfrm flipH="1" flipV="1">
            <a:off x="4783087" y="761753"/>
            <a:ext cx="80393" cy="59433"/>
          </a:xfrm>
          <a:prstGeom prst="ellipse">
            <a:avLst/>
          </a:prstGeom>
          <a:solidFill>
            <a:schemeClr val="accent3">
              <a:lumOff val="44000"/>
            </a:schemeClr>
          </a:solidFill>
          <a:ln>
            <a:solidFill>
              <a:schemeClr val="accent3">
                <a:lumOff val="44000"/>
              </a:schemeClr>
            </a:solidFill>
          </a:ln>
        </p:spPr>
        <p:txBody>
          <a:bodyPr lIns="45719" rIns="45719" anchor="ctr"/>
          <a:lstStyle/>
          <a:p>
            <a:pPr>
              <a:defRPr>
                <a:solidFill>
                  <a:srgbClr val="FFFF66"/>
                </a:solidFill>
              </a:defRPr>
            </a:pPr>
            <a:endParaRPr/>
          </a:p>
        </p:txBody>
      </p:sp>
      <p:sp>
        <p:nvSpPr>
          <p:cNvPr id="295" name="Oval 13"/>
          <p:cNvSpPr/>
          <p:nvPr/>
        </p:nvSpPr>
        <p:spPr>
          <a:xfrm flipH="1" flipV="1">
            <a:off x="50878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96" name="Oval 14"/>
          <p:cNvSpPr/>
          <p:nvPr/>
        </p:nvSpPr>
        <p:spPr>
          <a:xfrm flipH="1" flipV="1">
            <a:off x="5011687" y="914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97" name="Oval 15"/>
          <p:cNvSpPr/>
          <p:nvPr/>
        </p:nvSpPr>
        <p:spPr>
          <a:xfrm flipH="1" flipV="1">
            <a:off x="5316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98" name="Oval 16"/>
          <p:cNvSpPr/>
          <p:nvPr/>
        </p:nvSpPr>
        <p:spPr>
          <a:xfrm flipH="1" flipV="1">
            <a:off x="51640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299" name="Oval 17"/>
          <p:cNvSpPr/>
          <p:nvPr/>
        </p:nvSpPr>
        <p:spPr>
          <a:xfrm flipH="1" flipV="1">
            <a:off x="50116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0" name="Oval 18"/>
          <p:cNvSpPr/>
          <p:nvPr/>
        </p:nvSpPr>
        <p:spPr>
          <a:xfrm flipH="1" flipV="1">
            <a:off x="48592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1" name="Oval 19"/>
          <p:cNvSpPr/>
          <p:nvPr/>
        </p:nvSpPr>
        <p:spPr>
          <a:xfrm flipH="1" flipV="1">
            <a:off x="4935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2" name="Oval 20"/>
          <p:cNvSpPr/>
          <p:nvPr/>
        </p:nvSpPr>
        <p:spPr>
          <a:xfrm flipH="1" flipV="1">
            <a:off x="50878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3" name="Oval 21"/>
          <p:cNvSpPr/>
          <p:nvPr/>
        </p:nvSpPr>
        <p:spPr>
          <a:xfrm flipH="1" flipV="1">
            <a:off x="51640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4" name="Oval 22"/>
          <p:cNvSpPr/>
          <p:nvPr/>
        </p:nvSpPr>
        <p:spPr>
          <a:xfrm flipH="1" flipV="1">
            <a:off x="52402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5" name="Oval 23"/>
          <p:cNvSpPr/>
          <p:nvPr/>
        </p:nvSpPr>
        <p:spPr>
          <a:xfrm flipH="1" flipV="1">
            <a:off x="52402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6" name="Oval 24"/>
          <p:cNvSpPr/>
          <p:nvPr/>
        </p:nvSpPr>
        <p:spPr>
          <a:xfrm flipH="1" flipV="1">
            <a:off x="54688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7" name="Oval 25"/>
          <p:cNvSpPr/>
          <p:nvPr/>
        </p:nvSpPr>
        <p:spPr>
          <a:xfrm flipH="1" flipV="1">
            <a:off x="53164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8" name="Oval 26"/>
          <p:cNvSpPr/>
          <p:nvPr/>
        </p:nvSpPr>
        <p:spPr>
          <a:xfrm flipH="1" flipV="1">
            <a:off x="53164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09" name="Ovál 41"/>
          <p:cNvSpPr/>
          <p:nvPr/>
        </p:nvSpPr>
        <p:spPr>
          <a:xfrm>
            <a:off x="4655839" y="388939"/>
            <a:ext cx="1076623" cy="857251"/>
          </a:xfrm>
          <a:prstGeom prst="ellipse">
            <a:avLst/>
          </a:prstGeom>
          <a:ln w="12700">
            <a:solidFill>
              <a:srgbClr val="000000"/>
            </a:solidFill>
            <a:miter/>
          </a:ln>
        </p:spPr>
        <p:txBody>
          <a:bodyPr lIns="45719" rIns="45719"/>
          <a:lstStyle/>
          <a:p>
            <a:pPr>
              <a:defRPr>
                <a:solidFill>
                  <a:srgbClr val="FFFF66"/>
                </a:solidFill>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Picture 3"/>
          <p:cNvGrpSpPr/>
          <p:nvPr/>
        </p:nvGrpSpPr>
        <p:grpSpPr>
          <a:xfrm>
            <a:off x="1905000" y="381000"/>
            <a:ext cx="744538" cy="954088"/>
            <a:chOff x="0" y="0"/>
            <a:chExt cx="744537" cy="954087"/>
          </a:xfrm>
        </p:grpSpPr>
        <p:sp>
          <p:nvSpPr>
            <p:cNvPr id="311" name="Obdélník"/>
            <p:cNvSpPr/>
            <p:nvPr/>
          </p:nvSpPr>
          <p:spPr>
            <a:xfrm>
              <a:off x="0" y="0"/>
              <a:ext cx="744538" cy="9540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12" name="image29.png" descr="image29.png"/>
            <p:cNvPicPr>
              <a:picLocks noChangeAspect="1"/>
            </p:cNvPicPr>
            <p:nvPr/>
          </p:nvPicPr>
          <p:blipFill>
            <a:blip r:embed="rId2"/>
            <a:stretch>
              <a:fillRect/>
            </a:stretch>
          </p:blipFill>
          <p:spPr>
            <a:xfrm>
              <a:off x="0" y="0"/>
              <a:ext cx="744538" cy="954088"/>
            </a:xfrm>
            <a:prstGeom prst="rect">
              <a:avLst/>
            </a:prstGeom>
            <a:ln w="12700" cap="flat">
              <a:noFill/>
              <a:miter lim="400000"/>
            </a:ln>
            <a:effectLst/>
          </p:spPr>
        </p:pic>
      </p:grpSp>
      <p:sp>
        <p:nvSpPr>
          <p:cNvPr id="314" name="Text Box 4"/>
          <p:cNvSpPr txBox="1"/>
          <p:nvPr/>
        </p:nvSpPr>
        <p:spPr>
          <a:xfrm>
            <a:off x="2117725" y="1562100"/>
            <a:ext cx="370692" cy="34843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pPr>
            <a:r>
              <a:t>A</a:t>
            </a:r>
            <a:r>
              <a:rPr>
                <a:solidFill>
                  <a:srgbClr val="FF3300"/>
                </a:solidFill>
              </a:rPr>
              <a:t>a</a:t>
            </a:r>
          </a:p>
        </p:txBody>
      </p:sp>
      <p:sp>
        <p:nvSpPr>
          <p:cNvPr id="315" name="Line 5"/>
          <p:cNvSpPr/>
          <p:nvPr/>
        </p:nvSpPr>
        <p:spPr>
          <a:xfrm>
            <a:off x="3048000" y="914400"/>
            <a:ext cx="990600" cy="0"/>
          </a:xfrm>
          <a:prstGeom prst="line">
            <a:avLst/>
          </a:prstGeom>
          <a:ln w="19050">
            <a:solidFill>
              <a:srgbClr val="000080"/>
            </a:solidFill>
            <a:tailEnd type="triangle"/>
          </a:ln>
        </p:spPr>
        <p:txBody>
          <a:bodyPr lIns="45719" rIns="45719"/>
          <a:lstStyle/>
          <a:p>
            <a:endParaRPr/>
          </a:p>
        </p:txBody>
      </p:sp>
      <p:sp>
        <p:nvSpPr>
          <p:cNvPr id="316" name="Text Box 6"/>
          <p:cNvSpPr txBox="1"/>
          <p:nvPr/>
        </p:nvSpPr>
        <p:spPr>
          <a:xfrm>
            <a:off x="3124200" y="457200"/>
            <a:ext cx="838200"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semena</a:t>
            </a:r>
          </a:p>
        </p:txBody>
      </p:sp>
      <p:sp>
        <p:nvSpPr>
          <p:cNvPr id="317" name="Text Box 8"/>
          <p:cNvSpPr txBox="1"/>
          <p:nvPr/>
        </p:nvSpPr>
        <p:spPr>
          <a:xfrm>
            <a:off x="6934200" y="609601"/>
            <a:ext cx="1066800" cy="540008"/>
          </a:xfrm>
          <a:prstGeom prst="rect">
            <a:avLst/>
          </a:prstGeom>
          <a:solidFill>
            <a:srgbClr val="CCFFC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pPr>
            <a:r>
              <a:t>F:  A  :  </a:t>
            </a:r>
            <a:r>
              <a:rPr>
                <a:solidFill>
                  <a:srgbClr val="FF3300"/>
                </a:solidFill>
              </a:rPr>
              <a:t>a</a:t>
            </a:r>
            <a:endParaRPr>
              <a:solidFill>
                <a:srgbClr val="FFFF66"/>
              </a:solidFill>
            </a:endParaRPr>
          </a:p>
          <a:p>
            <a:pPr>
              <a:defRPr sz="1600"/>
            </a:pPr>
            <a:r>
              <a:t>      3  :  1</a:t>
            </a:r>
          </a:p>
        </p:txBody>
      </p:sp>
      <p:sp>
        <p:nvSpPr>
          <p:cNvPr id="318" name="Text Box 9"/>
          <p:cNvSpPr txBox="1"/>
          <p:nvPr/>
        </p:nvSpPr>
        <p:spPr>
          <a:xfrm>
            <a:off x="3124200" y="990600"/>
            <a:ext cx="578209" cy="311408"/>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vl1pPr>
          </a:lstStyle>
          <a:p>
            <a:r>
              <a:t>výsev</a:t>
            </a:r>
          </a:p>
        </p:txBody>
      </p:sp>
      <p:grpSp>
        <p:nvGrpSpPr>
          <p:cNvPr id="321" name="Picture 10"/>
          <p:cNvGrpSpPr/>
          <p:nvPr/>
        </p:nvGrpSpPr>
        <p:grpSpPr>
          <a:xfrm>
            <a:off x="4191000" y="1403350"/>
            <a:ext cx="1028700" cy="420688"/>
            <a:chOff x="0" y="0"/>
            <a:chExt cx="1028700" cy="420687"/>
          </a:xfrm>
        </p:grpSpPr>
        <p:sp>
          <p:nvSpPr>
            <p:cNvPr id="319" name="Obdélník"/>
            <p:cNvSpPr/>
            <p:nvPr/>
          </p:nvSpPr>
          <p:spPr>
            <a:xfrm>
              <a:off x="0" y="0"/>
              <a:ext cx="1028700" cy="4206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20" name="image30.png" descr="image30.png"/>
            <p:cNvPicPr>
              <a:picLocks noChangeAspect="1"/>
            </p:cNvPicPr>
            <p:nvPr/>
          </p:nvPicPr>
          <p:blipFill>
            <a:blip r:embed="rId3"/>
            <a:stretch>
              <a:fillRect/>
            </a:stretch>
          </p:blipFill>
          <p:spPr>
            <a:xfrm>
              <a:off x="0" y="0"/>
              <a:ext cx="1028700" cy="420688"/>
            </a:xfrm>
            <a:prstGeom prst="rect">
              <a:avLst/>
            </a:prstGeom>
            <a:ln w="12700" cap="flat">
              <a:noFill/>
              <a:miter lim="400000"/>
            </a:ln>
            <a:effectLst/>
          </p:spPr>
        </p:pic>
      </p:grpSp>
      <p:grpSp>
        <p:nvGrpSpPr>
          <p:cNvPr id="324" name="Picture 11"/>
          <p:cNvGrpSpPr/>
          <p:nvPr/>
        </p:nvGrpSpPr>
        <p:grpSpPr>
          <a:xfrm>
            <a:off x="5562601" y="1403350"/>
            <a:ext cx="900114" cy="368300"/>
            <a:chOff x="0" y="0"/>
            <a:chExt cx="900112" cy="368300"/>
          </a:xfrm>
        </p:grpSpPr>
        <p:sp>
          <p:nvSpPr>
            <p:cNvPr id="322" name="Obdélník"/>
            <p:cNvSpPr/>
            <p:nvPr/>
          </p:nvSpPr>
          <p:spPr>
            <a:xfrm>
              <a:off x="0" y="0"/>
              <a:ext cx="900113" cy="36830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23" name="image31.png" descr="image31.png"/>
            <p:cNvPicPr>
              <a:picLocks noChangeAspect="1"/>
            </p:cNvPicPr>
            <p:nvPr/>
          </p:nvPicPr>
          <p:blipFill>
            <a:blip r:embed="rId4"/>
            <a:stretch>
              <a:fillRect/>
            </a:stretch>
          </p:blipFill>
          <p:spPr>
            <a:xfrm>
              <a:off x="0" y="0"/>
              <a:ext cx="900113" cy="368300"/>
            </a:xfrm>
            <a:prstGeom prst="rect">
              <a:avLst/>
            </a:prstGeom>
            <a:ln w="12700" cap="flat">
              <a:noFill/>
              <a:miter lim="400000"/>
            </a:ln>
            <a:effectLst/>
          </p:spPr>
        </p:pic>
      </p:grpSp>
      <p:sp>
        <p:nvSpPr>
          <p:cNvPr id="325" name="Text Box 12"/>
          <p:cNvSpPr txBox="1"/>
          <p:nvPr/>
        </p:nvSpPr>
        <p:spPr>
          <a:xfrm>
            <a:off x="9512300" y="1295400"/>
            <a:ext cx="1074500" cy="311408"/>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3300"/>
                </a:solidFill>
              </a:defRPr>
            </a:lvl1pPr>
          </a:lstStyle>
          <a:p>
            <a:r>
              <a:t>1. generace</a:t>
            </a:r>
          </a:p>
        </p:txBody>
      </p:sp>
      <p:sp>
        <p:nvSpPr>
          <p:cNvPr id="326" name="Rectangle 52"/>
          <p:cNvSpPr/>
          <p:nvPr/>
        </p:nvSpPr>
        <p:spPr>
          <a:xfrm>
            <a:off x="6934200" y="639068"/>
            <a:ext cx="1055688" cy="551558"/>
          </a:xfrm>
          <a:prstGeom prst="rect">
            <a:avLst/>
          </a:prstGeom>
          <a:ln w="57150">
            <a:solidFill>
              <a:srgbClr val="FF0000"/>
            </a:solidFill>
            <a:miter/>
          </a:ln>
        </p:spPr>
        <p:txBody>
          <a:bodyPr lIns="45719" rIns="45719" anchor="ctr"/>
          <a:lstStyle/>
          <a:p>
            <a:pPr>
              <a:defRPr>
                <a:solidFill>
                  <a:srgbClr val="FFFF66"/>
                </a:solidFill>
              </a:defRPr>
            </a:pPr>
            <a:endParaRPr/>
          </a:p>
        </p:txBody>
      </p:sp>
      <p:sp>
        <p:nvSpPr>
          <p:cNvPr id="327" name="Text Box 53"/>
          <p:cNvSpPr txBox="1"/>
          <p:nvPr/>
        </p:nvSpPr>
        <p:spPr>
          <a:xfrm>
            <a:off x="8534400" y="609601"/>
            <a:ext cx="1453020" cy="540008"/>
          </a:xfrm>
          <a:prstGeom prst="rect">
            <a:avLst/>
          </a:prstGeom>
          <a:solidFill>
            <a:srgbClr val="CCFFC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600"/>
            </a:pPr>
            <a:r>
              <a:t>G:   AA : A</a:t>
            </a:r>
            <a:r>
              <a:rPr>
                <a:solidFill>
                  <a:srgbClr val="FF3300"/>
                </a:solidFill>
              </a:rPr>
              <a:t>a </a:t>
            </a:r>
            <a:r>
              <a:t>: </a:t>
            </a:r>
            <a:r>
              <a:rPr>
                <a:solidFill>
                  <a:srgbClr val="FF3300"/>
                </a:solidFill>
              </a:rPr>
              <a:t>aa</a:t>
            </a:r>
            <a:endParaRPr>
              <a:solidFill>
                <a:srgbClr val="FFFF66"/>
              </a:solidFill>
            </a:endParaRPr>
          </a:p>
          <a:p>
            <a:pPr>
              <a:defRPr sz="1600"/>
            </a:pPr>
            <a:r>
              <a:t>       1    :   2  : 1</a:t>
            </a:r>
          </a:p>
        </p:txBody>
      </p:sp>
      <p:sp>
        <p:nvSpPr>
          <p:cNvPr id="328" name="Text Box 54"/>
          <p:cNvSpPr txBox="1"/>
          <p:nvPr/>
        </p:nvSpPr>
        <p:spPr>
          <a:xfrm>
            <a:off x="9067800" y="434976"/>
            <a:ext cx="408940" cy="764044"/>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b="1">
                <a:solidFill>
                  <a:srgbClr val="FF0000"/>
                </a:solidFill>
              </a:defRPr>
            </a:lvl1pPr>
          </a:lstStyle>
          <a:p>
            <a:r>
              <a:t>?</a:t>
            </a:r>
          </a:p>
        </p:txBody>
      </p:sp>
      <p:sp>
        <p:nvSpPr>
          <p:cNvPr id="329" name="Text Box 55"/>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
        <p:nvSpPr>
          <p:cNvPr id="330" name="Oval 12"/>
          <p:cNvSpPr/>
          <p:nvPr/>
        </p:nvSpPr>
        <p:spPr>
          <a:xfrm flipH="1" flipV="1">
            <a:off x="4783087" y="761753"/>
            <a:ext cx="80393" cy="59433"/>
          </a:xfrm>
          <a:prstGeom prst="ellipse">
            <a:avLst/>
          </a:prstGeom>
          <a:solidFill>
            <a:schemeClr val="accent3">
              <a:lumOff val="44000"/>
            </a:schemeClr>
          </a:solidFill>
          <a:ln>
            <a:solidFill>
              <a:schemeClr val="accent3">
                <a:lumOff val="44000"/>
              </a:schemeClr>
            </a:solidFill>
          </a:ln>
        </p:spPr>
        <p:txBody>
          <a:bodyPr lIns="45719" rIns="45719" anchor="ctr"/>
          <a:lstStyle/>
          <a:p>
            <a:pPr>
              <a:defRPr>
                <a:solidFill>
                  <a:srgbClr val="FFFF66"/>
                </a:solidFill>
              </a:defRPr>
            </a:pPr>
            <a:endParaRPr/>
          </a:p>
        </p:txBody>
      </p:sp>
      <p:sp>
        <p:nvSpPr>
          <p:cNvPr id="331" name="Oval 13"/>
          <p:cNvSpPr/>
          <p:nvPr/>
        </p:nvSpPr>
        <p:spPr>
          <a:xfrm flipH="1" flipV="1">
            <a:off x="50878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2" name="Oval 14"/>
          <p:cNvSpPr/>
          <p:nvPr/>
        </p:nvSpPr>
        <p:spPr>
          <a:xfrm flipH="1" flipV="1">
            <a:off x="5011687" y="914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3" name="Oval 15"/>
          <p:cNvSpPr/>
          <p:nvPr/>
        </p:nvSpPr>
        <p:spPr>
          <a:xfrm flipH="1" flipV="1">
            <a:off x="5316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4" name="Oval 16"/>
          <p:cNvSpPr/>
          <p:nvPr/>
        </p:nvSpPr>
        <p:spPr>
          <a:xfrm flipH="1" flipV="1">
            <a:off x="51640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5" name="Oval 17"/>
          <p:cNvSpPr/>
          <p:nvPr/>
        </p:nvSpPr>
        <p:spPr>
          <a:xfrm flipH="1" flipV="1">
            <a:off x="50116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6" name="Oval 18"/>
          <p:cNvSpPr/>
          <p:nvPr/>
        </p:nvSpPr>
        <p:spPr>
          <a:xfrm flipH="1" flipV="1">
            <a:off x="48592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7" name="Oval 19"/>
          <p:cNvSpPr/>
          <p:nvPr/>
        </p:nvSpPr>
        <p:spPr>
          <a:xfrm flipH="1" flipV="1">
            <a:off x="4935487" y="609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8" name="Oval 20"/>
          <p:cNvSpPr/>
          <p:nvPr/>
        </p:nvSpPr>
        <p:spPr>
          <a:xfrm flipH="1" flipV="1">
            <a:off x="50878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39" name="Oval 21"/>
          <p:cNvSpPr/>
          <p:nvPr/>
        </p:nvSpPr>
        <p:spPr>
          <a:xfrm flipH="1" flipV="1">
            <a:off x="51640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40" name="Oval 22"/>
          <p:cNvSpPr/>
          <p:nvPr/>
        </p:nvSpPr>
        <p:spPr>
          <a:xfrm flipH="1" flipV="1">
            <a:off x="5240287" y="6855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41" name="Oval 23"/>
          <p:cNvSpPr/>
          <p:nvPr/>
        </p:nvSpPr>
        <p:spPr>
          <a:xfrm flipH="1" flipV="1">
            <a:off x="5240287" y="5331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42" name="Oval 24"/>
          <p:cNvSpPr/>
          <p:nvPr/>
        </p:nvSpPr>
        <p:spPr>
          <a:xfrm flipH="1" flipV="1">
            <a:off x="5468887" y="7617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43" name="Oval 25"/>
          <p:cNvSpPr/>
          <p:nvPr/>
        </p:nvSpPr>
        <p:spPr>
          <a:xfrm flipH="1" flipV="1">
            <a:off x="5316487" y="9903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44" name="Oval 26"/>
          <p:cNvSpPr/>
          <p:nvPr/>
        </p:nvSpPr>
        <p:spPr>
          <a:xfrm flipH="1" flipV="1">
            <a:off x="5316487" y="837953"/>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45" name="Ovál 44"/>
          <p:cNvSpPr/>
          <p:nvPr/>
        </p:nvSpPr>
        <p:spPr>
          <a:xfrm>
            <a:off x="4655839" y="388939"/>
            <a:ext cx="1076623" cy="857251"/>
          </a:xfrm>
          <a:prstGeom prst="ellipse">
            <a:avLst/>
          </a:prstGeom>
          <a:ln w="12700">
            <a:solidFill>
              <a:srgbClr val="000000"/>
            </a:solidFill>
            <a:miter/>
          </a:ln>
        </p:spPr>
        <p:txBody>
          <a:bodyPr lIns="45719" rIns="45719"/>
          <a:lstStyle/>
          <a:p>
            <a:pPr>
              <a:defRPr>
                <a:solidFill>
                  <a:srgbClr val="FFFF66"/>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326"/>
                                        </p:tgtEl>
                                        <p:attrNameLst>
                                          <p:attrName>style.visibility</p:attrName>
                                        </p:attrNameLst>
                                      </p:cBhvr>
                                      <p:to>
                                        <p:strVal val="visible"/>
                                      </p:to>
                                    </p:set>
                                    <p:anim calcmode="lin" valueType="num">
                                      <p:cBhvr>
                                        <p:cTn id="7" dur="500" fill="hold"/>
                                        <p:tgtEl>
                                          <p:spTgt spid="326"/>
                                        </p:tgtEl>
                                        <p:attrNameLst>
                                          <p:attrName>ppt_w</p:attrName>
                                        </p:attrNameLst>
                                      </p:cBhvr>
                                      <p:tavLst>
                                        <p:tav tm="0">
                                          <p:val>
                                            <p:strVal val="4*#ppt_w"/>
                                          </p:val>
                                        </p:tav>
                                        <p:tav tm="100000">
                                          <p:val>
                                            <p:strVal val="#ppt_w"/>
                                          </p:val>
                                        </p:tav>
                                      </p:tavLst>
                                    </p:anim>
                                    <p:anim calcmode="lin" valueType="num">
                                      <p:cBhvr>
                                        <p:cTn id="8" dur="500" fill="hold"/>
                                        <p:tgtEl>
                                          <p:spTgt spid="32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28"/>
                                        </p:tgtEl>
                                        <p:attrNameLst>
                                          <p:attrName>style.visibility</p:attrName>
                                        </p:attrNameLst>
                                      </p:cBhvr>
                                      <p:to>
                                        <p:strVal val="visible"/>
                                      </p:to>
                                    </p:set>
                                    <p:anim calcmode="lin" valueType="num">
                                      <p:cBhvr>
                                        <p:cTn id="13" dur="500" fill="hold"/>
                                        <p:tgtEl>
                                          <p:spTgt spid="328"/>
                                        </p:tgtEl>
                                        <p:attrNameLst>
                                          <p:attrName>ppt_w</p:attrName>
                                        </p:attrNameLst>
                                      </p:cBhvr>
                                      <p:tavLst>
                                        <p:tav tm="0">
                                          <p:val>
                                            <p:fltVal val="0"/>
                                          </p:val>
                                        </p:tav>
                                        <p:tav tm="100000">
                                          <p:val>
                                            <p:strVal val="#ppt_w"/>
                                          </p:val>
                                        </p:tav>
                                      </p:tavLst>
                                    </p:anim>
                                    <p:anim calcmode="lin" valueType="num">
                                      <p:cBhvr>
                                        <p:cTn id="14" dur="500" fill="hold"/>
                                        <p:tgtEl>
                                          <p:spTgt spid="3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advAuto="0"/>
      <p:bldP spid="328"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 name="Picture 3"/>
          <p:cNvGrpSpPr/>
          <p:nvPr/>
        </p:nvGrpSpPr>
        <p:grpSpPr>
          <a:xfrm>
            <a:off x="2409825" y="2432050"/>
            <a:ext cx="744538" cy="954088"/>
            <a:chOff x="0" y="0"/>
            <a:chExt cx="744537" cy="954087"/>
          </a:xfrm>
        </p:grpSpPr>
        <p:sp>
          <p:nvSpPr>
            <p:cNvPr id="347" name="Obdélník"/>
            <p:cNvSpPr/>
            <p:nvPr/>
          </p:nvSpPr>
          <p:spPr>
            <a:xfrm>
              <a:off x="0" y="0"/>
              <a:ext cx="744538" cy="9540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48" name="image29.png" descr="image29.png"/>
            <p:cNvPicPr>
              <a:picLocks noChangeAspect="1"/>
            </p:cNvPicPr>
            <p:nvPr/>
          </p:nvPicPr>
          <p:blipFill>
            <a:blip r:embed="rId2"/>
            <a:stretch>
              <a:fillRect/>
            </a:stretch>
          </p:blipFill>
          <p:spPr>
            <a:xfrm>
              <a:off x="0" y="0"/>
              <a:ext cx="744538" cy="954088"/>
            </a:xfrm>
            <a:prstGeom prst="rect">
              <a:avLst/>
            </a:prstGeom>
            <a:ln w="12700" cap="flat">
              <a:noFill/>
              <a:miter lim="400000"/>
            </a:ln>
            <a:effectLst/>
          </p:spPr>
        </p:pic>
      </p:grpSp>
      <p:sp>
        <p:nvSpPr>
          <p:cNvPr id="350" name="Text Box 4"/>
          <p:cNvSpPr txBox="1"/>
          <p:nvPr/>
        </p:nvSpPr>
        <p:spPr>
          <a:xfrm>
            <a:off x="2622550" y="3611562"/>
            <a:ext cx="383751" cy="350663"/>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latin typeface="Arial"/>
                <a:ea typeface="Arial"/>
                <a:cs typeface="Arial"/>
                <a:sym typeface="Arial"/>
              </a:defRPr>
            </a:pPr>
            <a:r>
              <a:t>A</a:t>
            </a:r>
            <a:r>
              <a:rPr>
                <a:solidFill>
                  <a:srgbClr val="FF3300"/>
                </a:solidFill>
              </a:rPr>
              <a:t>a</a:t>
            </a:r>
          </a:p>
        </p:txBody>
      </p:sp>
      <p:sp>
        <p:nvSpPr>
          <p:cNvPr id="351" name="Line 5"/>
          <p:cNvSpPr/>
          <p:nvPr/>
        </p:nvSpPr>
        <p:spPr>
          <a:xfrm>
            <a:off x="3552825" y="2965450"/>
            <a:ext cx="990600" cy="0"/>
          </a:xfrm>
          <a:prstGeom prst="line">
            <a:avLst/>
          </a:prstGeom>
          <a:ln w="19050">
            <a:solidFill>
              <a:srgbClr val="000080"/>
            </a:solidFill>
            <a:tailEnd type="triangle"/>
          </a:ln>
        </p:spPr>
        <p:txBody>
          <a:bodyPr lIns="45719" rIns="45719"/>
          <a:lstStyle/>
          <a:p>
            <a:endParaRPr/>
          </a:p>
        </p:txBody>
      </p:sp>
      <p:sp>
        <p:nvSpPr>
          <p:cNvPr id="352" name="Text Box 6"/>
          <p:cNvSpPr txBox="1"/>
          <p:nvPr/>
        </p:nvSpPr>
        <p:spPr>
          <a:xfrm>
            <a:off x="3629025" y="2508250"/>
            <a:ext cx="954088" cy="313393"/>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Arial"/>
                <a:ea typeface="Arial"/>
                <a:cs typeface="Arial"/>
                <a:sym typeface="Arial"/>
              </a:defRPr>
            </a:lvl1pPr>
          </a:lstStyle>
          <a:p>
            <a:r>
              <a:t>semena</a:t>
            </a:r>
          </a:p>
        </p:txBody>
      </p:sp>
      <p:sp>
        <p:nvSpPr>
          <p:cNvPr id="353" name="Text Box 8"/>
          <p:cNvSpPr txBox="1"/>
          <p:nvPr/>
        </p:nvSpPr>
        <p:spPr>
          <a:xfrm>
            <a:off x="5448300" y="5300664"/>
            <a:ext cx="1066800" cy="541993"/>
          </a:xfrm>
          <a:prstGeom prst="rect">
            <a:avLst/>
          </a:prstGeom>
          <a:solidFill>
            <a:srgbClr val="CCFFC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Arial"/>
                <a:ea typeface="Arial"/>
                <a:cs typeface="Arial"/>
                <a:sym typeface="Arial"/>
              </a:defRPr>
            </a:pPr>
            <a:r>
              <a:t>F:  A  :  </a:t>
            </a:r>
            <a:r>
              <a:rPr>
                <a:solidFill>
                  <a:srgbClr val="FF3300"/>
                </a:solidFill>
              </a:rPr>
              <a:t>a</a:t>
            </a:r>
            <a:endParaRPr>
              <a:solidFill>
                <a:srgbClr val="FFFF66"/>
              </a:solidFill>
            </a:endParaRPr>
          </a:p>
          <a:p>
            <a:pPr>
              <a:defRPr sz="1600">
                <a:latin typeface="Arial"/>
                <a:ea typeface="Arial"/>
                <a:cs typeface="Arial"/>
                <a:sym typeface="Arial"/>
              </a:defRPr>
            </a:pPr>
            <a:r>
              <a:t>      3  :  1</a:t>
            </a:r>
          </a:p>
        </p:txBody>
      </p:sp>
      <p:sp>
        <p:nvSpPr>
          <p:cNvPr id="354" name="Text Box 9"/>
          <p:cNvSpPr txBox="1"/>
          <p:nvPr/>
        </p:nvSpPr>
        <p:spPr>
          <a:xfrm>
            <a:off x="3629026" y="3040063"/>
            <a:ext cx="623551" cy="313393"/>
          </a:xfrm>
          <a:prstGeom prst="rect">
            <a:avLst/>
          </a:prstGeom>
          <a:solidFill>
            <a:srgbClr val="CC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atin typeface="Arial"/>
                <a:ea typeface="Arial"/>
                <a:cs typeface="Arial"/>
                <a:sym typeface="Arial"/>
              </a:defRPr>
            </a:lvl1pPr>
          </a:lstStyle>
          <a:p>
            <a:r>
              <a:t>výsev</a:t>
            </a:r>
          </a:p>
        </p:txBody>
      </p:sp>
      <p:grpSp>
        <p:nvGrpSpPr>
          <p:cNvPr id="357" name="Picture 10"/>
          <p:cNvGrpSpPr/>
          <p:nvPr/>
        </p:nvGrpSpPr>
        <p:grpSpPr>
          <a:xfrm>
            <a:off x="4724400" y="4581525"/>
            <a:ext cx="1028700" cy="420688"/>
            <a:chOff x="0" y="0"/>
            <a:chExt cx="1028700" cy="420687"/>
          </a:xfrm>
        </p:grpSpPr>
        <p:sp>
          <p:nvSpPr>
            <p:cNvPr id="355" name="Obdélník"/>
            <p:cNvSpPr/>
            <p:nvPr/>
          </p:nvSpPr>
          <p:spPr>
            <a:xfrm>
              <a:off x="0" y="0"/>
              <a:ext cx="1028700" cy="42068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56" name="image30.png" descr="image30.png"/>
            <p:cNvPicPr>
              <a:picLocks noChangeAspect="1"/>
            </p:cNvPicPr>
            <p:nvPr/>
          </p:nvPicPr>
          <p:blipFill>
            <a:blip r:embed="rId3"/>
            <a:stretch>
              <a:fillRect/>
            </a:stretch>
          </p:blipFill>
          <p:spPr>
            <a:xfrm>
              <a:off x="0" y="0"/>
              <a:ext cx="1028700" cy="420688"/>
            </a:xfrm>
            <a:prstGeom prst="rect">
              <a:avLst/>
            </a:prstGeom>
            <a:ln w="12700" cap="flat">
              <a:noFill/>
              <a:miter lim="400000"/>
            </a:ln>
            <a:effectLst/>
          </p:spPr>
        </p:pic>
      </p:grpSp>
      <p:grpSp>
        <p:nvGrpSpPr>
          <p:cNvPr id="360" name="Picture 11"/>
          <p:cNvGrpSpPr/>
          <p:nvPr/>
        </p:nvGrpSpPr>
        <p:grpSpPr>
          <a:xfrm>
            <a:off x="6096001" y="4581525"/>
            <a:ext cx="900114" cy="368300"/>
            <a:chOff x="0" y="0"/>
            <a:chExt cx="900112" cy="368300"/>
          </a:xfrm>
        </p:grpSpPr>
        <p:sp>
          <p:nvSpPr>
            <p:cNvPr id="358" name="Obdélník"/>
            <p:cNvSpPr/>
            <p:nvPr/>
          </p:nvSpPr>
          <p:spPr>
            <a:xfrm>
              <a:off x="0" y="0"/>
              <a:ext cx="900113" cy="36830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pic>
          <p:nvPicPr>
            <p:cNvPr id="359" name="image31.png" descr="image31.png"/>
            <p:cNvPicPr>
              <a:picLocks noChangeAspect="1"/>
            </p:cNvPicPr>
            <p:nvPr/>
          </p:nvPicPr>
          <p:blipFill>
            <a:blip r:embed="rId4"/>
            <a:stretch>
              <a:fillRect/>
            </a:stretch>
          </p:blipFill>
          <p:spPr>
            <a:xfrm>
              <a:off x="0" y="0"/>
              <a:ext cx="900113" cy="368300"/>
            </a:xfrm>
            <a:prstGeom prst="rect">
              <a:avLst/>
            </a:prstGeom>
            <a:ln w="12700" cap="flat">
              <a:noFill/>
              <a:miter lim="400000"/>
            </a:ln>
            <a:effectLst/>
          </p:spPr>
        </p:pic>
      </p:grpSp>
      <p:sp>
        <p:nvSpPr>
          <p:cNvPr id="361" name="Text Box 12"/>
          <p:cNvSpPr txBox="1"/>
          <p:nvPr/>
        </p:nvSpPr>
        <p:spPr>
          <a:xfrm>
            <a:off x="8183563" y="4579937"/>
            <a:ext cx="1222435" cy="313394"/>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3300"/>
                </a:solidFill>
                <a:latin typeface="Arial"/>
                <a:ea typeface="Arial"/>
                <a:cs typeface="Arial"/>
                <a:sym typeface="Arial"/>
              </a:defRPr>
            </a:lvl1pPr>
          </a:lstStyle>
          <a:p>
            <a:r>
              <a:t>1. generace</a:t>
            </a:r>
          </a:p>
        </p:txBody>
      </p:sp>
      <p:sp>
        <p:nvSpPr>
          <p:cNvPr id="362" name="Rectangle 51"/>
          <p:cNvSpPr/>
          <p:nvPr/>
        </p:nvSpPr>
        <p:spPr>
          <a:xfrm>
            <a:off x="5452871" y="5321953"/>
            <a:ext cx="1062229" cy="559736"/>
          </a:xfrm>
          <a:prstGeom prst="rect">
            <a:avLst/>
          </a:prstGeom>
          <a:ln w="57150">
            <a:solidFill>
              <a:srgbClr val="FF0000"/>
            </a:solidFill>
            <a:miter/>
          </a:ln>
        </p:spPr>
        <p:txBody>
          <a:bodyPr lIns="45719" rIns="45719" anchor="ctr"/>
          <a:lstStyle/>
          <a:p>
            <a:pPr>
              <a:defRPr>
                <a:solidFill>
                  <a:srgbClr val="FFFF66"/>
                </a:solidFill>
              </a:defRPr>
            </a:pPr>
            <a:endParaRPr/>
          </a:p>
        </p:txBody>
      </p:sp>
      <p:sp>
        <p:nvSpPr>
          <p:cNvPr id="363" name="Text Box 55"/>
          <p:cNvSpPr txBox="1"/>
          <p:nvPr/>
        </p:nvSpPr>
        <p:spPr>
          <a:xfrm>
            <a:off x="4943475" y="1268412"/>
            <a:ext cx="1857261"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u="sng">
                <a:solidFill>
                  <a:srgbClr val="990000"/>
                </a:solidFill>
                <a:latin typeface="Arial"/>
                <a:ea typeface="Arial"/>
                <a:cs typeface="Arial"/>
                <a:sym typeface="Arial"/>
              </a:defRPr>
            </a:lvl1pPr>
          </a:lstStyle>
          <a:p>
            <a:r>
              <a:t>Schéma pokusu</a:t>
            </a:r>
          </a:p>
        </p:txBody>
      </p:sp>
      <p:sp>
        <p:nvSpPr>
          <p:cNvPr id="364" name="Line 56"/>
          <p:cNvSpPr/>
          <p:nvPr/>
        </p:nvSpPr>
        <p:spPr>
          <a:xfrm>
            <a:off x="5880100" y="3500438"/>
            <a:ext cx="1" cy="649288"/>
          </a:xfrm>
          <a:prstGeom prst="line">
            <a:avLst/>
          </a:prstGeom>
          <a:ln>
            <a:solidFill>
              <a:srgbClr val="000080"/>
            </a:solidFill>
            <a:tailEnd type="triangle"/>
          </a:ln>
        </p:spPr>
        <p:txBody>
          <a:bodyPr lIns="45719" rIns="45719"/>
          <a:lstStyle/>
          <a:p>
            <a:endParaRPr/>
          </a:p>
        </p:txBody>
      </p:sp>
      <p:sp>
        <p:nvSpPr>
          <p:cNvPr id="365" name="Text Box 57"/>
          <p:cNvSpPr txBox="1"/>
          <p:nvPr/>
        </p:nvSpPr>
        <p:spPr>
          <a:xfrm>
            <a:off x="2358512" y="22225"/>
            <a:ext cx="747180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800" b="1" u="sng">
                <a:solidFill>
                  <a:srgbClr val="FF0000"/>
                </a:solidFill>
                <a:latin typeface="Arial"/>
                <a:ea typeface="Arial"/>
                <a:cs typeface="Arial"/>
                <a:sym typeface="Arial"/>
              </a:defRPr>
            </a:pPr>
            <a:r>
              <a:t>Pozorování štěpení recesivně letálního znaku </a:t>
            </a:r>
            <a:r>
              <a:rPr i="1"/>
              <a:t>albina </a:t>
            </a:r>
            <a:r>
              <a:t>u monohybrida</a:t>
            </a:r>
          </a:p>
        </p:txBody>
      </p:sp>
      <p:sp>
        <p:nvSpPr>
          <p:cNvPr id="366" name="Oval 12"/>
          <p:cNvSpPr/>
          <p:nvPr/>
        </p:nvSpPr>
        <p:spPr>
          <a:xfrm flipH="1" flipV="1">
            <a:off x="5469037" y="2788989"/>
            <a:ext cx="80393" cy="59433"/>
          </a:xfrm>
          <a:prstGeom prst="ellipse">
            <a:avLst/>
          </a:prstGeom>
          <a:solidFill>
            <a:schemeClr val="accent3">
              <a:lumOff val="44000"/>
            </a:schemeClr>
          </a:solidFill>
          <a:ln>
            <a:solidFill>
              <a:schemeClr val="accent3">
                <a:lumOff val="44000"/>
              </a:schemeClr>
            </a:solidFill>
          </a:ln>
        </p:spPr>
        <p:txBody>
          <a:bodyPr lIns="45719" rIns="45719" anchor="ctr"/>
          <a:lstStyle/>
          <a:p>
            <a:pPr>
              <a:defRPr>
                <a:solidFill>
                  <a:srgbClr val="FFFF66"/>
                </a:solidFill>
              </a:defRPr>
            </a:pPr>
            <a:endParaRPr/>
          </a:p>
        </p:txBody>
      </p:sp>
      <p:sp>
        <p:nvSpPr>
          <p:cNvPr id="367" name="Oval 13"/>
          <p:cNvSpPr/>
          <p:nvPr/>
        </p:nvSpPr>
        <p:spPr>
          <a:xfrm flipH="1" flipV="1">
            <a:off x="5773837" y="25603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68" name="Oval 14"/>
          <p:cNvSpPr/>
          <p:nvPr/>
        </p:nvSpPr>
        <p:spPr>
          <a:xfrm flipH="1" flipV="1">
            <a:off x="5697637" y="29413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69" name="Oval 15"/>
          <p:cNvSpPr/>
          <p:nvPr/>
        </p:nvSpPr>
        <p:spPr>
          <a:xfrm flipH="1" flipV="1">
            <a:off x="6002437" y="26365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0" name="Oval 16"/>
          <p:cNvSpPr/>
          <p:nvPr/>
        </p:nvSpPr>
        <p:spPr>
          <a:xfrm flipH="1" flipV="1">
            <a:off x="5850037" y="30175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1" name="Oval 17"/>
          <p:cNvSpPr/>
          <p:nvPr/>
        </p:nvSpPr>
        <p:spPr>
          <a:xfrm flipH="1" flipV="1">
            <a:off x="5697637" y="27889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2" name="Oval 18"/>
          <p:cNvSpPr/>
          <p:nvPr/>
        </p:nvSpPr>
        <p:spPr>
          <a:xfrm flipH="1" flipV="1">
            <a:off x="5545237" y="27889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3" name="Oval 19"/>
          <p:cNvSpPr/>
          <p:nvPr/>
        </p:nvSpPr>
        <p:spPr>
          <a:xfrm flipH="1" flipV="1">
            <a:off x="5621437" y="26365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4" name="Oval 20"/>
          <p:cNvSpPr/>
          <p:nvPr/>
        </p:nvSpPr>
        <p:spPr>
          <a:xfrm flipH="1" flipV="1">
            <a:off x="5773837" y="27127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5" name="Oval 21"/>
          <p:cNvSpPr/>
          <p:nvPr/>
        </p:nvSpPr>
        <p:spPr>
          <a:xfrm flipH="1" flipV="1">
            <a:off x="5850037" y="28651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6" name="Oval 22"/>
          <p:cNvSpPr/>
          <p:nvPr/>
        </p:nvSpPr>
        <p:spPr>
          <a:xfrm flipH="1" flipV="1">
            <a:off x="5926237" y="27127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7" name="Oval 23"/>
          <p:cNvSpPr/>
          <p:nvPr/>
        </p:nvSpPr>
        <p:spPr>
          <a:xfrm flipH="1" flipV="1">
            <a:off x="5926237" y="25603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8" name="Oval 24"/>
          <p:cNvSpPr/>
          <p:nvPr/>
        </p:nvSpPr>
        <p:spPr>
          <a:xfrm flipH="1" flipV="1">
            <a:off x="6154837" y="27889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79" name="Oval 25"/>
          <p:cNvSpPr/>
          <p:nvPr/>
        </p:nvSpPr>
        <p:spPr>
          <a:xfrm flipH="1" flipV="1">
            <a:off x="6002437" y="30175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80" name="Oval 26"/>
          <p:cNvSpPr/>
          <p:nvPr/>
        </p:nvSpPr>
        <p:spPr>
          <a:xfrm flipH="1" flipV="1">
            <a:off x="6002437" y="2865189"/>
            <a:ext cx="80393" cy="59433"/>
          </a:xfrm>
          <a:prstGeom prst="ellipse">
            <a:avLst/>
          </a:prstGeom>
          <a:solidFill>
            <a:srgbClr val="000000"/>
          </a:solidFill>
          <a:ln w="12700">
            <a:miter lim="400000"/>
          </a:ln>
        </p:spPr>
        <p:txBody>
          <a:bodyPr lIns="45719" rIns="45719" anchor="ctr"/>
          <a:lstStyle/>
          <a:p>
            <a:pPr>
              <a:defRPr>
                <a:solidFill>
                  <a:srgbClr val="FFFF66"/>
                </a:solidFill>
              </a:defRPr>
            </a:pPr>
            <a:endParaRPr/>
          </a:p>
        </p:txBody>
      </p:sp>
      <p:sp>
        <p:nvSpPr>
          <p:cNvPr id="381" name="Ovál 44"/>
          <p:cNvSpPr/>
          <p:nvPr/>
        </p:nvSpPr>
        <p:spPr>
          <a:xfrm>
            <a:off x="5341789" y="2416175"/>
            <a:ext cx="1076623" cy="857250"/>
          </a:xfrm>
          <a:prstGeom prst="ellipse">
            <a:avLst/>
          </a:prstGeom>
          <a:ln w="12700">
            <a:solidFill>
              <a:srgbClr val="000000"/>
            </a:solidFill>
            <a:miter/>
          </a:ln>
        </p:spPr>
        <p:txBody>
          <a:bodyPr lIns="45719" rIns="45719"/>
          <a:lstStyle/>
          <a:p>
            <a:pPr>
              <a:defRPr>
                <a:solidFill>
                  <a:srgbClr val="FFFF66"/>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Box 2"/>
          <p:cNvSpPr txBox="1"/>
          <p:nvPr/>
        </p:nvSpPr>
        <p:spPr>
          <a:xfrm>
            <a:off x="2971800" y="304800"/>
            <a:ext cx="5795130"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i="1" u="sng">
                <a:solidFill>
                  <a:srgbClr val="FF0000"/>
                </a:solidFill>
              </a:defRPr>
            </a:lvl1pPr>
          </a:lstStyle>
          <a:p>
            <a:r>
              <a:t>Arabidopsis thaliana – huseníček rolní</a:t>
            </a:r>
          </a:p>
        </p:txBody>
      </p:sp>
      <p:pic>
        <p:nvPicPr>
          <p:cNvPr id="122" name="Picture 3" descr="Picture 3"/>
          <p:cNvPicPr>
            <a:picLocks noChangeAspect="1"/>
          </p:cNvPicPr>
          <p:nvPr/>
        </p:nvPicPr>
        <p:blipFill>
          <a:blip r:embed="rId2"/>
          <a:stretch>
            <a:fillRect/>
          </a:stretch>
        </p:blipFill>
        <p:spPr>
          <a:xfrm>
            <a:off x="1752600" y="1069975"/>
            <a:ext cx="3414714" cy="5495926"/>
          </a:xfrm>
          <a:prstGeom prst="rect">
            <a:avLst/>
          </a:prstGeom>
          <a:ln w="19050">
            <a:solidFill>
              <a:srgbClr val="003300"/>
            </a:solidFill>
            <a:miter/>
          </a:ln>
        </p:spPr>
      </p:pic>
      <p:sp>
        <p:nvSpPr>
          <p:cNvPr id="123" name="Text Box 4"/>
          <p:cNvSpPr txBox="1"/>
          <p:nvPr/>
        </p:nvSpPr>
        <p:spPr>
          <a:xfrm>
            <a:off x="5334000" y="1827214"/>
            <a:ext cx="5373549" cy="4084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a:solidFill>
                  <a:srgbClr val="000066"/>
                </a:solidFill>
                <a:latin typeface="Arial"/>
                <a:ea typeface="Arial"/>
                <a:cs typeface="Arial"/>
                <a:sym typeface="Arial"/>
              </a:defRPr>
            </a:pPr>
            <a:r>
              <a:t>- čeleď: </a:t>
            </a:r>
            <a:r>
              <a:rPr i="1"/>
              <a:t>Brassicaceae</a:t>
            </a:r>
            <a:r>
              <a:t> (Brukvovité)</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buSzPct val="100000"/>
              <a:buChar char="-"/>
              <a:defRPr sz="1800">
                <a:solidFill>
                  <a:srgbClr val="000066"/>
                </a:solidFill>
                <a:latin typeface="Arial"/>
                <a:ea typeface="Arial"/>
                <a:cs typeface="Arial"/>
                <a:sym typeface="Arial"/>
              </a:defRPr>
            </a:pPr>
            <a:r>
              <a:t> rozšíření: kosmopolitní, od nížin až do hor, </a:t>
            </a:r>
            <a:endParaRPr>
              <a:solidFill>
                <a:srgbClr val="FFFF66"/>
              </a:solidFill>
            </a:endParaRPr>
          </a:p>
          <a:p>
            <a:pPr>
              <a:defRPr sz="1800">
                <a:solidFill>
                  <a:srgbClr val="000066"/>
                </a:solidFill>
                <a:latin typeface="Arial"/>
                <a:ea typeface="Arial"/>
                <a:cs typeface="Arial"/>
                <a:sym typeface="Arial"/>
              </a:defRPr>
            </a:pPr>
            <a:r>
              <a:t>                  zejména na výslunných stráních</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defRPr sz="1800">
                <a:solidFill>
                  <a:srgbClr val="000066"/>
                </a:solidFill>
                <a:latin typeface="Arial"/>
                <a:ea typeface="Arial"/>
                <a:cs typeface="Arial"/>
                <a:sym typeface="Arial"/>
              </a:defRPr>
            </a:pPr>
            <a:r>
              <a:t>- poprvé popsána Johannesem Thalem v 16. století </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buSzPct val="100000"/>
              <a:buChar char="-"/>
              <a:defRPr sz="1800">
                <a:solidFill>
                  <a:srgbClr val="000066"/>
                </a:solidFill>
                <a:latin typeface="Arial"/>
                <a:ea typeface="Arial"/>
                <a:cs typeface="Arial"/>
                <a:sym typeface="Arial"/>
              </a:defRPr>
            </a:pPr>
            <a:r>
              <a:t> celkový vzhled dospělé rostliny</a:t>
            </a:r>
            <a:endParaRPr>
              <a:solidFill>
                <a:srgbClr val="FFFF66"/>
              </a:solidFill>
            </a:endParaRPr>
          </a:p>
          <a:p>
            <a:pPr>
              <a:buSzPct val="100000"/>
              <a:buChar char="-"/>
              <a:defRPr sz="1800">
                <a:solidFill>
                  <a:srgbClr val="000066"/>
                </a:solidFill>
                <a:latin typeface="Arial"/>
                <a:ea typeface="Arial"/>
                <a:cs typeface="Arial"/>
                <a:sym typeface="Arial"/>
              </a:defRPr>
            </a:pPr>
            <a:endParaRPr>
              <a:solidFill>
                <a:srgbClr val="FFFF66"/>
              </a:solidFill>
            </a:endParaRPr>
          </a:p>
          <a:p>
            <a:pPr>
              <a:buSzPct val="100000"/>
              <a:buChar char="-"/>
              <a:defRPr sz="1800">
                <a:solidFill>
                  <a:srgbClr val="000066"/>
                </a:solidFill>
                <a:latin typeface="Arial"/>
                <a:ea typeface="Arial"/>
                <a:cs typeface="Arial"/>
                <a:sym typeface="Arial"/>
              </a:defRPr>
            </a:pPr>
            <a:r>
              <a:t> k pokusným účelům poprvé využita F. Laibachem </a:t>
            </a:r>
            <a:endParaRPr>
              <a:solidFill>
                <a:srgbClr val="FFFF66"/>
              </a:solidFill>
            </a:endParaRPr>
          </a:p>
          <a:p>
            <a:pPr>
              <a:defRPr sz="1800">
                <a:solidFill>
                  <a:srgbClr val="000066"/>
                </a:solidFill>
                <a:latin typeface="Arial"/>
                <a:ea typeface="Arial"/>
                <a:cs typeface="Arial"/>
                <a:sym typeface="Arial"/>
              </a:defRPr>
            </a:pPr>
            <a:r>
              <a:t>  začátkem 20. století</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buSzPct val="100000"/>
              <a:buChar char="-"/>
              <a:defRPr sz="1800">
                <a:solidFill>
                  <a:srgbClr val="000066"/>
                </a:solidFill>
                <a:latin typeface="Arial"/>
                <a:ea typeface="Arial"/>
                <a:cs typeface="Arial"/>
                <a:sym typeface="Arial"/>
              </a:defRPr>
            </a:pPr>
            <a:r>
              <a:t> jako model v genetice od 40. let 20. století</a:t>
            </a:r>
            <a:endParaRPr>
              <a:solidFill>
                <a:srgbClr val="FFFF66"/>
              </a:solidFill>
            </a:endParaRPr>
          </a:p>
          <a:p>
            <a:pPr>
              <a:buSzPct val="100000"/>
              <a:buChar char="-"/>
              <a:defRPr sz="1800">
                <a:solidFill>
                  <a:srgbClr val="000066"/>
                </a:solidFill>
                <a:latin typeface="Arial"/>
                <a:ea typeface="Arial"/>
                <a:cs typeface="Arial"/>
                <a:sym typeface="Arial"/>
              </a:defRPr>
            </a:pPr>
            <a:endParaRPr>
              <a:solidFill>
                <a:srgbClr val="FFFF66"/>
              </a:solidFill>
            </a:endParaRPr>
          </a:p>
          <a:p>
            <a:pPr>
              <a:defRPr sz="1800">
                <a:solidFill>
                  <a:srgbClr val="000066"/>
                </a:solidFill>
                <a:latin typeface="Arial"/>
                <a:ea typeface="Arial"/>
                <a:cs typeface="Arial"/>
                <a:sym typeface="Arial"/>
              </a:defRPr>
            </a:pPr>
            <a:r>
              <a:t>- její význam jako genetického modelu stále roste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23">
                                            <p:txEl>
                                              <p:pRg st="9" end="9"/>
                                            </p:txEl>
                                          </p:spTgt>
                                        </p:tgtEl>
                                        <p:attrNameLst>
                                          <p:attrName>style.visibility</p:attrName>
                                        </p:attrNameLst>
                                      </p:cBhvr>
                                      <p:to>
                                        <p:strVal val="visible"/>
                                      </p:to>
                                    </p:set>
                                    <p:animEffect transition="in" filter="fade">
                                      <p:cBhvr>
                                        <p:cTn id="7" dur="500"/>
                                        <p:tgtEl>
                                          <p:spTgt spid="123">
                                            <p:txEl>
                                              <p:pRg st="9" end="9"/>
                                            </p:txEl>
                                          </p:spTgt>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123">
                                            <p:txEl>
                                              <p:pRg st="10" end="10"/>
                                            </p:txEl>
                                          </p:spTgt>
                                        </p:tgtEl>
                                        <p:attrNameLst>
                                          <p:attrName>style.visibility</p:attrName>
                                        </p:attrNameLst>
                                      </p:cBhvr>
                                      <p:to>
                                        <p:strVal val="visible"/>
                                      </p:to>
                                    </p:set>
                                    <p:animEffect transition="in" filter="fade">
                                      <p:cBhvr>
                                        <p:cTn id="11" dur="500"/>
                                        <p:tgtEl>
                                          <p:spTgt spid="123">
                                            <p:txEl>
                                              <p:pRg st="10" end="10"/>
                                            </p:txEl>
                                          </p:spTgt>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123">
                                            <p:txEl>
                                              <p:pRg st="11" end="11"/>
                                            </p:txEl>
                                          </p:spTgt>
                                        </p:tgtEl>
                                        <p:attrNameLst>
                                          <p:attrName>style.visibility</p:attrName>
                                        </p:attrNameLst>
                                      </p:cBhvr>
                                      <p:to>
                                        <p:strVal val="visible"/>
                                      </p:to>
                                    </p:set>
                                    <p:animEffect transition="in" filter="fade">
                                      <p:cBhvr>
                                        <p:cTn id="15" dur="500"/>
                                        <p:tgtEl>
                                          <p:spTgt spid="123">
                                            <p:txEl>
                                              <p:pRg st="11" end="1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123">
                                            <p:txEl>
                                              <p:pRg st="12" end="12"/>
                                            </p:txEl>
                                          </p:spTgt>
                                        </p:tgtEl>
                                        <p:attrNameLst>
                                          <p:attrName>style.visibility</p:attrName>
                                        </p:attrNameLst>
                                      </p:cBhvr>
                                      <p:to>
                                        <p:strVal val="visible"/>
                                      </p:to>
                                    </p:set>
                                    <p:animEffect transition="in" filter="fade">
                                      <p:cBhvr>
                                        <p:cTn id="20" dur="500"/>
                                        <p:tgtEl>
                                          <p:spTgt spid="123">
                                            <p:txEl>
                                              <p:pRg st="12" end="12"/>
                                            </p:txEl>
                                          </p:spTgt>
                                        </p:tgtEl>
                                      </p:cBhvr>
                                    </p:animEffect>
                                  </p:childTnLst>
                                </p:cTn>
                              </p:par>
                            </p:childTnLst>
                          </p:cTn>
                        </p:par>
                        <p:par>
                          <p:cTn id="21" fill="hold">
                            <p:stCondLst>
                              <p:cond delay="500"/>
                            </p:stCondLst>
                            <p:childTnLst>
                              <p:par>
                                <p:cTn id="22" presetID="10" presetClass="entr" fill="hold" grpId="0" nodeType="afterEffect">
                                  <p:stCondLst>
                                    <p:cond delay="0"/>
                                  </p:stCondLst>
                                  <p:iterate>
                                    <p:tmAbs val="0"/>
                                  </p:iterate>
                                  <p:childTnLst>
                                    <p:set>
                                      <p:cBhvr>
                                        <p:cTn id="23" fill="hold"/>
                                        <p:tgtEl>
                                          <p:spTgt spid="123">
                                            <p:txEl>
                                              <p:pRg st="13" end="13"/>
                                            </p:txEl>
                                          </p:spTgt>
                                        </p:tgtEl>
                                        <p:attrNameLst>
                                          <p:attrName>style.visibility</p:attrName>
                                        </p:attrNameLst>
                                      </p:cBhvr>
                                      <p:to>
                                        <p:strVal val="visible"/>
                                      </p:to>
                                    </p:set>
                                    <p:animEffect transition="in" filter="fade">
                                      <p:cBhvr>
                                        <p:cTn id="24" dur="500"/>
                                        <p:tgtEl>
                                          <p:spTgt spid="123">
                                            <p:txEl>
                                              <p:pRg st="13" end="1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0" nodeType="clickEffect">
                                  <p:stCondLst>
                                    <p:cond delay="0"/>
                                  </p:stCondLst>
                                  <p:iterate>
                                    <p:tmAbs val="0"/>
                                  </p:iterate>
                                  <p:childTnLst>
                                    <p:set>
                                      <p:cBhvr>
                                        <p:cTn id="28" fill="hold"/>
                                        <p:tgtEl>
                                          <p:spTgt spid="123">
                                            <p:txEl>
                                              <p:pRg st="14" end="14"/>
                                            </p:txEl>
                                          </p:spTgt>
                                        </p:tgtEl>
                                        <p:attrNameLst>
                                          <p:attrName>style.visibility</p:attrName>
                                        </p:attrNameLst>
                                      </p:cBhvr>
                                      <p:to>
                                        <p:strVal val="visible"/>
                                      </p:to>
                                    </p:set>
                                    <p:animEffect transition="in" filter="fade">
                                      <p:cBhvr>
                                        <p:cTn id="29" dur="500"/>
                                        <p:tgtEl>
                                          <p:spTgt spid="12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 Box 2"/>
          <p:cNvSpPr txBox="1"/>
          <p:nvPr/>
        </p:nvSpPr>
        <p:spPr>
          <a:xfrm>
            <a:off x="3048000" y="274639"/>
            <a:ext cx="5636827"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u="sng">
                <a:solidFill>
                  <a:srgbClr val="FF0000"/>
                </a:solidFill>
                <a:latin typeface="Arial"/>
                <a:ea typeface="Arial"/>
                <a:cs typeface="Arial"/>
                <a:sym typeface="Arial"/>
              </a:defRPr>
            </a:pPr>
            <a:r>
              <a:t>Výhody </a:t>
            </a:r>
            <a:r>
              <a:rPr i="1"/>
              <a:t>A. thaliana</a:t>
            </a:r>
            <a:r>
              <a:t> jako genetického modelu: </a:t>
            </a:r>
          </a:p>
        </p:txBody>
      </p:sp>
      <p:sp>
        <p:nvSpPr>
          <p:cNvPr id="126" name="Text Box 3"/>
          <p:cNvSpPr txBox="1"/>
          <p:nvPr/>
        </p:nvSpPr>
        <p:spPr>
          <a:xfrm>
            <a:off x="2319338" y="860425"/>
            <a:ext cx="5300549" cy="1417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b="1">
                <a:solidFill>
                  <a:srgbClr val="990000"/>
                </a:solidFill>
                <a:latin typeface="Arial"/>
                <a:ea typeface="Arial"/>
                <a:cs typeface="Arial"/>
                <a:sym typeface="Arial"/>
              </a:defRPr>
            </a:pPr>
            <a:r>
              <a:t> velmi krátká generační doba</a:t>
            </a:r>
            <a:endParaRPr>
              <a:solidFill>
                <a:srgbClr val="FFFF66"/>
              </a:solidFill>
            </a:endParaRPr>
          </a:p>
          <a:p>
            <a:pPr>
              <a:defRPr sz="1800">
                <a:solidFill>
                  <a:srgbClr val="FFFF66"/>
                </a:solidFill>
                <a:latin typeface="Arial"/>
                <a:ea typeface="Arial"/>
                <a:cs typeface="Arial"/>
                <a:sym typeface="Arial"/>
              </a:defRPr>
            </a:pPr>
            <a:r>
              <a:t>	</a:t>
            </a:r>
            <a:r>
              <a:rPr>
                <a:solidFill>
                  <a:srgbClr val="000066"/>
                </a:solidFill>
              </a:rPr>
              <a:t>- lze získat několik generací do roka</a:t>
            </a:r>
          </a:p>
          <a:p>
            <a:pPr>
              <a:defRPr sz="1800">
                <a:solidFill>
                  <a:srgbClr val="000066"/>
                </a:solidFill>
                <a:latin typeface="Arial"/>
                <a:ea typeface="Arial"/>
                <a:cs typeface="Arial"/>
                <a:sym typeface="Arial"/>
              </a:defRPr>
            </a:pPr>
            <a:r>
              <a:t>	- kvete za 5-8 týdnů od vyklíčení, semena </a:t>
            </a:r>
            <a:endParaRPr>
              <a:solidFill>
                <a:srgbClr val="FFFF66"/>
              </a:solidFill>
            </a:endParaRPr>
          </a:p>
          <a:p>
            <a:pPr>
              <a:defRPr sz="1800">
                <a:solidFill>
                  <a:srgbClr val="000066"/>
                </a:solidFill>
                <a:latin typeface="Arial"/>
                <a:ea typeface="Arial"/>
                <a:cs typeface="Arial"/>
                <a:sym typeface="Arial"/>
              </a:defRPr>
            </a:pPr>
            <a:r>
              <a:t>                 dozrávají do 2-3 měsíců od vyklíčení</a:t>
            </a:r>
            <a:endParaRPr>
              <a:solidFill>
                <a:srgbClr val="FFFF66"/>
              </a:solidFill>
            </a:endParaRPr>
          </a:p>
          <a:p>
            <a:pPr>
              <a:defRPr sz="1800">
                <a:solidFill>
                  <a:srgbClr val="000066"/>
                </a:solidFill>
                <a:latin typeface="Arial"/>
                <a:ea typeface="Arial"/>
                <a:cs typeface="Arial"/>
                <a:sym typeface="Arial"/>
              </a:defRPr>
            </a:pPr>
            <a:r>
              <a:t>	- genotypy rané x pozdní</a:t>
            </a:r>
          </a:p>
        </p:txBody>
      </p:sp>
      <p:pic>
        <p:nvPicPr>
          <p:cNvPr id="127" name="Picture 9" descr="Picture 9"/>
          <p:cNvPicPr>
            <a:picLocks noChangeAspect="1"/>
          </p:cNvPicPr>
          <p:nvPr/>
        </p:nvPicPr>
        <p:blipFill>
          <a:blip r:embed="rId2"/>
          <a:stretch>
            <a:fillRect/>
          </a:stretch>
        </p:blipFill>
        <p:spPr>
          <a:xfrm>
            <a:off x="7824788" y="981075"/>
            <a:ext cx="2760663" cy="2011365"/>
          </a:xfrm>
          <a:prstGeom prst="rect">
            <a:avLst/>
          </a:prstGeom>
          <a:ln w="19050">
            <a:solidFill>
              <a:srgbClr val="003300"/>
            </a:solidFill>
            <a:miter/>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advAuto="0"/>
      <p:bldP spid="12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5" descr="Picture 5"/>
          <p:cNvPicPr>
            <a:picLocks noChangeAspect="1"/>
          </p:cNvPicPr>
          <p:nvPr/>
        </p:nvPicPr>
        <p:blipFill>
          <a:blip r:embed="rId2"/>
          <a:stretch>
            <a:fillRect/>
          </a:stretch>
        </p:blipFill>
        <p:spPr>
          <a:xfrm>
            <a:off x="3432175" y="836612"/>
            <a:ext cx="5524500" cy="4025901"/>
          </a:xfrm>
          <a:prstGeom prst="rect">
            <a:avLst/>
          </a:prstGeom>
          <a:ln w="19050">
            <a:solidFill>
              <a:srgbClr val="003300"/>
            </a:solidFill>
            <a:miter/>
          </a:ln>
        </p:spPr>
      </p:pic>
      <p:sp>
        <p:nvSpPr>
          <p:cNvPr id="130" name="Text Box 6"/>
          <p:cNvSpPr txBox="1"/>
          <p:nvPr/>
        </p:nvSpPr>
        <p:spPr>
          <a:xfrm>
            <a:off x="2424113" y="5084764"/>
            <a:ext cx="7848601" cy="54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a:solidFill>
                  <a:srgbClr val="000066"/>
                </a:solidFill>
                <a:latin typeface="Arial"/>
                <a:ea typeface="Arial"/>
                <a:cs typeface="Arial"/>
                <a:sym typeface="Arial"/>
              </a:defRPr>
            </a:pPr>
            <a:r>
              <a:t>Astronautka Cady Coleman provádí pokus s rostlinkami </a:t>
            </a:r>
            <a:r>
              <a:rPr i="1"/>
              <a:t>Arabidopsis</a:t>
            </a:r>
            <a:r>
              <a:rPr b="0"/>
              <a:t> v průběhu letu na STS-93 (raketoplán Columbia, 1999).</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 Box 2"/>
          <p:cNvSpPr txBox="1"/>
          <p:nvPr/>
        </p:nvSpPr>
        <p:spPr>
          <a:xfrm>
            <a:off x="3048000" y="274639"/>
            <a:ext cx="5636827"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u="sng">
                <a:solidFill>
                  <a:srgbClr val="FF0000"/>
                </a:solidFill>
                <a:latin typeface="Arial"/>
                <a:ea typeface="Arial"/>
                <a:cs typeface="Arial"/>
                <a:sym typeface="Arial"/>
              </a:defRPr>
            </a:pPr>
            <a:r>
              <a:t>Výhody </a:t>
            </a:r>
            <a:r>
              <a:rPr i="1"/>
              <a:t>A. thaliana</a:t>
            </a:r>
            <a:r>
              <a:t> jako genetického modelu: </a:t>
            </a:r>
          </a:p>
        </p:txBody>
      </p:sp>
      <p:sp>
        <p:nvSpPr>
          <p:cNvPr id="133" name="Text Box 4"/>
          <p:cNvSpPr txBox="1"/>
          <p:nvPr/>
        </p:nvSpPr>
        <p:spPr>
          <a:xfrm>
            <a:off x="2351089" y="2389188"/>
            <a:ext cx="8205972"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b="1">
                <a:solidFill>
                  <a:srgbClr val="990000"/>
                </a:solidFill>
                <a:latin typeface="Arial"/>
                <a:ea typeface="Arial"/>
                <a:cs typeface="Arial"/>
                <a:sym typeface="Arial"/>
              </a:defRPr>
            </a:pPr>
            <a:r>
              <a:t> nenáročnost na prostor </a:t>
            </a:r>
            <a:endParaRPr>
              <a:solidFill>
                <a:srgbClr val="FFFF66"/>
              </a:solidFill>
            </a:endParaRPr>
          </a:p>
          <a:p>
            <a:pPr>
              <a:defRPr sz="1800">
                <a:solidFill>
                  <a:srgbClr val="000066"/>
                </a:solidFill>
                <a:latin typeface="Arial"/>
                <a:ea typeface="Arial"/>
                <a:cs typeface="Arial"/>
                <a:sym typeface="Arial"/>
              </a:defRPr>
            </a:pPr>
            <a:r>
              <a:t>	- lze pěstovat velký počet jedinců na malé ploše (až 10 rostlin na cm</a:t>
            </a:r>
            <a:r>
              <a:rPr baseline="30000"/>
              <a:t>2</a:t>
            </a:r>
            <a:r>
              <a:t>)  </a:t>
            </a:r>
          </a:p>
        </p:txBody>
      </p:sp>
      <p:sp>
        <p:nvSpPr>
          <p:cNvPr id="134" name="Text Box 5"/>
          <p:cNvSpPr txBox="1"/>
          <p:nvPr/>
        </p:nvSpPr>
        <p:spPr>
          <a:xfrm>
            <a:off x="2351088" y="3151189"/>
            <a:ext cx="5821485" cy="884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b="1">
                <a:solidFill>
                  <a:srgbClr val="990000"/>
                </a:solidFill>
                <a:latin typeface="Arial"/>
                <a:ea typeface="Arial"/>
                <a:cs typeface="Arial"/>
                <a:sym typeface="Arial"/>
              </a:defRPr>
            </a:pPr>
            <a:r>
              <a:t> možnost pěstování na umělých médiích</a:t>
            </a:r>
            <a:endParaRPr>
              <a:solidFill>
                <a:srgbClr val="FFFF66"/>
              </a:solidFill>
            </a:endParaRPr>
          </a:p>
          <a:p>
            <a:pPr>
              <a:defRPr sz="1800">
                <a:solidFill>
                  <a:srgbClr val="FFFF66"/>
                </a:solidFill>
                <a:latin typeface="Arial"/>
                <a:ea typeface="Arial"/>
                <a:cs typeface="Arial"/>
                <a:sym typeface="Arial"/>
              </a:defRPr>
            </a:pPr>
            <a:r>
              <a:t>	</a:t>
            </a:r>
            <a:r>
              <a:rPr>
                <a:solidFill>
                  <a:srgbClr val="000066"/>
                </a:solidFill>
              </a:rPr>
              <a:t>- identifikace mutantů v biochemických drahách</a:t>
            </a:r>
          </a:p>
          <a:p>
            <a:pPr>
              <a:defRPr sz="1800">
                <a:solidFill>
                  <a:srgbClr val="000066"/>
                </a:solidFill>
                <a:latin typeface="Arial"/>
                <a:ea typeface="Arial"/>
                <a:cs typeface="Arial"/>
                <a:sym typeface="Arial"/>
              </a:defRPr>
            </a:pPr>
            <a:r>
              <a:t>	- skríning rostlin na úspěšnou transgenozi</a:t>
            </a:r>
          </a:p>
        </p:txBody>
      </p:sp>
      <p:pic>
        <p:nvPicPr>
          <p:cNvPr id="135" name="Picture 6" descr="Picture 6"/>
          <p:cNvPicPr>
            <a:picLocks noChangeAspect="1"/>
          </p:cNvPicPr>
          <p:nvPr/>
        </p:nvPicPr>
        <p:blipFill>
          <a:blip r:embed="rId2"/>
          <a:stretch>
            <a:fillRect/>
          </a:stretch>
        </p:blipFill>
        <p:spPr>
          <a:xfrm>
            <a:off x="2681289" y="4268789"/>
            <a:ext cx="3990976" cy="2473326"/>
          </a:xfrm>
          <a:prstGeom prst="rect">
            <a:avLst/>
          </a:prstGeom>
          <a:ln w="19050">
            <a:solidFill>
              <a:srgbClr val="003300"/>
            </a:solidFill>
            <a:miter/>
          </a:ln>
        </p:spPr>
      </p:pic>
      <p:pic>
        <p:nvPicPr>
          <p:cNvPr id="136" name="Picture 7" descr="Picture 7"/>
          <p:cNvPicPr>
            <a:picLocks noChangeAspect="1"/>
          </p:cNvPicPr>
          <p:nvPr/>
        </p:nvPicPr>
        <p:blipFill>
          <a:blip r:embed="rId3"/>
          <a:stretch>
            <a:fillRect/>
          </a:stretch>
        </p:blipFill>
        <p:spPr>
          <a:xfrm>
            <a:off x="6986589" y="4195764"/>
            <a:ext cx="3425826" cy="2568576"/>
          </a:xfrm>
          <a:prstGeom prst="rect">
            <a:avLst/>
          </a:prstGeom>
          <a:ln w="19050">
            <a:solidFill>
              <a:srgbClr val="003300"/>
            </a:solidFill>
            <a:miter/>
          </a:ln>
        </p:spPr>
      </p:pic>
      <p:pic>
        <p:nvPicPr>
          <p:cNvPr id="137" name="Picture 8" descr="Picture 8"/>
          <p:cNvPicPr>
            <a:picLocks noChangeAspect="1"/>
          </p:cNvPicPr>
          <p:nvPr/>
        </p:nvPicPr>
        <p:blipFill>
          <a:blip r:embed="rId4"/>
          <a:stretch>
            <a:fillRect/>
          </a:stretch>
        </p:blipFill>
        <p:spPr>
          <a:xfrm>
            <a:off x="7907338" y="692151"/>
            <a:ext cx="2760663" cy="2011364"/>
          </a:xfrm>
          <a:prstGeom prst="rect">
            <a:avLst/>
          </a:prstGeom>
          <a:ln w="19050">
            <a:solidFill>
              <a:srgbClr val="003300"/>
            </a:solidFill>
            <a:miter/>
          </a:ln>
        </p:spPr>
      </p:pic>
      <p:sp>
        <p:nvSpPr>
          <p:cNvPr id="138" name="Text Box 9"/>
          <p:cNvSpPr txBox="1"/>
          <p:nvPr/>
        </p:nvSpPr>
        <p:spPr>
          <a:xfrm>
            <a:off x="2319338" y="860425"/>
            <a:ext cx="5300549" cy="1417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b="1">
                <a:solidFill>
                  <a:srgbClr val="990000"/>
                </a:solidFill>
                <a:latin typeface="Arial"/>
                <a:ea typeface="Arial"/>
                <a:cs typeface="Arial"/>
                <a:sym typeface="Arial"/>
              </a:defRPr>
            </a:pPr>
            <a:r>
              <a:t> velmi krátká generační doba</a:t>
            </a:r>
            <a:endParaRPr>
              <a:solidFill>
                <a:srgbClr val="FFFF66"/>
              </a:solidFill>
            </a:endParaRPr>
          </a:p>
          <a:p>
            <a:pPr>
              <a:defRPr sz="1800">
                <a:solidFill>
                  <a:srgbClr val="FFFF66"/>
                </a:solidFill>
                <a:latin typeface="Arial"/>
                <a:ea typeface="Arial"/>
                <a:cs typeface="Arial"/>
                <a:sym typeface="Arial"/>
              </a:defRPr>
            </a:pPr>
            <a:r>
              <a:t>	</a:t>
            </a:r>
            <a:r>
              <a:rPr>
                <a:solidFill>
                  <a:srgbClr val="000066"/>
                </a:solidFill>
              </a:rPr>
              <a:t>- lze získat několik generací do roka</a:t>
            </a:r>
          </a:p>
          <a:p>
            <a:pPr>
              <a:defRPr sz="1800">
                <a:solidFill>
                  <a:srgbClr val="000066"/>
                </a:solidFill>
                <a:latin typeface="Arial"/>
                <a:ea typeface="Arial"/>
                <a:cs typeface="Arial"/>
                <a:sym typeface="Arial"/>
              </a:defRPr>
            </a:pPr>
            <a:r>
              <a:t>	- kvete za 5-8 týdnů od vyklíčení, semena </a:t>
            </a:r>
            <a:endParaRPr>
              <a:solidFill>
                <a:srgbClr val="FFFF66"/>
              </a:solidFill>
            </a:endParaRPr>
          </a:p>
          <a:p>
            <a:pPr>
              <a:defRPr sz="1800">
                <a:solidFill>
                  <a:srgbClr val="000066"/>
                </a:solidFill>
                <a:latin typeface="Arial"/>
                <a:ea typeface="Arial"/>
                <a:cs typeface="Arial"/>
                <a:sym typeface="Arial"/>
              </a:defRPr>
            </a:pPr>
            <a:r>
              <a:t>                 dozrávají do 2-3 měsíců od vyklíčení</a:t>
            </a:r>
            <a:endParaRPr>
              <a:solidFill>
                <a:srgbClr val="FFFF66"/>
              </a:solidFill>
            </a:endParaRPr>
          </a:p>
          <a:p>
            <a:pPr>
              <a:defRPr sz="1800">
                <a:solidFill>
                  <a:srgbClr val="000066"/>
                </a:solidFill>
                <a:latin typeface="Arial"/>
                <a:ea typeface="Arial"/>
                <a:cs typeface="Arial"/>
                <a:sym typeface="Arial"/>
              </a:defRPr>
            </a:pPr>
            <a:r>
              <a:t>	- genotypy rané x pozdní</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par>
                          <p:cTn id="13" fill="hold">
                            <p:stCondLst>
                              <p:cond delay="500"/>
                            </p:stCondLst>
                            <p:childTnLst>
                              <p:par>
                                <p:cTn id="14" presetID="15" presetClass="entr" presetSubtype="9" fill="hold" grpId="0" nodeType="afterEffect">
                                  <p:stCondLst>
                                    <p:cond delay="0"/>
                                  </p:stCondLst>
                                  <p:iterate>
                                    <p:tmAbs val="0"/>
                                  </p:iterate>
                                  <p:childTnLst>
                                    <p:set>
                                      <p:cBhvr>
                                        <p:cTn id="15" fill="hold"/>
                                        <p:tgtEl>
                                          <p:spTgt spid="135"/>
                                        </p:tgtEl>
                                        <p:attrNameLst>
                                          <p:attrName>style.visibility</p:attrName>
                                        </p:attrNameLst>
                                      </p:cBhvr>
                                      <p:to>
                                        <p:strVal val="visible"/>
                                      </p:to>
                                    </p:set>
                                    <p:anim calcmode="lin" valueType="num">
                                      <p:cBhvr>
                                        <p:cTn id="16" dur="1000" fill="hold"/>
                                        <p:tgtEl>
                                          <p:spTgt spid="135"/>
                                        </p:tgtEl>
                                        <p:attrNameLst>
                                          <p:attrName>ppt_w</p:attrName>
                                        </p:attrNameLst>
                                      </p:cBhvr>
                                      <p:tavLst>
                                        <p:tav tm="0">
                                          <p:val>
                                            <p:fltVal val="0"/>
                                          </p:val>
                                        </p:tav>
                                        <p:tav tm="100000">
                                          <p:val>
                                            <p:strVal val="#ppt_w"/>
                                          </p:val>
                                        </p:tav>
                                      </p:tavLst>
                                    </p:anim>
                                    <p:anim calcmode="lin" valueType="num">
                                      <p:cBhvr>
                                        <p:cTn id="17" dur="1000" fill="hold"/>
                                        <p:tgtEl>
                                          <p:spTgt spid="135"/>
                                        </p:tgtEl>
                                        <p:attrNameLst>
                                          <p:attrName>ppt_h</p:attrName>
                                        </p:attrNameLst>
                                      </p:cBhvr>
                                      <p:tavLst>
                                        <p:tav tm="0">
                                          <p:val>
                                            <p:fltVal val="0"/>
                                          </p:val>
                                        </p:tav>
                                        <p:tav tm="100000">
                                          <p:val>
                                            <p:strVal val="#ppt_h"/>
                                          </p:val>
                                        </p:tav>
                                      </p:tavLst>
                                    </p:anim>
                                    <p:anim calcmode="lin" valueType="num">
                                      <p:cBhvr>
                                        <p:cTn id="18" dur="1000" fill="hold"/>
                                        <p:tgtEl>
                                          <p:spTgt spid="13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9" fill="hold" grpId="0" nodeType="afterEffect">
                                  <p:stCondLst>
                                    <p:cond delay="0"/>
                                  </p:stCondLst>
                                  <p:iterate>
                                    <p:tmAbs val="0"/>
                                  </p:iterate>
                                  <p:childTnLst>
                                    <p:set>
                                      <p:cBhvr>
                                        <p:cTn id="22" fill="hold"/>
                                        <p:tgtEl>
                                          <p:spTgt spid="136"/>
                                        </p:tgtEl>
                                        <p:attrNameLst>
                                          <p:attrName>style.visibility</p:attrName>
                                        </p:attrNameLst>
                                      </p:cBhvr>
                                      <p:to>
                                        <p:strVal val="visible"/>
                                      </p:to>
                                    </p:set>
                                    <p:anim calcmode="lin" valueType="num">
                                      <p:cBhvr>
                                        <p:cTn id="23" dur="1000" fill="hold"/>
                                        <p:tgtEl>
                                          <p:spTgt spid="136"/>
                                        </p:tgtEl>
                                        <p:attrNameLst>
                                          <p:attrName>ppt_w</p:attrName>
                                        </p:attrNameLst>
                                      </p:cBhvr>
                                      <p:tavLst>
                                        <p:tav tm="0">
                                          <p:val>
                                            <p:fltVal val="0"/>
                                          </p:val>
                                        </p:tav>
                                        <p:tav tm="100000">
                                          <p:val>
                                            <p:strVal val="#ppt_w"/>
                                          </p:val>
                                        </p:tav>
                                      </p:tavLst>
                                    </p:anim>
                                    <p:anim calcmode="lin" valueType="num">
                                      <p:cBhvr>
                                        <p:cTn id="24" dur="1000" fill="hold"/>
                                        <p:tgtEl>
                                          <p:spTgt spid="136"/>
                                        </p:tgtEl>
                                        <p:attrNameLst>
                                          <p:attrName>ppt_h</p:attrName>
                                        </p:attrNameLst>
                                      </p:cBhvr>
                                      <p:tavLst>
                                        <p:tav tm="0">
                                          <p:val>
                                            <p:fltVal val="0"/>
                                          </p:val>
                                        </p:tav>
                                        <p:tav tm="100000">
                                          <p:val>
                                            <p:strVal val="#ppt_h"/>
                                          </p:val>
                                        </p:tav>
                                      </p:tavLst>
                                    </p:anim>
                                    <p:anim calcmode="lin" valueType="num">
                                      <p:cBhvr>
                                        <p:cTn id="25"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P spid="134" grpId="0" animBg="1" advAuto="0"/>
      <p:bldP spid="135" grpId="0" animBg="1" advAuto="0"/>
      <p:bldP spid="13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Box 2"/>
          <p:cNvSpPr txBox="1"/>
          <p:nvPr/>
        </p:nvSpPr>
        <p:spPr>
          <a:xfrm>
            <a:off x="3048000" y="274639"/>
            <a:ext cx="5636827"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u="sng">
                <a:solidFill>
                  <a:srgbClr val="FF0000"/>
                </a:solidFill>
                <a:latin typeface="Arial"/>
                <a:ea typeface="Arial"/>
                <a:cs typeface="Arial"/>
                <a:sym typeface="Arial"/>
              </a:defRPr>
            </a:pPr>
            <a:r>
              <a:t>Výhody </a:t>
            </a:r>
            <a:r>
              <a:rPr i="1"/>
              <a:t>A. thaliana</a:t>
            </a:r>
            <a:r>
              <a:t> jako genetického modelu: </a:t>
            </a:r>
          </a:p>
        </p:txBody>
      </p:sp>
      <p:sp>
        <p:nvSpPr>
          <p:cNvPr id="141" name="Text Box 6"/>
          <p:cNvSpPr txBox="1"/>
          <p:nvPr/>
        </p:nvSpPr>
        <p:spPr>
          <a:xfrm>
            <a:off x="2290763" y="1270000"/>
            <a:ext cx="5998851"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b="1">
                <a:solidFill>
                  <a:srgbClr val="990000"/>
                </a:solidFill>
                <a:latin typeface="Arial"/>
                <a:ea typeface="Arial"/>
                <a:cs typeface="Arial"/>
                <a:sym typeface="Arial"/>
              </a:defRPr>
            </a:pPr>
            <a:r>
              <a:t> velký počet potomků</a:t>
            </a:r>
            <a:endParaRPr>
              <a:solidFill>
                <a:srgbClr val="FFFF66"/>
              </a:solidFill>
            </a:endParaRPr>
          </a:p>
          <a:p>
            <a:pPr>
              <a:defRPr sz="1800">
                <a:solidFill>
                  <a:srgbClr val="000066"/>
                </a:solidFill>
                <a:latin typeface="Arial"/>
                <a:ea typeface="Arial"/>
                <a:cs typeface="Arial"/>
                <a:sym typeface="Arial"/>
              </a:defRPr>
            </a:pPr>
            <a:r>
              <a:t>	- z jedné rostliny lze získat až několik tisíc semen</a:t>
            </a:r>
          </a:p>
        </p:txBody>
      </p:sp>
      <p:sp>
        <p:nvSpPr>
          <p:cNvPr id="142" name="Text Box 7"/>
          <p:cNvSpPr txBox="1"/>
          <p:nvPr/>
        </p:nvSpPr>
        <p:spPr>
          <a:xfrm>
            <a:off x="2290763" y="2184400"/>
            <a:ext cx="4575905"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990000"/>
                </a:solidFill>
                <a:latin typeface="Arial"/>
                <a:ea typeface="Arial"/>
                <a:cs typeface="Arial"/>
                <a:sym typeface="Arial"/>
              </a:defRPr>
            </a:lvl1pPr>
          </a:lstStyle>
          <a:p>
            <a:r>
              <a:t>- schopnost samosprášení i cizosprášení</a:t>
            </a:r>
          </a:p>
        </p:txBody>
      </p:sp>
      <p:sp>
        <p:nvSpPr>
          <p:cNvPr id="143" name="Text Box 8"/>
          <p:cNvSpPr txBox="1"/>
          <p:nvPr/>
        </p:nvSpPr>
        <p:spPr>
          <a:xfrm>
            <a:off x="2279650" y="2693988"/>
            <a:ext cx="7690022" cy="1417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b="1">
                <a:solidFill>
                  <a:srgbClr val="990000"/>
                </a:solidFill>
                <a:latin typeface="Arial"/>
                <a:ea typeface="Arial"/>
                <a:cs typeface="Arial"/>
                <a:sym typeface="Arial"/>
              </a:defRPr>
            </a:pPr>
            <a:r>
              <a:t> nejmenší genom mezi vyššími rostlinami</a:t>
            </a:r>
            <a:endParaRPr>
              <a:solidFill>
                <a:srgbClr val="FFFF66"/>
              </a:solidFill>
            </a:endParaRPr>
          </a:p>
          <a:p>
            <a:pPr>
              <a:defRPr sz="1800">
                <a:solidFill>
                  <a:srgbClr val="000066"/>
                </a:solidFill>
                <a:latin typeface="Arial"/>
                <a:ea typeface="Arial"/>
                <a:cs typeface="Arial"/>
                <a:sym typeface="Arial"/>
              </a:defRPr>
            </a:pPr>
            <a:r>
              <a:t>	- v roce 2000 ukončen projekt sekvencování genomu Arabidopsis </a:t>
            </a:r>
            <a:endParaRPr>
              <a:solidFill>
                <a:srgbClr val="FFFF66"/>
              </a:solidFill>
            </a:endParaRPr>
          </a:p>
          <a:p>
            <a:pPr>
              <a:defRPr sz="1800">
                <a:solidFill>
                  <a:srgbClr val="000066"/>
                </a:solidFill>
                <a:latin typeface="Arial"/>
                <a:ea typeface="Arial"/>
                <a:cs typeface="Arial"/>
                <a:sym typeface="Arial"/>
              </a:defRPr>
            </a:pPr>
            <a:r>
              <a:t>                  (125 Mbp, 25 498 genů)</a:t>
            </a:r>
            <a:endParaRPr>
              <a:solidFill>
                <a:srgbClr val="FFFF66"/>
              </a:solidFill>
            </a:endParaRPr>
          </a:p>
          <a:p>
            <a:pPr>
              <a:defRPr sz="1800">
                <a:solidFill>
                  <a:srgbClr val="000066"/>
                </a:solidFill>
                <a:latin typeface="Arial"/>
                <a:ea typeface="Arial"/>
                <a:cs typeface="Arial"/>
                <a:sym typeface="Arial"/>
              </a:defRPr>
            </a:pPr>
            <a:endParaRPr>
              <a:solidFill>
                <a:srgbClr val="FFFF66"/>
              </a:solidFill>
            </a:endParaRPr>
          </a:p>
          <a:p>
            <a:pPr>
              <a:defRPr sz="1800" b="1">
                <a:solidFill>
                  <a:srgbClr val="990000"/>
                </a:solidFill>
                <a:latin typeface="Arial"/>
                <a:ea typeface="Arial"/>
                <a:cs typeface="Arial"/>
                <a:sym typeface="Arial"/>
              </a:defRPr>
            </a:pPr>
            <a:r>
              <a:t>- malý počet chromozomů (n = 5)</a:t>
            </a:r>
          </a:p>
        </p:txBody>
      </p:sp>
      <p:sp>
        <p:nvSpPr>
          <p:cNvPr id="144" name="Text Box 9"/>
          <p:cNvSpPr txBox="1"/>
          <p:nvPr/>
        </p:nvSpPr>
        <p:spPr>
          <a:xfrm>
            <a:off x="2279650" y="4699001"/>
            <a:ext cx="6150544"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990000"/>
                </a:solidFill>
                <a:latin typeface="Arial"/>
                <a:ea typeface="Arial"/>
                <a:cs typeface="Arial"/>
                <a:sym typeface="Arial"/>
              </a:defRPr>
            </a:lvl1pPr>
          </a:lstStyle>
          <a:p>
            <a:r>
              <a:t>- rozsáhlá kolekce mutantních linií a přírodních ekotypů</a:t>
            </a:r>
          </a:p>
        </p:txBody>
      </p:sp>
      <p:sp>
        <p:nvSpPr>
          <p:cNvPr id="145" name="Text Box 10"/>
          <p:cNvSpPr txBox="1"/>
          <p:nvPr/>
        </p:nvSpPr>
        <p:spPr>
          <a:xfrm>
            <a:off x="2279650" y="5308600"/>
            <a:ext cx="961973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buSzPct val="100000"/>
              <a:buChar char="-"/>
              <a:defRPr sz="1800" b="1">
                <a:solidFill>
                  <a:srgbClr val="990000"/>
                </a:solidFill>
                <a:latin typeface="Arial"/>
                <a:ea typeface="Arial"/>
                <a:cs typeface="Arial"/>
                <a:sym typeface="Arial"/>
              </a:defRPr>
            </a:lvl1pPr>
          </a:lstStyle>
          <a:p>
            <a:r>
              <a:t> vysoce účinná transformační metoda přípravy transgenních rostlin a T-DNA mutantů</a:t>
            </a:r>
          </a:p>
        </p:txBody>
      </p:sp>
      <p:sp>
        <p:nvSpPr>
          <p:cNvPr id="146" name="Rectangle 11"/>
          <p:cNvSpPr/>
          <p:nvPr/>
        </p:nvSpPr>
        <p:spPr>
          <a:xfrm>
            <a:off x="4316414" y="4694208"/>
            <a:ext cx="1800226" cy="400111"/>
          </a:xfrm>
          <a:prstGeom prst="rect">
            <a:avLst/>
          </a:prstGeom>
          <a:ln w="38100">
            <a:solidFill>
              <a:srgbClr val="FF0000"/>
            </a:solidFill>
            <a:miter/>
          </a:ln>
        </p:spPr>
        <p:txBody>
          <a:bodyPr lIns="45719" rIns="45719" anchor="ctr"/>
          <a:lstStyle/>
          <a:p>
            <a:pPr>
              <a:defRPr>
                <a:solidFill>
                  <a:srgbClr val="FFFF66"/>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2"/>
                                        </p:tgtEl>
                                        <p:attrNameLst>
                                          <p:attrName>style.visibility</p:attrName>
                                        </p:attrNameLst>
                                      </p:cBhvr>
                                      <p:to>
                                        <p:strVal val="visible"/>
                                      </p:to>
                                    </p:set>
                                    <p:animEffect transition="in" filter="fade">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43"/>
                                        </p:tgtEl>
                                        <p:attrNameLst>
                                          <p:attrName>style.visibility</p:attrName>
                                        </p:attrNameLst>
                                      </p:cBhvr>
                                      <p:to>
                                        <p:strVal val="visible"/>
                                      </p:to>
                                    </p:set>
                                    <p:animEffect transition="in" filter="fade">
                                      <p:cBhvr>
                                        <p:cTn id="17" dur="5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44"/>
                                        </p:tgtEl>
                                        <p:attrNameLst>
                                          <p:attrName>style.visibility</p:attrName>
                                        </p:attrNameLst>
                                      </p:cBhvr>
                                      <p:to>
                                        <p:strVal val="visible"/>
                                      </p:to>
                                    </p:set>
                                    <p:animEffect transition="in" filter="fade">
                                      <p:cBhvr>
                                        <p:cTn id="22" dur="500"/>
                                        <p:tgtEl>
                                          <p:spTgt spid="1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0" nodeType="clickEffect">
                                  <p:stCondLst>
                                    <p:cond delay="0"/>
                                  </p:stCondLst>
                                  <p:iterate>
                                    <p:tmAbs val="0"/>
                                  </p:iterate>
                                  <p:childTnLst>
                                    <p:set>
                                      <p:cBhvr>
                                        <p:cTn id="31" fill="hold"/>
                                        <p:tgtEl>
                                          <p:spTgt spid="146"/>
                                        </p:tgtEl>
                                        <p:attrNameLst>
                                          <p:attrName>style.visibility</p:attrName>
                                        </p:attrNameLst>
                                      </p:cBhvr>
                                      <p:to>
                                        <p:strVal val="visible"/>
                                      </p:to>
                                    </p:set>
                                    <p:anim calcmode="lin" valueType="num">
                                      <p:cBhvr>
                                        <p:cTn id="32" dur="500" fill="hold"/>
                                        <p:tgtEl>
                                          <p:spTgt spid="146"/>
                                        </p:tgtEl>
                                        <p:attrNameLst>
                                          <p:attrName>ppt_w</p:attrName>
                                        </p:attrNameLst>
                                      </p:cBhvr>
                                      <p:tavLst>
                                        <p:tav tm="0">
                                          <p:val>
                                            <p:strVal val="4*#ppt_w"/>
                                          </p:val>
                                        </p:tav>
                                        <p:tav tm="100000">
                                          <p:val>
                                            <p:strVal val="#ppt_w"/>
                                          </p:val>
                                        </p:tav>
                                      </p:tavLst>
                                    </p:anim>
                                    <p:anim calcmode="lin" valueType="num">
                                      <p:cBhvr>
                                        <p:cTn id="33" dur="500" fill="hold"/>
                                        <p:tgtEl>
                                          <p:spTgt spid="1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42" grpId="0" animBg="1" advAuto="0"/>
      <p:bldP spid="143" grpId="0" animBg="1" advAuto="0"/>
      <p:bldP spid="144" grpId="0" animBg="1" advAuto="0"/>
      <p:bldP spid="145" grpId="0" animBg="1" advAuto="0"/>
      <p:bldP spid="14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 Box 2"/>
          <p:cNvSpPr txBox="1"/>
          <p:nvPr/>
        </p:nvSpPr>
        <p:spPr>
          <a:xfrm>
            <a:off x="4648200" y="274639"/>
            <a:ext cx="2588082"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u="sng">
                <a:solidFill>
                  <a:srgbClr val="FF0000"/>
                </a:solidFill>
                <a:latin typeface="Arial"/>
                <a:ea typeface="Arial"/>
                <a:cs typeface="Arial"/>
                <a:sym typeface="Arial"/>
              </a:defRPr>
            </a:lvl1pPr>
          </a:lstStyle>
          <a:p>
            <a:r>
              <a:t>Kultivační podmínky</a:t>
            </a:r>
          </a:p>
        </p:txBody>
      </p:sp>
      <p:sp>
        <p:nvSpPr>
          <p:cNvPr id="149" name="Text Box 3"/>
          <p:cNvSpPr txBox="1"/>
          <p:nvPr/>
        </p:nvSpPr>
        <p:spPr>
          <a:xfrm>
            <a:off x="2351088" y="1065212"/>
            <a:ext cx="5273760"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a:solidFill>
                  <a:srgbClr val="000066"/>
                </a:solidFill>
                <a:latin typeface="Arial"/>
                <a:ea typeface="Arial"/>
                <a:cs typeface="Arial"/>
                <a:sym typeface="Arial"/>
              </a:defRPr>
            </a:pPr>
            <a:r>
              <a:t> kultivace v přirozených podmínkách - v přírodě</a:t>
            </a:r>
            <a:endParaRPr>
              <a:solidFill>
                <a:srgbClr val="FFFF66"/>
              </a:solidFill>
            </a:endParaRPr>
          </a:p>
          <a:p>
            <a:pPr>
              <a:defRPr sz="1800">
                <a:solidFill>
                  <a:srgbClr val="000066"/>
                </a:solidFill>
                <a:latin typeface="Arial"/>
                <a:ea typeface="Arial"/>
                <a:cs typeface="Arial"/>
                <a:sym typeface="Arial"/>
              </a:defRPr>
            </a:pPr>
            <a:r>
              <a:t>			                  - ve skleníku</a:t>
            </a:r>
          </a:p>
        </p:txBody>
      </p:sp>
      <p:sp>
        <p:nvSpPr>
          <p:cNvPr id="150" name="Text Box 4"/>
          <p:cNvSpPr txBox="1"/>
          <p:nvPr/>
        </p:nvSpPr>
        <p:spPr>
          <a:xfrm>
            <a:off x="2351088" y="1827213"/>
            <a:ext cx="5859324" cy="17040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a:solidFill>
                  <a:srgbClr val="000066"/>
                </a:solidFill>
                <a:latin typeface="Arial"/>
                <a:ea typeface="Arial"/>
                <a:cs typeface="Arial"/>
                <a:sym typeface="Arial"/>
              </a:defRPr>
            </a:pPr>
            <a:r>
              <a:t> kultivace v řízených podmínkách - v kultivační místnosti</a:t>
            </a:r>
            <a:endParaRPr>
              <a:solidFill>
                <a:srgbClr val="FFFF66"/>
              </a:solidFill>
            </a:endParaRPr>
          </a:p>
          <a:p>
            <a:pPr>
              <a:defRPr sz="1800">
                <a:solidFill>
                  <a:srgbClr val="000066"/>
                </a:solidFill>
                <a:latin typeface="Arial"/>
                <a:ea typeface="Arial"/>
                <a:cs typeface="Arial"/>
                <a:sym typeface="Arial"/>
              </a:defRPr>
            </a:pPr>
            <a:r>
              <a:t>	= vegetační období po celý rok</a:t>
            </a:r>
            <a:endParaRPr>
              <a:solidFill>
                <a:srgbClr val="FFFF66"/>
              </a:solidFill>
            </a:endParaRPr>
          </a:p>
          <a:p>
            <a:pPr>
              <a:defRPr sz="1800">
                <a:solidFill>
                  <a:srgbClr val="000066"/>
                </a:solidFill>
                <a:latin typeface="Arial"/>
                <a:ea typeface="Arial"/>
                <a:cs typeface="Arial"/>
                <a:sym typeface="Arial"/>
              </a:defRPr>
            </a:pPr>
            <a:r>
              <a:t>	- umělé osvětlení - krátký den </a:t>
            </a:r>
            <a:endParaRPr>
              <a:solidFill>
                <a:srgbClr val="FFFF66"/>
              </a:solidFill>
            </a:endParaRPr>
          </a:p>
          <a:p>
            <a:pPr>
              <a:defRPr sz="1800">
                <a:solidFill>
                  <a:srgbClr val="000066"/>
                </a:solidFill>
                <a:latin typeface="Arial"/>
                <a:ea typeface="Arial"/>
                <a:cs typeface="Arial"/>
                <a:sym typeface="Arial"/>
              </a:defRPr>
            </a:pPr>
            <a:r>
              <a:t>		              - dlouhý den</a:t>
            </a:r>
            <a:endParaRPr>
              <a:solidFill>
                <a:srgbClr val="FFFF66"/>
              </a:solidFill>
            </a:endParaRPr>
          </a:p>
          <a:p>
            <a:pPr>
              <a:defRPr sz="1800">
                <a:solidFill>
                  <a:srgbClr val="000066"/>
                </a:solidFill>
                <a:latin typeface="Arial"/>
                <a:ea typeface="Arial"/>
                <a:cs typeface="Arial"/>
                <a:sym typeface="Arial"/>
              </a:defRPr>
            </a:pPr>
            <a:r>
              <a:t>		              - nepřetržitý osvit</a:t>
            </a:r>
            <a:endParaRPr>
              <a:solidFill>
                <a:srgbClr val="FFFF66"/>
              </a:solidFill>
            </a:endParaRPr>
          </a:p>
          <a:p>
            <a:pPr>
              <a:defRPr sz="1800">
                <a:solidFill>
                  <a:srgbClr val="000066"/>
                </a:solidFill>
                <a:latin typeface="Arial"/>
                <a:ea typeface="Arial"/>
                <a:cs typeface="Arial"/>
                <a:sym typeface="Arial"/>
              </a:defRPr>
            </a:pPr>
            <a:r>
              <a:t>	- teplota 22 – 24 </a:t>
            </a:r>
            <a:r>
              <a:rPr>
                <a:latin typeface="Symbol"/>
                <a:ea typeface="Symbol"/>
                <a:cs typeface="Symbol"/>
                <a:sym typeface="Symbol"/>
              </a:rPr>
              <a:t>°</a:t>
            </a:r>
            <a:r>
              <a:t>C  </a:t>
            </a:r>
          </a:p>
        </p:txBody>
      </p:sp>
      <p:pic>
        <p:nvPicPr>
          <p:cNvPr id="151" name="Picture 6" descr="Picture 6"/>
          <p:cNvPicPr>
            <a:picLocks noChangeAspect="1"/>
          </p:cNvPicPr>
          <p:nvPr/>
        </p:nvPicPr>
        <p:blipFill>
          <a:blip r:embed="rId2"/>
          <a:stretch>
            <a:fillRect/>
          </a:stretch>
        </p:blipFill>
        <p:spPr>
          <a:xfrm>
            <a:off x="6324601" y="3581401"/>
            <a:ext cx="4062414" cy="3046414"/>
          </a:xfrm>
          <a:prstGeom prst="rect">
            <a:avLst/>
          </a:prstGeom>
          <a:ln w="12700">
            <a:miter lim="400000"/>
          </a:ln>
        </p:spPr>
      </p:pic>
      <p:pic>
        <p:nvPicPr>
          <p:cNvPr id="152" name="Picture 8" descr="Picture 8"/>
          <p:cNvPicPr>
            <a:picLocks noChangeAspect="1"/>
          </p:cNvPicPr>
          <p:nvPr/>
        </p:nvPicPr>
        <p:blipFill>
          <a:blip r:embed="rId3"/>
          <a:stretch>
            <a:fillRect/>
          </a:stretch>
        </p:blipFill>
        <p:spPr>
          <a:xfrm>
            <a:off x="1981200" y="3733800"/>
            <a:ext cx="3860800" cy="2895600"/>
          </a:xfrm>
          <a:prstGeom prst="rect">
            <a:avLst/>
          </a:prstGeom>
          <a:ln w="12700">
            <a:miter lim="400000"/>
          </a:ln>
        </p:spPr>
      </p:pic>
      <p:pic>
        <p:nvPicPr>
          <p:cNvPr id="153" name="Picture 9" descr="Picture 9"/>
          <p:cNvPicPr>
            <a:picLocks noChangeAspect="1"/>
          </p:cNvPicPr>
          <p:nvPr/>
        </p:nvPicPr>
        <p:blipFill>
          <a:blip r:embed="rId4"/>
          <a:stretch>
            <a:fillRect/>
          </a:stretch>
        </p:blipFill>
        <p:spPr>
          <a:xfrm>
            <a:off x="9236075" y="1"/>
            <a:ext cx="1431926" cy="22764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2" presetClass="entr" presetSubtype="2" fill="hold" grpId="0" nodeType="afterEffect">
                                  <p:stCondLst>
                                    <p:cond delay="1000"/>
                                  </p:stCondLst>
                                  <p:iterate>
                                    <p:tmAbs val="0"/>
                                  </p:iterate>
                                  <p:childTnLst>
                                    <p:set>
                                      <p:cBhvr>
                                        <p:cTn id="10" fill="hold"/>
                                        <p:tgtEl>
                                          <p:spTgt spid="151"/>
                                        </p:tgtEl>
                                        <p:attrNameLst>
                                          <p:attrName>style.visibility</p:attrName>
                                        </p:attrNameLst>
                                      </p:cBhvr>
                                      <p:to>
                                        <p:strVal val="visible"/>
                                      </p:to>
                                    </p:set>
                                    <p:anim calcmode="lin" valueType="num">
                                      <p:cBhvr>
                                        <p:cTn id="11" dur="500" fill="hold"/>
                                        <p:tgtEl>
                                          <p:spTgt spid="151"/>
                                        </p:tgtEl>
                                        <p:attrNameLst>
                                          <p:attrName>ppt_x</p:attrName>
                                        </p:attrNameLst>
                                      </p:cBhvr>
                                      <p:tavLst>
                                        <p:tav tm="0">
                                          <p:val>
                                            <p:strVal val="1+#ppt_w/2"/>
                                          </p:val>
                                        </p:tav>
                                        <p:tav tm="100000">
                                          <p:val>
                                            <p:strVal val="#ppt_x"/>
                                          </p:val>
                                        </p:tav>
                                      </p:tavLst>
                                    </p:anim>
                                    <p:anim calcmode="lin" valueType="num">
                                      <p:cBhvr>
                                        <p:cTn id="12" dur="500" fill="hold"/>
                                        <p:tgtEl>
                                          <p:spTgt spid="15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000"/>
                                  </p:stCondLst>
                                  <p:iterate>
                                    <p:tmAbs val="0"/>
                                  </p:iterate>
                                  <p:childTnLst>
                                    <p:set>
                                      <p:cBhvr>
                                        <p:cTn id="15" fill="hold"/>
                                        <p:tgtEl>
                                          <p:spTgt spid="152"/>
                                        </p:tgtEl>
                                        <p:attrNameLst>
                                          <p:attrName>style.visibility</p:attrName>
                                        </p:attrNameLst>
                                      </p:cBhvr>
                                      <p:to>
                                        <p:strVal val="visible"/>
                                      </p:to>
                                    </p:set>
                                    <p:anim calcmode="lin" valueType="num">
                                      <p:cBhvr>
                                        <p:cTn id="16" dur="500" fill="hold"/>
                                        <p:tgtEl>
                                          <p:spTgt spid="152"/>
                                        </p:tgtEl>
                                        <p:attrNameLst>
                                          <p:attrName>ppt_x</p:attrName>
                                        </p:attrNameLst>
                                      </p:cBhvr>
                                      <p:tavLst>
                                        <p:tav tm="0">
                                          <p:val>
                                            <p:strVal val="0-#ppt_w/2"/>
                                          </p:val>
                                        </p:tav>
                                        <p:tav tm="100000">
                                          <p:val>
                                            <p:strVal val="#ppt_x"/>
                                          </p:val>
                                        </p:tav>
                                      </p:tavLst>
                                    </p:anim>
                                    <p:anim calcmode="lin" valueType="num">
                                      <p:cBhvr>
                                        <p:cTn id="17"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 Box 2"/>
          <p:cNvSpPr txBox="1"/>
          <p:nvPr/>
        </p:nvSpPr>
        <p:spPr>
          <a:xfrm>
            <a:off x="4583114" y="404814"/>
            <a:ext cx="2559929"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u="sng">
                <a:solidFill>
                  <a:srgbClr val="FF0000"/>
                </a:solidFill>
                <a:latin typeface="Arial"/>
                <a:ea typeface="Arial"/>
                <a:cs typeface="Arial"/>
                <a:sym typeface="Arial"/>
              </a:defRPr>
            </a:pPr>
            <a:r>
              <a:t>Mutace u </a:t>
            </a:r>
            <a:r>
              <a:rPr i="1"/>
              <a:t>A. thaliana</a:t>
            </a:r>
          </a:p>
        </p:txBody>
      </p:sp>
      <p:sp>
        <p:nvSpPr>
          <p:cNvPr id="156" name="Text Box 3"/>
          <p:cNvSpPr txBox="1"/>
          <p:nvPr/>
        </p:nvSpPr>
        <p:spPr>
          <a:xfrm>
            <a:off x="2357438" y="1674813"/>
            <a:ext cx="5682740"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a:solidFill>
                  <a:srgbClr val="000066"/>
                </a:solidFill>
                <a:latin typeface="Arial"/>
                <a:ea typeface="Arial"/>
                <a:cs typeface="Arial"/>
                <a:sym typeface="Arial"/>
              </a:defRPr>
            </a:pPr>
            <a:r>
              <a:t> 1945  E. Reinholz – 1. kolekce indukovaných mutantů</a:t>
            </a:r>
            <a:endParaRPr>
              <a:solidFill>
                <a:srgbClr val="FFFF66"/>
              </a:solidFill>
            </a:endParaRPr>
          </a:p>
          <a:p>
            <a:pPr>
              <a:buSzPct val="100000"/>
              <a:buChar char="-"/>
              <a:defRPr sz="1800">
                <a:solidFill>
                  <a:srgbClr val="000066"/>
                </a:solidFill>
                <a:latin typeface="Arial"/>
                <a:ea typeface="Arial"/>
                <a:cs typeface="Arial"/>
                <a:sym typeface="Arial"/>
              </a:defRPr>
            </a:pPr>
            <a:r>
              <a:t> 1. použitým mutagenem u </a:t>
            </a:r>
            <a:r>
              <a:rPr i="1"/>
              <a:t>A. thaliana</a:t>
            </a:r>
            <a:r>
              <a:t> byly paprsky X</a:t>
            </a:r>
          </a:p>
        </p:txBody>
      </p:sp>
      <p:sp>
        <p:nvSpPr>
          <p:cNvPr id="157" name="Text Box 4"/>
          <p:cNvSpPr txBox="1"/>
          <p:nvPr/>
        </p:nvSpPr>
        <p:spPr>
          <a:xfrm>
            <a:off x="2351088" y="2819400"/>
            <a:ext cx="8146775" cy="143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a:solidFill>
                  <a:srgbClr val="000066"/>
                </a:solidFill>
                <a:latin typeface="Arial"/>
                <a:ea typeface="Arial"/>
                <a:cs typeface="Arial"/>
                <a:sym typeface="Arial"/>
              </a:defRPr>
            </a:pPr>
            <a:r>
              <a:t> klasická mutageneze - fyzikální mutageny (paprsky X, </a:t>
            </a:r>
            <a:r>
              <a:rPr>
                <a:latin typeface="Symbol"/>
                <a:ea typeface="Symbol"/>
                <a:cs typeface="Symbol"/>
                <a:sym typeface="Symbol"/>
              </a:rPr>
              <a:t>g</a:t>
            </a:r>
            <a:r>
              <a:t> aj.)</a:t>
            </a:r>
            <a:endParaRPr>
              <a:solidFill>
                <a:srgbClr val="FFFF66"/>
              </a:solidFill>
            </a:endParaRPr>
          </a:p>
          <a:p>
            <a:pPr>
              <a:defRPr sz="1800">
                <a:solidFill>
                  <a:srgbClr val="000066"/>
                </a:solidFill>
                <a:latin typeface="Arial"/>
                <a:ea typeface="Arial"/>
                <a:cs typeface="Arial"/>
                <a:sym typeface="Arial"/>
              </a:defRPr>
            </a:pPr>
            <a:r>
              <a:t> 		        - chemické mutageny (MMS, EMS)</a:t>
            </a:r>
            <a:endParaRPr>
              <a:solidFill>
                <a:srgbClr val="FFFF66"/>
              </a:solidFill>
            </a:endParaRPr>
          </a:p>
          <a:p>
            <a:pPr>
              <a:defRPr sz="1800">
                <a:solidFill>
                  <a:srgbClr val="000066"/>
                </a:solidFill>
                <a:latin typeface="Arial"/>
                <a:ea typeface="Arial"/>
                <a:cs typeface="Arial"/>
                <a:sym typeface="Arial"/>
              </a:defRPr>
            </a:pPr>
            <a:r>
              <a:t>		        - nemutagenní látky u </a:t>
            </a:r>
            <a:r>
              <a:rPr i="1"/>
              <a:t>A. thaliana</a:t>
            </a:r>
            <a:r>
              <a:t> - např. etanol, některé </a:t>
            </a:r>
            <a:endParaRPr>
              <a:solidFill>
                <a:srgbClr val="FFFF66"/>
              </a:solidFill>
            </a:endParaRPr>
          </a:p>
          <a:p>
            <a:pPr>
              <a:defRPr sz="1800">
                <a:solidFill>
                  <a:srgbClr val="000066"/>
                </a:solidFill>
                <a:latin typeface="Arial"/>
                <a:ea typeface="Arial"/>
                <a:cs typeface="Arial"/>
                <a:sym typeface="Arial"/>
              </a:defRPr>
            </a:pPr>
            <a:r>
              <a:t>                                       herbicidy (azid sodný, maleinhydrazid)</a:t>
            </a:r>
            <a:endParaRPr>
              <a:solidFill>
                <a:srgbClr val="FFFF66"/>
              </a:solidFill>
            </a:endParaRPr>
          </a:p>
        </p:txBody>
      </p:sp>
      <p:sp>
        <p:nvSpPr>
          <p:cNvPr id="158" name="Text Box 5"/>
          <p:cNvSpPr txBox="1"/>
          <p:nvPr/>
        </p:nvSpPr>
        <p:spPr>
          <a:xfrm>
            <a:off x="2357438" y="4646612"/>
            <a:ext cx="630491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buSzPct val="100000"/>
              <a:buChar char="-"/>
              <a:defRPr sz="1800">
                <a:solidFill>
                  <a:srgbClr val="000066"/>
                </a:solidFill>
                <a:latin typeface="Arial"/>
                <a:ea typeface="Arial"/>
                <a:cs typeface="Arial"/>
                <a:sym typeface="Arial"/>
              </a:defRPr>
            </a:pPr>
            <a:r>
              <a:t> inzerční mutageneze - pomocí metod genového inženýrství </a:t>
            </a:r>
            <a:endParaRPr>
              <a:solidFill>
                <a:srgbClr val="FFFF66"/>
              </a:solidFill>
            </a:endParaRPr>
          </a:p>
          <a:p>
            <a:pPr>
              <a:defRPr sz="1800">
                <a:solidFill>
                  <a:srgbClr val="000066"/>
                </a:solidFill>
                <a:latin typeface="Arial"/>
                <a:ea typeface="Arial"/>
                <a:cs typeface="Arial"/>
                <a:sym typeface="Arial"/>
              </a:defRPr>
            </a:pPr>
            <a:r>
              <a:t>		        - „mutagenem je DNA“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57"/>
                                        </p:tgtEl>
                                        <p:attrNameLst>
                                          <p:attrName>style.visibility</p:attrName>
                                        </p:attrNameLst>
                                      </p:cBhvr>
                                      <p:to>
                                        <p:strVal val="visible"/>
                                      </p:to>
                                    </p:set>
                                    <p:animEffect transition="in" filter="fade">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58"/>
                                        </p:tgtEl>
                                        <p:attrNameLst>
                                          <p:attrName>style.visibility</p:attrName>
                                        </p:attrNameLst>
                                      </p:cBhvr>
                                      <p:to>
                                        <p:strVal val="visible"/>
                                      </p:to>
                                    </p:set>
                                    <p:animEffect transition="in" filter="fade">
                                      <p:cBhvr>
                                        <p:cTn id="1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advAuto="0"/>
      <p:bldP spid="157" grpId="0" animBg="1" advAuto="0"/>
      <p:bldP spid="158" grpId="0" animBg="1" advAuto="0"/>
    </p:bld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Times New Roman"/>
        <a:ea typeface="Times New Roman"/>
        <a:cs typeface="Times New Roman"/>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Times New Roman"/>
        <a:ea typeface="Times New Roman"/>
        <a:cs typeface="Times New Roman"/>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Širokoúhlá obrazovka</PresentationFormat>
  <Slides>23</Slides>
  <Notes>0</Notes>
  <HiddenSlides>0</HiddenSlide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Pavel Lízal</cp:lastModifiedBy>
  <cp:revision>1</cp:revision>
  <dcterms:modified xsi:type="dcterms:W3CDTF">2024-10-10T06:56:35Z</dcterms:modified>
</cp:coreProperties>
</file>