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 b="def" i="def"/>
      <a:tcStyle>
        <a:tcBdr/>
        <a:fill>
          <a:solidFill>
            <a:srgbClr val="F3F9FA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 b="def" i="def"/>
      <a:tcStyle>
        <a:tcBdr/>
        <a:fill>
          <a:solidFill>
            <a:srgbClr val="E7E7ED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 názvu</a:t>
            </a:r>
          </a:p>
        </p:txBody>
      </p:sp>
      <p:sp>
        <p:nvSpPr>
          <p:cNvPr id="12" name="Text úrovně 1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500"/>
              </a:spcBef>
              <a:buSzTx/>
              <a:buNone/>
              <a:defRPr sz="2400"/>
            </a:lvl1pPr>
            <a:lvl2pPr marL="0" indent="457200" algn="ctr">
              <a:spcBef>
                <a:spcPts val="500"/>
              </a:spcBef>
              <a:buSzTx/>
              <a:buNone/>
              <a:defRPr sz="2400"/>
            </a:lvl2pPr>
            <a:lvl3pPr marL="0" indent="914400" algn="ctr">
              <a:spcBef>
                <a:spcPts val="500"/>
              </a:spcBef>
              <a:buSzTx/>
              <a:buNone/>
              <a:defRPr sz="2400"/>
            </a:lvl3pPr>
            <a:lvl4pPr marL="0" indent="1371600" algn="ctr">
              <a:spcBef>
                <a:spcPts val="500"/>
              </a:spcBef>
              <a:buSzTx/>
              <a:buNone/>
              <a:defRPr sz="2400"/>
            </a:lvl4pPr>
            <a:lvl5pPr marL="0" indent="1828800" algn="ctr">
              <a:spcBef>
                <a:spcPts val="500"/>
              </a:spcBef>
              <a:buSzTx/>
              <a:buNone/>
              <a:defRPr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93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4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 názvu"/>
          <p:cNvSpPr txBox="1"/>
          <p:nvPr>
            <p:ph type="title"/>
          </p:nvPr>
        </p:nvSpPr>
        <p:spPr>
          <a:xfrm>
            <a:off x="8839200" y="274639"/>
            <a:ext cx="2743200" cy="5851526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02" name="Text úrovně 1…"/>
          <p:cNvSpPr txBox="1"/>
          <p:nvPr>
            <p:ph type="body" idx="1"/>
          </p:nvPr>
        </p:nvSpPr>
        <p:spPr>
          <a:xfrm>
            <a:off x="609600" y="274639"/>
            <a:ext cx="8026400" cy="5851526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0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1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názvu"/>
          <p:cNvSpPr txBox="1"/>
          <p:nvPr>
            <p:ph type="title"/>
          </p:nvPr>
        </p:nvSpPr>
        <p:spPr>
          <a:xfrm>
            <a:off x="831850" y="1709739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 názvu</a:t>
            </a:r>
          </a:p>
        </p:txBody>
      </p:sp>
      <p:sp>
        <p:nvSpPr>
          <p:cNvPr id="30" name="Text úrovně 1…"/>
          <p:cNvSpPr txBox="1"/>
          <p:nvPr>
            <p:ph type="body" sz="quarter" idx="1"/>
          </p:nvPr>
        </p:nvSpPr>
        <p:spPr>
          <a:xfrm>
            <a:off x="831850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500"/>
              </a:spcBef>
              <a:buSzTx/>
              <a:buNone/>
              <a:defRPr sz="2400"/>
            </a:lvl1pPr>
            <a:lvl2pPr marL="0" indent="457200">
              <a:spcBef>
                <a:spcPts val="500"/>
              </a:spcBef>
              <a:buSzTx/>
              <a:buNone/>
              <a:defRPr sz="2400"/>
            </a:lvl2pPr>
            <a:lvl3pPr marL="0" indent="914400">
              <a:spcBef>
                <a:spcPts val="500"/>
              </a:spcBef>
              <a:buSzTx/>
              <a:buNone/>
              <a:defRPr sz="2400"/>
            </a:lvl3pPr>
            <a:lvl4pPr marL="0" indent="1371600">
              <a:spcBef>
                <a:spcPts val="500"/>
              </a:spcBef>
              <a:buSzTx/>
              <a:buNone/>
              <a:defRPr sz="2400"/>
            </a:lvl4pPr>
            <a:lvl5pPr marL="0" indent="1828800">
              <a:spcBef>
                <a:spcPts val="500"/>
              </a:spcBef>
              <a:buSzTx/>
              <a:buNone/>
              <a:defRPr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9" name="Text úrovně 1…"/>
          <p:cNvSpPr txBox="1"/>
          <p:nvPr>
            <p:ph type="body" sz="half" idx="1"/>
          </p:nvPr>
        </p:nvSpPr>
        <p:spPr>
          <a:xfrm>
            <a:off x="609600" y="1600200"/>
            <a:ext cx="5384800" cy="4525964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názvu"/>
          <p:cNvSpPr txBox="1"/>
          <p:nvPr>
            <p:ph type="title"/>
          </p:nvPr>
        </p:nvSpPr>
        <p:spPr>
          <a:xfrm>
            <a:off x="840317" y="365125"/>
            <a:ext cx="10515601" cy="1325564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48" name="Text úrovně 1…"/>
          <p:cNvSpPr txBox="1"/>
          <p:nvPr>
            <p:ph type="body" sz="quarter" idx="1"/>
          </p:nvPr>
        </p:nvSpPr>
        <p:spPr>
          <a:xfrm>
            <a:off x="840317" y="1681163"/>
            <a:ext cx="5158318" cy="82391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None/>
              <a:defRPr b="1"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Zástupný symbol pro text 4"/>
          <p:cNvSpPr/>
          <p:nvPr>
            <p:ph type="body" sz="quarter" idx="21"/>
          </p:nvPr>
        </p:nvSpPr>
        <p:spPr>
          <a:xfrm>
            <a:off x="6172200" y="1681163"/>
            <a:ext cx="5183717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None/>
              <a:defRPr b="1" sz="2400"/>
            </a:pPr>
          </a:p>
        </p:txBody>
      </p:sp>
      <p:sp>
        <p:nvSpPr>
          <p:cNvPr id="5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 názvu"/>
          <p:cNvSpPr txBox="1"/>
          <p:nvPr>
            <p:ph type="title"/>
          </p:nvPr>
        </p:nvSpPr>
        <p:spPr>
          <a:xfrm>
            <a:off x="840317" y="457200"/>
            <a:ext cx="393276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73" name="Text úrovně 1…"/>
          <p:cNvSpPr txBox="1"/>
          <p:nvPr>
            <p:ph type="body" sz="half" idx="1"/>
          </p:nvPr>
        </p:nvSpPr>
        <p:spPr>
          <a:xfrm>
            <a:off x="5183716" y="987425"/>
            <a:ext cx="6172201" cy="4873626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4" name="Zástupný symbol pro text 3"/>
          <p:cNvSpPr/>
          <p:nvPr>
            <p:ph type="body" sz="quarter" idx="21"/>
          </p:nvPr>
        </p:nvSpPr>
        <p:spPr>
          <a:xfrm>
            <a:off x="840317" y="2057400"/>
            <a:ext cx="3932768" cy="3811588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None/>
              <a:defRPr sz="1600"/>
            </a:pPr>
          </a:p>
        </p:txBody>
      </p:sp>
      <p:sp>
        <p:nvSpPr>
          <p:cNvPr id="7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 názvu"/>
          <p:cNvSpPr txBox="1"/>
          <p:nvPr>
            <p:ph type="title"/>
          </p:nvPr>
        </p:nvSpPr>
        <p:spPr>
          <a:xfrm>
            <a:off x="840317" y="457200"/>
            <a:ext cx="393276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83" name="Zástupný symbol pro obrázek 2"/>
          <p:cNvSpPr/>
          <p:nvPr>
            <p:ph type="pic" sz="half" idx="21"/>
          </p:nvPr>
        </p:nvSpPr>
        <p:spPr>
          <a:xfrm>
            <a:off x="5183716" y="987425"/>
            <a:ext cx="6172201" cy="487362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Text úrovně 1…"/>
          <p:cNvSpPr txBox="1"/>
          <p:nvPr>
            <p:ph type="body" sz="quarter" idx="1"/>
          </p:nvPr>
        </p:nvSpPr>
        <p:spPr>
          <a:xfrm>
            <a:off x="840317" y="2057400"/>
            <a:ext cx="3932768" cy="381158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600"/>
            </a:lvl1pPr>
            <a:lvl2pPr marL="0" indent="457200">
              <a:spcBef>
                <a:spcPts val="300"/>
              </a:spcBef>
              <a:buSzTx/>
              <a:buNone/>
              <a:defRPr sz="1600"/>
            </a:lvl2pPr>
            <a:lvl3pPr marL="0" indent="914400">
              <a:spcBef>
                <a:spcPts val="300"/>
              </a:spcBef>
              <a:buSzTx/>
              <a:buNone/>
              <a:defRPr sz="1600"/>
            </a:lvl3pPr>
            <a:lvl4pPr marL="0" indent="1371600">
              <a:spcBef>
                <a:spcPts val="300"/>
              </a:spcBef>
              <a:buSzTx/>
              <a:buNone/>
              <a:defRPr sz="1600"/>
            </a:lvl4pPr>
            <a:lvl5pPr marL="0" indent="1828800">
              <a:spcBef>
                <a:spcPts val="300"/>
              </a:spcBef>
              <a:buSz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8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/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Text úrovně 1…"/>
          <p:cNvSpPr txBox="1"/>
          <p:nvPr>
            <p:ph type="body" idx="1"/>
          </p:nvPr>
        </p:nvSpPr>
        <p:spPr>
          <a:xfrm>
            <a:off x="609600" y="1600200"/>
            <a:ext cx="10972800" cy="452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11280492" y="6245225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 Box 2"/>
          <p:cNvSpPr txBox="1"/>
          <p:nvPr/>
        </p:nvSpPr>
        <p:spPr>
          <a:xfrm>
            <a:off x="2855913" y="333375"/>
            <a:ext cx="6357154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000" u="sng">
                <a:solidFill>
                  <a:srgbClr val="006600"/>
                </a:solidFill>
              </a:defRPr>
            </a:lvl1pPr>
          </a:lstStyle>
          <a:p>
            <a:pPr/>
            <a:r>
              <a:t>Pravděpodobnost v genetické analýze a předpovědi</a:t>
            </a:r>
          </a:p>
        </p:txBody>
      </p:sp>
      <p:pic>
        <p:nvPicPr>
          <p:cNvPr id="113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07967" y="3952875"/>
            <a:ext cx="2880519" cy="2386715"/>
          </a:xfrm>
          <a:prstGeom prst="rect">
            <a:avLst/>
          </a:prstGeom>
          <a:ln>
            <a:solidFill>
              <a:schemeClr val="accent6"/>
            </a:solidFill>
          </a:ln>
          <a:effectLst>
            <a:outerShdw sx="100000" sy="100000" kx="0" ky="0" algn="b" rotWithShape="0" blurRad="292100" dist="139700" dir="2700000">
              <a:srgbClr val="333333">
                <a:alpha val="64999"/>
              </a:srgbClr>
            </a:outerShdw>
          </a:effectLst>
        </p:spPr>
      </p:pic>
      <p:pic>
        <p:nvPicPr>
          <p:cNvPr id="114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87487" y="2370472"/>
            <a:ext cx="2448274" cy="2250923"/>
          </a:xfrm>
          <a:prstGeom prst="rect">
            <a:avLst/>
          </a:prstGeom>
          <a:ln>
            <a:solidFill>
              <a:schemeClr val="accent6"/>
            </a:solidFill>
          </a:ln>
          <a:effectLst>
            <a:outerShdw sx="100000" sy="100000" kx="0" ky="0" algn="b" rotWithShape="0" blurRad="292100" dist="139700" dir="2700000">
              <a:srgbClr val="333333">
                <a:alpha val="64999"/>
              </a:srgbClr>
            </a:outerShdw>
          </a:effectLst>
        </p:spPr>
      </p:pic>
      <p:pic>
        <p:nvPicPr>
          <p:cNvPr id="115" name="Picture 9" descr="Picture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860687" y="1166906"/>
            <a:ext cx="2138092" cy="2329028"/>
          </a:xfrm>
          <a:prstGeom prst="rect">
            <a:avLst/>
          </a:prstGeom>
          <a:ln>
            <a:solidFill>
              <a:schemeClr val="accent6"/>
            </a:solidFill>
          </a:ln>
          <a:effectLst>
            <a:outerShdw sx="100000" sy="100000" kx="0" ky="0" algn="b" rotWithShape="0" blurRad="292100" dist="139700" dir="2700000">
              <a:srgbClr val="333333">
                <a:alpha val="64999"/>
              </a:srgbClr>
            </a:outerShdw>
          </a:effectLst>
        </p:spPr>
      </p:pic>
      <p:pic>
        <p:nvPicPr>
          <p:cNvPr id="116" name="Picture 10" descr="Picture 10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874051" y="1169731"/>
            <a:ext cx="2040775" cy="2302038"/>
          </a:xfrm>
          <a:prstGeom prst="rect">
            <a:avLst/>
          </a:prstGeom>
          <a:ln>
            <a:solidFill>
              <a:schemeClr val="accent6"/>
            </a:solidFill>
          </a:ln>
          <a:effectLst>
            <a:outerShdw sx="100000" sy="100000" kx="0" ky="0" algn="b" rotWithShape="0" blurRad="292100" dist="139700" dir="2700000">
              <a:srgbClr val="333333">
                <a:alpha val="64999"/>
              </a:srgbClr>
            </a:outerShdw>
          </a:effectLst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ext Box 3"/>
          <p:cNvSpPr txBox="1"/>
          <p:nvPr/>
        </p:nvSpPr>
        <p:spPr>
          <a:xfrm>
            <a:off x="2567682" y="595314"/>
            <a:ext cx="5385381" cy="884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u="sng">
                <a:solidFill>
                  <a:srgbClr val="000066"/>
                </a:solidFill>
              </a:defRPr>
            </a:pPr>
            <a:r>
              <a:t>Pro rodinu s 5 dětmi: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       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    (p + q)</a:t>
            </a:r>
            <a:r>
              <a:rPr baseline="30000"/>
              <a:t>5</a:t>
            </a:r>
            <a:r>
              <a:t> = p</a:t>
            </a:r>
            <a:r>
              <a:rPr baseline="30000"/>
              <a:t>5</a:t>
            </a:r>
            <a:r>
              <a:t> + 5p</a:t>
            </a:r>
            <a:r>
              <a:rPr baseline="30000"/>
              <a:t>4</a:t>
            </a:r>
            <a:r>
              <a:t>q + 10p</a:t>
            </a:r>
            <a:r>
              <a:rPr baseline="30000"/>
              <a:t>3</a:t>
            </a:r>
            <a:r>
              <a:t>q</a:t>
            </a:r>
            <a:r>
              <a:rPr baseline="30000"/>
              <a:t>2</a:t>
            </a:r>
            <a:r>
              <a:t> + 10p</a:t>
            </a:r>
            <a:r>
              <a:rPr baseline="30000"/>
              <a:t>2</a:t>
            </a:r>
            <a:r>
              <a:t>q</a:t>
            </a:r>
            <a:r>
              <a:rPr baseline="30000"/>
              <a:t>3</a:t>
            </a:r>
            <a:r>
              <a:t> + 5pq</a:t>
            </a:r>
            <a:r>
              <a:rPr baseline="30000"/>
              <a:t>4</a:t>
            </a:r>
            <a:r>
              <a:t> + q</a:t>
            </a:r>
            <a:r>
              <a:rPr baseline="30000"/>
              <a:t>5</a:t>
            </a:r>
          </a:p>
        </p:txBody>
      </p:sp>
      <p:sp>
        <p:nvSpPr>
          <p:cNvPr id="207" name="Line 4"/>
          <p:cNvSpPr/>
          <p:nvPr/>
        </p:nvSpPr>
        <p:spPr>
          <a:xfrm>
            <a:off x="5304532" y="1439863"/>
            <a:ext cx="1" cy="431801"/>
          </a:xfrm>
          <a:prstGeom prst="line">
            <a:avLst/>
          </a:prstGeom>
          <a:ln>
            <a:solidFill>
              <a:srgbClr val="00008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208" name="Text Box 5"/>
          <p:cNvSpPr txBox="1"/>
          <p:nvPr/>
        </p:nvSpPr>
        <p:spPr>
          <a:xfrm>
            <a:off x="4799707" y="1892300"/>
            <a:ext cx="949112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>
                <a:solidFill>
                  <a:srgbClr val="000066"/>
                </a:solidFill>
              </a:defRPr>
            </a:lvl1pPr>
          </a:lstStyle>
          <a:p>
            <a:pPr/>
            <a:r>
              <a:t>3D + 2C</a:t>
            </a:r>
          </a:p>
        </p:txBody>
      </p:sp>
      <p:sp>
        <p:nvSpPr>
          <p:cNvPr id="209" name="Line 6"/>
          <p:cNvSpPr/>
          <p:nvPr/>
        </p:nvSpPr>
        <p:spPr>
          <a:xfrm>
            <a:off x="7174607" y="1439864"/>
            <a:ext cx="1" cy="504826"/>
          </a:xfrm>
          <a:prstGeom prst="line">
            <a:avLst/>
          </a:prstGeom>
          <a:ln>
            <a:solidFill>
              <a:srgbClr val="00008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210" name="Text Box 7"/>
          <p:cNvSpPr txBox="1"/>
          <p:nvPr/>
        </p:nvSpPr>
        <p:spPr>
          <a:xfrm>
            <a:off x="6795195" y="1892300"/>
            <a:ext cx="949112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>
                <a:solidFill>
                  <a:srgbClr val="000066"/>
                </a:solidFill>
              </a:defRPr>
            </a:lvl1pPr>
          </a:lstStyle>
          <a:p>
            <a:pPr/>
            <a:r>
              <a:t>1D + 4C</a:t>
            </a:r>
          </a:p>
        </p:txBody>
      </p:sp>
      <p:sp>
        <p:nvSpPr>
          <p:cNvPr id="211" name="Text Box 8"/>
          <p:cNvSpPr txBox="1"/>
          <p:nvPr/>
        </p:nvSpPr>
        <p:spPr>
          <a:xfrm>
            <a:off x="3370262" y="2708919"/>
            <a:ext cx="7259871" cy="19508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u="sng">
                <a:solidFill>
                  <a:srgbClr val="000066"/>
                </a:solidFill>
              </a:defRPr>
            </a:pPr>
            <a:r>
              <a:t>Např. vypočítej pravděpodobnost 2D + 3C</a:t>
            </a:r>
            <a:endParaRPr>
              <a:solidFill>
                <a:srgbClr val="663300"/>
              </a:solidFill>
            </a:endParaRPr>
          </a:p>
          <a:p>
            <a:pPr>
              <a:defRPr sz="1800" u="sng">
                <a:solidFill>
                  <a:srgbClr val="000066"/>
                </a:solidFill>
              </a:defRPr>
            </a:p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	a) v uvedeném pořadím 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		– jako p</a:t>
            </a:r>
            <a:r>
              <a:rPr baseline="30000"/>
              <a:t>2</a:t>
            </a:r>
            <a:r>
              <a:t>q</a:t>
            </a:r>
            <a:r>
              <a:rPr baseline="30000"/>
              <a:t>3</a:t>
            </a:r>
            <a:r>
              <a:t> = (1/2)</a:t>
            </a:r>
            <a:r>
              <a:rPr baseline="30000"/>
              <a:t>2</a:t>
            </a:r>
            <a:r>
              <a:t> x (1/2)</a:t>
            </a:r>
            <a:r>
              <a:rPr baseline="30000"/>
              <a:t>3</a:t>
            </a:r>
            <a:r>
              <a:t> = 1/32   (3,1 %)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 	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	b) v jakémkoliv pořadí, zajímá nás jen poměr pohlaví 2:3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		10p</a:t>
            </a:r>
            <a:r>
              <a:rPr baseline="30000"/>
              <a:t>2</a:t>
            </a:r>
            <a:r>
              <a:t>q</a:t>
            </a:r>
            <a:r>
              <a:rPr baseline="30000"/>
              <a:t>3</a:t>
            </a:r>
            <a:r>
              <a:t> = 10 (1/2)</a:t>
            </a:r>
            <a:r>
              <a:rPr baseline="30000"/>
              <a:t>2</a:t>
            </a:r>
            <a:r>
              <a:t> x (1/2)</a:t>
            </a:r>
            <a:r>
              <a:rPr baseline="30000"/>
              <a:t>3</a:t>
            </a:r>
            <a:r>
              <a:t> = 10/32 = 5/16   (31,25 %)</a:t>
            </a:r>
          </a:p>
        </p:txBody>
      </p:sp>
      <p:sp>
        <p:nvSpPr>
          <p:cNvPr id="212" name="Text Box 9"/>
          <p:cNvSpPr txBox="1"/>
          <p:nvPr/>
        </p:nvSpPr>
        <p:spPr>
          <a:xfrm>
            <a:off x="4810123" y="5229871"/>
            <a:ext cx="4092586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800">
                <a:solidFill>
                  <a:srgbClr val="FF0000"/>
                </a:solidFill>
              </a:defRPr>
            </a:lvl1pPr>
          </a:lstStyle>
          <a:p>
            <a:pPr/>
            <a:r>
              <a:t>??? Jak zjistím počet kombinací ???</a:t>
            </a:r>
          </a:p>
        </p:txBody>
      </p:sp>
      <p:sp>
        <p:nvSpPr>
          <p:cNvPr id="213" name="Text Box 10"/>
          <p:cNvSpPr txBox="1"/>
          <p:nvPr/>
        </p:nvSpPr>
        <p:spPr>
          <a:xfrm>
            <a:off x="5530848" y="5590232"/>
            <a:ext cx="2924918" cy="617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marL="342900" indent="-342900">
              <a:buSzPct val="100000"/>
              <a:buAutoNum type="alphaLcParenR" startAt="1"/>
              <a:defRPr sz="1800">
                <a:solidFill>
                  <a:srgbClr val="000066"/>
                </a:solidFill>
              </a:defRPr>
            </a:pPr>
            <a:r>
              <a:t>z Pascalova trojúhelníku</a:t>
            </a:r>
          </a:p>
          <a:p>
            <a:pPr marL="342900" indent="-342900">
              <a:buSzPct val="100000"/>
              <a:buAutoNum type="alphaLcParenR" startAt="1"/>
              <a:defRPr sz="1800">
                <a:solidFill>
                  <a:srgbClr val="000066"/>
                </a:solidFill>
              </a:defRPr>
            </a:pPr>
            <a:r>
              <a:t>pomocí faktoriálu</a:t>
            </a:r>
          </a:p>
        </p:txBody>
      </p:sp>
      <p:pic>
        <p:nvPicPr>
          <p:cNvPr id="21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3391" y="4077072"/>
            <a:ext cx="2448274" cy="2568502"/>
          </a:xfrm>
          <a:prstGeom prst="rect">
            <a:avLst/>
          </a:prstGeom>
          <a:ln>
            <a:solidFill>
              <a:schemeClr val="accent6"/>
            </a:solidFill>
          </a:ln>
          <a:effectLst>
            <a:outerShdw sx="100000" sy="100000" kx="0" ky="0" algn="b" rotWithShape="0" blurRad="292100" dist="139700" dir="2700000">
              <a:srgbClr val="333333">
                <a:alpha val="64999"/>
              </a:srgbClr>
            </a:outerShdw>
          </a:effectLst>
        </p:spPr>
      </p:pic>
      <p:sp>
        <p:nvSpPr>
          <p:cNvPr id="215" name="Text Box 4"/>
          <p:cNvSpPr txBox="1"/>
          <p:nvPr/>
        </p:nvSpPr>
        <p:spPr>
          <a:xfrm>
            <a:off x="8106894" y="0"/>
            <a:ext cx="3981188" cy="287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4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Pravděpodobnost v genetické analýze a předpovědi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2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0" dur="500"/>
                                        <p:tgtEl>
                                          <p:spTgt spid="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4" dur="500"/>
                                        <p:tgtEl>
                                          <p:spTgt spid="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8" dur="500"/>
                                        <p:tgtEl>
                                          <p:spTgt spid="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3" dur="500"/>
                                        <p:tgtEl>
                                          <p:spTgt spid="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500"/>
                                        <p:tgtEl>
                                          <p:spTgt spid="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2" dur="500"/>
                                        <p:tgtEl>
                                          <p:spTgt spid="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7" dur="500"/>
                                        <p:tgtEl>
                                          <p:spTgt spid="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2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7" dur="500"/>
                                        <p:tgtEl>
                                          <p:spTgt spid="2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Class="entr" nodeType="withEffect" presetSubtype="0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0" dur="500"/>
                                        <p:tgtEl>
                                          <p:spTgt spid="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16" presetID="23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1" dur="500"/>
                                        <p:tgtEl>
                                          <p:spTgt spid="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13" grpId="3"/>
      <p:bldP build="p" bldLvl="5" animBg="1" rev="0" advAuto="0" spid="211" grpId="1"/>
      <p:bldP build="whole" bldLvl="1" animBg="1" rev="0" advAuto="0" spid="212" grpId="2"/>
      <p:bldP build="whole" bldLvl="1" animBg="1" rev="0" advAuto="0" spid="214" grpId="4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ext Box 3"/>
          <p:cNvSpPr txBox="1"/>
          <p:nvPr/>
        </p:nvSpPr>
        <p:spPr>
          <a:xfrm>
            <a:off x="1487487" y="568326"/>
            <a:ext cx="8490904" cy="3284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1800" u="sng">
                <a:solidFill>
                  <a:srgbClr val="000066"/>
                </a:solidFill>
              </a:defRPr>
            </a:pPr>
            <a:r>
              <a:t>Zobecnění</a:t>
            </a: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   Je-li pravděpodobnost výskytu jevu (A) p a pravděpodobnost výskytu 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   alternativního jevu (B) q, pak pravděpodobnost, že se v n-pokusech bude jev (A) 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   vyskytovat s-krát a jev (B) t-krát, je: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a) v určitém pořadí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	p</a:t>
            </a:r>
            <a:r>
              <a:rPr baseline="30000"/>
              <a:t>s</a:t>
            </a:r>
            <a:r>
              <a:t>q</a:t>
            </a:r>
            <a:r>
              <a:rPr baseline="30000"/>
              <a:t>t</a:t>
            </a:r>
          </a:p>
          <a:p>
            <a:pPr>
              <a:defRPr sz="1800">
                <a:solidFill>
                  <a:srgbClr val="000066"/>
                </a:solidFill>
              </a:defRPr>
            </a:p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b) bez ohledu na pořadí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</a:p>
          <a:p>
            <a:pPr>
              <a:defRPr b="1" sz="1800">
                <a:solidFill>
                  <a:srgbClr val="000066"/>
                </a:solidFill>
              </a:defRPr>
            </a:pPr>
            <a:r>
              <a:t>	(n!/s!t!)(p</a:t>
            </a:r>
            <a:r>
              <a:rPr baseline="30000"/>
              <a:t>s</a:t>
            </a:r>
            <a:r>
              <a:t>q</a:t>
            </a:r>
            <a:r>
              <a:rPr baseline="30000"/>
              <a:t>t</a:t>
            </a:r>
            <a:r>
              <a:t>)</a:t>
            </a:r>
          </a:p>
        </p:txBody>
      </p:sp>
      <p:sp>
        <p:nvSpPr>
          <p:cNvPr id="218" name="Text Box 4"/>
          <p:cNvSpPr txBox="1"/>
          <p:nvPr/>
        </p:nvSpPr>
        <p:spPr>
          <a:xfrm>
            <a:off x="5611812" y="2036763"/>
            <a:ext cx="1006598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>
                <a:solidFill>
                  <a:srgbClr val="000066"/>
                </a:solidFill>
              </a:defRPr>
            </a:pPr>
            <a:r>
              <a:t>s + t = n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p + q = 1</a:t>
            </a:r>
          </a:p>
        </p:txBody>
      </p:sp>
      <p:sp>
        <p:nvSpPr>
          <p:cNvPr id="219" name="Text Box 5"/>
          <p:cNvSpPr txBox="1"/>
          <p:nvPr/>
        </p:nvSpPr>
        <p:spPr>
          <a:xfrm>
            <a:off x="1579563" y="4470401"/>
            <a:ext cx="7199187" cy="1150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u="sng">
                <a:solidFill>
                  <a:srgbClr val="000066"/>
                </a:solidFill>
              </a:defRPr>
            </a:pPr>
            <a:r>
              <a:t>např. 4A + 2B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n = 6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Počet různých kombinací je:   6!/4!2! = 15      tedy p(4A a 2B) = 15p</a:t>
            </a:r>
            <a:r>
              <a:rPr baseline="30000"/>
              <a:t>4</a:t>
            </a:r>
            <a:r>
              <a:t>q</a:t>
            </a:r>
            <a:r>
              <a:rPr baseline="30000"/>
              <a:t>2</a:t>
            </a:r>
          </a:p>
        </p:txBody>
      </p:sp>
      <p:sp>
        <p:nvSpPr>
          <p:cNvPr id="220" name="Rectangle 6"/>
          <p:cNvSpPr/>
          <p:nvPr/>
        </p:nvSpPr>
        <p:spPr>
          <a:xfrm>
            <a:off x="2401770" y="3500437"/>
            <a:ext cx="1481753" cy="420589"/>
          </a:xfrm>
          <a:prstGeom prst="rect">
            <a:avLst/>
          </a:prstGeom>
          <a:ln w="57150">
            <a:solidFill>
              <a:srgbClr val="FF0000"/>
            </a:solidFill>
            <a:miter/>
          </a:ln>
        </p:spPr>
        <p:txBody>
          <a:bodyPr lIns="45719" rIns="45719" anchor="ctr"/>
          <a:lstStyle/>
          <a:p>
            <a:pPr>
              <a:defRPr>
                <a:solidFill>
                  <a:srgbClr val="663300"/>
                </a:solidFill>
              </a:defRPr>
            </a:pPr>
          </a:p>
        </p:txBody>
      </p:sp>
      <p:sp>
        <p:nvSpPr>
          <p:cNvPr id="221" name="Rectangle 7"/>
          <p:cNvSpPr txBox="1"/>
          <p:nvPr/>
        </p:nvSpPr>
        <p:spPr>
          <a:xfrm>
            <a:off x="1579562" y="5870576"/>
            <a:ext cx="1069776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800" u="sng">
                <a:solidFill>
                  <a:srgbClr val="000066"/>
                </a:solidFill>
              </a:defRPr>
            </a:lvl1pPr>
          </a:lstStyle>
          <a:p>
            <a:pPr/>
            <a:r>
              <a:t>Příklady:</a:t>
            </a:r>
          </a:p>
        </p:txBody>
      </p:sp>
      <p:sp>
        <p:nvSpPr>
          <p:cNvPr id="222" name="Text Box 4"/>
          <p:cNvSpPr txBox="1"/>
          <p:nvPr/>
        </p:nvSpPr>
        <p:spPr>
          <a:xfrm>
            <a:off x="8106894" y="0"/>
            <a:ext cx="3981188" cy="287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4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Pravděpodobnost v genetické analýze a předpovědi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9" grpId="1"/>
      <p:bldP build="whole" bldLvl="1" animBg="1" rev="0" advAuto="0" spid="221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ext Box 4"/>
          <p:cNvSpPr txBox="1"/>
          <p:nvPr/>
        </p:nvSpPr>
        <p:spPr>
          <a:xfrm>
            <a:off x="1343471" y="525462"/>
            <a:ext cx="8313873" cy="14174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1800" u="sng">
                <a:solidFill>
                  <a:srgbClr val="000066"/>
                </a:solidFill>
              </a:defRPr>
            </a:pPr>
            <a:r>
              <a:t>Příklady: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6) Manželé heterozygotní v genu pro albinismus plánují čtyři děti. Jaká je 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     pravděpodobnost, že tyto děti budou dvě albinotické a dvě zdravé bez ohledu 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     na pořadí, v němž se narodí.</a:t>
            </a:r>
          </a:p>
        </p:txBody>
      </p:sp>
      <p:sp>
        <p:nvSpPr>
          <p:cNvPr id="225" name="Text Box 9"/>
          <p:cNvSpPr txBox="1"/>
          <p:nvPr/>
        </p:nvSpPr>
        <p:spPr>
          <a:xfrm>
            <a:off x="4656583" y="2333625"/>
            <a:ext cx="1628328" cy="1150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1800">
                <a:solidFill>
                  <a:srgbClr val="663300"/>
                </a:solidFill>
              </a:defRPr>
            </a:pPr>
            <a:r>
              <a:t>P:   Aa   x   Aa</a:t>
            </a:r>
          </a:p>
          <a:p>
            <a:pPr>
              <a:defRPr b="1" sz="1800">
                <a:solidFill>
                  <a:srgbClr val="663300"/>
                </a:solidFill>
              </a:defRPr>
            </a:pPr>
          </a:p>
          <a:p>
            <a:pPr>
              <a:defRPr b="1" sz="1800">
                <a:solidFill>
                  <a:srgbClr val="663300"/>
                </a:solidFill>
              </a:defRPr>
            </a:pPr>
            <a:r>
              <a:t>  plánují 4 děti</a:t>
            </a:r>
          </a:p>
          <a:p>
            <a:pPr>
              <a:defRPr b="1" sz="1800">
                <a:solidFill>
                  <a:srgbClr val="663300"/>
                </a:solidFill>
              </a:defRPr>
            </a:pPr>
            <a:r>
              <a:t>    ? 2A : 2N</a:t>
            </a:r>
          </a:p>
        </p:txBody>
      </p:sp>
      <p:sp>
        <p:nvSpPr>
          <p:cNvPr id="226" name="Text Box 10"/>
          <p:cNvSpPr txBox="1"/>
          <p:nvPr/>
        </p:nvSpPr>
        <p:spPr>
          <a:xfrm>
            <a:off x="1919733" y="3908426"/>
            <a:ext cx="1190438" cy="1417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>
                <a:solidFill>
                  <a:srgbClr val="663300"/>
                </a:solidFill>
              </a:defRPr>
            </a:pPr>
            <a:r>
              <a:t>p (A) = 1/4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p (N) = 3/4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n = 4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s = 2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t = 2</a:t>
            </a:r>
          </a:p>
        </p:txBody>
      </p:sp>
      <p:sp>
        <p:nvSpPr>
          <p:cNvPr id="227" name="Text Box 11"/>
          <p:cNvSpPr txBox="1"/>
          <p:nvPr/>
        </p:nvSpPr>
        <p:spPr>
          <a:xfrm>
            <a:off x="4223198" y="4411662"/>
            <a:ext cx="4498403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>
                <a:solidFill>
                  <a:srgbClr val="663300"/>
                </a:solidFill>
              </a:defRPr>
            </a:pPr>
            <a:r>
              <a:t>(4! / 2! 2!) (1/4)</a:t>
            </a:r>
            <a:r>
              <a:rPr baseline="30000"/>
              <a:t>2</a:t>
            </a:r>
            <a:r>
              <a:t> (3/4)</a:t>
            </a:r>
            <a:r>
              <a:rPr baseline="30000"/>
              <a:t>2</a:t>
            </a:r>
            <a:r>
              <a:t> = </a:t>
            </a:r>
            <a:r>
              <a:rPr b="1">
                <a:solidFill>
                  <a:srgbClr val="FF0000"/>
                </a:solidFill>
              </a:rPr>
              <a:t>27/128</a:t>
            </a:r>
            <a:r>
              <a:t>           </a:t>
            </a:r>
            <a:r>
              <a:rPr b="1"/>
              <a:t>21 %</a:t>
            </a:r>
          </a:p>
        </p:txBody>
      </p:sp>
      <p:sp>
        <p:nvSpPr>
          <p:cNvPr id="228" name="Text Box 4"/>
          <p:cNvSpPr txBox="1"/>
          <p:nvPr/>
        </p:nvSpPr>
        <p:spPr>
          <a:xfrm>
            <a:off x="8106894" y="0"/>
            <a:ext cx="3981188" cy="287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4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Pravděpodobnost v genetické analýze a předpovědi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7" grpId="3"/>
      <p:bldP build="whole" bldLvl="1" animBg="1" rev="0" advAuto="0" spid="226" grpId="2"/>
      <p:bldP build="whole" bldLvl="1" animBg="1" rev="0" advAuto="0" spid="225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Text Box 2"/>
          <p:cNvSpPr txBox="1"/>
          <p:nvPr/>
        </p:nvSpPr>
        <p:spPr>
          <a:xfrm>
            <a:off x="1271463" y="525462"/>
            <a:ext cx="8387989" cy="1684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1800" u="sng">
                <a:solidFill>
                  <a:srgbClr val="000066"/>
                </a:solidFill>
              </a:defRPr>
            </a:pPr>
            <a:r>
              <a:t>Příklady: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7) Vypočítejte pravděpodobnost, že křížení mezi dvěma heterozygoty dá přesně 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     očekávaný fenotypový poměr dominantních fenotypů k recesivním 3:1. 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     Předpokládejme, že chceme vědět, jak často by rodiny s osmi dětmi měly šest 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     dětí s dominantním fenotypem a dvě děti s recesivním.</a:t>
            </a:r>
          </a:p>
        </p:txBody>
      </p:sp>
      <p:sp>
        <p:nvSpPr>
          <p:cNvPr id="231" name="Text Box 6"/>
          <p:cNvSpPr txBox="1"/>
          <p:nvPr/>
        </p:nvSpPr>
        <p:spPr>
          <a:xfrm>
            <a:off x="2547814" y="2870200"/>
            <a:ext cx="4622786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1800">
                <a:solidFill>
                  <a:srgbClr val="663300"/>
                </a:solidFill>
              </a:defRPr>
            </a:pPr>
            <a:r>
              <a:t>3A : 1a</a:t>
            </a:r>
            <a:r>
              <a:rPr b="0"/>
              <a:t>       v rodinách s osmi dětmi </a:t>
            </a:r>
            <a:r>
              <a:t>6A  :  2a</a:t>
            </a:r>
          </a:p>
        </p:txBody>
      </p:sp>
      <p:sp>
        <p:nvSpPr>
          <p:cNvPr id="232" name="Text Box 8"/>
          <p:cNvSpPr txBox="1"/>
          <p:nvPr/>
        </p:nvSpPr>
        <p:spPr>
          <a:xfrm>
            <a:off x="2208089" y="3835401"/>
            <a:ext cx="1241336" cy="1417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>
                <a:solidFill>
                  <a:srgbClr val="663300"/>
                </a:solidFill>
              </a:defRPr>
            </a:pPr>
            <a:r>
              <a:t>p (A) = 3/4 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p (a) = 1/4 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n = 8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s = 6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t = 2</a:t>
            </a:r>
          </a:p>
        </p:txBody>
      </p:sp>
      <p:sp>
        <p:nvSpPr>
          <p:cNvPr id="233" name="Text Box 9"/>
          <p:cNvSpPr txBox="1"/>
          <p:nvPr/>
        </p:nvSpPr>
        <p:spPr>
          <a:xfrm>
            <a:off x="4295652" y="4267201"/>
            <a:ext cx="430764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>
                <a:solidFill>
                  <a:srgbClr val="663300"/>
                </a:solidFill>
              </a:defRPr>
            </a:pPr>
            <a:r>
              <a:t>(8! / 6! 2!) (3/4)</a:t>
            </a:r>
            <a:r>
              <a:rPr baseline="30000"/>
              <a:t>6</a:t>
            </a:r>
            <a:r>
              <a:t> (1/4)</a:t>
            </a:r>
            <a:r>
              <a:rPr baseline="30000"/>
              <a:t>2</a:t>
            </a:r>
            <a:r>
              <a:t> = </a:t>
            </a:r>
            <a:r>
              <a:rPr b="1">
                <a:solidFill>
                  <a:srgbClr val="FF0000"/>
                </a:solidFill>
              </a:rPr>
              <a:t>0,31</a:t>
            </a:r>
            <a:r>
              <a:t>            </a:t>
            </a:r>
            <a:r>
              <a:rPr b="1"/>
              <a:t>31 %</a:t>
            </a:r>
          </a:p>
        </p:txBody>
      </p:sp>
      <p:sp>
        <p:nvSpPr>
          <p:cNvPr id="234" name="Text Box 4"/>
          <p:cNvSpPr txBox="1"/>
          <p:nvPr/>
        </p:nvSpPr>
        <p:spPr>
          <a:xfrm>
            <a:off x="8106894" y="0"/>
            <a:ext cx="3981188" cy="287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4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Pravděpodobnost v genetické analýze a předpovědi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3" grpId="3"/>
      <p:bldP build="whole" bldLvl="1" animBg="1" rev="0" advAuto="0" spid="231" grpId="1"/>
      <p:bldP build="whole" bldLvl="1" animBg="1" rev="0" advAuto="0" spid="232" grpId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Text Box 2"/>
          <p:cNvSpPr txBox="1"/>
          <p:nvPr/>
        </p:nvSpPr>
        <p:spPr>
          <a:xfrm>
            <a:off x="1342900" y="404814"/>
            <a:ext cx="3255763" cy="884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1800" u="sng">
                <a:solidFill>
                  <a:srgbClr val="000066"/>
                </a:solidFill>
              </a:defRPr>
            </a:pPr>
            <a:r>
              <a:t>Příklady: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8) Pravděpodobnosti u dvojčat.</a:t>
            </a:r>
          </a:p>
        </p:txBody>
      </p:sp>
      <p:sp>
        <p:nvSpPr>
          <p:cNvPr id="237" name="Text Box 6"/>
          <p:cNvSpPr txBox="1"/>
          <p:nvPr/>
        </p:nvSpPr>
        <p:spPr>
          <a:xfrm>
            <a:off x="1827088" y="1349375"/>
            <a:ext cx="5363280" cy="1950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1800" u="sng">
                <a:solidFill>
                  <a:srgbClr val="663300"/>
                </a:solidFill>
              </a:defRPr>
            </a:pPr>
            <a:r>
              <a:t>A) Jaká je pravděpodobnost, že dvě dizygotická </a:t>
            </a:r>
          </a:p>
          <a:p>
            <a:pPr>
              <a:defRPr b="1" sz="1800">
                <a:solidFill>
                  <a:srgbClr val="663300"/>
                </a:solidFill>
              </a:defRPr>
            </a:pPr>
            <a:r>
              <a:t>     </a:t>
            </a:r>
            <a:r>
              <a:rPr u="sng"/>
              <a:t>dvojčata budou mít stejné pohlaví?</a:t>
            </a:r>
          </a:p>
          <a:p>
            <a:pPr>
              <a:defRPr b="1" sz="1800" u="sng">
                <a:solidFill>
                  <a:srgbClr val="663300"/>
                </a:solidFill>
              </a:defRPr>
            </a:pP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             p (CC) = 1/2 x 1/2 =1/4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             p (DD) = 1/2 x 1/2 =1/4</a:t>
            </a:r>
          </a:p>
          <a:p>
            <a:pPr>
              <a:defRPr sz="1800">
                <a:solidFill>
                  <a:srgbClr val="663300"/>
                </a:solidFill>
              </a:defRPr>
            </a:pP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                  p = 1/4 + 1/4 = 2/4 = </a:t>
            </a:r>
            <a:r>
              <a:rPr b="1">
                <a:solidFill>
                  <a:srgbClr val="FF0000"/>
                </a:solidFill>
              </a:rPr>
              <a:t>1/2</a:t>
            </a:r>
          </a:p>
        </p:txBody>
      </p:sp>
      <p:sp>
        <p:nvSpPr>
          <p:cNvPr id="238" name="Text Box 7"/>
          <p:cNvSpPr txBox="1"/>
          <p:nvPr/>
        </p:nvSpPr>
        <p:spPr>
          <a:xfrm>
            <a:off x="1827088" y="3448050"/>
            <a:ext cx="7941392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1800" u="sng">
                <a:solidFill>
                  <a:srgbClr val="663300"/>
                </a:solidFill>
              </a:defRPr>
            </a:pPr>
            <a:r>
              <a:t>B) Jaká je pravděpodobnost, že dvě monozygotická dvojčata budou mít </a:t>
            </a:r>
          </a:p>
          <a:p>
            <a:pPr>
              <a:defRPr b="1" sz="1800">
                <a:solidFill>
                  <a:srgbClr val="663300"/>
                </a:solidFill>
              </a:defRPr>
            </a:pPr>
            <a:r>
              <a:t>      </a:t>
            </a:r>
            <a:r>
              <a:rPr u="sng"/>
              <a:t>stejné pohlaví?</a:t>
            </a:r>
          </a:p>
        </p:txBody>
      </p:sp>
      <p:sp>
        <p:nvSpPr>
          <p:cNvPr id="239" name="Text Box 8"/>
          <p:cNvSpPr txBox="1"/>
          <p:nvPr/>
        </p:nvSpPr>
        <p:spPr>
          <a:xfrm>
            <a:off x="1271463" y="4684714"/>
            <a:ext cx="8805465" cy="1912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>
                <a:solidFill>
                  <a:schemeClr val="accent2"/>
                </a:solidFill>
              </a:defRPr>
            </a:pPr>
            <a:r>
              <a:t>Dizygotická dvojčata se rodí s četností asi 20/1 000 porodů </a:t>
            </a:r>
            <a:r>
              <a:rPr sz="1600"/>
              <a:t>(2,0 % vs. 1,2 % před 15 lety)</a:t>
            </a:r>
            <a:endParaRPr>
              <a:solidFill>
                <a:srgbClr val="663300"/>
              </a:solidFill>
            </a:endParaRPr>
          </a:p>
          <a:p>
            <a:pPr>
              <a:defRPr>
                <a:solidFill>
                  <a:schemeClr val="accent2"/>
                </a:solidFill>
              </a:defRPr>
            </a:pPr>
          </a:p>
          <a:p>
            <a:pPr>
              <a:defRPr sz="1800">
                <a:solidFill>
                  <a:schemeClr val="accent2"/>
                </a:solidFill>
              </a:defRPr>
            </a:pPr>
            <a:r>
              <a:t>Monozygotická dvojčata se rodí s četností asi 4/1 000 porodů (0,4 %).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chemeClr val="accent2"/>
                </a:solidFill>
              </a:defRPr>
            </a:pPr>
          </a:p>
          <a:p>
            <a:pPr>
              <a:defRPr sz="1800">
                <a:solidFill>
                  <a:schemeClr val="accent2"/>
                </a:solidFill>
              </a:defRPr>
            </a:pPr>
            <a:r>
              <a:t>V roce 2009 </a:t>
            </a:r>
            <a:r>
              <a:rPr b="1"/>
              <a:t>116 261</a:t>
            </a:r>
            <a:r>
              <a:t> </a:t>
            </a:r>
            <a:r>
              <a:rPr b="1"/>
              <a:t>porodů</a:t>
            </a:r>
            <a:r>
              <a:t> (118 667 dětí)</a:t>
            </a:r>
            <a:r>
              <a:rPr b="1"/>
              <a:t>.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chemeClr val="accent2"/>
                </a:solidFill>
              </a:defRPr>
            </a:pPr>
            <a:r>
              <a:t>      = z toho lze odvodit, že případů </a:t>
            </a:r>
            <a:r>
              <a:rPr b="1"/>
              <a:t>dizygotických dvojčat</a:t>
            </a:r>
            <a:r>
              <a:t> mohlo být asi </a:t>
            </a:r>
            <a:r>
              <a:rPr b="1"/>
              <a:t>2 326</a:t>
            </a:r>
            <a:r>
              <a:t>, 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chemeClr val="accent2"/>
                </a:solidFill>
              </a:defRPr>
            </a:pPr>
            <a:r>
              <a:t>          z toho </a:t>
            </a:r>
            <a:r>
              <a:rPr b="1"/>
              <a:t>jednovaječných</a:t>
            </a:r>
            <a:r>
              <a:t> asi </a:t>
            </a:r>
            <a:r>
              <a:rPr b="1"/>
              <a:t>465</a:t>
            </a:r>
          </a:p>
        </p:txBody>
      </p:sp>
      <p:pic>
        <p:nvPicPr>
          <p:cNvPr id="240" name="Picture 9" descr="Picture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007699" y="510658"/>
            <a:ext cx="1698626" cy="2016126"/>
          </a:xfrm>
          <a:prstGeom prst="rect">
            <a:avLst/>
          </a:prstGeom>
          <a:ln w="19050">
            <a:solidFill>
              <a:srgbClr val="000000"/>
            </a:solidFill>
            <a:miter/>
          </a:ln>
        </p:spPr>
      </p:pic>
      <p:sp>
        <p:nvSpPr>
          <p:cNvPr id="241" name="Line 10"/>
          <p:cNvSpPr/>
          <p:nvPr/>
        </p:nvSpPr>
        <p:spPr>
          <a:xfrm>
            <a:off x="1414337" y="4437062"/>
            <a:ext cx="8497890" cy="1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42" name="Text Box 4"/>
          <p:cNvSpPr txBox="1"/>
          <p:nvPr/>
        </p:nvSpPr>
        <p:spPr>
          <a:xfrm>
            <a:off x="8106894" y="0"/>
            <a:ext cx="3981188" cy="287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4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Pravděpodobnost v genetické analýze a předpovědi</a:t>
            </a:r>
          </a:p>
        </p:txBody>
      </p:sp>
      <p:sp>
        <p:nvSpPr>
          <p:cNvPr id="243" name="Text Box 8"/>
          <p:cNvSpPr txBox="1"/>
          <p:nvPr/>
        </p:nvSpPr>
        <p:spPr>
          <a:xfrm>
            <a:off x="5924451" y="2304219"/>
            <a:ext cx="3751224" cy="363363"/>
          </a:xfrm>
          <a:prstGeom prst="rect">
            <a:avLst/>
          </a:prstGeom>
          <a:ln w="12700">
            <a:solidFill>
              <a:srgbClr val="11053B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i="1" sz="1800">
                <a:solidFill>
                  <a:srgbClr val="000066"/>
                </a:solidFill>
              </a:defRPr>
            </a:lvl1pPr>
          </a:lstStyle>
          <a:p>
            <a:pPr/>
            <a:r>
              <a:t>Jak vzniknou dvojvaječná dvojčata?</a:t>
            </a:r>
          </a:p>
        </p:txBody>
      </p:sp>
      <p:sp>
        <p:nvSpPr>
          <p:cNvPr id="244" name="Text Box 8"/>
          <p:cNvSpPr txBox="1"/>
          <p:nvPr/>
        </p:nvSpPr>
        <p:spPr>
          <a:xfrm>
            <a:off x="5924451" y="3919306"/>
            <a:ext cx="3941984" cy="363363"/>
          </a:xfrm>
          <a:prstGeom prst="rect">
            <a:avLst/>
          </a:prstGeom>
          <a:ln w="12700">
            <a:solidFill>
              <a:srgbClr val="11053B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i="1" sz="1800">
                <a:solidFill>
                  <a:srgbClr val="000066"/>
                </a:solidFill>
              </a:defRPr>
            </a:lvl1pPr>
          </a:lstStyle>
          <a:p>
            <a:pPr/>
            <a:r>
              <a:t>Jak vzniknou jednojvaječná dvojčata?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2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0" dur="500"/>
                                        <p:tgtEl>
                                          <p:spTgt spid="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4" dur="500"/>
                                        <p:tgtEl>
                                          <p:spTgt spid="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8" dur="500"/>
                                        <p:tgtEl>
                                          <p:spTgt spid="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3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8" dur="500"/>
                                        <p:tgtEl>
                                          <p:spTgt spid="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2" dur="500"/>
                                        <p:tgtEl>
                                          <p:spTgt spid="2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2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6" dur="500"/>
                                        <p:tgtEl>
                                          <p:spTgt spid="2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1" dur="500"/>
                                        <p:tgtEl>
                                          <p:spTgt spid="2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6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1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Class="entr" nodeType="clickEffect" presetSubtype="8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56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Class="entr" nodeType="after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2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0" dur="500"/>
                                        <p:tgtEl>
                                          <p:spTgt spid="2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Class="entr" nodeType="withEffect" presetSubtype="0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3" dur="500"/>
                                        <p:tgtEl>
                                          <p:spTgt spid="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Class="entr" nodeType="after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7" dur="500"/>
                                        <p:tgtEl>
                                          <p:spTgt spid="2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Class="entr" nodeType="click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2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2" dur="500"/>
                                        <p:tgtEl>
                                          <p:spTgt spid="2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Class="entr" nodeType="after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fill="hold"/>
                                        <p:tgtEl>
                                          <p:spTgt spid="2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6" dur="500"/>
                                        <p:tgtEl>
                                          <p:spTgt spid="2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Class="entr" nodeType="click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0" fill="hold"/>
                                        <p:tgtEl>
                                          <p:spTgt spid="2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81" dur="500"/>
                                        <p:tgtEl>
                                          <p:spTgt spid="2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Class="entr" nodeType="click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5" fill="hold"/>
                                        <p:tgtEl>
                                          <p:spTgt spid="2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86" dur="500"/>
                                        <p:tgtEl>
                                          <p:spTgt spid="2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2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91" dur="500"/>
                                        <p:tgtEl>
                                          <p:spTgt spid="2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37" grpId="1"/>
      <p:bldP build="whole" bldLvl="1" animBg="1" rev="0" advAuto="0" spid="244" grpId="4"/>
      <p:bldP build="whole" bldLvl="1" animBg="1" rev="0" advAuto="0" spid="241" grpId="5"/>
      <p:bldP build="p" bldLvl="5" animBg="1" rev="0" advAuto="0" spid="239" grpId="6"/>
      <p:bldP build="whole" bldLvl="1" animBg="1" rev="0" advAuto="0" spid="238" grpId="3"/>
      <p:bldP build="whole" bldLvl="1" animBg="1" rev="0" advAuto="0" spid="243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 Box 2"/>
          <p:cNvSpPr txBox="1"/>
          <p:nvPr/>
        </p:nvSpPr>
        <p:spPr>
          <a:xfrm>
            <a:off x="2855913" y="333375"/>
            <a:ext cx="6357154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000" u="sng">
                <a:solidFill>
                  <a:srgbClr val="006600"/>
                </a:solidFill>
              </a:defRPr>
            </a:lvl1pPr>
          </a:lstStyle>
          <a:p>
            <a:pPr/>
            <a:r>
              <a:t>Pravděpodobnost v genetické analýze a předpovědi</a:t>
            </a:r>
          </a:p>
        </p:txBody>
      </p:sp>
      <p:sp>
        <p:nvSpPr>
          <p:cNvPr id="119" name="Text Box 3"/>
          <p:cNvSpPr txBox="1"/>
          <p:nvPr/>
        </p:nvSpPr>
        <p:spPr>
          <a:xfrm>
            <a:off x="1415479" y="1216025"/>
            <a:ext cx="6748610" cy="1150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>
                <a:solidFill>
                  <a:srgbClr val="000066"/>
                </a:solidFill>
              </a:defRPr>
            </a:pPr>
            <a:r>
              <a:t>Součástí</a:t>
            </a:r>
            <a:r>
              <a:rPr>
                <a:solidFill>
                  <a:srgbClr val="FFFF00"/>
                </a:solidFill>
              </a:rPr>
              <a:t> </a:t>
            </a:r>
            <a:r>
              <a:rPr u="sng">
                <a:solidFill>
                  <a:srgbClr val="FF0000"/>
                </a:solidFill>
              </a:rPr>
              <a:t>genetického poradenství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		- rodokmen, rodinná anamnéza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FF0000"/>
                </a:solidFill>
              </a:defRPr>
            </a:pPr>
            <a:r>
              <a:t>		- výpočet pravděpodobnosti rizika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		- cytogenetické vyšetření – sestavení karyotypu</a:t>
            </a:r>
          </a:p>
        </p:txBody>
      </p:sp>
      <p:sp>
        <p:nvSpPr>
          <p:cNvPr id="120" name="Text Box 4"/>
          <p:cNvSpPr txBox="1"/>
          <p:nvPr/>
        </p:nvSpPr>
        <p:spPr>
          <a:xfrm>
            <a:off x="1487487" y="2996951"/>
            <a:ext cx="8439000" cy="1150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buSzPct val="100000"/>
              <a:buChar char="-"/>
              <a:defRPr sz="1800">
                <a:solidFill>
                  <a:srgbClr val="000066"/>
                </a:solidFill>
              </a:defRPr>
            </a:pPr>
            <a:r>
              <a:t> dva pohledy na pravděpodobnost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           např.</a:t>
            </a:r>
            <a:r>
              <a:rPr>
                <a:solidFill>
                  <a:srgbClr val="FFFF00"/>
                </a:solidFill>
              </a:rPr>
              <a:t>. </a:t>
            </a:r>
            <a:r>
              <a:rPr>
                <a:solidFill>
                  <a:srgbClr val="FF0000"/>
                </a:solidFill>
              </a:rPr>
              <a:t>pravděpodobnost 25 %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FFFF00"/>
                </a:solidFill>
              </a:defRPr>
            </a:pPr>
            <a:r>
              <a:t>	</a:t>
            </a:r>
            <a:r>
              <a:rPr>
                <a:solidFill>
                  <a:srgbClr val="000066"/>
                </a:solidFill>
              </a:rPr>
              <a:t>- riziko narození postiženého potomka – jeví se jako</a:t>
            </a:r>
            <a:r>
              <a:t> </a:t>
            </a:r>
            <a:r>
              <a:rPr b="1">
                <a:solidFill>
                  <a:srgbClr val="FF0000"/>
                </a:solidFill>
              </a:rPr>
              <a:t>vysoká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FFFF00"/>
                </a:solidFill>
              </a:defRPr>
            </a:pPr>
            <a:r>
              <a:t>	</a:t>
            </a:r>
            <a:r>
              <a:rPr>
                <a:solidFill>
                  <a:srgbClr val="000066"/>
                </a:solidFill>
              </a:rPr>
              <a:t>- riziko onemocnění – zdá se nám relativně</a:t>
            </a:r>
            <a:r>
              <a:t> </a:t>
            </a:r>
            <a:r>
              <a:rPr b="1">
                <a:solidFill>
                  <a:srgbClr val="FF0000"/>
                </a:solidFill>
              </a:rPr>
              <a:t>nízká</a:t>
            </a:r>
            <a:r>
              <a:t> </a:t>
            </a:r>
            <a:r>
              <a:rPr>
                <a:solidFill>
                  <a:srgbClr val="000066"/>
                </a:solidFill>
              </a:rPr>
              <a:t>zbývá přece ještě 75 %</a:t>
            </a:r>
          </a:p>
        </p:txBody>
      </p:sp>
      <p:pic>
        <p:nvPicPr>
          <p:cNvPr id="121" name="Obrázek 2" descr="Obrázek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43672" y="4362560"/>
            <a:ext cx="2100821" cy="2216995"/>
          </a:xfrm>
          <a:prstGeom prst="rect">
            <a:avLst/>
          </a:prstGeom>
          <a:ln>
            <a:solidFill>
              <a:schemeClr val="accent6"/>
            </a:solidFill>
          </a:ln>
          <a:effectLst>
            <a:outerShdw sx="100000" sy="100000" kx="0" ky="0" algn="b" rotWithShape="0" blurRad="292100" dist="139700" dir="2700000">
              <a:srgbClr val="333333">
                <a:alpha val="64999"/>
              </a:srgbClr>
            </a:outerShdw>
          </a:effectLst>
        </p:spPr>
      </p:pic>
      <p:pic>
        <p:nvPicPr>
          <p:cNvPr id="122" name="Obrázek 3" descr="Obrázek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74569" y="4362560"/>
            <a:ext cx="3282703" cy="2238972"/>
          </a:xfrm>
          <a:prstGeom prst="rect">
            <a:avLst/>
          </a:prstGeom>
          <a:ln>
            <a:solidFill>
              <a:schemeClr val="accent6"/>
            </a:solidFill>
          </a:ln>
          <a:effectLst>
            <a:outerShdw sx="100000" sy="100000" kx="0" ky="0" algn="b" rotWithShape="0" blurRad="292100" dist="139700" dir="2700000">
              <a:srgbClr val="333333">
                <a:alpha val="64999"/>
              </a:srgbClr>
            </a:outerShdw>
          </a:effectLst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1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Class="entr" nodeType="withEffect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5" dur="500"/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9" dur="500"/>
                                        <p:tgtEl>
                                          <p:spTgt spid="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4" dur="500"/>
                                        <p:tgtEl>
                                          <p:spTgt spid="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Class="entr" nodeType="afterEffect" presetSubtype="16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4" dur="500"/>
                                        <p:tgtEl>
                                          <p:spTgt spid="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Class="entr" nodeType="afterEffect" presetSubtype="16" presetID="23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20" grpId="2"/>
      <p:bldP build="whole" bldLvl="1" animBg="1" rev="0" advAuto="0" spid="121" grpId="3"/>
      <p:bldP build="whole" bldLvl="1" animBg="1" rev="0" advAuto="0" spid="122" grpId="4"/>
      <p:bldP build="whole" bldLvl="1" animBg="1" rev="0" advAuto="0" spid="11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 Box 5"/>
          <p:cNvSpPr txBox="1"/>
          <p:nvPr/>
        </p:nvSpPr>
        <p:spPr>
          <a:xfrm>
            <a:off x="1434977" y="668337"/>
            <a:ext cx="3514388" cy="617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1800">
                <a:solidFill>
                  <a:srgbClr val="000066"/>
                </a:solidFill>
              </a:defRPr>
            </a:pPr>
            <a:r>
              <a:t>Pravděpodobnost jevu A = p(A)</a:t>
            </a:r>
            <a:endParaRPr>
              <a:solidFill>
                <a:srgbClr val="663300"/>
              </a:solidFill>
            </a:endParaRPr>
          </a:p>
          <a:p>
            <a:pPr>
              <a:defRPr b="1" sz="1800">
                <a:solidFill>
                  <a:srgbClr val="000066"/>
                </a:solidFill>
              </a:defRPr>
            </a:pPr>
            <a:r>
              <a:t>Pravděpodobnost jevu B = p(B)</a:t>
            </a:r>
          </a:p>
        </p:txBody>
      </p:sp>
      <p:sp>
        <p:nvSpPr>
          <p:cNvPr id="125" name="Text Box 6"/>
          <p:cNvSpPr txBox="1"/>
          <p:nvPr/>
        </p:nvSpPr>
        <p:spPr>
          <a:xfrm>
            <a:off x="5683127" y="668337"/>
            <a:ext cx="4438053" cy="617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>
                <a:solidFill>
                  <a:srgbClr val="000066"/>
                </a:solidFill>
              </a:defRPr>
            </a:pPr>
            <a:r>
              <a:t>např. vznik genotypu s určitou 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pravděpodobností, narození chlapce apod.</a:t>
            </a:r>
          </a:p>
        </p:txBody>
      </p:sp>
      <p:sp>
        <p:nvSpPr>
          <p:cNvPr id="126" name="Text Box 7"/>
          <p:cNvSpPr txBox="1"/>
          <p:nvPr/>
        </p:nvSpPr>
        <p:spPr>
          <a:xfrm>
            <a:off x="1271463" y="1576388"/>
            <a:ext cx="8529078" cy="1150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1800">
                <a:solidFill>
                  <a:srgbClr val="000066"/>
                </a:solidFill>
              </a:defRPr>
            </a:pPr>
            <a:r>
              <a:t>1) </a:t>
            </a:r>
            <a:r>
              <a:rPr u="sng">
                <a:solidFill>
                  <a:srgbClr val="FF0000"/>
                </a:solidFill>
              </a:rPr>
              <a:t>Jev A vylučuje jev B</a:t>
            </a:r>
            <a:r>
              <a:rPr b="0"/>
              <a:t> 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                    - vzájemně se vylučující jevy (narodí se buď chlapec nebo dívka)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                    - pravděpodobnost, že nastane jeden nebo druhý jev je součtem jejich 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                         jednotlivých pravděpodobností</a:t>
            </a:r>
          </a:p>
        </p:txBody>
      </p:sp>
      <p:sp>
        <p:nvSpPr>
          <p:cNvPr id="127" name="Text Box 8"/>
          <p:cNvSpPr txBox="1"/>
          <p:nvPr/>
        </p:nvSpPr>
        <p:spPr>
          <a:xfrm>
            <a:off x="4170238" y="3068638"/>
            <a:ext cx="2825798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800">
                <a:solidFill>
                  <a:srgbClr val="000066"/>
                </a:solidFill>
              </a:defRPr>
            </a:lvl1pPr>
          </a:lstStyle>
          <a:p>
            <a:pPr/>
            <a:r>
              <a:t>p(A nebo B) = p(A) + p(B)</a:t>
            </a:r>
          </a:p>
        </p:txBody>
      </p:sp>
      <p:sp>
        <p:nvSpPr>
          <p:cNvPr id="128" name="Text Box 9"/>
          <p:cNvSpPr txBox="1"/>
          <p:nvPr/>
        </p:nvSpPr>
        <p:spPr>
          <a:xfrm>
            <a:off x="4603627" y="3500437"/>
            <a:ext cx="1641386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800">
                <a:solidFill>
                  <a:srgbClr val="FF0000"/>
                </a:solidFill>
              </a:defRPr>
            </a:lvl1pPr>
          </a:lstStyle>
          <a:p>
            <a:pPr/>
            <a:r>
              <a:t>pravidlo adice</a:t>
            </a:r>
          </a:p>
        </p:txBody>
      </p:sp>
      <p:sp>
        <p:nvSpPr>
          <p:cNvPr id="129" name="Rectangle 10"/>
          <p:cNvSpPr/>
          <p:nvPr/>
        </p:nvSpPr>
        <p:spPr>
          <a:xfrm>
            <a:off x="4027363" y="3068638"/>
            <a:ext cx="3240089" cy="817563"/>
          </a:xfrm>
          <a:prstGeom prst="rect">
            <a:avLst/>
          </a:prstGeom>
          <a:ln w="57150">
            <a:solidFill>
              <a:srgbClr val="FF0000"/>
            </a:solidFill>
            <a:miter/>
          </a:ln>
        </p:spPr>
        <p:txBody>
          <a:bodyPr lIns="45719" rIns="45719" anchor="ctr"/>
          <a:lstStyle/>
          <a:p>
            <a:pPr>
              <a:defRPr>
                <a:solidFill>
                  <a:srgbClr val="663300"/>
                </a:solidFill>
              </a:defRPr>
            </a:pPr>
          </a:p>
        </p:txBody>
      </p:sp>
      <p:sp>
        <p:nvSpPr>
          <p:cNvPr id="130" name="Text Box 11"/>
          <p:cNvSpPr txBox="1"/>
          <p:nvPr/>
        </p:nvSpPr>
        <p:spPr>
          <a:xfrm>
            <a:off x="1342902" y="4398964"/>
            <a:ext cx="7867834" cy="1150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1800">
                <a:solidFill>
                  <a:srgbClr val="000066"/>
                </a:solidFill>
              </a:defRPr>
            </a:pPr>
            <a:r>
              <a:t>2) </a:t>
            </a:r>
            <a:r>
              <a:rPr u="sng">
                <a:solidFill>
                  <a:srgbClr val="FF0000"/>
                </a:solidFill>
              </a:rPr>
              <a:t>Jev A nemá vliv na výskyt jevu B a naopak</a:t>
            </a:r>
            <a:r>
              <a:rPr b="0"/>
              <a:t> 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                  - jevy jsou nezávislé (v zygotě bude alela A i alela B)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                  - pravděpodobnost jejich současného výskytu je násobkem jejich 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                      jednotlivých pravděpodobností</a:t>
            </a:r>
          </a:p>
        </p:txBody>
      </p:sp>
      <p:sp>
        <p:nvSpPr>
          <p:cNvPr id="131" name="Text Box 12"/>
          <p:cNvSpPr txBox="1"/>
          <p:nvPr/>
        </p:nvSpPr>
        <p:spPr>
          <a:xfrm>
            <a:off x="4386138" y="5780087"/>
            <a:ext cx="2400522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800">
                <a:solidFill>
                  <a:srgbClr val="000066"/>
                </a:solidFill>
              </a:defRPr>
            </a:lvl1pPr>
          </a:lstStyle>
          <a:p>
            <a:pPr/>
            <a:r>
              <a:t>p(A a B) = p(A) x p(B)</a:t>
            </a:r>
          </a:p>
        </p:txBody>
      </p:sp>
      <p:sp>
        <p:nvSpPr>
          <p:cNvPr id="132" name="Text Box 13"/>
          <p:cNvSpPr txBox="1"/>
          <p:nvPr/>
        </p:nvSpPr>
        <p:spPr>
          <a:xfrm>
            <a:off x="4460752" y="6211887"/>
            <a:ext cx="2378086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800">
                <a:solidFill>
                  <a:srgbClr val="FF0000"/>
                </a:solidFill>
              </a:defRPr>
            </a:lvl1pPr>
          </a:lstStyle>
          <a:p>
            <a:pPr/>
            <a:r>
              <a:t>pravidlo multiplikace</a:t>
            </a:r>
          </a:p>
        </p:txBody>
      </p:sp>
      <p:sp>
        <p:nvSpPr>
          <p:cNvPr id="133" name="Rectangle 14"/>
          <p:cNvSpPr/>
          <p:nvPr/>
        </p:nvSpPr>
        <p:spPr>
          <a:xfrm>
            <a:off x="4243263" y="5734050"/>
            <a:ext cx="2808289" cy="863600"/>
          </a:xfrm>
          <a:prstGeom prst="rect">
            <a:avLst/>
          </a:prstGeom>
          <a:ln w="57150">
            <a:solidFill>
              <a:srgbClr val="FF0000"/>
            </a:solidFill>
            <a:miter/>
          </a:ln>
        </p:spPr>
        <p:txBody>
          <a:bodyPr lIns="45719" rIns="45719" anchor="ctr"/>
          <a:lstStyle/>
          <a:p>
            <a:pPr>
              <a:defRPr>
                <a:solidFill>
                  <a:srgbClr val="663300"/>
                </a:solidFill>
              </a:defRPr>
            </a:pPr>
          </a:p>
        </p:txBody>
      </p:sp>
      <p:sp>
        <p:nvSpPr>
          <p:cNvPr id="134" name="Text Box 4"/>
          <p:cNvSpPr txBox="1"/>
          <p:nvPr/>
        </p:nvSpPr>
        <p:spPr>
          <a:xfrm>
            <a:off x="8106894" y="0"/>
            <a:ext cx="3981188" cy="287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4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Pravděpodobnost v genetické analýze a předpovědi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0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4" dur="500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9" dur="500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3" dur="500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Class="entr" nodeType="afterEffect" presetSubtype="16" presetID="23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2" dur="500"/>
                                        <p:tgtEl>
                                          <p:spTgt spid="13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Class="entr" nodeType="withEffect" presetSubtype="0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5" dur="500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Class="entr" nodeType="after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9" dur="500"/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ntr" nodeType="click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4" dur="500"/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Class="entr" nodeType="after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8" dur="500"/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Class="entr" nodeType="after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ID="10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Class="entr" nodeType="afterEffect" presetSubtype="16" presetID="23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0" grpId="5"/>
      <p:bldP build="p" bldLvl="5" animBg="1" rev="0" advAuto="0" spid="126" grpId="1"/>
      <p:bldP build="whole" bldLvl="1" animBg="1" rev="0" advAuto="0" spid="132" grpId="7"/>
      <p:bldP build="whole" bldLvl="1" animBg="1" rev="0" advAuto="0" spid="128" grpId="3"/>
      <p:bldP build="whole" bldLvl="1" animBg="1" rev="0" advAuto="0" spid="129" grpId="4"/>
      <p:bldP build="whole" bldLvl="1" animBg="1" rev="0" advAuto="0" spid="131" grpId="6"/>
      <p:bldP build="whole" bldLvl="1" animBg="1" rev="0" advAuto="0" spid="127" grpId="2"/>
      <p:bldP build="whole" bldLvl="1" animBg="1" rev="0" advAuto="0" spid="133" grpId="8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 Box 2"/>
          <p:cNvSpPr txBox="1"/>
          <p:nvPr/>
        </p:nvSpPr>
        <p:spPr>
          <a:xfrm>
            <a:off x="1298649" y="525464"/>
            <a:ext cx="7372460" cy="884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marL="342900" indent="-342900">
              <a:defRPr b="1" sz="1800" u="sng">
                <a:solidFill>
                  <a:srgbClr val="000066"/>
                </a:solidFill>
              </a:defRPr>
            </a:pPr>
            <a:r>
              <a:t>Příklady:</a:t>
            </a:r>
          </a:p>
          <a:p>
            <a:pPr marL="342900" indent="-342900">
              <a:defRPr b="1" sz="1800" u="sng">
                <a:solidFill>
                  <a:srgbClr val="000066"/>
                </a:solidFill>
              </a:defRPr>
            </a:pPr>
          </a:p>
          <a:p>
            <a:pPr marL="342900" indent="-342900">
              <a:defRPr sz="1800">
                <a:solidFill>
                  <a:srgbClr val="000066"/>
                </a:solidFill>
              </a:defRPr>
            </a:pPr>
            <a:r>
              <a:t>1) Pravděpodobnost shody dvou lidí v krevně-skupinovém systému AB0</a:t>
            </a:r>
          </a:p>
        </p:txBody>
      </p:sp>
      <p:sp>
        <p:nvSpPr>
          <p:cNvPr id="137" name="Text Box 4"/>
          <p:cNvSpPr txBox="1"/>
          <p:nvPr/>
        </p:nvSpPr>
        <p:spPr>
          <a:xfrm>
            <a:off x="1422474" y="1557337"/>
            <a:ext cx="5034667" cy="1684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u="sng">
                <a:solidFill>
                  <a:srgbClr val="663300"/>
                </a:solidFill>
              </a:defRPr>
            </a:pPr>
            <a:r>
              <a:t>Zastoupení krevních skupin AB0 v naší populaci: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   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   A:  41,5 %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   0:  37,8 %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   B:  14,1 %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  AB:  6,6 %</a:t>
            </a:r>
          </a:p>
        </p:txBody>
      </p:sp>
      <p:sp>
        <p:nvSpPr>
          <p:cNvPr id="138" name="Text Box 5"/>
          <p:cNvSpPr txBox="1"/>
          <p:nvPr/>
        </p:nvSpPr>
        <p:spPr>
          <a:xfrm>
            <a:off x="1587574" y="3500437"/>
            <a:ext cx="8237412" cy="1684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u="sng">
                <a:solidFill>
                  <a:srgbClr val="663300"/>
                </a:solidFill>
              </a:defRPr>
            </a:pPr>
            <a:r>
              <a:t>a) Pravděpodobnost shody v jednotlivých skupinách u dvou náhodně vybraných 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     </a:t>
            </a:r>
            <a:r>
              <a:rPr u="sng"/>
              <a:t>jedinců: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	A a A: 0,415 x 0,415 	= 0,172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	0 a 0: 	                 	= 0,143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               B a B:	                 	= 0,0199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           AB a AB: 			= 0,0044</a:t>
            </a:r>
          </a:p>
        </p:txBody>
      </p:sp>
      <p:sp>
        <p:nvSpPr>
          <p:cNvPr id="139" name="Text Box 6"/>
          <p:cNvSpPr txBox="1"/>
          <p:nvPr/>
        </p:nvSpPr>
        <p:spPr>
          <a:xfrm>
            <a:off x="1638374" y="5392739"/>
            <a:ext cx="8196000" cy="884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u="sng">
                <a:solidFill>
                  <a:srgbClr val="663300"/>
                </a:solidFill>
              </a:defRPr>
            </a:pPr>
            <a:r>
              <a:t>b) Pravděpodobnost shody v celém krevněskupinovém systému AB0: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              P = 0,172 + 0,143 + 0,0199 + 0,0044 = </a:t>
            </a:r>
            <a:r>
              <a:rPr b="1" u="sng">
                <a:solidFill>
                  <a:srgbClr val="FF0000"/>
                </a:solidFill>
              </a:rPr>
              <a:t>0,339</a:t>
            </a:r>
            <a:r>
              <a:rPr b="1">
                <a:solidFill>
                  <a:srgbClr val="FF0000"/>
                </a:solidFill>
              </a:rPr>
              <a:t>   </a:t>
            </a:r>
          </a:p>
          <a:p>
            <a:pPr>
              <a:defRPr b="1" sz="1800">
                <a:solidFill>
                  <a:schemeClr val="accent2"/>
                </a:solidFill>
              </a:defRPr>
            </a:pPr>
            <a:r>
              <a:t>				 asi 34 %, tedy každý 3. člověk má shodu</a:t>
            </a:r>
          </a:p>
        </p:txBody>
      </p:sp>
      <p:pic>
        <p:nvPicPr>
          <p:cNvPr id="140" name="Obrázek 1" descr="Obrázek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90720" y="4589493"/>
            <a:ext cx="2154561" cy="1224183"/>
          </a:xfrm>
          <a:prstGeom prst="rect">
            <a:avLst/>
          </a:prstGeom>
          <a:ln>
            <a:solidFill>
              <a:schemeClr val="accent6"/>
            </a:solidFill>
          </a:ln>
          <a:effectLst>
            <a:outerShdw sx="100000" sy="100000" kx="0" ky="0" algn="b" rotWithShape="0" blurRad="292100" dist="139700" dir="2700000">
              <a:srgbClr val="333333">
                <a:alpha val="64999"/>
              </a:srgbClr>
            </a:outerShdw>
          </a:effectLst>
        </p:spPr>
      </p:pic>
      <p:sp>
        <p:nvSpPr>
          <p:cNvPr id="141" name="Text Box 4"/>
          <p:cNvSpPr txBox="1"/>
          <p:nvPr/>
        </p:nvSpPr>
        <p:spPr>
          <a:xfrm>
            <a:off x="8106894" y="0"/>
            <a:ext cx="3981188" cy="287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4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Pravděpodobnost v genetické analýze a předpovědi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0" dur="500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4" dur="500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8" dur="500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3" dur="500"/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8" dur="500"/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3" dur="500"/>
                                        <p:tgtEl>
                                          <p:spTgt spid="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8" dur="500"/>
                                        <p:tgtEl>
                                          <p:spTgt spid="1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Class="entr" nodeType="withEffect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1" dur="500"/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5" dur="500"/>
                                        <p:tgtEl>
                                          <p:spTgt spid="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0" dur="500"/>
                                        <p:tgtEl>
                                          <p:spTgt spid="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5" dur="500"/>
                                        <p:tgtEl>
                                          <p:spTgt spid="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0" dur="500"/>
                                        <p:tgtEl>
                                          <p:spTgt spid="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5" dur="500"/>
                                        <p:tgtEl>
                                          <p:spTgt spid="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1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0" dur="500"/>
                                        <p:tgtEl>
                                          <p:spTgt spid="1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Class="entr" nodeType="withEffect" presetSubtype="0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8" dur="500"/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83" dur="500"/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Class="entr" nodeType="clickEffect" presetSubtype="16" presetID="23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7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8" grpId="2"/>
      <p:bldP build="p" bldLvl="5" animBg="1" rev="0" advAuto="0" spid="137" grpId="1"/>
      <p:bldP build="p" bldLvl="5" animBg="1" rev="0" advAuto="0" spid="139" grpId="3"/>
      <p:bldP build="whole" bldLvl="1" animBg="1" rev="0" advAuto="0" spid="140" grpId="4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 Box 2"/>
          <p:cNvSpPr txBox="1"/>
          <p:nvPr/>
        </p:nvSpPr>
        <p:spPr>
          <a:xfrm>
            <a:off x="1055440" y="525463"/>
            <a:ext cx="8770179" cy="24842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marL="342900" indent="-342900">
              <a:defRPr b="1" sz="1800" u="sng">
                <a:solidFill>
                  <a:srgbClr val="000066"/>
                </a:solidFill>
              </a:defRPr>
            </a:pPr>
            <a:r>
              <a:t>Příklady:</a:t>
            </a:r>
          </a:p>
          <a:p>
            <a:pPr marL="342900" indent="-342900">
              <a:defRPr sz="1800">
                <a:solidFill>
                  <a:srgbClr val="000066"/>
                </a:solidFill>
              </a:defRPr>
            </a:pPr>
            <a:r>
              <a:t>2) Předpokládejte, že jste genetický poradce. Rodiče se standardním fenotypem mají </a:t>
            </a:r>
          </a:p>
          <a:p>
            <a:pPr marL="342900" indent="-342900">
              <a:defRPr sz="1800">
                <a:solidFill>
                  <a:srgbClr val="000066"/>
                </a:solidFill>
              </a:defRPr>
            </a:pPr>
            <a:r>
              <a:t>     albinotické dítě a plánují, že budou mít další děti. Jestliže předpokládáme, že </a:t>
            </a:r>
          </a:p>
          <a:p>
            <a:pPr marL="342900" indent="-342900">
              <a:defRPr sz="1800">
                <a:solidFill>
                  <a:srgbClr val="000066"/>
                </a:solidFill>
              </a:defRPr>
            </a:pPr>
            <a:r>
              <a:t>     albinismus je autozomálně recesivní, co byste řekli rodičům o pravděpodobnosti, </a:t>
            </a:r>
          </a:p>
          <a:p>
            <a:pPr marL="342900" indent="-342900">
              <a:defRPr sz="1800">
                <a:solidFill>
                  <a:srgbClr val="000066"/>
                </a:solidFill>
              </a:defRPr>
            </a:pPr>
            <a:r>
              <a:t>     že:</a:t>
            </a:r>
          </a:p>
          <a:p>
            <a:pPr marL="342900" indent="-342900">
              <a:defRPr sz="1800">
                <a:solidFill>
                  <a:srgbClr val="000066"/>
                </a:solidFill>
              </a:defRPr>
            </a:pPr>
            <a:r>
              <a:t>	   a) jedno dítě bude bez poruchy a druhé albinotické, jestliže se narodí v </a:t>
            </a:r>
          </a:p>
          <a:p>
            <a:pPr marL="342900" indent="-342900">
              <a:defRPr sz="1800">
                <a:solidFill>
                  <a:srgbClr val="000066"/>
                </a:solidFill>
              </a:defRPr>
            </a:pPr>
            <a:r>
              <a:t>              uvedeném pořadí.</a:t>
            </a:r>
          </a:p>
          <a:p>
            <a:pPr marL="342900" indent="-342900">
              <a:defRPr sz="1800">
                <a:solidFill>
                  <a:srgbClr val="000066"/>
                </a:solidFill>
              </a:defRPr>
            </a:pPr>
            <a:r>
              <a:t>	   b) jedno dítě bude albinotické a druhé bez poruchy, bez ohledu na pořadí, v </a:t>
            </a:r>
          </a:p>
          <a:p>
            <a:pPr marL="342900" indent="-342900">
              <a:defRPr sz="1800">
                <a:solidFill>
                  <a:srgbClr val="000066"/>
                </a:solidFill>
              </a:defRPr>
            </a:pPr>
            <a:r>
              <a:t>             němž se narodí.</a:t>
            </a:r>
          </a:p>
        </p:txBody>
      </p:sp>
      <p:sp>
        <p:nvSpPr>
          <p:cNvPr id="144" name="Text Box 4"/>
          <p:cNvSpPr txBox="1"/>
          <p:nvPr/>
        </p:nvSpPr>
        <p:spPr>
          <a:xfrm>
            <a:off x="1344365" y="3516314"/>
            <a:ext cx="8347470" cy="22175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1800" u="sng">
                <a:solidFill>
                  <a:srgbClr val="663300"/>
                </a:solidFill>
              </a:defRPr>
            </a:pPr>
            <a:r>
              <a:t>a)  Pravděpodobnost (NA):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	NA = 3/4 x 1/4 = </a:t>
            </a:r>
            <a:r>
              <a:rPr b="1">
                <a:solidFill>
                  <a:srgbClr val="FF0000"/>
                </a:solidFill>
              </a:rPr>
              <a:t>3/16</a:t>
            </a:r>
            <a:r>
              <a:t>         18,75 %</a:t>
            </a:r>
          </a:p>
          <a:p>
            <a:pPr>
              <a:defRPr sz="1800">
                <a:solidFill>
                  <a:srgbClr val="663300"/>
                </a:solidFill>
              </a:defRPr>
            </a:pPr>
          </a:p>
          <a:p>
            <a:pPr>
              <a:defRPr b="1" sz="1800" u="sng">
                <a:solidFill>
                  <a:srgbClr val="663300"/>
                </a:solidFill>
              </a:defRPr>
            </a:pPr>
            <a:r>
              <a:t>b) Pravděpodobnost, že ze dvou dětí bude jedno albinotické a jedno zdravé: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 	NA = 3/4 x 1/4 = 3/16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	AN = 1/4 x 3/4 = 3/16</a:t>
            </a:r>
          </a:p>
          <a:p>
            <a:pPr>
              <a:defRPr sz="1800">
                <a:solidFill>
                  <a:srgbClr val="663300"/>
                </a:solidFill>
              </a:defRPr>
            </a:pP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		P = 3/16 + 3/16 = 6/16 = </a:t>
            </a:r>
            <a:r>
              <a:rPr b="1">
                <a:solidFill>
                  <a:srgbClr val="FF0000"/>
                </a:solidFill>
              </a:rPr>
              <a:t>3/8</a:t>
            </a:r>
            <a:r>
              <a:t>            37,5 %</a:t>
            </a:r>
          </a:p>
        </p:txBody>
      </p:sp>
      <p:sp>
        <p:nvSpPr>
          <p:cNvPr id="145" name="Text Box 4"/>
          <p:cNvSpPr txBox="1"/>
          <p:nvPr/>
        </p:nvSpPr>
        <p:spPr>
          <a:xfrm>
            <a:off x="8106894" y="0"/>
            <a:ext cx="3981188" cy="287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4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Pravděpodobnost v genetické analýze a předpovědi</a:t>
            </a:r>
          </a:p>
        </p:txBody>
      </p:sp>
      <p:pic>
        <p:nvPicPr>
          <p:cNvPr id="146" name="Obrázek 1" descr="Obrázek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12423" y="1628799"/>
            <a:ext cx="2007303" cy="2592290"/>
          </a:xfrm>
          <a:prstGeom prst="rect">
            <a:avLst/>
          </a:prstGeom>
          <a:ln>
            <a:solidFill>
              <a:schemeClr val="accent6"/>
            </a:solidFill>
          </a:ln>
          <a:effectLst>
            <a:outerShdw sx="100000" sy="100000" kx="0" ky="0" algn="b" rotWithShape="0" blurRad="292100" dist="139700" dir="2700000">
              <a:srgbClr val="333333">
                <a:alpha val="64999"/>
              </a:srgbClr>
            </a:outerShdw>
          </a:effectLst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4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0" dur="500"/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5" dur="500"/>
                                        <p:tgtEl>
                                          <p:spTgt spid="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0" dur="500"/>
                                        <p:tgtEl>
                                          <p:spTgt spid="1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4" dur="500"/>
                                        <p:tgtEl>
                                          <p:spTgt spid="1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8" dur="500"/>
                                        <p:tgtEl>
                                          <p:spTgt spid="1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3" dur="500"/>
                                        <p:tgtEl>
                                          <p:spTgt spid="1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8" dur="500"/>
                                        <p:tgtEl>
                                          <p:spTgt spid="1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3" dur="500"/>
                                        <p:tgtEl>
                                          <p:spTgt spid="1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7" dur="500"/>
                                        <p:tgtEl>
                                          <p:spTgt spid="1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1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2" dur="500"/>
                                        <p:tgtEl>
                                          <p:spTgt spid="1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3" grpId="2"/>
      <p:bldP build="p" bldLvl="5" animBg="1" rev="0" advAuto="0" spid="14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 Box 4"/>
          <p:cNvSpPr txBox="1"/>
          <p:nvPr/>
        </p:nvSpPr>
        <p:spPr>
          <a:xfrm>
            <a:off x="1257497" y="525464"/>
            <a:ext cx="8794737" cy="1150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marL="342900" indent="-342900">
              <a:defRPr b="1" sz="1800" u="sng">
                <a:solidFill>
                  <a:srgbClr val="000066"/>
                </a:solidFill>
              </a:defRPr>
            </a:pPr>
            <a:r>
              <a:t>Příklady:</a:t>
            </a:r>
          </a:p>
          <a:p>
            <a:pPr marL="342900" indent="-342900">
              <a:defRPr sz="1800">
                <a:solidFill>
                  <a:srgbClr val="000066"/>
                </a:solidFill>
              </a:defRPr>
            </a:pPr>
            <a:r>
              <a:t>3) Křížíme </a:t>
            </a:r>
            <a:r>
              <a:rPr i="1"/>
              <a:t>AaBbCc</a:t>
            </a:r>
            <a:r>
              <a:t> s </a:t>
            </a:r>
            <a:r>
              <a:rPr i="1"/>
              <a:t>AaBbCc</a:t>
            </a:r>
            <a:r>
              <a:t>, kde alely </a:t>
            </a:r>
            <a:r>
              <a:rPr i="1"/>
              <a:t>A</a:t>
            </a:r>
            <a:r>
              <a:t>, </a:t>
            </a:r>
            <a:r>
              <a:rPr i="1"/>
              <a:t>B</a:t>
            </a:r>
            <a:r>
              <a:t>, </a:t>
            </a:r>
            <a:r>
              <a:rPr i="1"/>
              <a:t>C</a:t>
            </a:r>
            <a:r>
              <a:t> jsou dominantní vůči </a:t>
            </a:r>
            <a:r>
              <a:rPr i="1"/>
              <a:t>a</a:t>
            </a:r>
            <a:r>
              <a:t>, </a:t>
            </a:r>
            <a:r>
              <a:rPr i="1"/>
              <a:t>b</a:t>
            </a:r>
            <a:r>
              <a:t>,</a:t>
            </a:r>
            <a:r>
              <a:rPr i="1"/>
              <a:t>c</a:t>
            </a:r>
            <a:r>
              <a:t>. Všechny </a:t>
            </a:r>
          </a:p>
          <a:p>
            <a:pPr marL="342900" indent="-342900">
              <a:defRPr sz="1800">
                <a:solidFill>
                  <a:srgbClr val="000066"/>
                </a:solidFill>
              </a:defRPr>
            </a:pPr>
            <a:r>
              <a:t>     tři geny vykazují volnou kombinaci. Jaký podíl potomstva bude heterozygotní pro </a:t>
            </a:r>
          </a:p>
          <a:p>
            <a:pPr marL="342900" indent="-342900">
              <a:defRPr sz="1800">
                <a:solidFill>
                  <a:srgbClr val="000066"/>
                </a:solidFill>
              </a:defRPr>
            </a:pPr>
            <a:r>
              <a:t>     všechny tři geny? </a:t>
            </a:r>
          </a:p>
        </p:txBody>
      </p:sp>
      <p:sp>
        <p:nvSpPr>
          <p:cNvPr id="149" name="Text Box 5"/>
          <p:cNvSpPr txBox="1"/>
          <p:nvPr/>
        </p:nvSpPr>
        <p:spPr>
          <a:xfrm>
            <a:off x="3705423" y="1868489"/>
            <a:ext cx="2945159" cy="9274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1800">
                <a:solidFill>
                  <a:srgbClr val="663300"/>
                </a:solidFill>
              </a:defRPr>
            </a:pPr>
            <a:r>
              <a:t>P:   AaBbCc   x   AaBbCc</a:t>
            </a:r>
          </a:p>
          <a:p>
            <a:pPr>
              <a:defRPr b="1" sz="1800">
                <a:solidFill>
                  <a:srgbClr val="663300"/>
                </a:solidFill>
              </a:defRPr>
            </a:pPr>
          </a:p>
          <a:p>
            <a:pPr>
              <a:defRPr b="1" sz="1800">
                <a:solidFill>
                  <a:srgbClr val="663300"/>
                </a:solidFill>
              </a:defRPr>
            </a:pPr>
            <a:r>
              <a:t>F</a:t>
            </a:r>
            <a:r>
              <a:rPr baseline="-25000"/>
              <a:t>1</a:t>
            </a:r>
            <a:r>
              <a:t>:  jaký je podíl (AaBbCc)</a:t>
            </a:r>
          </a:p>
        </p:txBody>
      </p:sp>
      <p:sp>
        <p:nvSpPr>
          <p:cNvPr id="150" name="Text Box 6"/>
          <p:cNvSpPr txBox="1"/>
          <p:nvPr/>
        </p:nvSpPr>
        <p:spPr>
          <a:xfrm>
            <a:off x="1978223" y="3597275"/>
            <a:ext cx="1598970" cy="9274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1800">
                <a:solidFill>
                  <a:srgbClr val="663300"/>
                </a:solidFill>
              </a:defRPr>
            </a:pPr>
            <a:r>
              <a:t>P:   Aa   x   Aa</a:t>
            </a:r>
          </a:p>
          <a:p>
            <a:pPr>
              <a:defRPr b="1" sz="1800">
                <a:solidFill>
                  <a:srgbClr val="663300"/>
                </a:solidFill>
              </a:defRPr>
            </a:pPr>
          </a:p>
          <a:p>
            <a:pPr>
              <a:defRPr b="1" sz="1800">
                <a:solidFill>
                  <a:srgbClr val="663300"/>
                </a:solidFill>
              </a:defRPr>
            </a:pPr>
            <a:r>
              <a:t>F</a:t>
            </a:r>
            <a:r>
              <a:rPr baseline="-25000"/>
              <a:t>1</a:t>
            </a:r>
            <a:r>
              <a:t>:        Aa</a:t>
            </a:r>
          </a:p>
        </p:txBody>
      </p:sp>
      <p:sp>
        <p:nvSpPr>
          <p:cNvPr id="151" name="Text Box 7"/>
          <p:cNvSpPr txBox="1"/>
          <p:nvPr/>
        </p:nvSpPr>
        <p:spPr>
          <a:xfrm>
            <a:off x="4786510" y="3668714"/>
            <a:ext cx="1640940" cy="9274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1800">
                <a:solidFill>
                  <a:srgbClr val="663300"/>
                </a:solidFill>
              </a:defRPr>
            </a:pPr>
            <a:r>
              <a:t>P:   Bb   x   Bb</a:t>
            </a:r>
          </a:p>
          <a:p>
            <a:pPr>
              <a:defRPr b="1" sz="1800">
                <a:solidFill>
                  <a:srgbClr val="663300"/>
                </a:solidFill>
              </a:defRPr>
            </a:pPr>
          </a:p>
          <a:p>
            <a:pPr>
              <a:defRPr b="1" sz="1800">
                <a:solidFill>
                  <a:srgbClr val="663300"/>
                </a:solidFill>
              </a:defRPr>
            </a:pPr>
            <a:r>
              <a:t>F</a:t>
            </a:r>
            <a:r>
              <a:rPr baseline="-25000"/>
              <a:t>1</a:t>
            </a:r>
            <a:r>
              <a:t>:        Bb</a:t>
            </a:r>
          </a:p>
        </p:txBody>
      </p:sp>
      <p:sp>
        <p:nvSpPr>
          <p:cNvPr id="152" name="Text Box 8"/>
          <p:cNvSpPr txBox="1"/>
          <p:nvPr/>
        </p:nvSpPr>
        <p:spPr>
          <a:xfrm>
            <a:off x="7378897" y="3668714"/>
            <a:ext cx="1615937" cy="9274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1800">
                <a:solidFill>
                  <a:srgbClr val="663300"/>
                </a:solidFill>
              </a:defRPr>
            </a:pPr>
            <a:r>
              <a:t>P:   Cc   x   Cc</a:t>
            </a:r>
          </a:p>
          <a:p>
            <a:pPr>
              <a:defRPr b="1" sz="1800">
                <a:solidFill>
                  <a:srgbClr val="663300"/>
                </a:solidFill>
              </a:defRPr>
            </a:pPr>
          </a:p>
          <a:p>
            <a:pPr>
              <a:defRPr b="1" sz="1800">
                <a:solidFill>
                  <a:srgbClr val="663300"/>
                </a:solidFill>
              </a:defRPr>
            </a:pPr>
            <a:r>
              <a:t>F</a:t>
            </a:r>
            <a:r>
              <a:rPr baseline="-25000"/>
              <a:t>1</a:t>
            </a:r>
            <a:r>
              <a:t>:        Cc</a:t>
            </a:r>
          </a:p>
        </p:txBody>
      </p:sp>
      <p:sp>
        <p:nvSpPr>
          <p:cNvPr id="153" name="Text Box 10"/>
          <p:cNvSpPr txBox="1"/>
          <p:nvPr/>
        </p:nvSpPr>
        <p:spPr>
          <a:xfrm>
            <a:off x="2194123" y="4940301"/>
            <a:ext cx="1304960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>
                <a:solidFill>
                  <a:srgbClr val="663300"/>
                </a:solidFill>
              </a:defRPr>
            </a:lvl1pPr>
          </a:lstStyle>
          <a:p>
            <a:pPr/>
            <a:r>
              <a:t>p (Aa) = 1/2</a:t>
            </a:r>
          </a:p>
        </p:txBody>
      </p:sp>
      <p:sp>
        <p:nvSpPr>
          <p:cNvPr id="154" name="Text Box 11"/>
          <p:cNvSpPr txBox="1"/>
          <p:nvPr/>
        </p:nvSpPr>
        <p:spPr>
          <a:xfrm>
            <a:off x="4972248" y="4892676"/>
            <a:ext cx="1304960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>
                <a:solidFill>
                  <a:srgbClr val="663300"/>
                </a:solidFill>
              </a:defRPr>
            </a:lvl1pPr>
          </a:lstStyle>
          <a:p>
            <a:pPr/>
            <a:r>
              <a:t>p (Bb) = 1/2</a:t>
            </a:r>
          </a:p>
        </p:txBody>
      </p:sp>
      <p:sp>
        <p:nvSpPr>
          <p:cNvPr id="155" name="Text Box 12"/>
          <p:cNvSpPr txBox="1"/>
          <p:nvPr/>
        </p:nvSpPr>
        <p:spPr>
          <a:xfrm>
            <a:off x="7594797" y="4868862"/>
            <a:ext cx="1304738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>
                <a:solidFill>
                  <a:srgbClr val="663300"/>
                </a:solidFill>
              </a:defRPr>
            </a:lvl1pPr>
          </a:lstStyle>
          <a:p>
            <a:pPr/>
            <a:r>
              <a:t>p (Cc) = 1/2</a:t>
            </a:r>
          </a:p>
        </p:txBody>
      </p:sp>
      <p:sp>
        <p:nvSpPr>
          <p:cNvPr id="156" name="Text Box 13"/>
          <p:cNvSpPr txBox="1"/>
          <p:nvPr/>
        </p:nvSpPr>
        <p:spPr>
          <a:xfrm>
            <a:off x="3849885" y="6021387"/>
            <a:ext cx="3624000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>
                <a:solidFill>
                  <a:srgbClr val="663300"/>
                </a:solidFill>
              </a:defRPr>
            </a:pPr>
            <a:r>
              <a:t>p (AaBbCc) = 1/2 x 1/2  x 1/2 = </a:t>
            </a:r>
            <a:r>
              <a:rPr b="1">
                <a:solidFill>
                  <a:srgbClr val="FF0000"/>
                </a:solidFill>
              </a:rPr>
              <a:t>1/8</a:t>
            </a:r>
          </a:p>
        </p:txBody>
      </p:sp>
      <p:sp>
        <p:nvSpPr>
          <p:cNvPr id="157" name="Line 14"/>
          <p:cNvSpPr/>
          <p:nvPr/>
        </p:nvSpPr>
        <p:spPr>
          <a:xfrm flipH="1">
            <a:off x="3129160" y="2803524"/>
            <a:ext cx="1728789" cy="649290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158" name="Line 15"/>
          <p:cNvSpPr/>
          <p:nvPr/>
        </p:nvSpPr>
        <p:spPr>
          <a:xfrm>
            <a:off x="5505648" y="2803524"/>
            <a:ext cx="73026" cy="649289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159" name="Line 16"/>
          <p:cNvSpPr/>
          <p:nvPr/>
        </p:nvSpPr>
        <p:spPr>
          <a:xfrm>
            <a:off x="6297810" y="2803524"/>
            <a:ext cx="1800226" cy="649290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160" name="Line 17"/>
          <p:cNvSpPr/>
          <p:nvPr/>
        </p:nvSpPr>
        <p:spPr>
          <a:xfrm>
            <a:off x="2986285" y="5395912"/>
            <a:ext cx="1223965" cy="576263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161" name="Line 18"/>
          <p:cNvSpPr/>
          <p:nvPr/>
        </p:nvSpPr>
        <p:spPr>
          <a:xfrm flipH="1">
            <a:off x="4570610" y="5324474"/>
            <a:ext cx="935039" cy="647702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162" name="Line 19"/>
          <p:cNvSpPr/>
          <p:nvPr/>
        </p:nvSpPr>
        <p:spPr>
          <a:xfrm flipH="1">
            <a:off x="4929386" y="5324476"/>
            <a:ext cx="3097214" cy="720726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163" name="Rectangle 20"/>
          <p:cNvSpPr/>
          <p:nvPr/>
        </p:nvSpPr>
        <p:spPr>
          <a:xfrm>
            <a:off x="3705423" y="1724025"/>
            <a:ext cx="3168651" cy="1079500"/>
          </a:xfrm>
          <a:prstGeom prst="rect">
            <a:avLst/>
          </a:prstGeom>
          <a:ln w="19050">
            <a:solidFill>
              <a:srgbClr val="663300"/>
            </a:solidFill>
            <a:miter/>
          </a:ln>
        </p:spPr>
        <p:txBody>
          <a:bodyPr lIns="45719" rIns="45719" anchor="ctr"/>
          <a:lstStyle/>
          <a:p>
            <a:pPr>
              <a:defRPr>
                <a:solidFill>
                  <a:srgbClr val="663300"/>
                </a:solidFill>
              </a:defRPr>
            </a:pPr>
          </a:p>
        </p:txBody>
      </p:sp>
      <p:sp>
        <p:nvSpPr>
          <p:cNvPr id="164" name="Text Box 4"/>
          <p:cNvSpPr txBox="1"/>
          <p:nvPr/>
        </p:nvSpPr>
        <p:spPr>
          <a:xfrm>
            <a:off x="8106894" y="0"/>
            <a:ext cx="3981188" cy="287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4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Pravděpodobnost v genetické analýze a předpovědi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1" presetID="2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1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Class="entr" nodeType="afterEffect" presetSubtype="1" presetID="2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2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Class="entr" nodeType="afterEffect" presetSubtype="1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2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Class="entr" nodeType="after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Class="entr" nodeType="afterEffect" presetID="10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Class="entr" nodeType="afterEffect" presetID="10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ID="10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ID="10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ID="10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Class="entr" nodeType="clickEffect" presetSubtype="1" presetID="22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5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Class="entr" nodeType="afterEffect" presetSubtype="1" presetID="2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6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Class="entr" nodeType="afterEffect" presetSubtype="1" presetID="22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6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9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9" grpId="1"/>
      <p:bldP build="whole" bldLvl="1" animBg="1" rev="0" advAuto="0" spid="159" grpId="5"/>
      <p:bldP build="whole" bldLvl="1" animBg="1" rev="0" advAuto="0" spid="163" grpId="2"/>
      <p:bldP build="whole" bldLvl="1" animBg="1" rev="0" advAuto="0" spid="152" grpId="8"/>
      <p:bldP build="whole" bldLvl="1" animBg="1" rev="0" advAuto="0" spid="158" grpId="4"/>
      <p:bldP build="whole" bldLvl="1" animBg="1" rev="0" advAuto="0" spid="151" grpId="7"/>
      <p:bldP build="whole" bldLvl="1" animBg="1" rev="0" advAuto="0" spid="161" grpId="13"/>
      <p:bldP build="whole" bldLvl="1" animBg="1" rev="0" advAuto="0" spid="160" grpId="12"/>
      <p:bldP build="whole" bldLvl="1" animBg="1" rev="0" advAuto="0" spid="150" grpId="6"/>
      <p:bldP build="whole" bldLvl="1" animBg="1" rev="0" advAuto="0" spid="157" grpId="3"/>
      <p:bldP build="whole" bldLvl="1" animBg="1" rev="0" advAuto="0" spid="153" grpId="9"/>
      <p:bldP build="whole" bldLvl="1" animBg="1" rev="0" advAuto="0" spid="162" grpId="14"/>
      <p:bldP build="whole" bldLvl="1" animBg="1" rev="0" advAuto="0" spid="156" grpId="15"/>
      <p:bldP build="whole" bldLvl="1" animBg="1" rev="0" advAuto="0" spid="154" grpId="10"/>
      <p:bldP build="whole" bldLvl="1" animBg="1" rev="0" advAuto="0" spid="155" grpId="1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 Box 4"/>
          <p:cNvSpPr txBox="1"/>
          <p:nvPr/>
        </p:nvSpPr>
        <p:spPr>
          <a:xfrm>
            <a:off x="1363538" y="525464"/>
            <a:ext cx="8275252" cy="1150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marL="342900" indent="-342900">
              <a:defRPr b="1" sz="1800" u="sng">
                <a:solidFill>
                  <a:srgbClr val="000066"/>
                </a:solidFill>
              </a:defRPr>
            </a:pPr>
            <a:r>
              <a:t>Příklady:</a:t>
            </a:r>
          </a:p>
          <a:p>
            <a:pPr marL="342900" indent="-342900">
              <a:defRPr sz="1800">
                <a:solidFill>
                  <a:srgbClr val="000066"/>
                </a:solidFill>
              </a:defRPr>
            </a:pPr>
            <a:r>
              <a:t>4) Křížíme </a:t>
            </a:r>
            <a:r>
              <a:rPr i="1"/>
              <a:t>AaBbCCDdEE</a:t>
            </a:r>
            <a:r>
              <a:t> s </a:t>
            </a:r>
            <a:r>
              <a:rPr i="1"/>
              <a:t>AabbCcDdee</a:t>
            </a:r>
            <a:r>
              <a:t>, kde všechny geny vykazují navzájem </a:t>
            </a:r>
          </a:p>
          <a:p>
            <a:pPr marL="342900" indent="-342900">
              <a:defRPr sz="1800">
                <a:solidFill>
                  <a:srgbClr val="000066"/>
                </a:solidFill>
              </a:defRPr>
            </a:pPr>
            <a:r>
              <a:t>     nezávislou kombinaci. Jaký bude podíl jedinců genotypu aabbCcddEe a kolik </a:t>
            </a:r>
          </a:p>
          <a:p>
            <a:pPr marL="342900" indent="-342900">
              <a:defRPr sz="1800">
                <a:solidFill>
                  <a:srgbClr val="000066"/>
                </a:solidFill>
              </a:defRPr>
            </a:pPr>
            <a:r>
              <a:t>     různých genotypů bude přítomno v potomstvu? </a:t>
            </a:r>
          </a:p>
        </p:txBody>
      </p:sp>
      <p:sp>
        <p:nvSpPr>
          <p:cNvPr id="167" name="Text Box 5"/>
          <p:cNvSpPr txBox="1"/>
          <p:nvPr/>
        </p:nvSpPr>
        <p:spPr>
          <a:xfrm>
            <a:off x="3668588" y="1773239"/>
            <a:ext cx="3910532" cy="9274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1800">
                <a:solidFill>
                  <a:srgbClr val="663300"/>
                </a:solidFill>
              </a:defRPr>
            </a:pPr>
            <a:r>
              <a:t>P:  AaBbCCDdEE   x   AabbCcDdee</a:t>
            </a:r>
          </a:p>
          <a:p>
            <a:pPr>
              <a:defRPr b="1" sz="1800">
                <a:solidFill>
                  <a:srgbClr val="663300"/>
                </a:solidFill>
              </a:defRPr>
            </a:pPr>
          </a:p>
          <a:p>
            <a:pPr>
              <a:defRPr b="1" sz="1800">
                <a:solidFill>
                  <a:srgbClr val="663300"/>
                </a:solidFill>
              </a:defRPr>
            </a:pPr>
            <a:r>
              <a:t>F</a:t>
            </a:r>
            <a:r>
              <a:rPr baseline="-25000"/>
              <a:t>1</a:t>
            </a:r>
            <a:r>
              <a:t>:           p (aabbCcddEe)</a:t>
            </a:r>
          </a:p>
        </p:txBody>
      </p:sp>
      <p:sp>
        <p:nvSpPr>
          <p:cNvPr id="168" name="Text Box 6"/>
          <p:cNvSpPr txBox="1"/>
          <p:nvPr/>
        </p:nvSpPr>
        <p:spPr>
          <a:xfrm>
            <a:off x="1684214" y="2924175"/>
            <a:ext cx="1552734" cy="940196"/>
          </a:xfrm>
          <a:prstGeom prst="rect">
            <a:avLst/>
          </a:prstGeom>
          <a:ln w="12700">
            <a:solidFill>
              <a:srgbClr val="66330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>
                <a:solidFill>
                  <a:srgbClr val="663300"/>
                </a:solidFill>
              </a:defRPr>
            </a:pPr>
            <a:r>
              <a:t>P:   Aa   x   Aa</a:t>
            </a:r>
          </a:p>
          <a:p>
            <a:pPr>
              <a:defRPr sz="1800">
                <a:solidFill>
                  <a:srgbClr val="663300"/>
                </a:solidFill>
              </a:defRPr>
            </a:pP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F</a:t>
            </a:r>
            <a:r>
              <a:rPr baseline="-25000"/>
              <a:t>1</a:t>
            </a:r>
            <a:r>
              <a:t>:        aa</a:t>
            </a:r>
          </a:p>
        </p:txBody>
      </p:sp>
      <p:sp>
        <p:nvSpPr>
          <p:cNvPr id="169" name="Text Box 7"/>
          <p:cNvSpPr txBox="1"/>
          <p:nvPr/>
        </p:nvSpPr>
        <p:spPr>
          <a:xfrm>
            <a:off x="3773363" y="2924175"/>
            <a:ext cx="1146099" cy="896762"/>
          </a:xfrm>
          <a:prstGeom prst="rect">
            <a:avLst/>
          </a:prstGeom>
          <a:ln w="12700">
            <a:solidFill>
              <a:srgbClr val="66330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>
                <a:solidFill>
                  <a:srgbClr val="663300"/>
                </a:solidFill>
              </a:defRPr>
            </a:pPr>
            <a:r>
              <a:t>Bb   x   bb</a:t>
            </a:r>
          </a:p>
          <a:p>
            <a:pPr>
              <a:defRPr sz="1800">
                <a:solidFill>
                  <a:srgbClr val="663300"/>
                </a:solidFill>
              </a:defRPr>
            </a:pP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      bb</a:t>
            </a:r>
          </a:p>
        </p:txBody>
      </p:sp>
      <p:sp>
        <p:nvSpPr>
          <p:cNvPr id="170" name="Text Box 8"/>
          <p:cNvSpPr txBox="1"/>
          <p:nvPr/>
        </p:nvSpPr>
        <p:spPr>
          <a:xfrm>
            <a:off x="5376738" y="2924175"/>
            <a:ext cx="1221779" cy="896762"/>
          </a:xfrm>
          <a:prstGeom prst="rect">
            <a:avLst/>
          </a:prstGeom>
          <a:ln w="12700">
            <a:solidFill>
              <a:srgbClr val="66330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>
                <a:solidFill>
                  <a:srgbClr val="663300"/>
                </a:solidFill>
              </a:defRPr>
            </a:pPr>
            <a:r>
              <a:t>CC   x   Cc</a:t>
            </a:r>
          </a:p>
          <a:p>
            <a:pPr>
              <a:defRPr sz="1800">
                <a:solidFill>
                  <a:srgbClr val="663300"/>
                </a:solidFill>
              </a:defRPr>
            </a:pP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      Cc</a:t>
            </a:r>
          </a:p>
        </p:txBody>
      </p:sp>
      <p:sp>
        <p:nvSpPr>
          <p:cNvPr id="171" name="Text Box 9"/>
          <p:cNvSpPr txBox="1"/>
          <p:nvPr/>
        </p:nvSpPr>
        <p:spPr>
          <a:xfrm>
            <a:off x="7034089" y="2949575"/>
            <a:ext cx="1196663" cy="896762"/>
          </a:xfrm>
          <a:prstGeom prst="rect">
            <a:avLst/>
          </a:prstGeom>
          <a:ln w="12700">
            <a:solidFill>
              <a:srgbClr val="66330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>
                <a:solidFill>
                  <a:srgbClr val="663300"/>
                </a:solidFill>
              </a:defRPr>
            </a:pPr>
            <a:r>
              <a:t>Dd   x   Dd</a:t>
            </a:r>
          </a:p>
          <a:p>
            <a:pPr>
              <a:defRPr sz="1800">
                <a:solidFill>
                  <a:srgbClr val="663300"/>
                </a:solidFill>
              </a:defRPr>
            </a:pP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      dd</a:t>
            </a:r>
          </a:p>
        </p:txBody>
      </p:sp>
      <p:sp>
        <p:nvSpPr>
          <p:cNvPr id="172" name="Text Box 10"/>
          <p:cNvSpPr txBox="1"/>
          <p:nvPr/>
        </p:nvSpPr>
        <p:spPr>
          <a:xfrm>
            <a:off x="8669214" y="2949575"/>
            <a:ext cx="1171437" cy="896762"/>
          </a:xfrm>
          <a:prstGeom prst="rect">
            <a:avLst/>
          </a:prstGeom>
          <a:ln w="12700">
            <a:solidFill>
              <a:srgbClr val="66330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>
                <a:solidFill>
                  <a:srgbClr val="663300"/>
                </a:solidFill>
              </a:defRPr>
            </a:pPr>
            <a:r>
              <a:t>EE   x   ee</a:t>
            </a:r>
          </a:p>
          <a:p>
            <a:pPr>
              <a:defRPr sz="1800">
                <a:solidFill>
                  <a:srgbClr val="663300"/>
                </a:solidFill>
              </a:defRPr>
            </a:pP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      Ee</a:t>
            </a:r>
          </a:p>
        </p:txBody>
      </p:sp>
      <p:sp>
        <p:nvSpPr>
          <p:cNvPr id="173" name="Text Box 11"/>
          <p:cNvSpPr txBox="1"/>
          <p:nvPr/>
        </p:nvSpPr>
        <p:spPr>
          <a:xfrm>
            <a:off x="2436689" y="4581526"/>
            <a:ext cx="6698938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1800">
                <a:solidFill>
                  <a:srgbClr val="663300"/>
                </a:solidFill>
              </a:defRPr>
            </a:pPr>
            <a:r>
              <a:t>p (aabbCcddEe) = 1/4 x 1/2 x 1/2 x 1/4 x 1 = </a:t>
            </a:r>
            <a:r>
              <a:rPr>
                <a:solidFill>
                  <a:srgbClr val="FF0000"/>
                </a:solidFill>
              </a:rPr>
              <a:t>1/64 </a:t>
            </a:r>
            <a:r>
              <a:t>           1,56 %</a:t>
            </a:r>
          </a:p>
        </p:txBody>
      </p:sp>
      <p:sp>
        <p:nvSpPr>
          <p:cNvPr id="174" name="Text Box 12"/>
          <p:cNvSpPr txBox="1"/>
          <p:nvPr/>
        </p:nvSpPr>
        <p:spPr>
          <a:xfrm>
            <a:off x="1271463" y="5265737"/>
            <a:ext cx="2834840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800" u="sng">
                <a:solidFill>
                  <a:srgbClr val="663300"/>
                </a:solidFill>
              </a:defRPr>
            </a:lvl1pPr>
          </a:lstStyle>
          <a:p>
            <a:pPr/>
            <a:r>
              <a:t>Počet různých genotypů:</a:t>
            </a:r>
          </a:p>
        </p:txBody>
      </p:sp>
      <p:sp>
        <p:nvSpPr>
          <p:cNvPr id="175" name="Text Box 13"/>
          <p:cNvSpPr txBox="1"/>
          <p:nvPr/>
        </p:nvSpPr>
        <p:spPr>
          <a:xfrm>
            <a:off x="2423989" y="5770562"/>
            <a:ext cx="231277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>
                <a:solidFill>
                  <a:srgbClr val="663300"/>
                </a:solidFill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176" name="Text Box 14"/>
          <p:cNvSpPr txBox="1"/>
          <p:nvPr/>
        </p:nvSpPr>
        <p:spPr>
          <a:xfrm>
            <a:off x="4243263" y="5726112"/>
            <a:ext cx="231278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>
                <a:solidFill>
                  <a:srgbClr val="663300"/>
                </a:solidFill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177" name="Text Box 15"/>
          <p:cNvSpPr txBox="1"/>
          <p:nvPr/>
        </p:nvSpPr>
        <p:spPr>
          <a:xfrm>
            <a:off x="5951413" y="5726112"/>
            <a:ext cx="231278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>
                <a:solidFill>
                  <a:srgbClr val="663300"/>
                </a:solidFill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178" name="Text Box 16"/>
          <p:cNvSpPr txBox="1"/>
          <p:nvPr/>
        </p:nvSpPr>
        <p:spPr>
          <a:xfrm>
            <a:off x="7464300" y="5726112"/>
            <a:ext cx="231278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>
                <a:solidFill>
                  <a:srgbClr val="663300"/>
                </a:solidFill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179" name="Text Box 17"/>
          <p:cNvSpPr txBox="1"/>
          <p:nvPr/>
        </p:nvSpPr>
        <p:spPr>
          <a:xfrm>
            <a:off x="9120064" y="5749926"/>
            <a:ext cx="231277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>
                <a:solidFill>
                  <a:srgbClr val="663300"/>
                </a:solidFill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180" name="Text Box 18"/>
          <p:cNvSpPr txBox="1"/>
          <p:nvPr/>
        </p:nvSpPr>
        <p:spPr>
          <a:xfrm>
            <a:off x="3019300" y="6302376"/>
            <a:ext cx="2468276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1800">
                <a:solidFill>
                  <a:srgbClr val="663300"/>
                </a:solidFill>
              </a:defRPr>
            </a:pPr>
            <a:r>
              <a:t>= 3 x 2 x 2 x 3 x 1 = </a:t>
            </a:r>
            <a:r>
              <a:rPr>
                <a:solidFill>
                  <a:srgbClr val="FF0000"/>
                </a:solidFill>
              </a:rPr>
              <a:t>36</a:t>
            </a:r>
          </a:p>
        </p:txBody>
      </p:sp>
      <p:sp>
        <p:nvSpPr>
          <p:cNvPr id="181" name="Rectangle 19"/>
          <p:cNvSpPr txBox="1"/>
          <p:nvPr/>
        </p:nvSpPr>
        <p:spPr>
          <a:xfrm>
            <a:off x="2300165" y="4005262"/>
            <a:ext cx="386616" cy="313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pPr/>
            <a:r>
              <a:t>1/4</a:t>
            </a:r>
          </a:p>
        </p:txBody>
      </p:sp>
      <p:sp>
        <p:nvSpPr>
          <p:cNvPr id="182" name="Rectangle 20"/>
          <p:cNvSpPr txBox="1"/>
          <p:nvPr/>
        </p:nvSpPr>
        <p:spPr>
          <a:xfrm>
            <a:off x="4100390" y="4005262"/>
            <a:ext cx="386616" cy="313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pPr/>
            <a:r>
              <a:t>1/2</a:t>
            </a:r>
          </a:p>
        </p:txBody>
      </p:sp>
      <p:sp>
        <p:nvSpPr>
          <p:cNvPr id="183" name="Rectangle 21"/>
          <p:cNvSpPr txBox="1"/>
          <p:nvPr/>
        </p:nvSpPr>
        <p:spPr>
          <a:xfrm>
            <a:off x="5756152" y="4005262"/>
            <a:ext cx="386616" cy="313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pPr/>
            <a:r>
              <a:t>1/2</a:t>
            </a:r>
          </a:p>
        </p:txBody>
      </p:sp>
      <p:sp>
        <p:nvSpPr>
          <p:cNvPr id="184" name="Rectangle 22"/>
          <p:cNvSpPr txBox="1"/>
          <p:nvPr/>
        </p:nvSpPr>
        <p:spPr>
          <a:xfrm>
            <a:off x="7411915" y="4005262"/>
            <a:ext cx="386616" cy="313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pPr/>
            <a:r>
              <a:t>1/4</a:t>
            </a:r>
          </a:p>
        </p:txBody>
      </p:sp>
      <p:sp>
        <p:nvSpPr>
          <p:cNvPr id="185" name="Rectangle 23"/>
          <p:cNvSpPr txBox="1"/>
          <p:nvPr/>
        </p:nvSpPr>
        <p:spPr>
          <a:xfrm>
            <a:off x="9069264" y="4005262"/>
            <a:ext cx="217151" cy="313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186" name="Text Box 4"/>
          <p:cNvSpPr txBox="1"/>
          <p:nvPr/>
        </p:nvSpPr>
        <p:spPr>
          <a:xfrm>
            <a:off x="8106894" y="0"/>
            <a:ext cx="3981188" cy="287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4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Pravděpodobnost v genetické analýze a předpovědi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Class="entr" nodeType="after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Class="entr" nodeType="after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Class="entr" nodeType="after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8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ID="10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clickEffect" presetID="10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ID="10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3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clickEffect" presetID="10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8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ID="10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3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nodeType="clickEffect" presetID="10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ID="10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3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8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ID="10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8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ID="10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8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Class="entr" nodeType="clickEffect" presetID="10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7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8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Class="entr" nodeType="clickEffect" presetID="10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2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9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4" grpId="13"/>
      <p:bldP build="whole" bldLvl="1" animBg="1" rev="0" advAuto="0" spid="176" grpId="15"/>
      <p:bldP build="whole" bldLvl="1" animBg="1" rev="0" advAuto="0" spid="169" grpId="3"/>
      <p:bldP build="whole" bldLvl="1" animBg="1" rev="0" advAuto="0" spid="183" grpId="9"/>
      <p:bldP build="whole" bldLvl="1" animBg="1" rev="0" advAuto="0" spid="167" grpId="1"/>
      <p:bldP build="whole" bldLvl="1" animBg="1" rev="0" advAuto="0" spid="182" grpId="8"/>
      <p:bldP build="whole" bldLvl="1" animBg="1" rev="0" advAuto="0" spid="179" grpId="18"/>
      <p:bldP build="whole" bldLvl="1" animBg="1" rev="0" advAuto="0" spid="171" grpId="5"/>
      <p:bldP build="whole" bldLvl="1" animBg="1" rev="0" advAuto="0" spid="180" grpId="19"/>
      <p:bldP build="whole" bldLvl="1" animBg="1" rev="0" advAuto="0" spid="173" grpId="12"/>
      <p:bldP build="whole" bldLvl="1" animBg="1" rev="0" advAuto="0" spid="177" grpId="16"/>
      <p:bldP build="whole" bldLvl="1" animBg="1" rev="0" advAuto="0" spid="181" grpId="7"/>
      <p:bldP build="whole" bldLvl="1" animBg="1" rev="0" advAuto="0" spid="168" grpId="2"/>
      <p:bldP build="whole" bldLvl="1" animBg="1" rev="0" advAuto="0" spid="185" grpId="11"/>
      <p:bldP build="whole" bldLvl="1" animBg="1" rev="0" advAuto="0" spid="172" grpId="6"/>
      <p:bldP build="whole" bldLvl="1" animBg="1" rev="0" advAuto="0" spid="175" grpId="14"/>
      <p:bldP build="whole" bldLvl="1" animBg="1" rev="0" advAuto="0" spid="178" grpId="17"/>
      <p:bldP build="whole" bldLvl="1" animBg="1" rev="0" advAuto="0" spid="184" grpId="10"/>
      <p:bldP build="whole" bldLvl="1" animBg="1" rev="0" advAuto="0" spid="170" grpId="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 Box 4"/>
          <p:cNvSpPr txBox="1"/>
          <p:nvPr/>
        </p:nvSpPr>
        <p:spPr>
          <a:xfrm>
            <a:off x="2135633" y="1700213"/>
            <a:ext cx="2772220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>
                <a:solidFill>
                  <a:srgbClr val="663300"/>
                </a:solidFill>
              </a:defRPr>
            </a:pPr>
            <a:r>
              <a:t>p(DDD) = ½ x ½ x ½ = 1/8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p(CCC) = ½ x ½ x ½ = 1/8</a:t>
            </a:r>
          </a:p>
        </p:txBody>
      </p:sp>
      <p:sp>
        <p:nvSpPr>
          <p:cNvPr id="189" name="Text Box 5"/>
          <p:cNvSpPr txBox="1"/>
          <p:nvPr/>
        </p:nvSpPr>
        <p:spPr>
          <a:xfrm>
            <a:off x="1908622" y="2608263"/>
            <a:ext cx="7639346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>
                <a:solidFill>
                  <a:srgbClr val="663300"/>
                </a:solidFill>
              </a:defRPr>
            </a:pPr>
            <a:r>
              <a:t>Oba jevy se vzájemně vylučují, tedy pravděpodobnost že se narodí tři děti 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stejného pohlaví je 1/8 + 1/8 = 2/8 = </a:t>
            </a:r>
            <a:r>
              <a:rPr b="1">
                <a:solidFill>
                  <a:srgbClr val="FF0000"/>
                </a:solidFill>
              </a:rPr>
              <a:t>1/4</a:t>
            </a:r>
          </a:p>
        </p:txBody>
      </p:sp>
      <p:sp>
        <p:nvSpPr>
          <p:cNvPr id="190" name="Text Box 6"/>
          <p:cNvSpPr txBox="1"/>
          <p:nvPr/>
        </p:nvSpPr>
        <p:spPr>
          <a:xfrm>
            <a:off x="2043558" y="3760787"/>
            <a:ext cx="1643396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800" u="sng">
                <a:solidFill>
                  <a:srgbClr val="000066"/>
                </a:solidFill>
              </a:defRPr>
            </a:lvl1pPr>
          </a:lstStyle>
          <a:p>
            <a:pPr/>
            <a:r>
              <a:t>??? P 2D + 1C</a:t>
            </a:r>
          </a:p>
        </p:txBody>
      </p:sp>
      <p:sp>
        <p:nvSpPr>
          <p:cNvPr id="191" name="Rectangle 7"/>
          <p:cNvSpPr txBox="1"/>
          <p:nvPr/>
        </p:nvSpPr>
        <p:spPr>
          <a:xfrm>
            <a:off x="2640458" y="4435475"/>
            <a:ext cx="2772220" cy="884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>
                <a:solidFill>
                  <a:srgbClr val="663300"/>
                </a:solidFill>
              </a:defRPr>
            </a:pPr>
            <a:r>
              <a:t>p(DDC) = ½ x ½ x ½ = 1/8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p(DCD) = ½ x ½ x ½ = 1/8</a:t>
            </a:r>
          </a:p>
          <a:p>
            <a:pPr>
              <a:defRPr sz="1800">
                <a:solidFill>
                  <a:srgbClr val="663300"/>
                </a:solidFill>
              </a:defRPr>
            </a:pPr>
            <a:r>
              <a:t>p(CDD) = ½ x ½ x ½ = 1/8</a:t>
            </a:r>
          </a:p>
        </p:txBody>
      </p:sp>
      <p:sp>
        <p:nvSpPr>
          <p:cNvPr id="192" name="Text Box 8"/>
          <p:cNvSpPr txBox="1"/>
          <p:nvPr/>
        </p:nvSpPr>
        <p:spPr>
          <a:xfrm>
            <a:off x="4564508" y="5632451"/>
            <a:ext cx="822088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800">
                <a:solidFill>
                  <a:srgbClr val="FF0000"/>
                </a:solidFill>
              </a:defRPr>
            </a:lvl1pPr>
          </a:lstStyle>
          <a:p>
            <a:pPr/>
            <a:r>
              <a:t>p = 3/8</a:t>
            </a:r>
          </a:p>
        </p:txBody>
      </p:sp>
      <p:sp>
        <p:nvSpPr>
          <p:cNvPr id="193" name="Text Box 10"/>
          <p:cNvSpPr txBox="1"/>
          <p:nvPr/>
        </p:nvSpPr>
        <p:spPr>
          <a:xfrm>
            <a:off x="1343471" y="525464"/>
            <a:ext cx="8262304" cy="884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marL="342900" indent="-342900">
              <a:defRPr b="1" sz="1800" u="sng">
                <a:solidFill>
                  <a:srgbClr val="000066"/>
                </a:solidFill>
              </a:defRPr>
            </a:pPr>
            <a:r>
              <a:t>Příklady:</a:t>
            </a:r>
          </a:p>
          <a:p>
            <a:pPr marL="342900" indent="-342900">
              <a:defRPr sz="1800">
                <a:solidFill>
                  <a:srgbClr val="000066"/>
                </a:solidFill>
              </a:defRPr>
            </a:pPr>
            <a:r>
              <a:t>5) Jaká je pravděpodobnost, že v rodině se třemi dětmi budou všechny stejného </a:t>
            </a:r>
          </a:p>
          <a:p>
            <a:pPr marL="342900" indent="-342900">
              <a:defRPr sz="1800">
                <a:solidFill>
                  <a:srgbClr val="000066"/>
                </a:solidFill>
              </a:defRPr>
            </a:pPr>
            <a:r>
              <a:t>      pohlaví? </a:t>
            </a:r>
          </a:p>
        </p:txBody>
      </p:sp>
      <p:sp>
        <p:nvSpPr>
          <p:cNvPr id="194" name="Text Box 4"/>
          <p:cNvSpPr txBox="1"/>
          <p:nvPr/>
        </p:nvSpPr>
        <p:spPr>
          <a:xfrm>
            <a:off x="8106894" y="0"/>
            <a:ext cx="3981188" cy="287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4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Pravděpodobnost v genetické analýze a předpovědi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8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0" dur="500"/>
                                        <p:tgtEl>
                                          <p:spTgt spid="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5" dur="500"/>
                                        <p:tgtEl>
                                          <p:spTgt spid="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5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0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5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0" grpId="3"/>
      <p:bldP build="p" bldLvl="5" animBg="1" rev="0" advAuto="0" spid="188" grpId="1"/>
      <p:bldP build="whole" bldLvl="1" animBg="1" rev="0" advAuto="0" spid="192" grpId="5"/>
      <p:bldP build="whole" bldLvl="1" animBg="1" rev="0" advAuto="0" spid="191" grpId="4"/>
      <p:bldP build="whole" bldLvl="1" animBg="1" rev="0" advAuto="0" spid="189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 Box 3"/>
          <p:cNvSpPr txBox="1"/>
          <p:nvPr/>
        </p:nvSpPr>
        <p:spPr>
          <a:xfrm>
            <a:off x="1415479" y="568324"/>
            <a:ext cx="8148116" cy="19508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>
                <a:solidFill>
                  <a:srgbClr val="000066"/>
                </a:solidFill>
              </a:defRPr>
            </a:pPr>
            <a:r>
              <a:t>Celkově je distribuce pravděpodobností zastoupení pohlaví v rodině se 3 dětmi 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následující: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			DDD = (1/2)</a:t>
            </a:r>
            <a:r>
              <a:rPr baseline="30000"/>
              <a:t>3</a:t>
            </a:r>
            <a:r>
              <a:t> = 1/8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	         DDC, DCD, CDD = 3 x (1/2)</a:t>
            </a:r>
            <a:r>
              <a:rPr baseline="30000"/>
              <a:t>2</a:t>
            </a:r>
            <a:r>
              <a:t> x 1/2 = 3/8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	         CCD, CDC, DCC = 3 x (1/2)</a:t>
            </a:r>
            <a:r>
              <a:rPr baseline="30000"/>
              <a:t>2</a:t>
            </a:r>
            <a:r>
              <a:t> x 1/2 = 3/8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			CCC = (1/2)</a:t>
            </a:r>
            <a:r>
              <a:rPr baseline="30000"/>
              <a:t>3</a:t>
            </a:r>
            <a:r>
              <a:t> = 1/8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			         celkem = 1,0</a:t>
            </a:r>
          </a:p>
        </p:txBody>
      </p:sp>
      <p:sp>
        <p:nvSpPr>
          <p:cNvPr id="197" name="Line 4"/>
          <p:cNvSpPr/>
          <p:nvPr/>
        </p:nvSpPr>
        <p:spPr>
          <a:xfrm>
            <a:off x="2371155" y="2276475"/>
            <a:ext cx="3960813" cy="0"/>
          </a:xfrm>
          <a:prstGeom prst="line">
            <a:avLst/>
          </a:prstGeom>
          <a:ln>
            <a:solidFill>
              <a:schemeClr val="accent2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98" name="Text Box 5"/>
          <p:cNvSpPr txBox="1"/>
          <p:nvPr/>
        </p:nvSpPr>
        <p:spPr>
          <a:xfrm>
            <a:off x="1469454" y="2898775"/>
            <a:ext cx="8554193" cy="168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>
                <a:solidFill>
                  <a:srgbClr val="000066"/>
                </a:solidFill>
              </a:defRPr>
            </a:pPr>
            <a:r>
              <a:t>Obecně lze výpočet pro konkrétní kombinace </a:t>
            </a:r>
            <a:r>
              <a:rPr>
                <a:solidFill>
                  <a:srgbClr val="FF0000"/>
                </a:solidFill>
              </a:rPr>
              <a:t>zjednodušit</a:t>
            </a:r>
            <a:r>
              <a:t>, zobecnit </a:t>
            </a:r>
            <a:r>
              <a:rPr>
                <a:solidFill>
                  <a:srgbClr val="FF0000"/>
                </a:solidFill>
              </a:rPr>
              <a:t>pomocí rozvoje 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FF0000"/>
                </a:solidFill>
              </a:defRPr>
            </a:pPr>
            <a:r>
              <a:t>binomického výrazu </a:t>
            </a:r>
            <a:r>
              <a:rPr>
                <a:solidFill>
                  <a:srgbClr val="000066"/>
                </a:solidFill>
              </a:rPr>
              <a:t>(p + q)</a:t>
            </a:r>
            <a:r>
              <a:rPr baseline="30000">
                <a:solidFill>
                  <a:srgbClr val="000066"/>
                </a:solidFill>
              </a:rPr>
              <a:t>n</a:t>
            </a:r>
            <a:r>
              <a:rPr>
                <a:solidFill>
                  <a:srgbClr val="000066"/>
                </a:solidFill>
              </a:rPr>
              <a:t>, kde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   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	p – pravděpodobnost narození děvčete = 1/2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	q - pravděpodobnost narození chlapce = 1/2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	n – počet dětí</a:t>
            </a:r>
          </a:p>
        </p:txBody>
      </p:sp>
      <p:sp>
        <p:nvSpPr>
          <p:cNvPr id="199" name="Text Box 6"/>
          <p:cNvSpPr txBox="1"/>
          <p:nvPr/>
        </p:nvSpPr>
        <p:spPr>
          <a:xfrm>
            <a:off x="1558355" y="4760914"/>
            <a:ext cx="4168563" cy="884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u="sng">
                <a:solidFill>
                  <a:srgbClr val="000066"/>
                </a:solidFill>
              </a:defRPr>
            </a:pPr>
            <a:r>
              <a:t>tedy např. pro rodinu se 3 dětmi: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 </a:t>
            </a:r>
            <a:endParaRPr>
              <a:solidFill>
                <a:srgbClr val="663300"/>
              </a:solidFill>
            </a:endParaRPr>
          </a:p>
          <a:p>
            <a:pPr>
              <a:defRPr sz="1800">
                <a:solidFill>
                  <a:srgbClr val="000066"/>
                </a:solidFill>
              </a:defRPr>
            </a:pPr>
            <a:r>
              <a:t>	(p + q)</a:t>
            </a:r>
            <a:r>
              <a:rPr baseline="30000"/>
              <a:t>3</a:t>
            </a:r>
            <a:r>
              <a:t> = p</a:t>
            </a:r>
            <a:r>
              <a:rPr baseline="30000"/>
              <a:t>3</a:t>
            </a:r>
            <a:r>
              <a:t> + 3p</a:t>
            </a:r>
            <a:r>
              <a:rPr baseline="30000"/>
              <a:t>2</a:t>
            </a:r>
            <a:r>
              <a:t>q + 3pq</a:t>
            </a:r>
            <a:r>
              <a:rPr baseline="30000"/>
              <a:t>2</a:t>
            </a:r>
            <a:r>
              <a:t> + q</a:t>
            </a:r>
            <a:r>
              <a:rPr baseline="30000"/>
              <a:t>3</a:t>
            </a:r>
          </a:p>
        </p:txBody>
      </p:sp>
      <p:sp>
        <p:nvSpPr>
          <p:cNvPr id="200" name="Line 7"/>
          <p:cNvSpPr/>
          <p:nvPr/>
        </p:nvSpPr>
        <p:spPr>
          <a:xfrm>
            <a:off x="3595116" y="5661025"/>
            <a:ext cx="1" cy="431800"/>
          </a:xfrm>
          <a:prstGeom prst="line">
            <a:avLst/>
          </a:prstGeom>
          <a:ln>
            <a:solidFill>
              <a:srgbClr val="00008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201" name="Text Box 8"/>
          <p:cNvSpPr txBox="1"/>
          <p:nvPr/>
        </p:nvSpPr>
        <p:spPr>
          <a:xfrm>
            <a:off x="3018855" y="6156326"/>
            <a:ext cx="1095448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>
                <a:solidFill>
                  <a:srgbClr val="000066"/>
                </a:solidFill>
              </a:defRPr>
            </a:lvl1pPr>
          </a:lstStyle>
          <a:p>
            <a:pPr/>
            <a:r>
              <a:t>3 děvčata</a:t>
            </a:r>
          </a:p>
        </p:txBody>
      </p:sp>
      <p:sp>
        <p:nvSpPr>
          <p:cNvPr id="202" name="Line 9"/>
          <p:cNvSpPr/>
          <p:nvPr/>
        </p:nvSpPr>
        <p:spPr>
          <a:xfrm>
            <a:off x="4314254" y="5605462"/>
            <a:ext cx="576263" cy="576263"/>
          </a:xfrm>
          <a:prstGeom prst="line">
            <a:avLst/>
          </a:prstGeom>
          <a:ln>
            <a:solidFill>
              <a:srgbClr val="00008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203" name="Text Box 10"/>
          <p:cNvSpPr txBox="1"/>
          <p:nvPr/>
        </p:nvSpPr>
        <p:spPr>
          <a:xfrm>
            <a:off x="4315841" y="6157912"/>
            <a:ext cx="949113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800">
                <a:solidFill>
                  <a:srgbClr val="000066"/>
                </a:solidFill>
              </a:defRPr>
            </a:lvl1pPr>
          </a:lstStyle>
          <a:p>
            <a:pPr/>
            <a:r>
              <a:t>2D + 1C</a:t>
            </a:r>
          </a:p>
        </p:txBody>
      </p:sp>
      <p:sp>
        <p:nvSpPr>
          <p:cNvPr id="204" name="Text Box 4"/>
          <p:cNvSpPr txBox="1"/>
          <p:nvPr/>
        </p:nvSpPr>
        <p:spPr>
          <a:xfrm>
            <a:off x="8106894" y="0"/>
            <a:ext cx="3981188" cy="287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4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Pravděpodobnost v genetické analýze a předpovědi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1" presetID="2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1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Class="entr" nodeType="after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1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1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26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Class="entr" nodeType="after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0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2" grpId="5"/>
      <p:bldP build="whole" bldLvl="1" animBg="1" rev="0" advAuto="0" spid="199" grpId="2"/>
      <p:bldP build="whole" bldLvl="1" animBg="1" rev="0" advAuto="0" spid="200" grpId="3"/>
      <p:bldP build="whole" bldLvl="1" animBg="1" rev="0" advAuto="0" spid="203" grpId="6"/>
      <p:bldP build="whole" bldLvl="1" animBg="1" rev="0" advAuto="0" spid="198" grpId="1"/>
      <p:bldP build="whole" bldLvl="1" animBg="1" rev="0" advAuto="0" spid="201" grpId="4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Výchozí návrh">
  <a:themeElements>
    <a:clrScheme name="Výchozí návrh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Výchozí návrh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Výchozí návrh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Výchozí návrh">
  <a:themeElements>
    <a:clrScheme name="Výchozí návrh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Výchozí návrh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Výchozí návrh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