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75" r:id="rId4"/>
    <p:sldId id="262" r:id="rId5"/>
    <p:sldId id="269" r:id="rId6"/>
    <p:sldId id="261" r:id="rId7"/>
    <p:sldId id="270" r:id="rId8"/>
    <p:sldId id="264" r:id="rId9"/>
    <p:sldId id="271" r:id="rId10"/>
    <p:sldId id="265" r:id="rId11"/>
    <p:sldId id="272" r:id="rId12"/>
    <p:sldId id="266" r:id="rId13"/>
    <p:sldId id="273" r:id="rId14"/>
    <p:sldId id="267" r:id="rId15"/>
    <p:sldId id="274" r:id="rId16"/>
    <p:sldId id="26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000066"/>
    <a:srgbClr val="FFFFCC"/>
    <a:srgbClr val="00FF00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8-10-12T15:36:37.968" idx="1">
    <p:pos x="5693" y="1034"/>
    <p:text>zbarvení obilek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cs-CZ" alt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cs-CZ" alt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cs-CZ" altLang="cs-CZ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30D752DF-73D4-4D26-91B0-D4F387F56F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5818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3DCD1-DFBA-4C03-92C0-9570BC9587BB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336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3F617-3035-4E2E-8620-B791F087D72E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01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B2C48-FAD9-4C26-BA12-C3282EC53757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23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C89CE-31CB-4E04-A623-7726B9D41B9A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437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7AC49-AF82-4AF5-9662-D184C00A58D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7572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E844E-FEDC-4C8B-99BB-B5DEADCFDAC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9427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9A869-664F-42BD-99B8-0906484B712B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203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3A198-7D81-4716-B200-FD4D42FC49D3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546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F585B-DBAD-4447-9945-B6B9EC5B7137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428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5428F-1336-43FA-A9C5-79E64E325112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81AD8-0428-4763-A314-85CF6089F46A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14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FBB9-2074-48E9-B8FC-AD9827893526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59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9377F-7D25-4BFE-AFD5-75F468DF56D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674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0DC3C-74F3-4528-96E0-C751AC51F3FD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12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3993A-8E58-4A4C-88BC-8F40EBA93377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832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D49E-9973-4F27-A58C-B7AF1B4B85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402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FD7B8-1C42-4118-9257-04221D4294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9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0799A-55B7-45CF-9E08-99F5E5AE41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7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38A39-5876-4935-948A-059B89BEA9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11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F69A-22CE-462C-B890-9D09C338B5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50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9060-04FE-4F52-956A-F7784E22CC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02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EB43-D8DD-4760-8B30-C2C24EAD8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218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57CB8-8157-4A41-AAEC-BA600B0011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89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41472-B77C-45C4-B4F6-A45E2C2CFE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56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87D92-B24F-40B3-AAC8-C4038963B0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497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39C31-ECE8-4BCC-9E07-0E65FD9E29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42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F188EA27-F016-458E-960F-C9DACCD1F91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31913" y="530225"/>
            <a:ext cx="6937375" cy="1135063"/>
          </a:xfrm>
          <a:prstGeom prst="rect">
            <a:avLst/>
          </a:prstGeom>
          <a:solidFill>
            <a:srgbClr val="FF9933">
              <a:alpha val="80000"/>
            </a:srgbClr>
          </a:solidFill>
          <a:ln w="38100" cmpd="dbl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cs-CZ" sz="2200" b="1" i="0">
                <a:solidFill>
                  <a:srgbClr val="003300"/>
                </a:solidFill>
                <a:latin typeface="Times New Roman" panose="02020603050405020304" pitchFamily="18" charset="0"/>
              </a:rPr>
              <a:t>Interakce genů</a:t>
            </a:r>
          </a:p>
          <a:p>
            <a:pPr>
              <a:buFontTx/>
              <a:buAutoNum type="arabicParenR"/>
            </a:pPr>
            <a:endParaRPr lang="cs-CZ" altLang="cs-CZ" sz="2200" b="1" i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r>
              <a:rPr lang="cs-CZ" altLang="cs-CZ" sz="2200" b="1" i="0">
                <a:solidFill>
                  <a:srgbClr val="003300"/>
                </a:solidFill>
                <a:latin typeface="Times New Roman" panose="02020603050405020304" pitchFamily="18" charset="0"/>
              </a:rPr>
              <a:t>Genetická determinace zbarvení očí a vlasů u člověka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17900"/>
            <a:ext cx="3668713" cy="271938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201863"/>
            <a:ext cx="4000500" cy="151447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3132137" cy="297497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5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6413" y="595313"/>
            <a:ext cx="2317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5) </a:t>
            </a:r>
            <a:r>
              <a:rPr lang="cs-CZ" altLang="cs-CZ" b="1" i="0" u="sng">
                <a:solidFill>
                  <a:schemeClr val="accent2"/>
                </a:solidFill>
              </a:rPr>
              <a:t>Komplementarita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A – prekurzor</a:t>
            </a:r>
          </a:p>
          <a:p>
            <a:r>
              <a:rPr lang="cs-CZ" altLang="cs-CZ" i="0"/>
              <a:t>          B – enzym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7542213" y="1700213"/>
            <a:ext cx="160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Lathyrus odoratus</a:t>
            </a:r>
          </a:p>
        </p:txBody>
      </p:sp>
      <p:pic>
        <p:nvPicPr>
          <p:cNvPr id="1233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73025"/>
            <a:ext cx="1339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6413" y="595313"/>
            <a:ext cx="2317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5) </a:t>
            </a:r>
            <a:r>
              <a:rPr lang="cs-CZ" altLang="cs-CZ" b="1" i="0" u="sng">
                <a:solidFill>
                  <a:schemeClr val="accent2"/>
                </a:solidFill>
              </a:rPr>
              <a:t>Komplementarita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A – prekurzor</a:t>
            </a:r>
          </a:p>
          <a:p>
            <a:r>
              <a:rPr lang="cs-CZ" altLang="cs-CZ" i="0"/>
              <a:t>          B – enzym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787900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132138" y="184467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588125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076825" y="4581525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00563" y="4581525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787900" y="4941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7</a:t>
            </a:r>
          </a:p>
        </p:txBody>
      </p:sp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73025"/>
            <a:ext cx="1339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542213" y="1700213"/>
            <a:ext cx="160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Lathyrus odoratus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4092 L 0.14948 0.26127 " pathEditMode="relative" ptsTypes="AA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3.69942E-6 L 0.03159 0.08115 C 0.046 0.09826 0.05399 0.1237 0.05399 0.15029 C 0.05399 0.18057 0.046 0.20462 0.03159 0.22173 L -0.0316 0.30312 " pathEditMode="relative" rAng="0" ptsTypes="FffFF">
                                      <p:cBhvr>
                                        <p:cTn id="3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5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4092 L -0.22674 0.34497 " pathEditMode="relative" ptsTypes="AA">
                                      <p:cBhvr>
                                        <p:cTn id="3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3977 C -0.05035 0.09711 -0.08854 0.15445 -0.07101 0.20139 C -0.05348 0.24832 0.06562 0.3015 0.09288 0.32139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1.04046E-6 L -0.03004 0.3213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064 L -0.16754 0.3213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3815 L 0.07188 0.32139 " pathEditMode="relative" ptsTypes="AA">
                                      <p:cBhvr>
                                        <p:cTn id="5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1.04046E-6 C -0.04549 0.07561 -0.07813 0.15168 -0.06424 0.21411 C -0.05 0.27607 0.01094 0.32486 0.07187 0.3738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8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 animBg="1"/>
      <p:bldP spid="20492" grpId="1" animBg="1"/>
      <p:bldP spid="20493" grpId="0" animBg="1"/>
      <p:bldP spid="20493" grpId="1" animBg="1"/>
      <p:bldP spid="20494" grpId="0" animBg="1"/>
      <p:bldP spid="20494" grpId="1" animBg="1"/>
      <p:bldP spid="20495" grpId="0"/>
      <p:bldP spid="20496" grpId="0"/>
      <p:bldP spid="204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8163" y="60483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	</a:t>
            </a:r>
            <a:r>
              <a:rPr lang="cs-CZ" altLang="cs-CZ" b="1" i="0" u="sng"/>
              <a:t>Duplicita nekumulativní</a:t>
            </a:r>
            <a:endParaRPr lang="cs-CZ" altLang="cs-CZ" b="1" i="0"/>
          </a:p>
          <a:p>
            <a:r>
              <a:rPr lang="cs-CZ" altLang="cs-CZ" i="0"/>
              <a:t>		stačí jedna dominantní alela k úplnému projevu</a:t>
            </a:r>
          </a:p>
        </p:txBody>
      </p: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867400" y="0"/>
            <a:ext cx="21796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Capsella bursa pastoris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8163" y="60483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	</a:t>
            </a:r>
            <a:r>
              <a:rPr lang="cs-CZ" altLang="cs-CZ" b="1" i="0" u="sng"/>
              <a:t>Duplicita nekumulativní</a:t>
            </a:r>
            <a:endParaRPr lang="cs-CZ" altLang="cs-CZ" b="1" i="0"/>
          </a:p>
          <a:p>
            <a:r>
              <a:rPr lang="cs-CZ" altLang="cs-CZ" i="0"/>
              <a:t>		stačí jedna dominantní alela k úplnému projevu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132138" y="184467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692275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787900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132138" y="45085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627313" y="45085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843213" y="4941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15</a:t>
            </a:r>
          </a:p>
        </p:txBody>
      </p:sp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4856 L 0.1033 0.23746 " pathEditMode="relative" ptsTypes="AA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4092 L -0.05521 0.271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133 L -0.23646 0.3135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3538 C -0.05643 0.11075 -0.08924 0.18613 -0.07587 0.23168 C -0.0625 0.27723 0.03489 0.29549 0.05694 0.30821 " pathEditMode="relative" ptsTypes="aaA">
                                      <p:cBhvr>
                                        <p:cTn id="3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3815 L -0.05712 0.3107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046E-6 C 0.02066 0.07468 0.04149 0.14983 0.01146 0.20162 C -0.01858 0.25341 -0.14844 0.29249 -0.18038 0.31075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3052 L -0.15591 0.3031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0.04856 L -0.17553 0.37387 " pathEditMode="relative" ptsTypes="AA">
                                      <p:cBhvr>
                                        <p:cTn id="5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 animBg="1"/>
      <p:bldP spid="21516" grpId="1" animBg="1"/>
      <p:bldP spid="21517" grpId="0" animBg="1"/>
      <p:bldP spid="21517" grpId="1" animBg="1"/>
      <p:bldP spid="21518" grpId="0" animBg="1"/>
      <p:bldP spid="21518" grpId="1" animBg="1"/>
      <p:bldP spid="21519" grpId="0"/>
      <p:bldP spid="21520" grpId="0"/>
      <p:bldP spid="215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8163" y="595313"/>
            <a:ext cx="63436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     </a:t>
            </a:r>
            <a:r>
              <a:rPr lang="cs-CZ" altLang="cs-CZ" b="1" i="0" u="sng">
                <a:cs typeface="Times New Roman" panose="02020603050405020304" pitchFamily="18" charset="0"/>
              </a:rPr>
              <a:t>Duplicita kumulativní s dominancí</a:t>
            </a:r>
            <a:endParaRPr lang="cs-CZ" altLang="cs-CZ" b="1" i="0">
              <a:cs typeface="Times New Roman" panose="02020603050405020304" pitchFamily="18" charset="0"/>
            </a:endParaRPr>
          </a:p>
          <a:p>
            <a:r>
              <a:rPr lang="cs-CZ" altLang="cs-CZ" i="0">
                <a:cs typeface="Times New Roman" panose="02020603050405020304" pitchFamily="18" charset="0"/>
              </a:rPr>
              <a:t>          přítomnost dominantní alely obou, jednoho genu nebo </a:t>
            </a:r>
          </a:p>
          <a:p>
            <a:r>
              <a:rPr lang="cs-CZ" altLang="cs-CZ" i="0">
                <a:cs typeface="Times New Roman" panose="02020603050405020304" pitchFamily="18" charset="0"/>
              </a:rPr>
              <a:t>          nepřítomnost</a:t>
            </a: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494588" y="1700213"/>
            <a:ext cx="1649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Hordeum vulgare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8163" y="595313"/>
            <a:ext cx="63436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     </a:t>
            </a:r>
            <a:r>
              <a:rPr lang="cs-CZ" altLang="cs-CZ" b="1" i="0" u="sng">
                <a:cs typeface="Times New Roman" panose="02020603050405020304" pitchFamily="18" charset="0"/>
              </a:rPr>
              <a:t>Duplicita kumulativní s dominancí</a:t>
            </a:r>
            <a:endParaRPr lang="cs-CZ" altLang="cs-CZ" b="1" i="0">
              <a:cs typeface="Times New Roman" panose="02020603050405020304" pitchFamily="18" charset="0"/>
            </a:endParaRPr>
          </a:p>
          <a:p>
            <a:r>
              <a:rPr lang="cs-CZ" altLang="cs-CZ" i="0">
                <a:cs typeface="Times New Roman" panose="02020603050405020304" pitchFamily="18" charset="0"/>
              </a:rPr>
              <a:t>          přítomnost dominantní alely obou, jednoho genu nebo </a:t>
            </a:r>
          </a:p>
          <a:p>
            <a:r>
              <a:rPr lang="cs-CZ" altLang="cs-CZ" i="0">
                <a:cs typeface="Times New Roman" panose="02020603050405020304" pitchFamily="18" charset="0"/>
              </a:rPr>
              <a:t>          nepřítomnost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43075" y="2401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06750" y="238283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62513" y="238283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659563" y="23828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87538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425825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057775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84988" y="283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786313" y="227012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130550" y="22717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24300" y="464026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924300" y="5078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6</a:t>
            </a: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494588" y="1700213"/>
            <a:ext cx="1649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Hordeum vulgare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3052 L 0.07066 0.24023 " pathEditMode="relative" ptsTypes="AA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5133 L -0.11042 0.2820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5503 C -0.05556 0.1059 -0.07986 0.157 -0.07032 0.1926 C -0.06077 0.22821 0.01024 0.25619 0.02639 0.2689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0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0.01711 C 0.03941 0.08208 0.05555 0.14728 0.03646 0.1896 C 0.01736 0.23191 -0.07014 0.25711 -0.09149 0.27052 " pathEditMode="relative" rAng="0" ptsTypes="aaA">
                                      <p:cBhvr>
                                        <p:cTn id="3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3815 L 0.04045 0.27931 " pathEditMode="relative" ptsTypes="AA">
                                      <p:cBhvr>
                                        <p:cTn id="4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4856 L 0.05607 0.3317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104 L -0.06927 0.2927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13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3815 L -0.08889 0.32139 " pathEditMode="relative" ptsTypes="AA">
                                      <p:cBhvr>
                                        <p:cTn id="5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 animBg="1"/>
      <p:bldP spid="22540" grpId="1" animBg="1"/>
      <p:bldP spid="22541" grpId="0" animBg="1"/>
      <p:bldP spid="22541" grpId="1" animBg="1"/>
      <p:bldP spid="22542" grpId="0"/>
      <p:bldP spid="225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604838"/>
            <a:ext cx="4540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6) </a:t>
            </a:r>
            <a:r>
              <a:rPr lang="cs-CZ" altLang="cs-CZ" b="1" i="0" u="sng">
                <a:solidFill>
                  <a:schemeClr val="accent2"/>
                </a:solidFill>
              </a:rPr>
              <a:t>Multiplicita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  </a:t>
            </a:r>
            <a:endParaRPr lang="cs-CZ" altLang="cs-CZ" i="0" u="sng"/>
          </a:p>
          <a:p>
            <a:r>
              <a:rPr lang="cs-CZ" altLang="cs-CZ" b="1" i="0"/>
              <a:t>	</a:t>
            </a:r>
            <a:r>
              <a:rPr lang="cs-CZ" altLang="cs-CZ" b="1" i="0" u="sng"/>
              <a:t>Duplicita kumulativní bez dominance</a:t>
            </a:r>
            <a:endParaRPr lang="cs-CZ" altLang="cs-CZ" b="1" i="0"/>
          </a:p>
          <a:p>
            <a:r>
              <a:rPr lang="cs-CZ" altLang="cs-CZ" i="0"/>
              <a:t>		počet dominantních alel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908175" y="2133600"/>
            <a:ext cx="5441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    	    AABb          AAbb          Aabb          aabb</a:t>
            </a:r>
          </a:p>
          <a:p>
            <a:r>
              <a:rPr lang="cs-CZ" altLang="cs-CZ" i="0"/>
              <a:t>	    AaBB          aaBB          aaBb</a:t>
            </a:r>
          </a:p>
          <a:p>
            <a:r>
              <a:rPr lang="cs-CZ" altLang="cs-CZ" i="0"/>
              <a:t>		         AaBb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176463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255963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4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479925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6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03888" y="337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4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877050" y="33575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0"/>
            <a:ext cx="1117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451725" y="1595438"/>
            <a:ext cx="1677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Triticum aestivum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402" grpId="0"/>
      <p:bldP spid="16403" grpId="0"/>
      <p:bldP spid="16404" grpId="0"/>
      <p:bldP spid="16405" grpId="0"/>
      <p:bldP spid="164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635375" y="122238"/>
            <a:ext cx="19764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200" b="1" i="0" u="sng">
                <a:solidFill>
                  <a:srgbClr val="FF0000"/>
                </a:solidFill>
                <a:latin typeface="Times New Roman" panose="02020603050405020304" pitchFamily="18" charset="0"/>
              </a:rPr>
              <a:t>Interakce genů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83568" y="1412776"/>
            <a:ext cx="466025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  <a:effectLst/>
        </p:spPr>
        <p:txBody>
          <a:bodyPr wrap="none">
            <a:spAutoFit/>
          </a:bodyPr>
          <a:lstStyle/>
          <a:p>
            <a:r>
              <a:rPr lang="cs-CZ" altLang="cs-CZ" b="1" i="0" dirty="0">
                <a:solidFill>
                  <a:srgbClr val="000066"/>
                </a:solidFill>
              </a:rPr>
              <a:t>Jak poznáme, že je mezi geny interakce?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043608" y="3394572"/>
            <a:ext cx="49936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6600"/>
                </a:solidFill>
              </a:rPr>
              <a:t>Reciproká interakce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6600"/>
                </a:solidFill>
              </a:rPr>
              <a:t>Recesivní </a:t>
            </a:r>
            <a:r>
              <a:rPr lang="cs-CZ" altLang="cs-CZ" b="1" dirty="0" err="1">
                <a:solidFill>
                  <a:srgbClr val="006600"/>
                </a:solidFill>
              </a:rPr>
              <a:t>epistáze</a:t>
            </a:r>
            <a:endParaRPr lang="cs-CZ" altLang="cs-CZ" b="1" dirty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6600"/>
                </a:solidFill>
              </a:rPr>
              <a:t>Dominantní </a:t>
            </a:r>
            <a:r>
              <a:rPr lang="cs-CZ" altLang="cs-CZ" b="1" dirty="0" err="1">
                <a:solidFill>
                  <a:srgbClr val="006600"/>
                </a:solidFill>
              </a:rPr>
              <a:t>epistáze</a:t>
            </a:r>
            <a:endParaRPr lang="cs-CZ" altLang="cs-CZ" b="1" dirty="0">
              <a:solidFill>
                <a:srgbClr val="00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6600"/>
                </a:solidFill>
              </a:rPr>
              <a:t>Inhibice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6600"/>
                </a:solidFill>
              </a:rPr>
              <a:t>Komplementarita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6600"/>
                </a:solidFill>
              </a:rPr>
              <a:t>Multiplicita – nekumulativní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6600"/>
                </a:solidFill>
              </a:rPr>
              <a:t>                    – kumulativní s dominancí </a:t>
            </a:r>
          </a:p>
          <a:p>
            <a:r>
              <a:rPr lang="cs-CZ" altLang="cs-CZ" b="1" dirty="0">
                <a:solidFill>
                  <a:srgbClr val="006600"/>
                </a:solidFill>
              </a:rPr>
              <a:t>                         – kumulativní bez dominance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683568" y="5748528"/>
            <a:ext cx="604524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  <a:effectLst/>
        </p:spPr>
        <p:txBody>
          <a:bodyPr wrap="none">
            <a:spAutoFit/>
          </a:bodyPr>
          <a:lstStyle/>
          <a:p>
            <a:r>
              <a:rPr lang="cs-CZ" altLang="cs-CZ" b="1" i="0" dirty="0">
                <a:solidFill>
                  <a:srgbClr val="000066"/>
                </a:solidFill>
              </a:rPr>
              <a:t>Která interakce nemění fenotypové štěpné poměry?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58974" y="722466"/>
            <a:ext cx="6622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006600"/>
                </a:solidFill>
              </a:rPr>
              <a:t>- geny vzájemně interagují při vzniku fenotypového projevu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47006" y="1874506"/>
            <a:ext cx="46217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006600"/>
                </a:solidFill>
              </a:rPr>
              <a:t>- většinou mění počty fenotypových tříd</a:t>
            </a:r>
          </a:p>
          <a:p>
            <a:r>
              <a:rPr lang="cs-CZ" altLang="cs-CZ" b="1" dirty="0">
                <a:solidFill>
                  <a:srgbClr val="006600"/>
                </a:solidFill>
              </a:rPr>
              <a:t>- zaznamenáme tak odchylku od poměru</a:t>
            </a:r>
          </a:p>
          <a:p>
            <a:r>
              <a:rPr lang="cs-CZ" altLang="cs-CZ" b="1" dirty="0">
                <a:solidFill>
                  <a:srgbClr val="006600"/>
                </a:solidFill>
              </a:rPr>
              <a:t>      9:3:3:1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83568" y="2922230"/>
            <a:ext cx="276229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  <a:effectLst/>
        </p:spPr>
        <p:txBody>
          <a:bodyPr wrap="none">
            <a:spAutoFit/>
          </a:bodyPr>
          <a:lstStyle/>
          <a:p>
            <a:r>
              <a:rPr lang="cs-CZ" altLang="cs-CZ" b="1" i="0" dirty="0">
                <a:solidFill>
                  <a:srgbClr val="000066"/>
                </a:solidFill>
              </a:rPr>
              <a:t>Jaké známe interakce? 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683568" y="6263175"/>
            <a:ext cx="76867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  <a:effectLst/>
        </p:spPr>
        <p:txBody>
          <a:bodyPr wrap="none">
            <a:spAutoFit/>
          </a:bodyPr>
          <a:lstStyle/>
          <a:p>
            <a:r>
              <a:rPr lang="cs-CZ" b="1" i="0" dirty="0">
                <a:solidFill>
                  <a:srgbClr val="000066"/>
                </a:solidFill>
              </a:rPr>
              <a:t>U které z uvedených interakcí se počet fenotypových tříd navyšuje?</a:t>
            </a:r>
            <a:endParaRPr lang="cs-CZ" altLang="cs-CZ" b="1" i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4213" y="893763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cs-CZ" b="1" i="0">
                <a:solidFill>
                  <a:schemeClr val="accent2"/>
                </a:solidFill>
              </a:rPr>
              <a:t> </a:t>
            </a:r>
            <a:r>
              <a:rPr lang="cs-CZ" altLang="cs-CZ" b="1" i="0" u="sng">
                <a:solidFill>
                  <a:schemeClr val="accent2"/>
                </a:solidFill>
              </a:rPr>
              <a:t>Reciproká interakce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44900"/>
            <a:ext cx="4000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38920" grpId="0"/>
      <p:bldP spid="38921" grpId="0"/>
      <p:bldP spid="38922" grpId="0"/>
      <p:bldP spid="389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68313" y="595313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>
                <a:solidFill>
                  <a:schemeClr val="accent2"/>
                </a:solidFill>
              </a:rPr>
              <a:t>2) </a:t>
            </a:r>
            <a:r>
              <a:rPr lang="cs-CZ" altLang="cs-CZ" b="1" i="0" u="sng">
                <a:solidFill>
                  <a:schemeClr val="accent2"/>
                </a:solidFill>
              </a:rPr>
              <a:t>Dominantní epistáze</a:t>
            </a:r>
          </a:p>
          <a:p>
            <a:r>
              <a:rPr lang="cs-CZ" altLang="cs-CZ" i="0"/>
              <a:t>         epistatický gen – A</a:t>
            </a:r>
          </a:p>
          <a:p>
            <a:r>
              <a:rPr lang="cs-CZ" altLang="cs-CZ" i="0"/>
              <a:t>         hypostatický gen – B</a:t>
            </a:r>
          </a:p>
          <a:p>
            <a:r>
              <a:rPr lang="cs-CZ" altLang="cs-CZ" i="0"/>
              <a:t>                   alela A </a:t>
            </a:r>
            <a:r>
              <a:rPr lang="en-US" altLang="cs-CZ" i="0"/>
              <a:t>&gt; </a:t>
            </a:r>
            <a:r>
              <a:rPr lang="cs-CZ" altLang="cs-CZ" i="0"/>
              <a:t>B</a:t>
            </a: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4450"/>
            <a:ext cx="1346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4450"/>
            <a:ext cx="168751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989138"/>
            <a:ext cx="1249362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1112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051050" y="44831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046288" y="50069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12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8313" y="595313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>
                <a:solidFill>
                  <a:schemeClr val="accent2"/>
                </a:solidFill>
              </a:rPr>
              <a:t>2) </a:t>
            </a:r>
            <a:r>
              <a:rPr lang="cs-CZ" altLang="cs-CZ" b="1" i="0" u="sng">
                <a:solidFill>
                  <a:schemeClr val="accent2"/>
                </a:solidFill>
              </a:rPr>
              <a:t>Dominantní epistáze</a:t>
            </a:r>
          </a:p>
          <a:p>
            <a:r>
              <a:rPr lang="cs-CZ" altLang="cs-CZ" i="0"/>
              <a:t>         epistatický gen – A</a:t>
            </a:r>
          </a:p>
          <a:p>
            <a:r>
              <a:rPr lang="cs-CZ" altLang="cs-CZ" i="0"/>
              <a:t>         hypostatický gen – B</a:t>
            </a:r>
          </a:p>
          <a:p>
            <a:r>
              <a:rPr lang="cs-CZ" altLang="cs-CZ" i="0"/>
              <a:t>                   alela A </a:t>
            </a:r>
            <a:r>
              <a:rPr lang="en-US" altLang="cs-CZ" i="0"/>
              <a:t>&gt; </a:t>
            </a:r>
            <a:r>
              <a:rPr lang="cs-CZ" altLang="cs-CZ" i="0"/>
              <a:t>B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619250" y="19161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203575" y="19161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4450"/>
            <a:ext cx="1346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4450"/>
            <a:ext cx="168751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989138"/>
            <a:ext cx="1249362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89138"/>
            <a:ext cx="11112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3353 L 0.03246 0.26428 " pathEditMode="relative" ptsTypes="AA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3.69942E-6 L -0.12639 0.3098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5.78035E-7 L -0.06164 0.08185 C -0.07205 0.09896 -0.07778 0.12462 -0.07778 0.15144 C -0.07778 0.1822 -0.07205 0.2067 -0.06164 0.22381 L -0.01476 0.30613 " pathEditMode="relative" rAng="0" ptsTypes="FffFF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5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16 3.46821E-7 L -0.04393 0.08185 C -0.02848 0.09919 -0.01979 0.12486 -0.01979 0.15168 C -0.01979 0.1822 -0.02848 0.2067 -0.04393 0.22405 L -0.11216 0.30613 " pathEditMode="relative" rAng="0" ptsTypes="FffFF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15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6775 L -0.07865 0.2670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-0.01133 L -0.06649 0.08902 C -0.07344 0.10983 -0.08004 0.14289 -0.08524 0.17665 C -0.09115 0.21595 -0.0934 0.2474 -0.09288 0.27121 L -0.09132 0.3815 " pathEditMode="relative" rAng="657804" ptsTypes="FffFF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4671 L -0.06927 0.2668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3.46821E-7 L 0.04704 0.10035 C 0.07291 0.12185 0.08888 0.15376 0.08888 0.18705 C 0.08888 0.22543 0.07291 0.25595 0.04704 0.27699 L -0.06528 0.38058 " pathEditMode="relative" rAng="0" ptsTypes="FffFF">
                                      <p:cBhvr>
                                        <p:cTn id="5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9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2" grpId="0" animBg="1"/>
      <p:bldP spid="17422" grpId="1" animBg="1"/>
      <p:bldP spid="17423" grpId="0" animBg="1"/>
      <p:bldP spid="174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7838" y="595313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3) </a:t>
            </a:r>
            <a:r>
              <a:rPr lang="cs-CZ" altLang="cs-CZ" b="1" i="0" u="sng">
                <a:solidFill>
                  <a:schemeClr val="accent2"/>
                </a:solidFill>
              </a:rPr>
              <a:t>Recesivní epistáze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a </a:t>
            </a:r>
            <a:r>
              <a:rPr lang="es-ES" altLang="cs-CZ" i="0"/>
              <a:t>&gt; B    (aa &gt; B-)</a:t>
            </a:r>
            <a:r>
              <a:rPr lang="cs-CZ" altLang="cs-CZ" i="0"/>
              <a:t> </a:t>
            </a:r>
          </a:p>
        </p:txBody>
      </p:sp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4775"/>
            <a:ext cx="1871662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524750" y="1497013"/>
            <a:ext cx="1246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Salvia viridis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77838" y="595313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3) </a:t>
            </a:r>
            <a:r>
              <a:rPr lang="cs-CZ" altLang="cs-CZ" b="1" i="0" u="sng">
                <a:solidFill>
                  <a:schemeClr val="accent2"/>
                </a:solidFill>
              </a:rPr>
              <a:t>Recesivní epistáze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a </a:t>
            </a:r>
            <a:r>
              <a:rPr lang="es-ES" altLang="cs-CZ" i="0"/>
              <a:t>&gt; B    (aa &gt; B-)</a:t>
            </a:r>
            <a:r>
              <a:rPr lang="cs-CZ" altLang="cs-CZ" i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24525" y="422116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795963" y="4581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4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588125" y="1844675"/>
            <a:ext cx="865188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716463" y="1844675"/>
            <a:ext cx="865187" cy="115093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4775"/>
            <a:ext cx="1871662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524750" y="1497013"/>
            <a:ext cx="1246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Salvia viridis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4092 L 0.07864 0.21919 " pathEditMode="relative" ptsTypes="AA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4092 L -0.1165 0.26127 " pathEditMode="relative" ptsTypes="AA">
                                      <p:cBhvr>
                                        <p:cTn id="2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01572 C -0.06823 0.06382 -0.10573 0.11214 -0.09479 0.1533 C -0.08386 0.19445 0.01319 0.24416 0.03472 0.26243 " pathEditMode="relative" ptsTypes="aaA">
                                      <p:cBhvr>
                                        <p:cTn id="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671 C 0.03107 0.05572 0.05416 0.10497 0.03906 0.14821 C 0.0243 0.19098 -0.06129 0.24555 -0.08091 0.2652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5133 L 0.01563 0.250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1.04046E-6 L -0.03854 0.08601 C -0.04844 0.10405 -0.054 0.1311 -0.054 0.15931 C -0.054 0.19145 -0.04844 0.21711 -0.03854 0.23515 L 0.0059 0.32139 " pathEditMode="relative" rAng="0" ptsTypes="FffFF">
                                      <p:cBhvr>
                                        <p:cTn id="5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4856 L 0.01684 0.2478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1.04046E-6 L -0.03577 0.08601 C -0.04757 0.10405 -0.054 0.1311 -0.054 0.15931 C -0.054 0.19145 -0.04757 0.21711 -0.03577 0.23515 L 0.01666 0.32139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3" grpId="1"/>
      <p:bldP spid="18444" grpId="0"/>
      <p:bldP spid="18444" grpId="1"/>
      <p:bldP spid="18445" grpId="0"/>
      <p:bldP spid="18446" grpId="0" animBg="1"/>
      <p:bldP spid="18446" grpId="1" animBg="1"/>
      <p:bldP spid="18447" grpId="0" animBg="1"/>
      <p:bldP spid="184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8000" y="5953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4) </a:t>
            </a:r>
            <a:r>
              <a:rPr lang="cs-CZ" altLang="cs-CZ" b="1" i="0" u="sng">
                <a:solidFill>
                  <a:schemeClr val="accent2"/>
                </a:solidFill>
              </a:rPr>
              <a:t>Inhibice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B – inhibitor</a:t>
            </a: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2075"/>
            <a:ext cx="1525588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667625" y="2820988"/>
            <a:ext cx="1277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Gallus gallus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8000" y="5953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i="0">
                <a:solidFill>
                  <a:schemeClr val="accent2"/>
                </a:solidFill>
              </a:rPr>
              <a:t>4) </a:t>
            </a:r>
            <a:r>
              <a:rPr lang="cs-CZ" altLang="cs-CZ" b="1" i="0" u="sng">
                <a:solidFill>
                  <a:schemeClr val="accent2"/>
                </a:solidFill>
              </a:rPr>
              <a:t>Inhibice</a:t>
            </a:r>
            <a:endParaRPr lang="cs-CZ" altLang="cs-CZ" b="1" i="0">
              <a:solidFill>
                <a:schemeClr val="accent2"/>
              </a:solidFill>
            </a:endParaRPr>
          </a:p>
          <a:p>
            <a:r>
              <a:rPr lang="cs-CZ" altLang="cs-CZ" i="0"/>
              <a:t>         alela B – inhibitor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43075" y="197643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A_B_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06750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A_bb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62513" y="19573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aaB_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659563" y="19573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aabb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88753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9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42582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57775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3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84988" y="240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124075" y="464661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700338" y="465296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0"/>
              <a:t>+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339975" y="50847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i="0"/>
              <a:t>13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619250" y="1773238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787900" y="1700213"/>
            <a:ext cx="865188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516688" y="1700213"/>
            <a:ext cx="865187" cy="11509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2075"/>
            <a:ext cx="1525588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3635375" y="381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b="1" i="0" u="sng">
                <a:solidFill>
                  <a:srgbClr val="FF0000"/>
                </a:solidFill>
              </a:rPr>
              <a:t>Interakce genů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667625" y="2820988"/>
            <a:ext cx="1277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500"/>
              <a:t>Gallus gallus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2775 L 0.04045 0.22682 " pathEditMode="relative" ptsTypes="AA">
                                      <p:cBhvr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3052 L -0.29931 0.271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2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3052 L -0.49445 0.324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6185E-6 L -0.06423 0.08694 C -0.07864 0.1052 -0.08663 0.13272 -0.08663 0.16116 C -0.08663 0.19353 -0.07864 0.21965 -0.06423 0.23792 L -4.16667E-6 0.32509 " pathEditMode="relative" rAng="0" ptsTypes="FffFF">
                                      <p:cBhvr>
                                        <p:cTn id="3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6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046E-6 L -0.29063 0.3213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4046E-6 L -0.42744 0.3213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16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3052 L 0.07865 0.31352 " pathEditMode="relative" ptsTypes="AA">
                                      <p:cBhvr>
                                        <p:cTn id="5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3815 L 0.07691 0.38428 " pathEditMode="relative" ptsTypes="AA">
                                      <p:cBhvr>
                                        <p:cTn id="5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 animBg="1"/>
      <p:bldP spid="19471" grpId="1" animBg="1"/>
      <p:bldP spid="19472" grpId="0" animBg="1"/>
      <p:bldP spid="19472" grpId="1" animBg="1"/>
      <p:bldP spid="19473" grpId="0" animBg="1"/>
      <p:bldP spid="19473" grpId="1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400</Words>
  <Application>Microsoft Office PowerPoint</Application>
  <PresentationFormat>Předvádění na obrazovce (4:3)</PresentationFormat>
  <Paragraphs>183</Paragraphs>
  <Slides>16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Genetika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Lizal</dc:creator>
  <cp:lastModifiedBy>Pavel Lízal</cp:lastModifiedBy>
  <cp:revision>121</cp:revision>
  <dcterms:created xsi:type="dcterms:W3CDTF">2006-10-17T13:52:27Z</dcterms:created>
  <dcterms:modified xsi:type="dcterms:W3CDTF">2024-10-17T12:49:17Z</dcterms:modified>
</cp:coreProperties>
</file>