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avel" initials="P" lastIdx="3" clrIdx="0"/>
  <p:cmAuthor id="1" name="Lizal" initials="L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/>
      <a:tcStyle>
        <a:tcBdr/>
        <a:fill>
          <a:solidFill>
            <a:srgbClr val="F3F9FA"/>
          </a:solidFill>
        </a:fill>
      </a:tcStyle>
    </a:band2H>
    <a:firstCol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Col>
    <a:lastRow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lastRow>
    <a:firstRow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CCCCD9"/>
          </a:solidFill>
        </a:fill>
      </a:tcStyle>
    </a:wholeTbl>
    <a:band2H>
      <a:tcTxStyle/>
      <a:tcStyle>
        <a:tcBdr/>
        <a:fill>
          <a:solidFill>
            <a:srgbClr val="E7E7ED"/>
          </a:solidFill>
        </a:fill>
      </a:tcStyle>
    </a:band2H>
    <a:firstCol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lastRow>
    <a:firstRow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j-lt"/>
        <a:ea typeface="+mj-ea"/>
        <a:cs typeface="+mj-cs"/>
        <a:sym typeface="Arial"/>
      </a:defRPr>
    </a:lvl1pPr>
    <a:lvl2pPr indent="2286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2pPr>
    <a:lvl3pPr indent="4572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3pPr>
    <a:lvl4pPr indent="6858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4pPr>
    <a:lvl5pPr indent="9144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5pPr>
    <a:lvl6pPr indent="11430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6pPr>
    <a:lvl7pPr indent="13716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7pPr>
    <a:lvl8pPr indent="16002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8pPr>
    <a:lvl9pPr indent="18288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názvu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Text názvu</a:t>
            </a:r>
          </a:p>
        </p:txBody>
      </p:sp>
      <p:sp>
        <p:nvSpPr>
          <p:cNvPr id="12" name="Text úrovně 1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500"/>
              </a:spcBef>
              <a:buSzTx/>
              <a:buNone/>
              <a:defRPr sz="2400"/>
            </a:lvl1pPr>
            <a:lvl2pPr marL="0" indent="457200" algn="ctr">
              <a:spcBef>
                <a:spcPts val="500"/>
              </a:spcBef>
              <a:buSzTx/>
              <a:buNone/>
              <a:defRPr sz="2400"/>
            </a:lvl2pPr>
            <a:lvl3pPr marL="0" indent="914400" algn="ctr">
              <a:spcBef>
                <a:spcPts val="500"/>
              </a:spcBef>
              <a:buSzTx/>
              <a:buNone/>
              <a:defRPr sz="2400"/>
            </a:lvl3pPr>
            <a:lvl4pPr marL="0" indent="1371600" algn="ctr">
              <a:spcBef>
                <a:spcPts val="500"/>
              </a:spcBef>
              <a:buSzTx/>
              <a:buNone/>
              <a:defRPr sz="2400"/>
            </a:lvl4pPr>
            <a:lvl5pPr marL="0" indent="1828800" algn="ctr">
              <a:spcBef>
                <a:spcPts val="500"/>
              </a:spcBef>
              <a:buSzTx/>
              <a:buNone/>
              <a:defRPr sz="2400"/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13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 názvu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93" name="Text úrovně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94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 názvu"/>
          <p:cNvSpPr txBox="1">
            <a:spLocks noGrp="1"/>
          </p:cNvSpPr>
          <p:nvPr>
            <p:ph type="title"/>
          </p:nvPr>
        </p:nvSpPr>
        <p:spPr>
          <a:xfrm>
            <a:off x="8839200" y="274639"/>
            <a:ext cx="2743200" cy="5851526"/>
          </a:xfrm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102" name="Text úrovně 1…"/>
          <p:cNvSpPr txBox="1">
            <a:spLocks noGrp="1"/>
          </p:cNvSpPr>
          <p:nvPr>
            <p:ph type="body" idx="1"/>
          </p:nvPr>
        </p:nvSpPr>
        <p:spPr>
          <a:xfrm>
            <a:off x="609600" y="274639"/>
            <a:ext cx="8026400" cy="5851526"/>
          </a:xfrm>
          <a:prstGeom prst="rect">
            <a:avLst/>
          </a:prstGeom>
        </p:spPr>
        <p:txBody>
          <a:bodyPr/>
          <a:lstStyle/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103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rázdný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názvu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21" name="Text úrovně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22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názvu"/>
          <p:cNvSpPr txBox="1">
            <a:spLocks noGrp="1"/>
          </p:cNvSpPr>
          <p:nvPr>
            <p:ph type="title"/>
          </p:nvPr>
        </p:nvSpPr>
        <p:spPr>
          <a:xfrm>
            <a:off x="831850" y="1709739"/>
            <a:ext cx="10515601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Text názvu</a:t>
            </a:r>
          </a:p>
        </p:txBody>
      </p:sp>
      <p:sp>
        <p:nvSpPr>
          <p:cNvPr id="30" name="Text úrovně 1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4"/>
            <a:ext cx="10515601" cy="150018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500"/>
              </a:spcBef>
              <a:buSzTx/>
              <a:buNone/>
              <a:defRPr sz="2400"/>
            </a:lvl1pPr>
            <a:lvl2pPr marL="0" indent="457200">
              <a:spcBef>
                <a:spcPts val="500"/>
              </a:spcBef>
              <a:buSzTx/>
              <a:buNone/>
              <a:defRPr sz="2400"/>
            </a:lvl2pPr>
            <a:lvl3pPr marL="0" indent="914400">
              <a:spcBef>
                <a:spcPts val="500"/>
              </a:spcBef>
              <a:buSzTx/>
              <a:buNone/>
              <a:defRPr sz="2400"/>
            </a:lvl3pPr>
            <a:lvl4pPr marL="0" indent="1371600">
              <a:spcBef>
                <a:spcPts val="500"/>
              </a:spcBef>
              <a:buSzTx/>
              <a:buNone/>
              <a:defRPr sz="2400"/>
            </a:lvl4pPr>
            <a:lvl5pPr marL="0" indent="1828800">
              <a:spcBef>
                <a:spcPts val="500"/>
              </a:spcBef>
              <a:buSzTx/>
              <a:buNone/>
              <a:defRPr sz="2400"/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31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 názvu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39" name="Text úrovně 1…"/>
          <p:cNvSpPr txBox="1">
            <a:spLocks noGrp="1"/>
          </p:cNvSpPr>
          <p:nvPr>
            <p:ph type="body" sz="half" idx="1"/>
          </p:nvPr>
        </p:nvSpPr>
        <p:spPr>
          <a:xfrm>
            <a:off x="609600" y="1600200"/>
            <a:ext cx="5384800" cy="4525964"/>
          </a:xfrm>
          <a:prstGeom prst="rect">
            <a:avLst/>
          </a:prstGeom>
        </p:spPr>
        <p:txBody>
          <a:bodyPr/>
          <a:lstStyle/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40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 názvu"/>
          <p:cNvSpPr txBox="1">
            <a:spLocks noGrp="1"/>
          </p:cNvSpPr>
          <p:nvPr>
            <p:ph type="title"/>
          </p:nvPr>
        </p:nvSpPr>
        <p:spPr>
          <a:xfrm>
            <a:off x="840317" y="365125"/>
            <a:ext cx="10515601" cy="1325564"/>
          </a:xfrm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48" name="Text úrovně 1…"/>
          <p:cNvSpPr txBox="1">
            <a:spLocks noGrp="1"/>
          </p:cNvSpPr>
          <p:nvPr>
            <p:ph type="body" sz="quarter" idx="1"/>
          </p:nvPr>
        </p:nvSpPr>
        <p:spPr>
          <a:xfrm>
            <a:off x="840317" y="1681163"/>
            <a:ext cx="5158318" cy="82391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None/>
              <a:defRPr sz="2400" b="1"/>
            </a:lvl1pPr>
            <a:lvl2pPr marL="0" indent="457200">
              <a:spcBef>
                <a:spcPts val="500"/>
              </a:spcBef>
              <a:buSzTx/>
              <a:buNone/>
              <a:defRPr sz="2400" b="1"/>
            </a:lvl2pPr>
            <a:lvl3pPr marL="0" indent="914400">
              <a:spcBef>
                <a:spcPts val="500"/>
              </a:spcBef>
              <a:buSz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None/>
              <a:defRPr sz="2400" b="1"/>
            </a:lvl4pPr>
            <a:lvl5pPr marL="0" indent="1828800">
              <a:spcBef>
                <a:spcPts val="500"/>
              </a:spcBef>
              <a:buSzTx/>
              <a:buNone/>
              <a:defRPr sz="2400" b="1"/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49" name="Zástupný symbol pro text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717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None/>
              <a:defRPr sz="2400" b="1"/>
            </a:pPr>
            <a:endParaRPr/>
          </a:p>
        </p:txBody>
      </p:sp>
      <p:sp>
        <p:nvSpPr>
          <p:cNvPr id="50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 názvu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58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 názvu"/>
          <p:cNvSpPr txBox="1">
            <a:spLocks noGrp="1"/>
          </p:cNvSpPr>
          <p:nvPr>
            <p:ph type="title"/>
          </p:nvPr>
        </p:nvSpPr>
        <p:spPr>
          <a:xfrm>
            <a:off x="840317" y="457200"/>
            <a:ext cx="393276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Text názvu</a:t>
            </a:r>
          </a:p>
        </p:txBody>
      </p:sp>
      <p:sp>
        <p:nvSpPr>
          <p:cNvPr id="73" name="Text úrovně 1…"/>
          <p:cNvSpPr txBox="1">
            <a:spLocks noGrp="1"/>
          </p:cNvSpPr>
          <p:nvPr>
            <p:ph type="body" sz="half" idx="1"/>
          </p:nvPr>
        </p:nvSpPr>
        <p:spPr>
          <a:xfrm>
            <a:off x="5183716" y="987425"/>
            <a:ext cx="6172201" cy="4873626"/>
          </a:xfrm>
          <a:prstGeom prst="rect">
            <a:avLst/>
          </a:prstGeom>
        </p:spPr>
        <p:txBody>
          <a:bodyPr/>
          <a:lstStyle/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74" name="Zástupný symbol pro text 3"/>
          <p:cNvSpPr>
            <a:spLocks noGrp="1"/>
          </p:cNvSpPr>
          <p:nvPr>
            <p:ph type="body" sz="quarter" idx="21"/>
          </p:nvPr>
        </p:nvSpPr>
        <p:spPr>
          <a:xfrm>
            <a:off x="840317" y="2057400"/>
            <a:ext cx="3932768" cy="3811588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None/>
              <a:defRPr sz="1600"/>
            </a:pPr>
            <a:endParaRPr/>
          </a:p>
        </p:txBody>
      </p:sp>
      <p:sp>
        <p:nvSpPr>
          <p:cNvPr id="75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 názvu"/>
          <p:cNvSpPr txBox="1">
            <a:spLocks noGrp="1"/>
          </p:cNvSpPr>
          <p:nvPr>
            <p:ph type="title"/>
          </p:nvPr>
        </p:nvSpPr>
        <p:spPr>
          <a:xfrm>
            <a:off x="840317" y="457200"/>
            <a:ext cx="393276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Text názvu</a:t>
            </a:r>
          </a:p>
        </p:txBody>
      </p:sp>
      <p:sp>
        <p:nvSpPr>
          <p:cNvPr id="83" name="Zástupný symbol pro obrázek 2"/>
          <p:cNvSpPr>
            <a:spLocks noGrp="1"/>
          </p:cNvSpPr>
          <p:nvPr>
            <p:ph type="pic" sz="half" idx="21"/>
          </p:nvPr>
        </p:nvSpPr>
        <p:spPr>
          <a:xfrm>
            <a:off x="5183716" y="987425"/>
            <a:ext cx="6172201" cy="487362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Text úrovně 1…"/>
          <p:cNvSpPr txBox="1">
            <a:spLocks noGrp="1"/>
          </p:cNvSpPr>
          <p:nvPr>
            <p:ph type="body" sz="quarter" idx="1"/>
          </p:nvPr>
        </p:nvSpPr>
        <p:spPr>
          <a:xfrm>
            <a:off x="840317" y="2057400"/>
            <a:ext cx="3932768" cy="381158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None/>
              <a:defRPr sz="1600"/>
            </a:lvl1pPr>
            <a:lvl2pPr marL="0" indent="457200">
              <a:spcBef>
                <a:spcPts val="300"/>
              </a:spcBef>
              <a:buSzTx/>
              <a:buNone/>
              <a:defRPr sz="1600"/>
            </a:lvl2pPr>
            <a:lvl3pPr marL="0" indent="914400">
              <a:spcBef>
                <a:spcPts val="300"/>
              </a:spcBef>
              <a:buSzTx/>
              <a:buNone/>
              <a:defRPr sz="1600"/>
            </a:lvl3pPr>
            <a:lvl4pPr marL="0" indent="1371600">
              <a:spcBef>
                <a:spcPts val="300"/>
              </a:spcBef>
              <a:buSzTx/>
              <a:buNone/>
              <a:defRPr sz="1600"/>
            </a:lvl4pPr>
            <a:lvl5pPr marL="0" indent="1828800">
              <a:spcBef>
                <a:spcPts val="300"/>
              </a:spcBef>
              <a:buSzTx/>
              <a:buNone/>
              <a:defRPr sz="1600"/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85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názvu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Text názvu</a:t>
            </a:r>
          </a:p>
        </p:txBody>
      </p:sp>
      <p:sp>
        <p:nvSpPr>
          <p:cNvPr id="3" name="Text úrovně 1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4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11280492" y="6245225"/>
            <a:ext cx="301909" cy="288824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algn="r">
              <a:defRPr sz="14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5pPr>
      <a:lvl6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6pPr>
      <a:lvl7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7pPr>
      <a:lvl8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8pPr>
      <a:lvl9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5pPr>
      <a:lvl6pPr marL="26924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6pPr>
      <a:lvl7pPr marL="31496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7pPr>
      <a:lvl8pPr marL="36068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8pPr>
      <a:lvl9pPr marL="40640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hyperlink" Target="http://is.muni.cz/do/rect/el/estud/prif/js12/genetika/web/pages/07_rodokmeny-anim.html" TargetMode="Externa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hyperlink" Target="http://is.muni.cz/do/1499/el/estud/prif/ps08/gen_prikl/web/pages/page06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ext Box 5"/>
          <p:cNvSpPr txBox="1"/>
          <p:nvPr/>
        </p:nvSpPr>
        <p:spPr>
          <a:xfrm>
            <a:off x="5106987" y="384175"/>
            <a:ext cx="1638857" cy="441075"/>
          </a:xfrm>
          <a:prstGeom prst="rect">
            <a:avLst/>
          </a:prstGeom>
          <a:solidFill>
            <a:srgbClr val="CCFFFF"/>
          </a:solidFill>
          <a:ln w="28575">
            <a:solidFill>
              <a:srgbClr val="FF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200" b="1">
                <a:solidFill>
                  <a:srgbClr val="FF0000"/>
                </a:solidFill>
              </a:defRPr>
            </a:lvl1pPr>
          </a:lstStyle>
          <a:p>
            <a:r>
              <a:t>Genealogie</a:t>
            </a:r>
          </a:p>
        </p:txBody>
      </p:sp>
      <p:grpSp>
        <p:nvGrpSpPr>
          <p:cNvPr id="122" name="Picture 7"/>
          <p:cNvGrpSpPr/>
          <p:nvPr/>
        </p:nvGrpSpPr>
        <p:grpSpPr>
          <a:xfrm>
            <a:off x="1703511" y="980728"/>
            <a:ext cx="4692527" cy="3244832"/>
            <a:chOff x="0" y="0"/>
            <a:chExt cx="4692525" cy="3244831"/>
          </a:xfrm>
        </p:grpSpPr>
        <p:sp>
          <p:nvSpPr>
            <p:cNvPr id="120" name="Tvar"/>
            <p:cNvSpPr/>
            <p:nvPr/>
          </p:nvSpPr>
          <p:spPr>
            <a:xfrm>
              <a:off x="-1" y="-1"/>
              <a:ext cx="4692527" cy="3244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856"/>
                  </a:moveTo>
                  <a:lnTo>
                    <a:pt x="0" y="1856"/>
                  </a:lnTo>
                  <a:cubicBezTo>
                    <a:pt x="0" y="831"/>
                    <a:pt x="575" y="0"/>
                    <a:pt x="1284" y="0"/>
                  </a:cubicBezTo>
                  <a:lnTo>
                    <a:pt x="20316" y="0"/>
                  </a:lnTo>
                  <a:lnTo>
                    <a:pt x="20316" y="0"/>
                  </a:lnTo>
                  <a:cubicBezTo>
                    <a:pt x="21025" y="0"/>
                    <a:pt x="21600" y="831"/>
                    <a:pt x="21600" y="1856"/>
                  </a:cubicBezTo>
                  <a:lnTo>
                    <a:pt x="21600" y="19744"/>
                  </a:lnTo>
                  <a:lnTo>
                    <a:pt x="21600" y="19744"/>
                  </a:lnTo>
                  <a:cubicBezTo>
                    <a:pt x="21600" y="20769"/>
                    <a:pt x="21025" y="21600"/>
                    <a:pt x="20316" y="21600"/>
                  </a:cubicBezTo>
                  <a:lnTo>
                    <a:pt x="1284" y="21600"/>
                  </a:lnTo>
                  <a:lnTo>
                    <a:pt x="1284" y="21600"/>
                  </a:lnTo>
                  <a:cubicBezTo>
                    <a:pt x="575" y="21600"/>
                    <a:pt x="0" y="20769"/>
                    <a:pt x="0" y="19744"/>
                  </a:cubicBezTo>
                  <a:close/>
                </a:path>
              </a:pathLst>
            </a:custGeom>
            <a:solidFill>
              <a:srgbClr val="EDEDE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pic>
          <p:nvPicPr>
            <p:cNvPr id="121" name="image2.png" descr="image2.pn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0" y="0"/>
              <a:ext cx="4692526" cy="32448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84" y="0"/>
                  </a:moveTo>
                  <a:cubicBezTo>
                    <a:pt x="575" y="0"/>
                    <a:pt x="0" y="832"/>
                    <a:pt x="0" y="1857"/>
                  </a:cubicBezTo>
                  <a:lnTo>
                    <a:pt x="0" y="19743"/>
                  </a:lnTo>
                  <a:cubicBezTo>
                    <a:pt x="0" y="20768"/>
                    <a:pt x="575" y="21600"/>
                    <a:pt x="1284" y="21600"/>
                  </a:cubicBezTo>
                  <a:lnTo>
                    <a:pt x="20316" y="21600"/>
                  </a:lnTo>
                  <a:cubicBezTo>
                    <a:pt x="21025" y="21600"/>
                    <a:pt x="21600" y="20768"/>
                    <a:pt x="21600" y="19743"/>
                  </a:cubicBezTo>
                  <a:lnTo>
                    <a:pt x="21600" y="1857"/>
                  </a:lnTo>
                  <a:cubicBezTo>
                    <a:pt x="21600" y="832"/>
                    <a:pt x="21025" y="0"/>
                    <a:pt x="20316" y="0"/>
                  </a:cubicBezTo>
                  <a:lnTo>
                    <a:pt x="1284" y="0"/>
                  </a:lnTo>
                  <a:close/>
                </a:path>
              </a:pathLst>
            </a:custGeom>
            <a:ln w="19050" cap="flat">
              <a:solidFill>
                <a:schemeClr val="accent6"/>
              </a:solidFill>
              <a:prstDash val="solid"/>
              <a:round/>
            </a:ln>
            <a:effectLst>
              <a:reflection stA="38000" endPos="40000" dir="5400000" sy="-100000" algn="bl" rotWithShape="0"/>
            </a:effectLst>
          </p:spPr>
        </p:pic>
      </p:grpSp>
      <p:grpSp>
        <p:nvGrpSpPr>
          <p:cNvPr id="125" name="Picture 8"/>
          <p:cNvGrpSpPr/>
          <p:nvPr/>
        </p:nvGrpSpPr>
        <p:grpSpPr>
          <a:xfrm>
            <a:off x="6094843" y="3117353"/>
            <a:ext cx="4681676" cy="3370874"/>
            <a:chOff x="0" y="0"/>
            <a:chExt cx="4681675" cy="3370872"/>
          </a:xfrm>
        </p:grpSpPr>
        <p:sp>
          <p:nvSpPr>
            <p:cNvPr id="123" name="Tvar"/>
            <p:cNvSpPr/>
            <p:nvPr/>
          </p:nvSpPr>
          <p:spPr>
            <a:xfrm>
              <a:off x="0" y="0"/>
              <a:ext cx="4681676" cy="33708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856"/>
                  </a:moveTo>
                  <a:lnTo>
                    <a:pt x="0" y="1856"/>
                  </a:lnTo>
                  <a:cubicBezTo>
                    <a:pt x="0" y="831"/>
                    <a:pt x="598" y="0"/>
                    <a:pt x="1337" y="0"/>
                  </a:cubicBezTo>
                  <a:lnTo>
                    <a:pt x="20263" y="0"/>
                  </a:lnTo>
                  <a:lnTo>
                    <a:pt x="20263" y="0"/>
                  </a:lnTo>
                  <a:cubicBezTo>
                    <a:pt x="21002" y="0"/>
                    <a:pt x="21600" y="831"/>
                    <a:pt x="21600" y="1856"/>
                  </a:cubicBezTo>
                  <a:lnTo>
                    <a:pt x="21600" y="19744"/>
                  </a:lnTo>
                  <a:lnTo>
                    <a:pt x="21600" y="19744"/>
                  </a:lnTo>
                  <a:cubicBezTo>
                    <a:pt x="21600" y="20769"/>
                    <a:pt x="21002" y="21600"/>
                    <a:pt x="20263" y="21600"/>
                  </a:cubicBezTo>
                  <a:lnTo>
                    <a:pt x="1337" y="21600"/>
                  </a:lnTo>
                  <a:lnTo>
                    <a:pt x="1337" y="21600"/>
                  </a:lnTo>
                  <a:cubicBezTo>
                    <a:pt x="598" y="21600"/>
                    <a:pt x="0" y="20769"/>
                    <a:pt x="0" y="19744"/>
                  </a:cubicBezTo>
                  <a:close/>
                </a:path>
              </a:pathLst>
            </a:custGeom>
            <a:solidFill>
              <a:srgbClr val="EDEDE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pic>
          <p:nvPicPr>
            <p:cNvPr id="124" name="image3.png" descr="image3.png"/>
            <p:cNvPicPr>
              <a:picLocks noChangeAspect="1"/>
            </p:cNvPicPr>
            <p:nvPr/>
          </p:nvPicPr>
          <p:blipFill>
            <a:blip r:embed="rId3"/>
            <a:srcRect r="2"/>
            <a:stretch>
              <a:fillRect/>
            </a:stretch>
          </p:blipFill>
          <p:spPr>
            <a:xfrm>
              <a:off x="0" y="0"/>
              <a:ext cx="4681538" cy="33708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37" y="0"/>
                  </a:moveTo>
                  <a:cubicBezTo>
                    <a:pt x="599" y="0"/>
                    <a:pt x="0" y="831"/>
                    <a:pt x="0" y="1856"/>
                  </a:cubicBezTo>
                  <a:lnTo>
                    <a:pt x="0" y="19744"/>
                  </a:lnTo>
                  <a:cubicBezTo>
                    <a:pt x="0" y="20769"/>
                    <a:pt x="599" y="21600"/>
                    <a:pt x="1337" y="21600"/>
                  </a:cubicBezTo>
                  <a:lnTo>
                    <a:pt x="20263" y="21600"/>
                  </a:lnTo>
                  <a:cubicBezTo>
                    <a:pt x="21001" y="21600"/>
                    <a:pt x="21600" y="20769"/>
                    <a:pt x="21600" y="19744"/>
                  </a:cubicBezTo>
                  <a:lnTo>
                    <a:pt x="21600" y="1856"/>
                  </a:lnTo>
                  <a:cubicBezTo>
                    <a:pt x="21600" y="831"/>
                    <a:pt x="21001" y="0"/>
                    <a:pt x="20263" y="0"/>
                  </a:cubicBezTo>
                  <a:lnTo>
                    <a:pt x="1337" y="0"/>
                  </a:lnTo>
                  <a:close/>
                </a:path>
              </a:pathLst>
            </a:custGeom>
            <a:ln w="19050" cap="flat">
              <a:solidFill>
                <a:schemeClr val="accent6"/>
              </a:solidFill>
              <a:prstDash val="solid"/>
              <a:round/>
            </a:ln>
            <a:effectLst>
              <a:reflection stA="38000" endPos="40000" dir="5400000" sy="-100000" algn="bl" rotWithShape="0"/>
            </a:effectLst>
          </p:spPr>
        </p:pic>
      </p:grp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Text Box 4"/>
          <p:cNvSpPr txBox="1"/>
          <p:nvPr/>
        </p:nvSpPr>
        <p:spPr>
          <a:xfrm>
            <a:off x="1755775" y="2368550"/>
            <a:ext cx="3315182" cy="360188"/>
          </a:xfrm>
          <a:prstGeom prst="rect">
            <a:avLst/>
          </a:prstGeom>
          <a:solidFill>
            <a:schemeClr val="accent3">
              <a:lumOff val="44000"/>
            </a:schemeClr>
          </a:solidFill>
          <a:ln>
            <a:solidFill>
              <a:schemeClr val="accent6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 b="1">
                <a:solidFill>
                  <a:srgbClr val="FF0000"/>
                </a:solidFill>
              </a:defRPr>
            </a:lvl1pPr>
          </a:lstStyle>
          <a:p>
            <a:r>
              <a:t>Příbuzenský sňatek 1. stupně</a:t>
            </a:r>
          </a:p>
        </p:txBody>
      </p:sp>
      <p:sp>
        <p:nvSpPr>
          <p:cNvPr id="297" name="Text Box 5"/>
          <p:cNvSpPr txBox="1"/>
          <p:nvPr/>
        </p:nvSpPr>
        <p:spPr>
          <a:xfrm>
            <a:off x="6527800" y="2325688"/>
            <a:ext cx="3315182" cy="360187"/>
          </a:xfrm>
          <a:prstGeom prst="rect">
            <a:avLst/>
          </a:prstGeom>
          <a:solidFill>
            <a:schemeClr val="accent3">
              <a:lumOff val="44000"/>
            </a:schemeClr>
          </a:solidFill>
          <a:ln>
            <a:solidFill>
              <a:schemeClr val="accent6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 b="1">
                <a:solidFill>
                  <a:srgbClr val="FF0000"/>
                </a:solidFill>
              </a:defRPr>
            </a:lvl1pPr>
          </a:lstStyle>
          <a:p>
            <a:r>
              <a:t>Příbuzenský sňatek 2. stupně</a:t>
            </a:r>
          </a:p>
        </p:txBody>
      </p:sp>
      <p:sp>
        <p:nvSpPr>
          <p:cNvPr id="298" name="Line 12"/>
          <p:cNvSpPr/>
          <p:nvPr/>
        </p:nvSpPr>
        <p:spPr>
          <a:xfrm>
            <a:off x="4295775" y="4003676"/>
            <a:ext cx="0" cy="288926"/>
          </a:xfrm>
          <a:prstGeom prst="line">
            <a:avLst/>
          </a:prstGeom>
          <a:ln w="3175">
            <a:solidFill>
              <a:srgbClr val="8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99" name="Line 27"/>
          <p:cNvSpPr/>
          <p:nvPr/>
        </p:nvSpPr>
        <p:spPr>
          <a:xfrm>
            <a:off x="7104063" y="3857626"/>
            <a:ext cx="1" cy="288926"/>
          </a:xfrm>
          <a:prstGeom prst="line">
            <a:avLst/>
          </a:prstGeom>
          <a:ln w="3175">
            <a:solidFill>
              <a:srgbClr val="8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00" name="Text Box 43"/>
          <p:cNvSpPr txBox="1"/>
          <p:nvPr/>
        </p:nvSpPr>
        <p:spPr>
          <a:xfrm>
            <a:off x="1703389" y="981075"/>
            <a:ext cx="8821785" cy="1160288"/>
          </a:xfrm>
          <a:prstGeom prst="rect">
            <a:avLst/>
          </a:prstGeom>
          <a:solidFill>
            <a:schemeClr val="accent3">
              <a:lumOff val="44000"/>
              <a:alpha val="80000"/>
            </a:schemeClr>
          </a:solidFill>
          <a:ln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buSzPct val="100000"/>
              <a:buChar char="•"/>
              <a:defRPr sz="1800">
                <a:solidFill>
                  <a:srgbClr val="000066"/>
                </a:solidFill>
              </a:defRPr>
            </a:pPr>
            <a:r>
              <a:t> </a:t>
            </a:r>
            <a:r>
              <a:rPr>
                <a:solidFill>
                  <a:srgbClr val="FF0000"/>
                </a:solidFill>
              </a:rPr>
              <a:t>příbuzenské sňatky zvyšují pravděpodobnost</a:t>
            </a:r>
            <a:r>
              <a:t> objevení se </a:t>
            </a:r>
            <a:r>
              <a:rPr>
                <a:solidFill>
                  <a:srgbClr val="FF0000"/>
                </a:solidFill>
              </a:rPr>
              <a:t>recesivních homozygotů</a:t>
            </a:r>
            <a:r>
              <a:t> v </a:t>
            </a:r>
          </a:p>
          <a:p>
            <a:pPr>
              <a:defRPr sz="1800">
                <a:solidFill>
                  <a:srgbClr val="000066"/>
                </a:solidFill>
              </a:defRPr>
            </a:pPr>
            <a:r>
              <a:t>    potomstvu</a:t>
            </a:r>
          </a:p>
          <a:p>
            <a:pPr>
              <a:buSzPct val="100000"/>
              <a:buChar char="•"/>
              <a:defRPr sz="1800">
                <a:solidFill>
                  <a:srgbClr val="000066"/>
                </a:solidFill>
              </a:defRPr>
            </a:pPr>
            <a:r>
              <a:t> pokud se v rodině vyskytuje recesivní alela, je vysoká pravděpodobnost, že se </a:t>
            </a:r>
          </a:p>
          <a:p>
            <a:pPr>
              <a:defRPr sz="1800">
                <a:solidFill>
                  <a:srgbClr val="000066"/>
                </a:solidFill>
              </a:defRPr>
            </a:pPr>
            <a:r>
              <a:t>    potkají dva heterozygoti</a:t>
            </a:r>
          </a:p>
        </p:txBody>
      </p:sp>
      <p:sp>
        <p:nvSpPr>
          <p:cNvPr id="301" name="Text Box 2"/>
          <p:cNvSpPr txBox="1"/>
          <p:nvPr/>
        </p:nvSpPr>
        <p:spPr>
          <a:xfrm>
            <a:off x="4583112" y="260350"/>
            <a:ext cx="3270385" cy="379238"/>
          </a:xfrm>
          <a:prstGeom prst="rect">
            <a:avLst/>
          </a:prstGeom>
          <a:solidFill>
            <a:srgbClr val="CCFFFF"/>
          </a:solidFill>
          <a:ln w="28575">
            <a:solidFill>
              <a:srgbClr val="FF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 b="1">
                <a:solidFill>
                  <a:srgbClr val="FF0000"/>
                </a:solidFill>
              </a:defRPr>
            </a:lvl1pPr>
          </a:lstStyle>
          <a:p>
            <a:r>
              <a:t>Riziko příbuzenských sňatků</a:t>
            </a:r>
          </a:p>
        </p:txBody>
      </p:sp>
      <p:pic>
        <p:nvPicPr>
          <p:cNvPr id="302" name="pasted-image.png" descr="pasted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2629" y="2960688"/>
            <a:ext cx="3081473" cy="3381348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292100" dist="139700" dir="2700000" rotWithShape="0">
              <a:srgbClr val="333333">
                <a:alpha val="64999"/>
              </a:srgbClr>
            </a:outerShdw>
          </a:effectLst>
        </p:spPr>
      </p:pic>
      <p:pic>
        <p:nvPicPr>
          <p:cNvPr id="303" name="pasted-image.png" descr="pasted-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1913" y="2874962"/>
            <a:ext cx="2886956" cy="3527527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292100" dist="139700" dir="2700000" rotWithShape="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9" grpId="0" animBg="1" advAuto="0"/>
      <p:bldP spid="303" grpId="0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Text Box 5"/>
          <p:cNvSpPr txBox="1"/>
          <p:nvPr/>
        </p:nvSpPr>
        <p:spPr>
          <a:xfrm>
            <a:off x="1992313" y="968375"/>
            <a:ext cx="5855455" cy="360188"/>
          </a:xfrm>
          <a:prstGeom prst="rect">
            <a:avLst/>
          </a:prstGeom>
          <a:solidFill>
            <a:srgbClr val="CCFFCC"/>
          </a:solidFill>
          <a:ln>
            <a:solidFill>
              <a:schemeClr val="accent6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 b="1">
                <a:solidFill>
                  <a:srgbClr val="FF0000"/>
                </a:solidFill>
              </a:defRPr>
            </a:lvl1pPr>
          </a:lstStyle>
          <a:p>
            <a:r>
              <a:t>Zajímavost - příbuzenské sňatky 2. stupně (přiznané)</a:t>
            </a:r>
          </a:p>
        </p:txBody>
      </p:sp>
      <p:sp>
        <p:nvSpPr>
          <p:cNvPr id="306" name="Text Box 2"/>
          <p:cNvSpPr txBox="1"/>
          <p:nvPr/>
        </p:nvSpPr>
        <p:spPr>
          <a:xfrm>
            <a:off x="4583112" y="260350"/>
            <a:ext cx="3270385" cy="379238"/>
          </a:xfrm>
          <a:prstGeom prst="rect">
            <a:avLst/>
          </a:prstGeom>
          <a:solidFill>
            <a:srgbClr val="CCFFFF"/>
          </a:solidFill>
          <a:ln w="28575">
            <a:solidFill>
              <a:srgbClr val="FF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 b="1">
                <a:solidFill>
                  <a:srgbClr val="FF0000"/>
                </a:solidFill>
              </a:defRPr>
            </a:lvl1pPr>
          </a:lstStyle>
          <a:p>
            <a:r>
              <a:t>Riziko příbuzenských sňatků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Text Box 3"/>
          <p:cNvSpPr txBox="1"/>
          <p:nvPr/>
        </p:nvSpPr>
        <p:spPr>
          <a:xfrm>
            <a:off x="1992313" y="968375"/>
            <a:ext cx="5855455" cy="360188"/>
          </a:xfrm>
          <a:prstGeom prst="rect">
            <a:avLst/>
          </a:prstGeom>
          <a:solidFill>
            <a:srgbClr val="CCFFCC"/>
          </a:solidFill>
          <a:ln>
            <a:solidFill>
              <a:schemeClr val="accent6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 b="1">
                <a:solidFill>
                  <a:srgbClr val="FF0000"/>
                </a:solidFill>
              </a:defRPr>
            </a:lvl1pPr>
          </a:lstStyle>
          <a:p>
            <a:r>
              <a:t>Zajímavost - příbuzenské sňatky 2. stupně (přiznané)</a:t>
            </a:r>
          </a:p>
        </p:txBody>
      </p:sp>
      <p:sp>
        <p:nvSpPr>
          <p:cNvPr id="309" name="Text Box 4"/>
          <p:cNvSpPr txBox="1"/>
          <p:nvPr/>
        </p:nvSpPr>
        <p:spPr>
          <a:xfrm>
            <a:off x="2279575" y="1606175"/>
            <a:ext cx="7632850" cy="1455562"/>
          </a:xfrm>
          <a:prstGeom prst="rect">
            <a:avLst/>
          </a:prstGeom>
          <a:solidFill>
            <a:srgbClr val="CCFFFF"/>
          </a:solidFill>
          <a:ln w="38100">
            <a:solidFill>
              <a:srgbClr val="003300"/>
            </a:solidFill>
            <a:miter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buSzPct val="100000"/>
              <a:buChar char="•"/>
              <a:defRPr sz="1800"/>
            </a:pPr>
            <a:r>
              <a:t> Evropa </a:t>
            </a:r>
            <a:r>
              <a:rPr b="1">
                <a:solidFill>
                  <a:srgbClr val="000066"/>
                </a:solidFill>
              </a:rPr>
              <a:t>&lt; 1 %</a:t>
            </a:r>
          </a:p>
          <a:p>
            <a:pPr>
              <a:buSzPct val="100000"/>
              <a:buChar char="•"/>
              <a:defRPr sz="1800"/>
            </a:pPr>
            <a:r>
              <a:t> Španělsko, jižní Amerika, Čína, Japonsko, severní a střední Indie, </a:t>
            </a:r>
          </a:p>
          <a:p>
            <a:pPr>
              <a:defRPr sz="1800"/>
            </a:pPr>
            <a:r>
              <a:t>    střední Asie, Nigerie, Tanzanie </a:t>
            </a:r>
            <a:r>
              <a:rPr b="1">
                <a:solidFill>
                  <a:srgbClr val="000066"/>
                </a:solidFill>
              </a:rPr>
              <a:t>1 až 10 %</a:t>
            </a:r>
          </a:p>
          <a:p>
            <a:pPr>
              <a:buSzPct val="100000"/>
              <a:buChar char="•"/>
              <a:defRPr sz="1800"/>
            </a:pPr>
            <a:r>
              <a:t> jižní Indie, muslimové v severní Africe a jihozápadní Asii   </a:t>
            </a:r>
            <a:r>
              <a:rPr b="1">
                <a:solidFill>
                  <a:srgbClr val="000066"/>
                </a:solidFill>
              </a:rPr>
              <a:t>&gt; 10 % (místy </a:t>
            </a:r>
          </a:p>
          <a:p>
            <a:pPr>
              <a:defRPr sz="1800" b="1">
                <a:solidFill>
                  <a:srgbClr val="000066"/>
                </a:solidFill>
              </a:defRPr>
            </a:pPr>
            <a:r>
              <a:t>    až 50 %)</a:t>
            </a:r>
          </a:p>
        </p:txBody>
      </p:sp>
      <p:sp>
        <p:nvSpPr>
          <p:cNvPr id="310" name="Text Box 2"/>
          <p:cNvSpPr txBox="1"/>
          <p:nvPr/>
        </p:nvSpPr>
        <p:spPr>
          <a:xfrm>
            <a:off x="4583112" y="260350"/>
            <a:ext cx="3270385" cy="379238"/>
          </a:xfrm>
          <a:prstGeom prst="rect">
            <a:avLst/>
          </a:prstGeom>
          <a:solidFill>
            <a:srgbClr val="CCFFFF"/>
          </a:solidFill>
          <a:ln w="28575">
            <a:solidFill>
              <a:srgbClr val="FF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 b="1">
                <a:solidFill>
                  <a:srgbClr val="FF0000"/>
                </a:solidFill>
              </a:defRPr>
            </a:lvl1pPr>
          </a:lstStyle>
          <a:p>
            <a:r>
              <a:t>Riziko příbuzenských sňatků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0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3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3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" grpId="0" build="p" bldLvl="5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" name="Obrázek 10" descr="Obrázek 10"/>
          <p:cNvPicPr>
            <a:picLocks noChangeAspect="1"/>
          </p:cNvPicPr>
          <p:nvPr/>
        </p:nvPicPr>
        <p:blipFill>
          <a:blip r:embed="rId2"/>
          <a:srcRect l="33202" t="14635" r="32162" b="9057"/>
          <a:stretch>
            <a:fillRect/>
          </a:stretch>
        </p:blipFill>
        <p:spPr>
          <a:xfrm>
            <a:off x="5859517" y="1218818"/>
            <a:ext cx="1008113" cy="720082"/>
          </a:xfrm>
          <a:prstGeom prst="rect">
            <a:avLst/>
          </a:prstGeom>
          <a:ln>
            <a:solidFill>
              <a:schemeClr val="accent6"/>
            </a:solidFill>
          </a:ln>
          <a:effectLst>
            <a:outerShdw blurRad="292100" dist="139700" dir="2700000" rotWithShape="0">
              <a:srgbClr val="333333">
                <a:alpha val="64999"/>
              </a:srgbClr>
            </a:outerShdw>
          </a:effectLst>
        </p:spPr>
      </p:pic>
      <p:sp>
        <p:nvSpPr>
          <p:cNvPr id="313" name="TextovéPole 11"/>
          <p:cNvSpPr txBox="1"/>
          <p:nvPr/>
        </p:nvSpPr>
        <p:spPr>
          <a:xfrm>
            <a:off x="7315465" y="2608456"/>
            <a:ext cx="586344" cy="332443"/>
          </a:xfrm>
          <a:prstGeom prst="rect">
            <a:avLst/>
          </a:prstGeom>
          <a:solidFill>
            <a:srgbClr val="FFFFCC"/>
          </a:solidFill>
          <a:ln w="19050">
            <a:solidFill>
              <a:srgbClr val="FF0000"/>
            </a:solidFill>
          </a:ln>
          <a:effectLst>
            <a:outerShdw blurRad="50800" dist="38100" dir="2700000" rotWithShape="0">
              <a:srgbClr val="000000">
                <a:alpha val="4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b="1">
                <a:solidFill>
                  <a:srgbClr val="FF0000"/>
                </a:solidFill>
              </a:defRPr>
            </a:lvl1pPr>
          </a:lstStyle>
          <a:p>
            <a:r>
              <a:t>10 %</a:t>
            </a:r>
          </a:p>
        </p:txBody>
      </p:sp>
      <p:sp>
        <p:nvSpPr>
          <p:cNvPr id="314" name="TextovéPole 12"/>
          <p:cNvSpPr txBox="1"/>
          <p:nvPr/>
        </p:nvSpPr>
        <p:spPr>
          <a:xfrm>
            <a:off x="4065435" y="2603061"/>
            <a:ext cx="1361470" cy="322918"/>
          </a:xfrm>
          <a:prstGeom prst="rect">
            <a:avLst/>
          </a:prstGeom>
          <a:ln>
            <a:solidFill>
              <a:srgbClr val="FFFF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b="1">
                <a:solidFill>
                  <a:srgbClr val="FFFF00"/>
                </a:solidFill>
              </a:defRPr>
            </a:lvl1pPr>
          </a:lstStyle>
          <a:p>
            <a:r>
              <a:t>ano, znám</a:t>
            </a:r>
          </a:p>
        </p:txBody>
      </p:sp>
      <p:sp>
        <p:nvSpPr>
          <p:cNvPr id="315" name="TextovéPole 15"/>
          <p:cNvSpPr txBox="1"/>
          <p:nvPr/>
        </p:nvSpPr>
        <p:spPr>
          <a:xfrm>
            <a:off x="1631503" y="570166"/>
            <a:ext cx="1094940" cy="332443"/>
          </a:xfrm>
          <a:prstGeom prst="rect">
            <a:avLst/>
          </a:prstGeom>
          <a:ln w="19050">
            <a:solidFill>
              <a:srgbClr val="FFFF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r>
              <a:t>2015-2017</a:t>
            </a:r>
          </a:p>
        </p:txBody>
      </p:sp>
      <p:sp>
        <p:nvSpPr>
          <p:cNvPr id="316" name="TextovéPole 18"/>
          <p:cNvSpPr txBox="1"/>
          <p:nvPr/>
        </p:nvSpPr>
        <p:spPr>
          <a:xfrm>
            <a:off x="4055181" y="3925742"/>
            <a:ext cx="2792303" cy="322918"/>
          </a:xfrm>
          <a:prstGeom prst="rect">
            <a:avLst/>
          </a:prstGeom>
          <a:ln>
            <a:solidFill>
              <a:srgbClr val="FFFF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b="1">
                <a:solidFill>
                  <a:srgbClr val="FFFF00"/>
                </a:solidFill>
              </a:defRPr>
            </a:lvl1pPr>
          </a:lstStyle>
          <a:p>
            <a:r>
              <a:t>bratranec se sestřenicí</a:t>
            </a:r>
          </a:p>
        </p:txBody>
      </p:sp>
      <p:sp>
        <p:nvSpPr>
          <p:cNvPr id="317" name="TextovéPole 19"/>
          <p:cNvSpPr txBox="1"/>
          <p:nvPr/>
        </p:nvSpPr>
        <p:spPr>
          <a:xfrm>
            <a:off x="4055183" y="4466606"/>
            <a:ext cx="1928206" cy="322918"/>
          </a:xfrm>
          <a:prstGeom prst="rect">
            <a:avLst/>
          </a:prstGeom>
          <a:ln>
            <a:solidFill>
              <a:srgbClr val="FFFF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b="1">
                <a:solidFill>
                  <a:srgbClr val="FFFF00"/>
                </a:solidFill>
              </a:defRPr>
            </a:lvl1pPr>
          </a:lstStyle>
          <a:p>
            <a:r>
              <a:t>polosourozenci</a:t>
            </a:r>
          </a:p>
        </p:txBody>
      </p:sp>
      <p:sp>
        <p:nvSpPr>
          <p:cNvPr id="318" name="TextovéPole 20"/>
          <p:cNvSpPr txBox="1"/>
          <p:nvPr/>
        </p:nvSpPr>
        <p:spPr>
          <a:xfrm>
            <a:off x="4055181" y="4963233"/>
            <a:ext cx="2216238" cy="526950"/>
          </a:xfrm>
          <a:prstGeom prst="rect">
            <a:avLst/>
          </a:prstGeom>
          <a:ln>
            <a:solidFill>
              <a:srgbClr val="FFFF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b="1">
                <a:solidFill>
                  <a:srgbClr val="FFFF00"/>
                </a:solidFill>
              </a:defRPr>
            </a:pPr>
            <a:r>
              <a:t>teta se synovcem</a:t>
            </a:r>
          </a:p>
          <a:p>
            <a:pPr>
              <a:defRPr sz="1400" b="1">
                <a:solidFill>
                  <a:schemeClr val="accent3">
                    <a:lumOff val="44000"/>
                  </a:schemeClr>
                </a:solidFill>
              </a:defRPr>
            </a:pPr>
            <a:r>
              <a:t>(2 osoby)</a:t>
            </a:r>
          </a:p>
        </p:txBody>
      </p:sp>
      <p:sp>
        <p:nvSpPr>
          <p:cNvPr id="319" name="TextovéPole 21"/>
          <p:cNvSpPr txBox="1"/>
          <p:nvPr/>
        </p:nvSpPr>
        <p:spPr>
          <a:xfrm>
            <a:off x="7305210" y="3899058"/>
            <a:ext cx="586344" cy="332444"/>
          </a:xfrm>
          <a:prstGeom prst="rect">
            <a:avLst/>
          </a:prstGeom>
          <a:solidFill>
            <a:srgbClr val="FFFFCC"/>
          </a:solidFill>
          <a:ln w="19050">
            <a:solidFill>
              <a:srgbClr val="FF0000"/>
            </a:solidFill>
          </a:ln>
          <a:effectLst>
            <a:outerShdw blurRad="50800" dist="38100" dir="2700000" rotWithShape="0">
              <a:srgbClr val="000000">
                <a:alpha val="4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b="1">
                <a:solidFill>
                  <a:srgbClr val="FF0000"/>
                </a:solidFill>
              </a:defRPr>
            </a:lvl1pPr>
          </a:lstStyle>
          <a:p>
            <a:r>
              <a:t>82 %</a:t>
            </a:r>
          </a:p>
        </p:txBody>
      </p:sp>
      <p:sp>
        <p:nvSpPr>
          <p:cNvPr id="320" name="TextovéPole 22"/>
          <p:cNvSpPr txBox="1"/>
          <p:nvPr/>
        </p:nvSpPr>
        <p:spPr>
          <a:xfrm>
            <a:off x="7305212" y="4465830"/>
            <a:ext cx="575132" cy="332444"/>
          </a:xfrm>
          <a:prstGeom prst="rect">
            <a:avLst/>
          </a:prstGeom>
          <a:solidFill>
            <a:srgbClr val="FFFFCC"/>
          </a:solidFill>
          <a:ln w="19050">
            <a:solidFill>
              <a:srgbClr val="FF0000"/>
            </a:solidFill>
          </a:ln>
          <a:effectLst>
            <a:outerShdw blurRad="50800" dist="38100" dir="2700000" rotWithShape="0">
              <a:srgbClr val="000000">
                <a:alpha val="4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b="1">
                <a:solidFill>
                  <a:srgbClr val="FF0000"/>
                </a:solidFill>
              </a:defRPr>
            </a:lvl1pPr>
          </a:lstStyle>
          <a:p>
            <a:r>
              <a:t>11 %</a:t>
            </a:r>
          </a:p>
        </p:txBody>
      </p:sp>
      <p:sp>
        <p:nvSpPr>
          <p:cNvPr id="321" name="TextovéPole 23"/>
          <p:cNvSpPr txBox="1"/>
          <p:nvPr/>
        </p:nvSpPr>
        <p:spPr>
          <a:xfrm>
            <a:off x="7305212" y="4963233"/>
            <a:ext cx="473334" cy="332444"/>
          </a:xfrm>
          <a:prstGeom prst="rect">
            <a:avLst/>
          </a:prstGeom>
          <a:solidFill>
            <a:srgbClr val="FFFFCC"/>
          </a:solidFill>
          <a:ln w="19050">
            <a:solidFill>
              <a:srgbClr val="FF0000"/>
            </a:solidFill>
          </a:ln>
          <a:effectLst>
            <a:outerShdw blurRad="50800" dist="38100" dir="2700000" rotWithShape="0">
              <a:srgbClr val="000000">
                <a:alpha val="4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b="1">
                <a:solidFill>
                  <a:srgbClr val="FF0000"/>
                </a:solidFill>
              </a:defRPr>
            </a:lvl1pPr>
          </a:lstStyle>
          <a:p>
            <a:r>
              <a:t>7 %</a:t>
            </a:r>
          </a:p>
        </p:txBody>
      </p:sp>
      <p:sp>
        <p:nvSpPr>
          <p:cNvPr id="322" name="TextovéPole 1"/>
          <p:cNvSpPr txBox="1"/>
          <p:nvPr/>
        </p:nvSpPr>
        <p:spPr>
          <a:xfrm>
            <a:off x="1565780" y="908720"/>
            <a:ext cx="1764765" cy="313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t>(288 respondentů)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2" grpId="0" animBg="1" advAuto="0"/>
      <p:bldP spid="313" grpId="0" animBg="1" advAuto="0"/>
      <p:bldP spid="314" grpId="0" animBg="1" advAuto="0"/>
      <p:bldP spid="315" grpId="0" animBg="1" advAuto="0"/>
      <p:bldP spid="316" grpId="0" animBg="1" advAuto="0"/>
      <p:bldP spid="317" grpId="0" animBg="1" advAuto="0"/>
      <p:bldP spid="318" grpId="0" animBg="1" advAuto="0"/>
      <p:bldP spid="319" grpId="0" animBg="1" advAuto="0"/>
      <p:bldP spid="320" grpId="0" animBg="1" advAuto="0"/>
      <p:bldP spid="321" grpId="0" animBg="1" advAuto="0"/>
      <p:bldP spid="322" grpId="0" animBg="1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4" name="Obrázek 1" descr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2580" y="3212976"/>
            <a:ext cx="4392490" cy="3423915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292100" dist="139700" dir="2700000" rotWithShape="0">
              <a:srgbClr val="333333">
                <a:alpha val="64999"/>
              </a:srgbClr>
            </a:outerShdw>
          </a:effectLst>
        </p:spPr>
      </p:pic>
      <p:pic>
        <p:nvPicPr>
          <p:cNvPr id="325" name="Obrázek 2" descr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5089" y="1556792"/>
            <a:ext cx="4498199" cy="3483273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292100" dist="139700" dir="2700000" rotWithShape="0">
              <a:srgbClr val="333333">
                <a:alpha val="64999"/>
              </a:srgbClr>
            </a:outerShdw>
          </a:effectLst>
        </p:spPr>
      </p:pic>
      <p:sp>
        <p:nvSpPr>
          <p:cNvPr id="326" name="Text Box 3"/>
          <p:cNvSpPr txBox="1"/>
          <p:nvPr/>
        </p:nvSpPr>
        <p:spPr>
          <a:xfrm>
            <a:off x="1992314" y="899428"/>
            <a:ext cx="7100253" cy="360187"/>
          </a:xfrm>
          <a:prstGeom prst="rect">
            <a:avLst/>
          </a:prstGeom>
          <a:solidFill>
            <a:srgbClr val="CCFFCC"/>
          </a:solidFill>
          <a:ln>
            <a:solidFill>
              <a:schemeClr val="accent6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800" b="1">
                <a:solidFill>
                  <a:srgbClr val="FF0000"/>
                </a:solidFill>
              </a:defRPr>
            </a:pPr>
            <a:r>
              <a:t>Zajímavost - příbuzenské sňatky 2. stupně </a:t>
            </a:r>
            <a:r>
              <a:rPr i="1"/>
              <a:t>u známých osobností</a:t>
            </a:r>
          </a:p>
        </p:txBody>
      </p:sp>
      <p:sp>
        <p:nvSpPr>
          <p:cNvPr id="327" name="Text Box 2"/>
          <p:cNvSpPr txBox="1"/>
          <p:nvPr/>
        </p:nvSpPr>
        <p:spPr>
          <a:xfrm>
            <a:off x="4583112" y="260350"/>
            <a:ext cx="3270385" cy="379238"/>
          </a:xfrm>
          <a:prstGeom prst="rect">
            <a:avLst/>
          </a:prstGeom>
          <a:solidFill>
            <a:srgbClr val="CCFFFF"/>
          </a:solidFill>
          <a:ln w="28575">
            <a:solidFill>
              <a:srgbClr val="FF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 b="1">
                <a:solidFill>
                  <a:srgbClr val="FF0000"/>
                </a:solidFill>
              </a:defRPr>
            </a:lvl1pPr>
          </a:lstStyle>
          <a:p>
            <a:r>
              <a:t>Riziko příbuzenských sňatků</a:t>
            </a:r>
          </a:p>
        </p:txBody>
      </p:sp>
      <p:sp>
        <p:nvSpPr>
          <p:cNvPr id="328" name="Přímá spojnice 8"/>
          <p:cNvSpPr/>
          <p:nvPr/>
        </p:nvSpPr>
        <p:spPr>
          <a:xfrm>
            <a:off x="4151784" y="2132856"/>
            <a:ext cx="504057" cy="1"/>
          </a:xfrm>
          <a:prstGeom prst="line">
            <a:avLst/>
          </a:prstGeom>
          <a:ln w="38100">
            <a:solidFill>
              <a:srgbClr val="FF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29" name="Přímá spojnice 9"/>
          <p:cNvSpPr/>
          <p:nvPr/>
        </p:nvSpPr>
        <p:spPr>
          <a:xfrm>
            <a:off x="3791744" y="2708919"/>
            <a:ext cx="504057" cy="1"/>
          </a:xfrm>
          <a:prstGeom prst="line">
            <a:avLst/>
          </a:prstGeom>
          <a:ln w="38100">
            <a:solidFill>
              <a:srgbClr val="FF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30" name="Přímá spojnice 10"/>
          <p:cNvSpPr/>
          <p:nvPr/>
        </p:nvSpPr>
        <p:spPr>
          <a:xfrm>
            <a:off x="7536160" y="3861048"/>
            <a:ext cx="504057" cy="1"/>
          </a:xfrm>
          <a:prstGeom prst="line">
            <a:avLst/>
          </a:prstGeom>
          <a:ln w="38100">
            <a:solidFill>
              <a:srgbClr val="FF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4" grpId="0" animBg="1" advAuto="0"/>
      <p:bldP spid="325" grpId="0" animBg="1" advAuto="0"/>
      <p:bldP spid="328" grpId="0" animBg="1" advAuto="0"/>
      <p:bldP spid="329" grpId="0" animBg="1" advAuto="0"/>
      <p:bldP spid="330" grpId="0" animBg="1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Text Box 2"/>
          <p:cNvSpPr txBox="1"/>
          <p:nvPr/>
        </p:nvSpPr>
        <p:spPr>
          <a:xfrm>
            <a:off x="1992314" y="741362"/>
            <a:ext cx="7996570" cy="626888"/>
          </a:xfrm>
          <a:prstGeom prst="rect">
            <a:avLst/>
          </a:prstGeom>
          <a:solidFill>
            <a:schemeClr val="accent3">
              <a:lumOff val="44000"/>
              <a:alpha val="80000"/>
            </a:schemeClr>
          </a:solidFill>
          <a:ln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800" b="1" u="sng">
                <a:solidFill>
                  <a:srgbClr val="000066"/>
                </a:solidFill>
              </a:defRPr>
            </a:pPr>
            <a:r>
              <a:t>Albinismus</a:t>
            </a:r>
            <a:r>
              <a:rPr b="0" u="none"/>
              <a:t>:</a:t>
            </a:r>
          </a:p>
          <a:p>
            <a:pPr>
              <a:buSzPct val="100000"/>
              <a:buChar char="•"/>
              <a:defRPr sz="1800">
                <a:solidFill>
                  <a:srgbClr val="000066"/>
                </a:solidFill>
              </a:defRPr>
            </a:pPr>
            <a:r>
              <a:t> četnost v naší populaci je asi 1/25 000 (USA a Evropa 1/17 000 až 1/20 000)</a:t>
            </a:r>
          </a:p>
        </p:txBody>
      </p:sp>
      <p:sp>
        <p:nvSpPr>
          <p:cNvPr id="333" name="Text Box 2"/>
          <p:cNvSpPr txBox="1"/>
          <p:nvPr/>
        </p:nvSpPr>
        <p:spPr>
          <a:xfrm>
            <a:off x="4583112" y="260350"/>
            <a:ext cx="3270385" cy="379238"/>
          </a:xfrm>
          <a:prstGeom prst="rect">
            <a:avLst/>
          </a:prstGeom>
          <a:solidFill>
            <a:srgbClr val="CCFFFF"/>
          </a:solidFill>
          <a:ln w="28575">
            <a:solidFill>
              <a:srgbClr val="FF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 b="1">
                <a:solidFill>
                  <a:srgbClr val="FF0000"/>
                </a:solidFill>
              </a:defRPr>
            </a:lvl1pPr>
          </a:lstStyle>
          <a:p>
            <a:r>
              <a:t>Riziko příbuzenských sňatků</a:t>
            </a:r>
          </a:p>
        </p:txBody>
      </p:sp>
      <p:sp>
        <p:nvSpPr>
          <p:cNvPr id="334" name="Text Box 6"/>
          <p:cNvSpPr txBox="1"/>
          <p:nvPr/>
        </p:nvSpPr>
        <p:spPr>
          <a:xfrm>
            <a:off x="2237589" y="1582890"/>
            <a:ext cx="3239391" cy="893587"/>
          </a:xfrm>
          <a:prstGeom prst="rect">
            <a:avLst/>
          </a:prstGeom>
          <a:solidFill>
            <a:schemeClr val="accent3">
              <a:lumOff val="44000"/>
            </a:schemeClr>
          </a:solidFill>
          <a:ln>
            <a:solidFill>
              <a:schemeClr val="accent6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1800" b="1">
                <a:solidFill>
                  <a:srgbClr val="000066"/>
                </a:solidFill>
              </a:defRPr>
            </a:pPr>
            <a:r>
              <a:t>Albinismus</a:t>
            </a:r>
            <a:r>
              <a:rPr b="0"/>
              <a:t> – většinový </a:t>
            </a:r>
          </a:p>
          <a:p>
            <a:pPr>
              <a:defRPr sz="1800">
                <a:solidFill>
                  <a:srgbClr val="000066"/>
                </a:solidFill>
              </a:defRPr>
            </a:pPr>
            <a:r>
              <a:t>                            x </a:t>
            </a:r>
          </a:p>
          <a:p>
            <a:pPr>
              <a:defRPr sz="1800">
                <a:solidFill>
                  <a:srgbClr val="000066"/>
                </a:solidFill>
              </a:defRPr>
            </a:pPr>
            <a:r>
              <a:t>                        oculocutaneous</a:t>
            </a:r>
          </a:p>
        </p:txBody>
      </p:sp>
      <p:sp>
        <p:nvSpPr>
          <p:cNvPr id="335" name="Text Box 7"/>
          <p:cNvSpPr txBox="1"/>
          <p:nvPr/>
        </p:nvSpPr>
        <p:spPr>
          <a:xfrm>
            <a:off x="6053939" y="2159152"/>
            <a:ext cx="3938920" cy="360187"/>
          </a:xfrm>
          <a:prstGeom prst="rect">
            <a:avLst/>
          </a:prstGeom>
          <a:solidFill>
            <a:schemeClr val="accent3">
              <a:lumOff val="44000"/>
            </a:schemeClr>
          </a:solidFill>
          <a:ln>
            <a:solidFill>
              <a:schemeClr val="accent6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>
                <a:solidFill>
                  <a:srgbClr val="000066"/>
                </a:solidFill>
              </a:defRPr>
            </a:lvl1pPr>
          </a:lstStyle>
          <a:p>
            <a:r>
              <a:t>(duhovka vzácně růžová nebo hnědá)</a:t>
            </a:r>
          </a:p>
        </p:txBody>
      </p:sp>
      <p:sp>
        <p:nvSpPr>
          <p:cNvPr id="336" name="Text Box 8"/>
          <p:cNvSpPr txBox="1"/>
          <p:nvPr/>
        </p:nvSpPr>
        <p:spPr>
          <a:xfrm>
            <a:off x="6053939" y="1562252"/>
            <a:ext cx="3163042" cy="360187"/>
          </a:xfrm>
          <a:prstGeom prst="rect">
            <a:avLst/>
          </a:prstGeom>
          <a:solidFill>
            <a:schemeClr val="accent3">
              <a:lumOff val="44000"/>
            </a:schemeClr>
          </a:solidFill>
          <a:ln>
            <a:solidFill>
              <a:schemeClr val="accent6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>
                <a:solidFill>
                  <a:srgbClr val="000066"/>
                </a:solidFill>
              </a:defRPr>
            </a:lvl1pPr>
          </a:lstStyle>
          <a:p>
            <a:r>
              <a:t>(duhovka má modré zbarvení)</a:t>
            </a:r>
          </a:p>
        </p:txBody>
      </p:sp>
      <p:pic>
        <p:nvPicPr>
          <p:cNvPr id="337" name="Picture 11" descr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3857" y="2648329"/>
            <a:ext cx="3368676" cy="4035426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292100" dist="139700" dir="2700000" rotWithShape="0">
              <a:srgbClr val="333333">
                <a:alpha val="64999"/>
              </a:srgbClr>
            </a:outerShdw>
          </a:effectLst>
        </p:spPr>
      </p:pic>
      <p:pic>
        <p:nvPicPr>
          <p:cNvPr id="338" name="Picture 8" descr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0014" y="2977943"/>
            <a:ext cx="3887787" cy="3096345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292100" dist="139700" dir="2700000" rotWithShape="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4" grpId="0" animBg="1" advAuto="0"/>
      <p:bldP spid="335" grpId="0" animBg="1" advAuto="0"/>
      <p:bldP spid="336" grpId="0" animBg="1" advAuto="0"/>
      <p:bldP spid="337" grpId="0" animBg="1" advAuto="0"/>
      <p:bldP spid="338" grpId="0" animBg="1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Text Box 2"/>
          <p:cNvSpPr txBox="1"/>
          <p:nvPr/>
        </p:nvSpPr>
        <p:spPr>
          <a:xfrm>
            <a:off x="1992314" y="741362"/>
            <a:ext cx="7996570" cy="626888"/>
          </a:xfrm>
          <a:prstGeom prst="rect">
            <a:avLst/>
          </a:prstGeom>
          <a:solidFill>
            <a:schemeClr val="accent3">
              <a:lumOff val="44000"/>
              <a:alpha val="80000"/>
            </a:schemeClr>
          </a:solidFill>
          <a:ln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800" b="1" u="sng">
                <a:solidFill>
                  <a:srgbClr val="000066"/>
                </a:solidFill>
              </a:defRPr>
            </a:pPr>
            <a:r>
              <a:t>Albinismus</a:t>
            </a:r>
            <a:r>
              <a:rPr b="0" u="none"/>
              <a:t>:</a:t>
            </a:r>
          </a:p>
          <a:p>
            <a:pPr>
              <a:buSzPct val="100000"/>
              <a:buChar char="•"/>
              <a:defRPr sz="1800">
                <a:solidFill>
                  <a:srgbClr val="000066"/>
                </a:solidFill>
              </a:defRPr>
            </a:pPr>
            <a:r>
              <a:t> četnost v naší populaci je asi 1/25 000 (USA a Evropa 1/17 000 až 1/20 000)</a:t>
            </a:r>
          </a:p>
        </p:txBody>
      </p:sp>
      <p:pic>
        <p:nvPicPr>
          <p:cNvPr id="341" name="Picture 23" descr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424" y="1718957"/>
            <a:ext cx="2067693" cy="3067716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292100" dist="139700" dir="2700000" rotWithShape="0">
              <a:srgbClr val="333333">
                <a:alpha val="64999"/>
              </a:srgbClr>
            </a:outerShdw>
          </a:effectLst>
        </p:spPr>
      </p:pic>
      <p:pic>
        <p:nvPicPr>
          <p:cNvPr id="342" name="Picture 24" descr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8997" y="2522703"/>
            <a:ext cx="2088233" cy="3314133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292100" dist="139700" dir="2700000" rotWithShape="0">
              <a:srgbClr val="333333">
                <a:alpha val="64999"/>
              </a:srgbClr>
            </a:outerShdw>
          </a:effectLst>
        </p:spPr>
      </p:pic>
      <p:pic>
        <p:nvPicPr>
          <p:cNvPr id="343" name="Picture 25" descr="Pictur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0224" y="4437112"/>
            <a:ext cx="2555888" cy="2129614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292100" dist="139700" dir="2700000" rotWithShape="0">
              <a:srgbClr val="333333">
                <a:alpha val="64999"/>
              </a:srgbClr>
            </a:outerShdw>
          </a:effectLst>
        </p:spPr>
      </p:pic>
      <p:sp>
        <p:nvSpPr>
          <p:cNvPr id="344" name="Text Box 2"/>
          <p:cNvSpPr txBox="1"/>
          <p:nvPr/>
        </p:nvSpPr>
        <p:spPr>
          <a:xfrm>
            <a:off x="4583112" y="260350"/>
            <a:ext cx="3270385" cy="379238"/>
          </a:xfrm>
          <a:prstGeom prst="rect">
            <a:avLst/>
          </a:prstGeom>
          <a:solidFill>
            <a:srgbClr val="CCFFFF"/>
          </a:solidFill>
          <a:ln w="28575">
            <a:solidFill>
              <a:srgbClr val="FF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 b="1">
                <a:solidFill>
                  <a:srgbClr val="FF0000"/>
                </a:solidFill>
              </a:defRPr>
            </a:lvl1pPr>
          </a:lstStyle>
          <a:p>
            <a:r>
              <a:t>Riziko příbuzenských sňatků</a:t>
            </a:r>
          </a:p>
        </p:txBody>
      </p:sp>
      <p:pic>
        <p:nvPicPr>
          <p:cNvPr id="345" name="Picture 8" descr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08168" y="1716877"/>
            <a:ext cx="3092421" cy="2462893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292100" dist="139700" dir="2700000" rotWithShape="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1" grpId="0" animBg="1" advAuto="0"/>
      <p:bldP spid="342" grpId="0" animBg="1" advAuto="0"/>
      <p:bldP spid="343" grpId="0" animBg="1" advAuto="0"/>
      <p:bldP spid="345" grpId="0" animBg="1" advAuto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Text Box 2"/>
          <p:cNvSpPr txBox="1"/>
          <p:nvPr/>
        </p:nvSpPr>
        <p:spPr>
          <a:xfrm>
            <a:off x="1992314" y="741364"/>
            <a:ext cx="7996570" cy="893587"/>
          </a:xfrm>
          <a:prstGeom prst="rect">
            <a:avLst/>
          </a:prstGeom>
          <a:solidFill>
            <a:schemeClr val="accent3">
              <a:lumOff val="44000"/>
              <a:alpha val="80000"/>
            </a:schemeClr>
          </a:solidFill>
          <a:ln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800" b="1" u="sng">
                <a:solidFill>
                  <a:srgbClr val="000066"/>
                </a:solidFill>
              </a:defRPr>
            </a:pPr>
            <a:r>
              <a:t>Albinismus</a:t>
            </a:r>
            <a:r>
              <a:rPr b="0" u="none"/>
              <a:t>:</a:t>
            </a:r>
          </a:p>
          <a:p>
            <a:pPr>
              <a:buSzPct val="100000"/>
              <a:buChar char="•"/>
              <a:defRPr sz="1800">
                <a:solidFill>
                  <a:srgbClr val="000066"/>
                </a:solidFill>
              </a:defRPr>
            </a:pPr>
            <a:r>
              <a:t> četnost v naší populaci je asi 1/25 000 (USA a Evropa 1/17 000 až 1/20 000)</a:t>
            </a:r>
          </a:p>
          <a:p>
            <a:pPr>
              <a:buSzPct val="100000"/>
              <a:buChar char="•"/>
              <a:defRPr sz="1800">
                <a:solidFill>
                  <a:srgbClr val="000066"/>
                </a:solidFill>
              </a:defRPr>
            </a:pPr>
            <a:r>
              <a:t> </a:t>
            </a:r>
            <a:r>
              <a:rPr b="1"/>
              <a:t>četnost u indiánů kmene Hopi v Arizoně – asi 1/192</a:t>
            </a:r>
          </a:p>
        </p:txBody>
      </p:sp>
      <p:pic>
        <p:nvPicPr>
          <p:cNvPr id="348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850" y="1844675"/>
            <a:ext cx="2889250" cy="2851150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292100" dist="139700" dir="2700000" rotWithShape="0">
              <a:srgbClr val="333333">
                <a:alpha val="64999"/>
              </a:srgbClr>
            </a:outerShdw>
          </a:effectLst>
        </p:spPr>
      </p:pic>
      <p:pic>
        <p:nvPicPr>
          <p:cNvPr id="349" name="Picture 8" descr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2039" y="2132013"/>
            <a:ext cx="2803526" cy="3960813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292100" dist="139700" dir="2700000" rotWithShape="0">
              <a:srgbClr val="333333">
                <a:alpha val="64999"/>
              </a:srgbClr>
            </a:outerShdw>
          </a:effectLst>
        </p:spPr>
      </p:pic>
      <p:pic>
        <p:nvPicPr>
          <p:cNvPr id="350" name="Picture 11" descr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7664" y="2276475"/>
            <a:ext cx="2352676" cy="3648076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292100" dist="139700" dir="2700000" rotWithShape="0">
              <a:srgbClr val="333333">
                <a:alpha val="64999"/>
              </a:srgbClr>
            </a:outerShdw>
          </a:effectLst>
        </p:spPr>
      </p:pic>
      <p:pic>
        <p:nvPicPr>
          <p:cNvPr id="351" name="Picture 12" descr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79650" y="4868862"/>
            <a:ext cx="2343150" cy="1676401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292100" dist="139700" dir="2700000" rotWithShape="0">
              <a:srgbClr val="333333">
                <a:alpha val="64999"/>
              </a:srgbClr>
            </a:outerShdw>
          </a:effectLst>
        </p:spPr>
      </p:pic>
      <p:sp>
        <p:nvSpPr>
          <p:cNvPr id="352" name="Text Box 2"/>
          <p:cNvSpPr txBox="1"/>
          <p:nvPr/>
        </p:nvSpPr>
        <p:spPr>
          <a:xfrm>
            <a:off x="4583112" y="260350"/>
            <a:ext cx="3270385" cy="379238"/>
          </a:xfrm>
          <a:prstGeom prst="rect">
            <a:avLst/>
          </a:prstGeom>
          <a:solidFill>
            <a:srgbClr val="CCFFFF"/>
          </a:solidFill>
          <a:ln w="28575">
            <a:solidFill>
              <a:srgbClr val="FF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 b="1">
                <a:solidFill>
                  <a:srgbClr val="FF0000"/>
                </a:solidFill>
              </a:defRPr>
            </a:lvl1pPr>
          </a:lstStyle>
          <a:p>
            <a:r>
              <a:t>Riziko příbuzenských sňatků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7" grpId="0" animBg="1" advAuto="0"/>
      <p:bldP spid="348" grpId="0" animBg="1" advAuto="0"/>
      <p:bldP spid="349" grpId="0" animBg="1" advAuto="0"/>
      <p:bldP spid="350" grpId="0" animBg="1" advAuto="0"/>
      <p:bldP spid="351" grpId="0" animBg="1" advAuto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Text Box 2"/>
          <p:cNvSpPr txBox="1"/>
          <p:nvPr/>
        </p:nvSpPr>
        <p:spPr>
          <a:xfrm>
            <a:off x="1992314" y="741364"/>
            <a:ext cx="7996570" cy="1160287"/>
          </a:xfrm>
          <a:prstGeom prst="rect">
            <a:avLst/>
          </a:prstGeom>
          <a:solidFill>
            <a:schemeClr val="accent3">
              <a:lumOff val="44000"/>
              <a:alpha val="80000"/>
            </a:schemeClr>
          </a:solidFill>
          <a:ln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800" b="1" u="sng">
                <a:solidFill>
                  <a:srgbClr val="000066"/>
                </a:solidFill>
              </a:defRPr>
            </a:pPr>
            <a:r>
              <a:t>Albinismus</a:t>
            </a:r>
            <a:r>
              <a:rPr b="0" u="none"/>
              <a:t>:</a:t>
            </a:r>
          </a:p>
          <a:p>
            <a:pPr>
              <a:buSzPct val="100000"/>
              <a:buChar char="•"/>
              <a:defRPr sz="1800">
                <a:solidFill>
                  <a:srgbClr val="000066"/>
                </a:solidFill>
              </a:defRPr>
            </a:pPr>
            <a:r>
              <a:t> četnost v naší populaci je asi 1/25 000 (USA a Evropa 1/17 000 až 1/20 000)</a:t>
            </a:r>
          </a:p>
          <a:p>
            <a:pPr>
              <a:buSzPct val="100000"/>
              <a:buChar char="•"/>
              <a:defRPr sz="1800">
                <a:solidFill>
                  <a:srgbClr val="000066"/>
                </a:solidFill>
              </a:defRPr>
            </a:pPr>
            <a:r>
              <a:t> četnost u indiánů kmene Hopi v Arizoně – asi 1/192</a:t>
            </a:r>
          </a:p>
          <a:p>
            <a:pPr>
              <a:buSzPct val="100000"/>
              <a:buChar char="•"/>
              <a:defRPr sz="1800">
                <a:solidFill>
                  <a:srgbClr val="000066"/>
                </a:solidFill>
              </a:defRPr>
            </a:pPr>
            <a:r>
              <a:t> </a:t>
            </a:r>
            <a:r>
              <a:rPr b="1"/>
              <a:t>Burundi, Tanzanie – asi 1/250</a:t>
            </a:r>
          </a:p>
        </p:txBody>
      </p:sp>
      <p:pic>
        <p:nvPicPr>
          <p:cNvPr id="355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5189" y="2205038"/>
            <a:ext cx="3367088" cy="3752851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292100" dist="139700" dir="2700000" rotWithShape="0">
              <a:srgbClr val="333333">
                <a:alpha val="64999"/>
              </a:srgbClr>
            </a:outerShdw>
          </a:effectLst>
        </p:spPr>
      </p:pic>
      <p:sp>
        <p:nvSpPr>
          <p:cNvPr id="356" name="Oval 5"/>
          <p:cNvSpPr/>
          <p:nvPr/>
        </p:nvSpPr>
        <p:spPr>
          <a:xfrm>
            <a:off x="4151314" y="4149726"/>
            <a:ext cx="720727" cy="574677"/>
          </a:xfrm>
          <a:prstGeom prst="ellipse">
            <a:avLst/>
          </a:prstGeom>
          <a:ln w="28575">
            <a:solidFill>
              <a:srgbClr val="FFFF00"/>
            </a:solidFill>
          </a:ln>
        </p:spPr>
        <p:txBody>
          <a:bodyPr lIns="45719" rIns="45719" anchor="ctr"/>
          <a:lstStyle/>
          <a:p>
            <a:endParaRPr/>
          </a:p>
        </p:txBody>
      </p:sp>
      <p:pic>
        <p:nvPicPr>
          <p:cNvPr id="357" name="Picture 6" descr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1" y="2565400"/>
            <a:ext cx="3260726" cy="2871789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292100" dist="139700" dir="2700000" rotWithShape="0">
              <a:srgbClr val="333333">
                <a:alpha val="64999"/>
              </a:srgbClr>
            </a:outerShdw>
          </a:effectLst>
        </p:spPr>
      </p:pic>
      <p:sp>
        <p:nvSpPr>
          <p:cNvPr id="358" name="Text Box 2"/>
          <p:cNvSpPr txBox="1"/>
          <p:nvPr/>
        </p:nvSpPr>
        <p:spPr>
          <a:xfrm>
            <a:off x="4583112" y="260350"/>
            <a:ext cx="3270385" cy="379238"/>
          </a:xfrm>
          <a:prstGeom prst="rect">
            <a:avLst/>
          </a:prstGeom>
          <a:solidFill>
            <a:srgbClr val="CCFFFF"/>
          </a:solidFill>
          <a:ln w="28575">
            <a:solidFill>
              <a:srgbClr val="FF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 b="1">
                <a:solidFill>
                  <a:srgbClr val="FF0000"/>
                </a:solidFill>
              </a:defRPr>
            </a:lvl1pPr>
          </a:lstStyle>
          <a:p>
            <a:r>
              <a:t>Riziko příbuzenských sňatků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4" grpId="0" animBg="1" advAuto="0"/>
      <p:bldP spid="355" grpId="0" animBg="1" advAuto="0"/>
      <p:bldP spid="356" grpId="0" animBg="1" advAuto="0"/>
      <p:bldP spid="357" grpId="0" animBg="1" advAuto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Text Box 4"/>
          <p:cNvSpPr txBox="1"/>
          <p:nvPr/>
        </p:nvSpPr>
        <p:spPr>
          <a:xfrm>
            <a:off x="1992313" y="741362"/>
            <a:ext cx="1409252" cy="360188"/>
          </a:xfrm>
          <a:prstGeom prst="rect">
            <a:avLst/>
          </a:prstGeom>
          <a:solidFill>
            <a:schemeClr val="accent3">
              <a:lumOff val="44000"/>
              <a:alpha val="80000"/>
            </a:schemeClr>
          </a:solidFill>
          <a:ln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800" b="1">
                <a:solidFill>
                  <a:srgbClr val="000066"/>
                </a:solidFill>
              </a:defRPr>
            </a:pPr>
            <a:r>
              <a:t>Albinismus</a:t>
            </a:r>
            <a:r>
              <a:rPr b="0"/>
              <a:t>:</a:t>
            </a:r>
          </a:p>
        </p:txBody>
      </p:sp>
      <p:pic>
        <p:nvPicPr>
          <p:cNvPr id="361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2314" y="1268413"/>
            <a:ext cx="4103688" cy="5145089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292100" dist="139700" dir="2700000" rotWithShape="0">
              <a:srgbClr val="333333">
                <a:alpha val="64999"/>
              </a:srgbClr>
            </a:outerShdw>
          </a:effectLst>
        </p:spPr>
      </p:pic>
      <p:pic>
        <p:nvPicPr>
          <p:cNvPr id="362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0096" y="1772816"/>
            <a:ext cx="3209926" cy="4371976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292100" dist="139700" dir="2700000" rotWithShape="0">
              <a:srgbClr val="333333">
                <a:alpha val="64999"/>
              </a:srgbClr>
            </a:outerShdw>
          </a:effectLst>
        </p:spPr>
      </p:pic>
      <p:sp>
        <p:nvSpPr>
          <p:cNvPr id="363" name="Text Box 2"/>
          <p:cNvSpPr txBox="1"/>
          <p:nvPr/>
        </p:nvSpPr>
        <p:spPr>
          <a:xfrm>
            <a:off x="4583112" y="260350"/>
            <a:ext cx="3270385" cy="379238"/>
          </a:xfrm>
          <a:prstGeom prst="rect">
            <a:avLst/>
          </a:prstGeom>
          <a:solidFill>
            <a:srgbClr val="CCFFFF"/>
          </a:solidFill>
          <a:ln w="28575">
            <a:solidFill>
              <a:srgbClr val="FF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 b="1">
                <a:solidFill>
                  <a:srgbClr val="FF0000"/>
                </a:solidFill>
              </a:defRPr>
            </a:lvl1pPr>
          </a:lstStyle>
          <a:p>
            <a:r>
              <a:t>Riziko příbuzenských sňatků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ext Box 3"/>
          <p:cNvSpPr txBox="1"/>
          <p:nvPr/>
        </p:nvSpPr>
        <p:spPr>
          <a:xfrm>
            <a:off x="1919289" y="1317625"/>
            <a:ext cx="2519323" cy="360188"/>
          </a:xfrm>
          <a:prstGeom prst="rect">
            <a:avLst/>
          </a:prstGeom>
          <a:solidFill>
            <a:schemeClr val="accent3">
              <a:lumOff val="44000"/>
              <a:alpha val="80000"/>
            </a:schemeClr>
          </a:solidFill>
          <a:ln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buSzPct val="100000"/>
              <a:buChar char="•"/>
              <a:defRPr sz="1800">
                <a:solidFill>
                  <a:srgbClr val="000066"/>
                </a:solidFill>
              </a:defRPr>
            </a:lvl1pPr>
          </a:lstStyle>
          <a:p>
            <a:r>
              <a:t> nauka o rodokmenech</a:t>
            </a:r>
          </a:p>
        </p:txBody>
      </p:sp>
      <p:sp>
        <p:nvSpPr>
          <p:cNvPr id="128" name="Text Box 4"/>
          <p:cNvSpPr txBox="1"/>
          <p:nvPr/>
        </p:nvSpPr>
        <p:spPr>
          <a:xfrm>
            <a:off x="1979703" y="3159124"/>
            <a:ext cx="2565647" cy="360187"/>
          </a:xfrm>
          <a:prstGeom prst="rect">
            <a:avLst/>
          </a:prstGeom>
          <a:solidFill>
            <a:schemeClr val="accent3">
              <a:lumOff val="44000"/>
              <a:alpha val="80000"/>
            </a:schemeClr>
          </a:solidFill>
          <a:ln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 b="1">
                <a:solidFill>
                  <a:srgbClr val="000066"/>
                </a:solidFill>
              </a:defRPr>
            </a:lvl1pPr>
          </a:lstStyle>
          <a:p>
            <a:r>
              <a:t>Genetické poradenství</a:t>
            </a:r>
          </a:p>
        </p:txBody>
      </p:sp>
      <p:sp>
        <p:nvSpPr>
          <p:cNvPr id="129" name="Text Box 5"/>
          <p:cNvSpPr txBox="1"/>
          <p:nvPr/>
        </p:nvSpPr>
        <p:spPr>
          <a:xfrm>
            <a:off x="1979704" y="3519487"/>
            <a:ext cx="4996754" cy="1426987"/>
          </a:xfrm>
          <a:prstGeom prst="rect">
            <a:avLst/>
          </a:prstGeom>
          <a:solidFill>
            <a:schemeClr val="accent3">
              <a:lumOff val="44000"/>
              <a:alpha val="80000"/>
            </a:schemeClr>
          </a:solidFill>
          <a:ln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buSzPct val="100000"/>
              <a:buChar char="•"/>
              <a:defRPr sz="1800" b="1">
                <a:solidFill>
                  <a:srgbClr val="FF0000"/>
                </a:solidFill>
              </a:defRPr>
            </a:pPr>
            <a:r>
              <a:t> sestavení rodokmenu</a:t>
            </a:r>
            <a:r>
              <a:rPr b="0">
                <a:solidFill>
                  <a:srgbClr val="000066"/>
                </a:solidFill>
              </a:rPr>
              <a:t>, rodinná anamnéza</a:t>
            </a:r>
          </a:p>
          <a:p>
            <a:pPr>
              <a:buSzPct val="100000"/>
              <a:buChar char="-"/>
              <a:defRPr sz="1800">
                <a:solidFill>
                  <a:srgbClr val="000066"/>
                </a:solidFill>
              </a:defRPr>
            </a:pPr>
            <a:endParaRPr b="0">
              <a:solidFill>
                <a:srgbClr val="000066"/>
              </a:solidFill>
            </a:endParaRPr>
          </a:p>
          <a:p>
            <a:pPr>
              <a:buSzPct val="100000"/>
              <a:buChar char="•"/>
              <a:defRPr sz="1800">
                <a:solidFill>
                  <a:srgbClr val="000066"/>
                </a:solidFill>
              </a:defRPr>
            </a:pPr>
            <a:r>
              <a:t> stanovení pravděpodobnosti rizika</a:t>
            </a:r>
          </a:p>
          <a:p>
            <a:pPr>
              <a:buSzPct val="100000"/>
              <a:buChar char="-"/>
              <a:defRPr sz="1800">
                <a:solidFill>
                  <a:srgbClr val="000066"/>
                </a:solidFill>
              </a:defRPr>
            </a:pPr>
            <a:endParaRPr/>
          </a:p>
          <a:p>
            <a:pPr>
              <a:buSzPct val="100000"/>
              <a:buChar char="•"/>
              <a:defRPr sz="1800">
                <a:solidFill>
                  <a:srgbClr val="000066"/>
                </a:solidFill>
              </a:defRPr>
            </a:pPr>
            <a:r>
              <a:t> cytogenetické  vyšetření – sestavení karyotypu</a:t>
            </a:r>
          </a:p>
        </p:txBody>
      </p:sp>
      <p:sp>
        <p:nvSpPr>
          <p:cNvPr id="130" name="Text Box 9"/>
          <p:cNvSpPr txBox="1"/>
          <p:nvPr/>
        </p:nvSpPr>
        <p:spPr>
          <a:xfrm>
            <a:off x="1919289" y="1844675"/>
            <a:ext cx="7137758" cy="626887"/>
          </a:xfrm>
          <a:prstGeom prst="rect">
            <a:avLst/>
          </a:prstGeom>
          <a:solidFill>
            <a:schemeClr val="accent3">
              <a:lumOff val="44000"/>
              <a:alpha val="80000"/>
            </a:schemeClr>
          </a:solidFill>
          <a:ln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buSzPct val="100000"/>
              <a:buChar char="•"/>
              <a:defRPr sz="1800">
                <a:solidFill>
                  <a:srgbClr val="000066"/>
                </a:solidFill>
              </a:defRPr>
            </a:pPr>
            <a:r>
              <a:t> </a:t>
            </a:r>
            <a:r>
              <a:rPr b="1"/>
              <a:t>význam</a:t>
            </a:r>
            <a:r>
              <a:t> v klinické genetice - </a:t>
            </a:r>
            <a:r>
              <a:rPr b="1"/>
              <a:t>genetické poradenství</a:t>
            </a:r>
          </a:p>
          <a:p>
            <a:pPr>
              <a:defRPr sz="1800">
                <a:solidFill>
                  <a:srgbClr val="000066"/>
                </a:solidFill>
              </a:defRPr>
            </a:pPr>
            <a:r>
              <a:t>		                  - </a:t>
            </a:r>
            <a:r>
              <a:rPr b="1"/>
              <a:t>studium dědičnosti znaků u člověka</a:t>
            </a:r>
          </a:p>
        </p:txBody>
      </p:sp>
      <p:sp>
        <p:nvSpPr>
          <p:cNvPr id="131" name="Text Box 5"/>
          <p:cNvSpPr txBox="1"/>
          <p:nvPr/>
        </p:nvSpPr>
        <p:spPr>
          <a:xfrm>
            <a:off x="5106987" y="384175"/>
            <a:ext cx="1638857" cy="441075"/>
          </a:xfrm>
          <a:prstGeom prst="rect">
            <a:avLst/>
          </a:prstGeom>
          <a:solidFill>
            <a:srgbClr val="CCFFFF"/>
          </a:solidFill>
          <a:ln w="28575">
            <a:solidFill>
              <a:srgbClr val="FF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2200" b="1">
                <a:solidFill>
                  <a:srgbClr val="FF0000"/>
                </a:solidFill>
              </a:defRPr>
            </a:lvl1pPr>
          </a:lstStyle>
          <a:p>
            <a:r>
              <a:t>Genealogie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 animBg="1" advAuto="0"/>
      <p:bldP spid="128" grpId="0" animBg="1" advAuto="0"/>
      <p:bldP spid="129" grpId="0" animBg="1" advAuto="0"/>
      <p:bldP spid="130" grpId="0" animBg="1" advAuto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5" name="Obrázek 1" descr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421" y="1916832"/>
            <a:ext cx="4612442" cy="4196116"/>
          </a:xfrm>
          <a:prstGeom prst="rect">
            <a:avLst/>
          </a:prstGeom>
          <a:ln>
            <a:solidFill>
              <a:srgbClr val="FFFF00"/>
            </a:solidFill>
          </a:ln>
        </p:spPr>
      </p:pic>
      <p:sp>
        <p:nvSpPr>
          <p:cNvPr id="366" name="TextovéPole 2"/>
          <p:cNvSpPr txBox="1"/>
          <p:nvPr/>
        </p:nvSpPr>
        <p:spPr>
          <a:xfrm>
            <a:off x="2278925" y="836712"/>
            <a:ext cx="1790549" cy="360187"/>
          </a:xfrm>
          <a:prstGeom prst="rect">
            <a:avLst/>
          </a:prstGeom>
          <a:solidFill>
            <a:srgbClr val="0000CC"/>
          </a:solidFill>
          <a:ln>
            <a:solidFill>
              <a:srgbClr val="FFFF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 b="1">
                <a:solidFill>
                  <a:srgbClr val="FFFF00"/>
                </a:solidFill>
              </a:defRPr>
            </a:lvl1pPr>
          </a:lstStyle>
          <a:p>
            <a:r>
              <a:t>Panamští albíni</a:t>
            </a:r>
          </a:p>
        </p:txBody>
      </p:sp>
      <p:pic>
        <p:nvPicPr>
          <p:cNvPr id="367" name="Obrázek 3" descr="Obrázek 3"/>
          <p:cNvPicPr>
            <a:picLocks noChangeAspect="1"/>
          </p:cNvPicPr>
          <p:nvPr/>
        </p:nvPicPr>
        <p:blipFill>
          <a:blip r:embed="rId3"/>
          <a:srcRect r="7895"/>
          <a:stretch>
            <a:fillRect/>
          </a:stretch>
        </p:blipFill>
        <p:spPr>
          <a:xfrm>
            <a:off x="5951983" y="404664"/>
            <a:ext cx="4752530" cy="2723851"/>
          </a:xfrm>
          <a:prstGeom prst="rect">
            <a:avLst/>
          </a:prstGeom>
          <a:ln>
            <a:solidFill>
              <a:srgbClr val="FFFF00"/>
            </a:solidFill>
          </a:ln>
        </p:spPr>
      </p:pic>
      <p:pic>
        <p:nvPicPr>
          <p:cNvPr id="368" name="Obrázek 4" descr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3500" y="3284983"/>
            <a:ext cx="4088832" cy="3284985"/>
          </a:xfrm>
          <a:prstGeom prst="rect">
            <a:avLst/>
          </a:prstGeom>
          <a:ln>
            <a:solidFill>
              <a:srgbClr val="FFFF00"/>
            </a:solidFill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5" grpId="0" animBg="1" advAuto="0"/>
      <p:bldP spid="366" grpId="0" animBg="1" advAuto="0"/>
      <p:bldP spid="367" grpId="0" animBg="1" advAuto="0"/>
      <p:bldP spid="368" grpId="0" animBg="1" advAuto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Text Box 2"/>
          <p:cNvSpPr txBox="1"/>
          <p:nvPr/>
        </p:nvSpPr>
        <p:spPr>
          <a:xfrm>
            <a:off x="1992314" y="741362"/>
            <a:ext cx="4133253" cy="626888"/>
          </a:xfrm>
          <a:prstGeom prst="rect">
            <a:avLst/>
          </a:prstGeom>
          <a:solidFill>
            <a:schemeClr val="accent3">
              <a:lumOff val="44000"/>
              <a:alpha val="80000"/>
            </a:schemeClr>
          </a:solidFill>
          <a:ln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800" b="1" u="sng">
                <a:solidFill>
                  <a:srgbClr val="000066"/>
                </a:solidFill>
              </a:defRPr>
            </a:pPr>
            <a:r>
              <a:t>Albinismus</a:t>
            </a:r>
            <a:r>
              <a:rPr b="0" u="none"/>
              <a:t>:</a:t>
            </a:r>
          </a:p>
          <a:p>
            <a:pPr>
              <a:buSzPct val="100000"/>
              <a:buChar char="•"/>
              <a:defRPr sz="1800">
                <a:solidFill>
                  <a:srgbClr val="000066"/>
                </a:solidFill>
              </a:defRPr>
            </a:pPr>
            <a:r>
              <a:t> četnost v naší populaci je asi 1/25 000</a:t>
            </a:r>
          </a:p>
        </p:txBody>
      </p:sp>
      <p:sp>
        <p:nvSpPr>
          <p:cNvPr id="371" name="Text Box 3"/>
          <p:cNvSpPr txBox="1"/>
          <p:nvPr/>
        </p:nvSpPr>
        <p:spPr>
          <a:xfrm>
            <a:off x="2136775" y="1676400"/>
            <a:ext cx="7879369" cy="626887"/>
          </a:xfrm>
          <a:prstGeom prst="rect">
            <a:avLst/>
          </a:prstGeom>
          <a:solidFill>
            <a:schemeClr val="accent3">
              <a:lumOff val="44000"/>
              <a:alpha val="80000"/>
            </a:schemeClr>
          </a:solidFill>
          <a:ln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buSzPct val="100000"/>
              <a:buChar char="•"/>
              <a:defRPr sz="1800">
                <a:solidFill>
                  <a:srgbClr val="000066"/>
                </a:solidFill>
              </a:defRPr>
            </a:pPr>
            <a:r>
              <a:t> v normálním </a:t>
            </a:r>
            <a:r>
              <a:rPr b="1">
                <a:solidFill>
                  <a:srgbClr val="FF0000"/>
                </a:solidFill>
              </a:rPr>
              <a:t>sňatku dvou nepříbuzných jedinců</a:t>
            </a:r>
            <a:r>
              <a:t> je riziko narození albína </a:t>
            </a:r>
          </a:p>
          <a:p>
            <a:pPr>
              <a:defRPr sz="1800">
                <a:solidFill>
                  <a:srgbClr val="000066"/>
                </a:solidFill>
              </a:defRPr>
            </a:pPr>
            <a:r>
              <a:t>    0,005 %, každý 80. jedinec je v populaci přenašečem (Aa)</a:t>
            </a:r>
          </a:p>
        </p:txBody>
      </p:sp>
      <p:sp>
        <p:nvSpPr>
          <p:cNvPr id="372" name="Text Box 12"/>
          <p:cNvSpPr txBox="1"/>
          <p:nvPr/>
        </p:nvSpPr>
        <p:spPr>
          <a:xfrm>
            <a:off x="6658592" y="5833219"/>
            <a:ext cx="3058119" cy="360187"/>
          </a:xfrm>
          <a:prstGeom prst="rect">
            <a:avLst/>
          </a:prstGeom>
          <a:solidFill>
            <a:schemeClr val="accent3">
              <a:lumOff val="44000"/>
            </a:schemeClr>
          </a:solidFill>
          <a:ln>
            <a:solidFill>
              <a:schemeClr val="accent6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800">
                <a:solidFill>
                  <a:srgbClr val="000066"/>
                </a:solidFill>
              </a:defRPr>
            </a:pPr>
            <a:r>
              <a:t>P = 1/80x1/80x1/4 = </a:t>
            </a:r>
            <a:r>
              <a:rPr b="1"/>
              <a:t>0,005 %</a:t>
            </a:r>
          </a:p>
        </p:txBody>
      </p:sp>
      <p:sp>
        <p:nvSpPr>
          <p:cNvPr id="373" name="Line 20"/>
          <p:cNvSpPr/>
          <p:nvPr/>
        </p:nvSpPr>
        <p:spPr>
          <a:xfrm>
            <a:off x="5664200" y="3141663"/>
            <a:ext cx="1" cy="719138"/>
          </a:xfrm>
          <a:prstGeom prst="line">
            <a:avLst/>
          </a:prstGeom>
          <a:ln>
            <a:solidFill>
              <a:srgbClr val="00008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74" name="Text Box 2"/>
          <p:cNvSpPr txBox="1"/>
          <p:nvPr/>
        </p:nvSpPr>
        <p:spPr>
          <a:xfrm>
            <a:off x="4583112" y="260350"/>
            <a:ext cx="3270385" cy="379238"/>
          </a:xfrm>
          <a:prstGeom prst="rect">
            <a:avLst/>
          </a:prstGeom>
          <a:solidFill>
            <a:srgbClr val="CCFFFF"/>
          </a:solidFill>
          <a:ln w="28575">
            <a:solidFill>
              <a:srgbClr val="FF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 b="1">
                <a:solidFill>
                  <a:srgbClr val="FF0000"/>
                </a:solidFill>
              </a:defRPr>
            </a:lvl1pPr>
          </a:lstStyle>
          <a:p>
            <a:r>
              <a:t>Riziko příbuzenských sňatků</a:t>
            </a:r>
          </a:p>
        </p:txBody>
      </p:sp>
      <p:pic>
        <p:nvPicPr>
          <p:cNvPr id="375" name="pasted-image.png" descr="pasted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9426" y="2451521"/>
            <a:ext cx="3089549" cy="3076512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292100" dist="139700" dir="2700000" rotWithShape="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1" grpId="0" animBg="1" advAuto="0"/>
      <p:bldP spid="372" grpId="0" animBg="1" advAuto="0"/>
      <p:bldP spid="373" grpId="0" animBg="1" advAuto="0"/>
      <p:bldP spid="375" grpId="0" animBg="1" advAuto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Text Box 34"/>
          <p:cNvSpPr txBox="1"/>
          <p:nvPr/>
        </p:nvSpPr>
        <p:spPr>
          <a:xfrm>
            <a:off x="6383337" y="5734051"/>
            <a:ext cx="4023865" cy="360187"/>
          </a:xfrm>
          <a:prstGeom prst="rect">
            <a:avLst/>
          </a:prstGeom>
          <a:solidFill>
            <a:schemeClr val="accent3">
              <a:lumOff val="44000"/>
              <a:alpha val="80000"/>
            </a:schemeClr>
          </a:solidFill>
          <a:ln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800">
                <a:solidFill>
                  <a:srgbClr val="000066"/>
                </a:solidFill>
              </a:defRPr>
            </a:pPr>
            <a:r>
              <a:t>P = 1/2x1/2x1/4 = </a:t>
            </a:r>
            <a:r>
              <a:rPr b="1"/>
              <a:t>6,25 %  vs. 0,005 %</a:t>
            </a:r>
          </a:p>
        </p:txBody>
      </p:sp>
      <p:sp>
        <p:nvSpPr>
          <p:cNvPr id="378" name="Text Box 35"/>
          <p:cNvSpPr txBox="1"/>
          <p:nvPr/>
        </p:nvSpPr>
        <p:spPr>
          <a:xfrm>
            <a:off x="1847850" y="354013"/>
            <a:ext cx="7127600" cy="360187"/>
          </a:xfrm>
          <a:prstGeom prst="rect">
            <a:avLst/>
          </a:prstGeom>
          <a:solidFill>
            <a:schemeClr val="accent3">
              <a:lumOff val="44000"/>
              <a:alpha val="80000"/>
            </a:schemeClr>
          </a:solidFill>
          <a:ln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800">
                <a:solidFill>
                  <a:srgbClr val="000066"/>
                </a:solidFill>
              </a:defRPr>
            </a:pPr>
            <a:r>
              <a:t>Postižený dědeček v příbuzenském </a:t>
            </a:r>
            <a:r>
              <a:rPr b="1">
                <a:solidFill>
                  <a:srgbClr val="FF0000"/>
                </a:solidFill>
              </a:rPr>
              <a:t>sňatku bratrance se sestřenicí</a:t>
            </a:r>
            <a:r>
              <a:t>.</a:t>
            </a:r>
          </a:p>
        </p:txBody>
      </p:sp>
      <p:pic>
        <p:nvPicPr>
          <p:cNvPr id="379" name="pasted-image.png" descr="pasted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1856" y="1055475"/>
            <a:ext cx="4801374" cy="4337301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292100" dist="139700" dir="2700000" rotWithShape="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7" grpId="0" animBg="1" advAuto="0"/>
      <p:bldP spid="379" grpId="0" animBg="1" advAuto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Text Box 11"/>
          <p:cNvSpPr txBox="1"/>
          <p:nvPr/>
        </p:nvSpPr>
        <p:spPr>
          <a:xfrm>
            <a:off x="6829804" y="5778655"/>
            <a:ext cx="3337618" cy="360187"/>
          </a:xfrm>
          <a:prstGeom prst="rect">
            <a:avLst/>
          </a:prstGeom>
          <a:solidFill>
            <a:schemeClr val="accent3">
              <a:lumOff val="44000"/>
              <a:alpha val="80000"/>
            </a:schemeClr>
          </a:solidFill>
          <a:ln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800">
                <a:solidFill>
                  <a:srgbClr val="000066"/>
                </a:solidFill>
              </a:defRPr>
            </a:pPr>
            <a:r>
              <a:t>P = 1/2x1/2 = </a:t>
            </a:r>
            <a:r>
              <a:rPr b="1"/>
              <a:t>25 % vs. 0,005 %</a:t>
            </a:r>
          </a:p>
        </p:txBody>
      </p:sp>
      <p:sp>
        <p:nvSpPr>
          <p:cNvPr id="382" name="Text Box 31"/>
          <p:cNvSpPr txBox="1"/>
          <p:nvPr/>
        </p:nvSpPr>
        <p:spPr>
          <a:xfrm>
            <a:off x="1900238" y="496887"/>
            <a:ext cx="8308998" cy="360188"/>
          </a:xfrm>
          <a:prstGeom prst="rect">
            <a:avLst/>
          </a:prstGeom>
          <a:solidFill>
            <a:schemeClr val="accent3">
              <a:lumOff val="44000"/>
              <a:alpha val="80000"/>
            </a:schemeClr>
          </a:solidFill>
          <a:ln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800">
                <a:solidFill>
                  <a:srgbClr val="000066"/>
                </a:solidFill>
              </a:defRPr>
            </a:pPr>
            <a:r>
              <a:t>Příbuzenský sňatek </a:t>
            </a:r>
            <a:r>
              <a:rPr b="1">
                <a:solidFill>
                  <a:srgbClr val="FF0000"/>
                </a:solidFill>
              </a:rPr>
              <a:t>postiženého bratra a zdravé sestry</a:t>
            </a:r>
            <a:r>
              <a:t> heterozygotních rodičů</a:t>
            </a:r>
          </a:p>
        </p:txBody>
      </p:sp>
      <p:pic>
        <p:nvPicPr>
          <p:cNvPr id="383" name="pasted-image.png" descr="pasted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2736" y="1175976"/>
            <a:ext cx="3541706" cy="4283777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292100" dist="139700" dir="2700000" rotWithShape="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1" grpId="0" animBg="1" advAuto="0"/>
      <p:bldP spid="383" grpId="0" animBg="1" advAuto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Text Box 2"/>
          <p:cNvSpPr txBox="1"/>
          <p:nvPr/>
        </p:nvSpPr>
        <p:spPr>
          <a:xfrm>
            <a:off x="1919289" y="236538"/>
            <a:ext cx="8375747" cy="626887"/>
          </a:xfrm>
          <a:prstGeom prst="rect">
            <a:avLst/>
          </a:prstGeom>
          <a:solidFill>
            <a:schemeClr val="accent3">
              <a:lumOff val="44000"/>
              <a:alpha val="80000"/>
            </a:schemeClr>
          </a:solidFill>
          <a:ln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buSzPct val="100000"/>
              <a:buChar char="•"/>
              <a:defRPr sz="1800">
                <a:solidFill>
                  <a:srgbClr val="000066"/>
                </a:solidFill>
              </a:defRPr>
            </a:pPr>
            <a:r>
              <a:t> příbuzenské sňatky tedy mohou vést k </a:t>
            </a:r>
            <a:r>
              <a:rPr b="1">
                <a:solidFill>
                  <a:srgbClr val="FF0000"/>
                </a:solidFill>
              </a:rPr>
              <a:t>vyššímu riziku narození dětí</a:t>
            </a:r>
            <a:r>
              <a:t> </a:t>
            </a:r>
            <a:r>
              <a:rPr b="1">
                <a:solidFill>
                  <a:srgbClr val="FF0000"/>
                </a:solidFill>
              </a:rPr>
              <a:t>s</a:t>
            </a:r>
            <a:r>
              <a:t> různými </a:t>
            </a:r>
          </a:p>
          <a:p>
            <a:pPr>
              <a:defRPr sz="1800">
                <a:solidFill>
                  <a:srgbClr val="000066"/>
                </a:solidFill>
              </a:defRPr>
            </a:pPr>
            <a:r>
              <a:t>   </a:t>
            </a:r>
            <a:r>
              <a:rPr b="1">
                <a:solidFill>
                  <a:srgbClr val="FF0000"/>
                </a:solidFill>
              </a:rPr>
              <a:t>dědičnými poruchami</a:t>
            </a:r>
            <a:r>
              <a:t>, defekty a nemocemi</a:t>
            </a:r>
          </a:p>
        </p:txBody>
      </p:sp>
      <p:pic>
        <p:nvPicPr>
          <p:cNvPr id="386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9876" y="971550"/>
            <a:ext cx="4379914" cy="5886450"/>
          </a:xfrm>
          <a:prstGeom prst="rect">
            <a:avLst/>
          </a:prstGeom>
          <a:ln>
            <a:solidFill>
              <a:schemeClr val="accent6"/>
            </a:solidFill>
          </a:ln>
        </p:spPr>
      </p:pic>
      <p:sp>
        <p:nvSpPr>
          <p:cNvPr id="387" name="Text Box 9"/>
          <p:cNvSpPr txBox="1"/>
          <p:nvPr/>
        </p:nvSpPr>
        <p:spPr>
          <a:xfrm>
            <a:off x="9066213" y="6496050"/>
            <a:ext cx="1278891" cy="313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000066"/>
                </a:solidFill>
              </a:defRPr>
            </a:lvl1pPr>
          </a:lstStyle>
          <a:p>
            <a:r>
              <a:t>Kleopatra VII</a:t>
            </a:r>
          </a:p>
        </p:txBody>
      </p:sp>
      <p:sp>
        <p:nvSpPr>
          <p:cNvPr id="388" name="Text Box 12"/>
          <p:cNvSpPr txBox="1"/>
          <p:nvPr/>
        </p:nvSpPr>
        <p:spPr>
          <a:xfrm>
            <a:off x="2187575" y="4552950"/>
            <a:ext cx="1301314" cy="313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000066"/>
                </a:solidFill>
              </a:defRPr>
            </a:lvl1pPr>
          </a:lstStyle>
          <a:p>
            <a:r>
              <a:t>Ptolemaios V</a:t>
            </a:r>
          </a:p>
        </p:txBody>
      </p:sp>
      <p:pic>
        <p:nvPicPr>
          <p:cNvPr id="389" name="Picture 13" descr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5189" y="2997200"/>
            <a:ext cx="1590676" cy="1495426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292100" dist="139700" dir="2700000" rotWithShape="0">
              <a:srgbClr val="333333">
                <a:alpha val="64999"/>
              </a:srgbClr>
            </a:outerShdw>
          </a:effectLst>
        </p:spPr>
      </p:pic>
      <p:pic>
        <p:nvPicPr>
          <p:cNvPr id="390" name="Picture 14" descr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48750" y="4508501"/>
            <a:ext cx="1441450" cy="1920876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292100" dist="139700" dir="2700000" rotWithShape="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6" grpId="0" animBg="1" advAuto="0"/>
      <p:bldP spid="387" grpId="0" animBg="1" advAuto="0"/>
      <p:bldP spid="388" grpId="0" animBg="1" advAuto="0"/>
      <p:bldP spid="389" grpId="0" animBg="1" advAuto="0"/>
      <p:bldP spid="390" grpId="0" animBg="1" advAuto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Text Box 3"/>
          <p:cNvSpPr txBox="1"/>
          <p:nvPr/>
        </p:nvSpPr>
        <p:spPr>
          <a:xfrm>
            <a:off x="1888649" y="1263213"/>
            <a:ext cx="7639942" cy="589619"/>
          </a:xfrm>
          <a:prstGeom prst="rect">
            <a:avLst/>
          </a:prstGeom>
          <a:solidFill>
            <a:schemeClr val="accent3">
              <a:lumOff val="44000"/>
              <a:alpha val="80000"/>
            </a:schemeClr>
          </a:solidFill>
          <a:ln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buSzPct val="100000"/>
              <a:buChar char="•"/>
              <a:defRPr sz="1800">
                <a:solidFill>
                  <a:srgbClr val="000066"/>
                </a:solidFill>
              </a:defRPr>
            </a:pPr>
            <a:r>
              <a:t> v 16. století – sňatek bratrance a sestřenice Anny a Juraje Báthoryových </a:t>
            </a:r>
          </a:p>
          <a:p>
            <a:r>
              <a:t>                                           (bratranec 2. stupně a sestřenice 3. stupně)</a:t>
            </a:r>
          </a:p>
        </p:txBody>
      </p:sp>
      <p:sp>
        <p:nvSpPr>
          <p:cNvPr id="393" name="Rectangle 5"/>
          <p:cNvSpPr/>
          <p:nvPr/>
        </p:nvSpPr>
        <p:spPr>
          <a:xfrm>
            <a:off x="6384032" y="2502549"/>
            <a:ext cx="4331938" cy="1160288"/>
          </a:xfrm>
          <a:prstGeom prst="rect">
            <a:avLst/>
          </a:prstGeom>
          <a:solidFill>
            <a:schemeClr val="accent3">
              <a:lumOff val="44000"/>
              <a:alpha val="80000"/>
            </a:schemeClr>
          </a:solidFill>
          <a:ln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800">
                <a:solidFill>
                  <a:srgbClr val="000066"/>
                </a:solidFill>
              </a:defRPr>
            </a:pPr>
            <a:r>
              <a:t>dcera - hraběnka Alžběta Báthoryová</a:t>
            </a:r>
          </a:p>
          <a:p>
            <a:pPr>
              <a:defRPr sz="1800">
                <a:solidFill>
                  <a:srgbClr val="000066"/>
                </a:solidFill>
              </a:defRPr>
            </a:pPr>
            <a:endParaRPr/>
          </a:p>
          <a:p>
            <a:pPr>
              <a:defRPr sz="1800">
                <a:solidFill>
                  <a:srgbClr val="000066"/>
                </a:solidFill>
              </a:defRPr>
            </a:pPr>
            <a:r>
              <a:t>těžká epilepsie, sklony k násilí, sadismus </a:t>
            </a:r>
          </a:p>
          <a:p>
            <a:pPr>
              <a:defRPr sz="1800">
                <a:solidFill>
                  <a:srgbClr val="000066"/>
                </a:solidFill>
              </a:defRPr>
            </a:pPr>
            <a:r>
              <a:t>a sexuální úchylky</a:t>
            </a:r>
          </a:p>
        </p:txBody>
      </p:sp>
      <p:pic>
        <p:nvPicPr>
          <p:cNvPr id="394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184" y="3881070"/>
            <a:ext cx="2124076" cy="2662239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292100" dist="139700" dir="2700000" rotWithShape="0">
              <a:srgbClr val="333333">
                <a:alpha val="64999"/>
              </a:srgbClr>
            </a:outerShdw>
          </a:effectLst>
        </p:spPr>
      </p:pic>
      <p:sp>
        <p:nvSpPr>
          <p:cNvPr id="395" name="Text Box 9"/>
          <p:cNvSpPr txBox="1"/>
          <p:nvPr/>
        </p:nvSpPr>
        <p:spPr>
          <a:xfrm>
            <a:off x="1919289" y="236538"/>
            <a:ext cx="8375747" cy="626887"/>
          </a:xfrm>
          <a:prstGeom prst="rect">
            <a:avLst/>
          </a:prstGeom>
          <a:solidFill>
            <a:schemeClr val="accent3">
              <a:lumOff val="44000"/>
              <a:alpha val="80000"/>
            </a:schemeClr>
          </a:solidFill>
          <a:ln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buSzPct val="100000"/>
              <a:buChar char="•"/>
              <a:defRPr sz="1800">
                <a:solidFill>
                  <a:srgbClr val="000066"/>
                </a:solidFill>
              </a:defRPr>
            </a:pPr>
            <a:r>
              <a:t> příbuzenské sňatky tedy mohou vést k </a:t>
            </a:r>
            <a:r>
              <a:rPr b="1">
                <a:solidFill>
                  <a:srgbClr val="FF0000"/>
                </a:solidFill>
              </a:rPr>
              <a:t>vyššímu riziku narození dětí</a:t>
            </a:r>
            <a:r>
              <a:t> </a:t>
            </a:r>
            <a:r>
              <a:rPr b="1">
                <a:solidFill>
                  <a:srgbClr val="FF0000"/>
                </a:solidFill>
              </a:rPr>
              <a:t>s</a:t>
            </a:r>
            <a:r>
              <a:t> různými </a:t>
            </a:r>
          </a:p>
          <a:p>
            <a:pPr>
              <a:defRPr sz="1800">
                <a:solidFill>
                  <a:srgbClr val="000066"/>
                </a:solidFill>
              </a:defRPr>
            </a:pPr>
            <a:r>
              <a:t>   </a:t>
            </a:r>
            <a:r>
              <a:rPr b="1">
                <a:solidFill>
                  <a:srgbClr val="FF0000"/>
                </a:solidFill>
              </a:rPr>
              <a:t>dědičnými poruchami</a:t>
            </a:r>
            <a:r>
              <a:t>, defekty a nemocemi</a:t>
            </a:r>
          </a:p>
        </p:txBody>
      </p:sp>
      <p:pic>
        <p:nvPicPr>
          <p:cNvPr id="396" name="Obrázek 6" descr="Obrázek 6"/>
          <p:cNvPicPr>
            <a:picLocks noChangeAspect="1"/>
          </p:cNvPicPr>
          <p:nvPr/>
        </p:nvPicPr>
        <p:blipFill>
          <a:blip r:embed="rId3"/>
          <a:srcRect l="1962" r="1963"/>
          <a:stretch>
            <a:fillRect/>
          </a:stretch>
        </p:blipFill>
        <p:spPr>
          <a:xfrm>
            <a:off x="1063066" y="1888508"/>
            <a:ext cx="5132154" cy="4006422"/>
          </a:xfrm>
          <a:prstGeom prst="rect">
            <a:avLst/>
          </a:prstGeom>
          <a:ln>
            <a:solidFill>
              <a:schemeClr val="accent6"/>
            </a:solidFill>
          </a:ln>
          <a:effectLst>
            <a:outerShdw blurRad="292100" dist="139700" dir="2700000" rotWithShape="0">
              <a:srgbClr val="333333">
                <a:alpha val="64999"/>
              </a:srgbClr>
            </a:outerShdw>
          </a:effectLst>
        </p:spPr>
      </p:pic>
      <p:sp>
        <p:nvSpPr>
          <p:cNvPr id="397" name="TextovéPole 7"/>
          <p:cNvSpPr txBox="1"/>
          <p:nvPr/>
        </p:nvSpPr>
        <p:spPr>
          <a:xfrm>
            <a:off x="1559496" y="6006896"/>
            <a:ext cx="4353279" cy="704749"/>
          </a:xfrm>
          <a:prstGeom prst="rect">
            <a:avLst/>
          </a:prstGeom>
          <a:solidFill>
            <a:schemeClr val="accent3">
              <a:lumOff val="44000"/>
              <a:alpha val="80000"/>
            </a:schemeClr>
          </a:solidFill>
          <a:ln>
            <a:solidFill>
              <a:schemeClr val="accent6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1400"/>
            </a:pPr>
            <a:r>
              <a:t>Dědeček Juraje (András Báthory z Ecsedu) a </a:t>
            </a:r>
          </a:p>
          <a:p>
            <a:pPr>
              <a:defRPr sz="1400"/>
            </a:pPr>
            <a:r>
              <a:t>prababička Anny (Erzsébet Báthory) byli sourozenci </a:t>
            </a:r>
          </a:p>
          <a:p>
            <a:pPr>
              <a:defRPr sz="1400"/>
            </a:pPr>
            <a:r>
              <a:t>(www.alzbeta-bathory.cz, Jitka Hrubá).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3" grpId="0" animBg="1" advAuto="0"/>
      <p:bldP spid="394" grpId="0" animBg="1" advAuto="0"/>
      <p:bldP spid="396" grpId="0" animBg="1" advAuto="0"/>
      <p:bldP spid="397" grpId="0" animBg="1" advAuto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" name="Picture 10" descr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1950" y="2628900"/>
            <a:ext cx="8597900" cy="4229100"/>
          </a:xfrm>
          <a:prstGeom prst="rect">
            <a:avLst/>
          </a:prstGeom>
          <a:ln>
            <a:solidFill>
              <a:schemeClr val="accent6"/>
            </a:solidFill>
          </a:ln>
          <a:effectLst>
            <a:outerShdw blurRad="292100" dist="139700" dir="2700000" rotWithShape="0">
              <a:srgbClr val="333333">
                <a:alpha val="64999"/>
              </a:srgbClr>
            </a:outerShdw>
          </a:effectLst>
        </p:spPr>
      </p:pic>
      <p:sp>
        <p:nvSpPr>
          <p:cNvPr id="400" name="Line 16"/>
          <p:cNvSpPr/>
          <p:nvPr/>
        </p:nvSpPr>
        <p:spPr>
          <a:xfrm>
            <a:off x="3432175" y="1125537"/>
            <a:ext cx="863601" cy="863602"/>
          </a:xfrm>
          <a:prstGeom prst="line">
            <a:avLst/>
          </a:prstGeom>
          <a:ln>
            <a:solidFill>
              <a:srgbClr val="FF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01" name="Line 17"/>
          <p:cNvSpPr/>
          <p:nvPr/>
        </p:nvSpPr>
        <p:spPr>
          <a:xfrm flipH="1">
            <a:off x="3359151" y="1125537"/>
            <a:ext cx="936626" cy="863602"/>
          </a:xfrm>
          <a:prstGeom prst="line">
            <a:avLst/>
          </a:prstGeom>
          <a:ln>
            <a:solidFill>
              <a:srgbClr val="FF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02" name="Text Box 18"/>
          <p:cNvSpPr txBox="1"/>
          <p:nvPr/>
        </p:nvSpPr>
        <p:spPr>
          <a:xfrm>
            <a:off x="5232400" y="1144587"/>
            <a:ext cx="5225019" cy="626888"/>
          </a:xfrm>
          <a:prstGeom prst="rect">
            <a:avLst/>
          </a:prstGeom>
          <a:solidFill>
            <a:schemeClr val="accent3">
              <a:lumOff val="44000"/>
              <a:alpha val="80000"/>
            </a:schemeClr>
          </a:solidFill>
          <a:ln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800">
                <a:solidFill>
                  <a:srgbClr val="000066"/>
                </a:solidFill>
              </a:defRPr>
            </a:pPr>
            <a:r>
              <a:t>Otázka pravděpodobnosti a „zdraví populace“</a:t>
            </a:r>
          </a:p>
          <a:p>
            <a:pPr>
              <a:defRPr sz="1800">
                <a:solidFill>
                  <a:srgbClr val="000066"/>
                </a:solidFill>
              </a:defRPr>
            </a:pPr>
            <a:r>
              <a:t>(africké kmeny, asijské národy, židovské komunity)</a:t>
            </a:r>
          </a:p>
        </p:txBody>
      </p:sp>
      <p:sp>
        <p:nvSpPr>
          <p:cNvPr id="403" name="Text Box 19"/>
          <p:cNvSpPr txBox="1"/>
          <p:nvPr/>
        </p:nvSpPr>
        <p:spPr>
          <a:xfrm>
            <a:off x="1919289" y="2181225"/>
            <a:ext cx="7067102" cy="360188"/>
          </a:xfrm>
          <a:prstGeom prst="rect">
            <a:avLst/>
          </a:prstGeom>
          <a:solidFill>
            <a:schemeClr val="accent3">
              <a:lumOff val="44000"/>
              <a:alpha val="80000"/>
            </a:schemeClr>
          </a:solidFill>
          <a:ln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buSzPct val="100000"/>
              <a:buChar char="•"/>
              <a:defRPr sz="1800">
                <a:solidFill>
                  <a:srgbClr val="000066"/>
                </a:solidFill>
              </a:defRPr>
            </a:pPr>
            <a:r>
              <a:t> příbuzenské sňatky se nemusí vždy projevovat </a:t>
            </a:r>
            <a:r>
              <a:rPr b="1">
                <a:solidFill>
                  <a:srgbClr val="FF0000"/>
                </a:solidFill>
              </a:rPr>
              <a:t>„inbrední depresí“</a:t>
            </a:r>
          </a:p>
        </p:txBody>
      </p:sp>
      <p:pic>
        <p:nvPicPr>
          <p:cNvPr id="404" name="Picture 20" descr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7847" y="4221088"/>
            <a:ext cx="786608" cy="1309450"/>
          </a:xfrm>
          <a:prstGeom prst="rect">
            <a:avLst/>
          </a:prstGeom>
          <a:ln w="12700">
            <a:miter lim="400000"/>
          </a:ln>
        </p:spPr>
      </p:pic>
      <p:sp>
        <p:nvSpPr>
          <p:cNvPr id="405" name="Text Box 22"/>
          <p:cNvSpPr txBox="1"/>
          <p:nvPr/>
        </p:nvSpPr>
        <p:spPr>
          <a:xfrm>
            <a:off x="1919289" y="236538"/>
            <a:ext cx="8375747" cy="626887"/>
          </a:xfrm>
          <a:prstGeom prst="rect">
            <a:avLst/>
          </a:prstGeom>
          <a:solidFill>
            <a:schemeClr val="accent3">
              <a:lumOff val="44000"/>
              <a:alpha val="80000"/>
            </a:schemeClr>
          </a:solidFill>
          <a:ln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buSzPct val="100000"/>
              <a:buChar char="•"/>
              <a:defRPr sz="1800">
                <a:solidFill>
                  <a:srgbClr val="000066"/>
                </a:solidFill>
              </a:defRPr>
            </a:pPr>
            <a:r>
              <a:t> příbuzenské sňatky tedy mohou vést k </a:t>
            </a:r>
            <a:r>
              <a:rPr b="1">
                <a:solidFill>
                  <a:srgbClr val="FF0000"/>
                </a:solidFill>
              </a:rPr>
              <a:t>vyššímu riziku narození dětí</a:t>
            </a:r>
            <a:r>
              <a:t> </a:t>
            </a:r>
            <a:r>
              <a:rPr b="1">
                <a:solidFill>
                  <a:srgbClr val="FF0000"/>
                </a:solidFill>
              </a:rPr>
              <a:t>s</a:t>
            </a:r>
            <a:r>
              <a:t> různými </a:t>
            </a:r>
          </a:p>
          <a:p>
            <a:pPr>
              <a:defRPr sz="1800">
                <a:solidFill>
                  <a:srgbClr val="000066"/>
                </a:solidFill>
              </a:defRPr>
            </a:pPr>
            <a:r>
              <a:t>   </a:t>
            </a:r>
            <a:r>
              <a:rPr b="1">
                <a:solidFill>
                  <a:srgbClr val="FF0000"/>
                </a:solidFill>
              </a:rPr>
              <a:t>dědičnými poruchami</a:t>
            </a:r>
            <a:r>
              <a:t>, defekty a nemocemi</a:t>
            </a:r>
          </a:p>
        </p:txBody>
      </p:sp>
      <p:sp>
        <p:nvSpPr>
          <p:cNvPr id="406" name="Obdélník 1"/>
          <p:cNvSpPr/>
          <p:nvPr/>
        </p:nvSpPr>
        <p:spPr>
          <a:xfrm>
            <a:off x="7320136" y="6237311"/>
            <a:ext cx="2729184" cy="501550"/>
          </a:xfrm>
          <a:prstGeom prst="rect">
            <a:avLst/>
          </a:prstGeom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400" i="1">
                <a:solidFill>
                  <a:srgbClr val="FF0000"/>
                </a:solidFill>
              </a:defRPr>
            </a:pPr>
            <a:r>
              <a:t>* Josiah Wedgwood, si vzal svoji </a:t>
            </a:r>
          </a:p>
          <a:p>
            <a:pPr>
              <a:defRPr sz="1400" i="1">
                <a:solidFill>
                  <a:srgbClr val="FF0000"/>
                </a:solidFill>
              </a:defRPr>
            </a:pPr>
            <a:r>
              <a:t>   sestřenici ze třetího kolena</a:t>
            </a:r>
          </a:p>
        </p:txBody>
      </p:sp>
      <p:sp>
        <p:nvSpPr>
          <p:cNvPr id="407" name="TextovéPole 2"/>
          <p:cNvSpPr txBox="1"/>
          <p:nvPr/>
        </p:nvSpPr>
        <p:spPr>
          <a:xfrm>
            <a:off x="3294958" y="2602683"/>
            <a:ext cx="193103" cy="350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 b="1">
                <a:solidFill>
                  <a:srgbClr val="FF0000"/>
                </a:solidFill>
              </a:defRPr>
            </a:lvl1pPr>
          </a:lstStyle>
          <a:p>
            <a:r>
              <a:t>*</a:t>
            </a:r>
          </a:p>
        </p:txBody>
      </p:sp>
      <p:sp>
        <p:nvSpPr>
          <p:cNvPr id="408" name="Přímá spojnice 4"/>
          <p:cNvSpPr/>
          <p:nvPr/>
        </p:nvSpPr>
        <p:spPr>
          <a:xfrm>
            <a:off x="3569391" y="4797152"/>
            <a:ext cx="258072" cy="1"/>
          </a:xfrm>
          <a:prstGeom prst="line">
            <a:avLst/>
          </a:prstGeom>
          <a:ln w="28575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09" name="Přímá spojnice 12"/>
          <p:cNvSpPr/>
          <p:nvPr/>
        </p:nvSpPr>
        <p:spPr>
          <a:xfrm>
            <a:off x="4295775" y="4365104"/>
            <a:ext cx="258071" cy="1"/>
          </a:xfrm>
          <a:prstGeom prst="line">
            <a:avLst/>
          </a:prstGeom>
          <a:ln w="28575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" grpId="0" animBg="1" advAuto="0"/>
      <p:bldP spid="400" grpId="0" animBg="1" advAuto="0"/>
      <p:bldP spid="401" grpId="0" animBg="1" advAuto="0"/>
      <p:bldP spid="402" grpId="0" animBg="1" advAuto="0"/>
      <p:bldP spid="403" grpId="0" animBg="1" advAuto="0"/>
      <p:bldP spid="404" grpId="0" animBg="1" advAuto="0"/>
      <p:bldP spid="406" grpId="0" animBg="1" advAuto="0"/>
      <p:bldP spid="407" grpId="0" animBg="1" advAuto="0"/>
      <p:bldP spid="408" grpId="0" animBg="1" advAuto="0"/>
      <p:bldP spid="409" grpId="0" animBg="1" advAuto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Text Box 7"/>
          <p:cNvSpPr txBox="1"/>
          <p:nvPr/>
        </p:nvSpPr>
        <p:spPr>
          <a:xfrm>
            <a:off x="2547939" y="2752725"/>
            <a:ext cx="4668798" cy="551519"/>
          </a:xfrm>
          <a:prstGeom prst="rect">
            <a:avLst/>
          </a:prstGeom>
          <a:solidFill>
            <a:schemeClr val="accent3">
              <a:lumOff val="44000"/>
              <a:alpha val="80000"/>
            </a:schemeClr>
          </a:solidFill>
          <a:ln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buSzPct val="100000"/>
              <a:buChar char="•"/>
              <a:defRPr>
                <a:solidFill>
                  <a:srgbClr val="000066"/>
                </a:solidFill>
              </a:defRPr>
            </a:pPr>
            <a:r>
              <a:t> chov a obnovení chovu</a:t>
            </a:r>
            <a:r>
              <a:rPr>
                <a:solidFill>
                  <a:schemeClr val="accent3">
                    <a:lumOff val="44000"/>
                  </a:schemeClr>
                </a:solidFill>
              </a:rPr>
              <a:t> </a:t>
            </a:r>
            <a:r>
              <a:rPr b="1">
                <a:solidFill>
                  <a:srgbClr val="FF0000"/>
                </a:solidFill>
              </a:rPr>
              <a:t>starokladrubských koní</a:t>
            </a:r>
          </a:p>
          <a:p>
            <a:pPr>
              <a:defRPr>
                <a:solidFill>
                  <a:srgbClr val="000066"/>
                </a:solidFill>
              </a:defRPr>
            </a:pPr>
            <a:r>
              <a:t>      mírný inbríding i úzké příbuzenské páření</a:t>
            </a:r>
          </a:p>
        </p:txBody>
      </p:sp>
      <p:pic>
        <p:nvPicPr>
          <p:cNvPr id="412" name="Picture 8" descr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8164" y="3860800"/>
            <a:ext cx="1931987" cy="2205039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292100" dist="139700" dir="2700000" rotWithShape="0">
              <a:srgbClr val="333333">
                <a:alpha val="64999"/>
              </a:srgbClr>
            </a:outerShdw>
          </a:effectLst>
        </p:spPr>
      </p:pic>
      <p:pic>
        <p:nvPicPr>
          <p:cNvPr id="413" name="Picture 9" descr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2888" y="3644900"/>
            <a:ext cx="3054351" cy="2654300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292100" dist="139700" dir="2700000" rotWithShape="0">
              <a:srgbClr val="333333">
                <a:alpha val="64999"/>
              </a:srgbClr>
            </a:outerShdw>
          </a:effectLst>
        </p:spPr>
      </p:pic>
      <p:sp>
        <p:nvSpPr>
          <p:cNvPr id="414" name="Line 10"/>
          <p:cNvSpPr/>
          <p:nvPr/>
        </p:nvSpPr>
        <p:spPr>
          <a:xfrm flipH="1" flipV="1">
            <a:off x="8543925" y="5734050"/>
            <a:ext cx="504827" cy="71439"/>
          </a:xfrm>
          <a:prstGeom prst="line">
            <a:avLst/>
          </a:prstGeom>
          <a:ln w="28575">
            <a:solidFill>
              <a:srgbClr val="FF0000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15" name="Line 11"/>
          <p:cNvSpPr/>
          <p:nvPr/>
        </p:nvSpPr>
        <p:spPr>
          <a:xfrm>
            <a:off x="3432175" y="1125537"/>
            <a:ext cx="863601" cy="863602"/>
          </a:xfrm>
          <a:prstGeom prst="line">
            <a:avLst/>
          </a:prstGeom>
          <a:ln>
            <a:solidFill>
              <a:srgbClr val="FF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16" name="Line 12"/>
          <p:cNvSpPr/>
          <p:nvPr/>
        </p:nvSpPr>
        <p:spPr>
          <a:xfrm flipH="1">
            <a:off x="3359151" y="1125537"/>
            <a:ext cx="936626" cy="863602"/>
          </a:xfrm>
          <a:prstGeom prst="line">
            <a:avLst/>
          </a:prstGeom>
          <a:ln>
            <a:solidFill>
              <a:srgbClr val="FF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17" name="Text Box 13"/>
          <p:cNvSpPr txBox="1"/>
          <p:nvPr/>
        </p:nvSpPr>
        <p:spPr>
          <a:xfrm>
            <a:off x="5232400" y="1144587"/>
            <a:ext cx="5225019" cy="626888"/>
          </a:xfrm>
          <a:prstGeom prst="rect">
            <a:avLst/>
          </a:prstGeom>
          <a:solidFill>
            <a:schemeClr val="accent3">
              <a:lumOff val="44000"/>
              <a:alpha val="80000"/>
            </a:schemeClr>
          </a:solidFill>
          <a:ln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800">
                <a:solidFill>
                  <a:srgbClr val="000066"/>
                </a:solidFill>
              </a:defRPr>
            </a:pPr>
            <a:r>
              <a:t>Otázka pravděpodobnosti a „zdraví populace“</a:t>
            </a:r>
          </a:p>
          <a:p>
            <a:pPr>
              <a:defRPr sz="1800">
                <a:solidFill>
                  <a:srgbClr val="000066"/>
                </a:solidFill>
              </a:defRPr>
            </a:pPr>
            <a:r>
              <a:t>(africké kmeny, asijské národy, židovské komunity)</a:t>
            </a:r>
          </a:p>
        </p:txBody>
      </p:sp>
      <p:sp>
        <p:nvSpPr>
          <p:cNvPr id="418" name="Text Box 14"/>
          <p:cNvSpPr txBox="1"/>
          <p:nvPr/>
        </p:nvSpPr>
        <p:spPr>
          <a:xfrm>
            <a:off x="1919289" y="2181225"/>
            <a:ext cx="7067102" cy="360188"/>
          </a:xfrm>
          <a:prstGeom prst="rect">
            <a:avLst/>
          </a:prstGeom>
          <a:solidFill>
            <a:schemeClr val="accent3">
              <a:lumOff val="44000"/>
              <a:alpha val="80000"/>
            </a:schemeClr>
          </a:solidFill>
          <a:ln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buSzPct val="100000"/>
              <a:buChar char="•"/>
              <a:defRPr sz="1800">
                <a:solidFill>
                  <a:srgbClr val="000066"/>
                </a:solidFill>
              </a:defRPr>
            </a:pPr>
            <a:r>
              <a:t> příbuzenské sňatky se nemusí vždy projevovat </a:t>
            </a:r>
            <a:r>
              <a:rPr b="1">
                <a:solidFill>
                  <a:srgbClr val="FF0000"/>
                </a:solidFill>
              </a:rPr>
              <a:t>„inbrední depresí“</a:t>
            </a:r>
          </a:p>
        </p:txBody>
      </p:sp>
      <p:sp>
        <p:nvSpPr>
          <p:cNvPr id="419" name="Text Box 16"/>
          <p:cNvSpPr txBox="1"/>
          <p:nvPr/>
        </p:nvSpPr>
        <p:spPr>
          <a:xfrm>
            <a:off x="1919289" y="236538"/>
            <a:ext cx="8375747" cy="626887"/>
          </a:xfrm>
          <a:prstGeom prst="rect">
            <a:avLst/>
          </a:prstGeom>
          <a:solidFill>
            <a:schemeClr val="accent3">
              <a:lumOff val="44000"/>
              <a:alpha val="80000"/>
            </a:schemeClr>
          </a:solidFill>
          <a:ln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buSzPct val="100000"/>
              <a:buChar char="•"/>
              <a:defRPr sz="1800">
                <a:solidFill>
                  <a:srgbClr val="000066"/>
                </a:solidFill>
              </a:defRPr>
            </a:pPr>
            <a:r>
              <a:t> příbuzenské sňatky tedy mohou vést k </a:t>
            </a:r>
            <a:r>
              <a:rPr b="1">
                <a:solidFill>
                  <a:srgbClr val="FF0000"/>
                </a:solidFill>
              </a:rPr>
              <a:t>vyššímu riziku narození dětí</a:t>
            </a:r>
            <a:r>
              <a:t> </a:t>
            </a:r>
            <a:r>
              <a:rPr b="1">
                <a:solidFill>
                  <a:srgbClr val="FF0000"/>
                </a:solidFill>
              </a:rPr>
              <a:t>s</a:t>
            </a:r>
            <a:r>
              <a:t> různými </a:t>
            </a:r>
          </a:p>
          <a:p>
            <a:pPr>
              <a:defRPr sz="1800">
                <a:solidFill>
                  <a:srgbClr val="000066"/>
                </a:solidFill>
              </a:defRPr>
            </a:pPr>
            <a:r>
              <a:t>   </a:t>
            </a:r>
            <a:r>
              <a:rPr b="1">
                <a:solidFill>
                  <a:srgbClr val="FF0000"/>
                </a:solidFill>
              </a:rPr>
              <a:t>dědičnými poruchami</a:t>
            </a:r>
            <a:r>
              <a:t>, defekty a nemocemi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" grpId="0" animBg="1" advAuto="0"/>
      <p:bldP spid="412" grpId="0" animBg="1" advAuto="0"/>
      <p:bldP spid="413" grpId="0" animBg="1" advAuto="0"/>
      <p:bldP spid="414" grpId="0" animBg="1" advAuto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Text Box 2"/>
          <p:cNvSpPr txBox="1"/>
          <p:nvPr/>
        </p:nvSpPr>
        <p:spPr>
          <a:xfrm>
            <a:off x="4656137" y="188912"/>
            <a:ext cx="3537048" cy="379238"/>
          </a:xfrm>
          <a:prstGeom prst="rect">
            <a:avLst/>
          </a:prstGeom>
          <a:solidFill>
            <a:srgbClr val="CCFFFF"/>
          </a:solidFill>
          <a:ln w="28575">
            <a:solidFill>
              <a:srgbClr val="FF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 b="1">
                <a:solidFill>
                  <a:srgbClr val="FF0000"/>
                </a:solidFill>
              </a:defRPr>
            </a:lvl1pPr>
          </a:lstStyle>
          <a:p>
            <a:r>
              <a:t>Pravidla pro čtení z rodokmenů</a:t>
            </a:r>
          </a:p>
        </p:txBody>
      </p:sp>
      <p:sp>
        <p:nvSpPr>
          <p:cNvPr id="422" name="Text Box 11"/>
          <p:cNvSpPr txBox="1"/>
          <p:nvPr/>
        </p:nvSpPr>
        <p:spPr>
          <a:xfrm>
            <a:off x="1992313" y="812800"/>
            <a:ext cx="1956195" cy="360188"/>
          </a:xfrm>
          <a:prstGeom prst="rect">
            <a:avLst/>
          </a:prstGeom>
          <a:solidFill>
            <a:schemeClr val="accent3">
              <a:lumOff val="44000"/>
              <a:alpha val="80000"/>
            </a:schemeClr>
          </a:solidFill>
          <a:ln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 b="1">
                <a:solidFill>
                  <a:srgbClr val="FF0000"/>
                </a:solidFill>
              </a:defRPr>
            </a:lvl1pPr>
          </a:lstStyle>
          <a:p>
            <a:r>
              <a:t>Znak je recesivní</a:t>
            </a:r>
          </a:p>
        </p:txBody>
      </p:sp>
      <p:sp>
        <p:nvSpPr>
          <p:cNvPr id="423" name="Text Box 31"/>
          <p:cNvSpPr txBox="1"/>
          <p:nvPr/>
        </p:nvSpPr>
        <p:spPr>
          <a:xfrm>
            <a:off x="1992313" y="3817937"/>
            <a:ext cx="2196627" cy="360188"/>
          </a:xfrm>
          <a:prstGeom prst="rect">
            <a:avLst/>
          </a:prstGeom>
          <a:solidFill>
            <a:schemeClr val="accent3">
              <a:lumOff val="44000"/>
              <a:alpha val="80000"/>
            </a:schemeClr>
          </a:solidFill>
          <a:ln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 b="1">
                <a:solidFill>
                  <a:srgbClr val="FF0000"/>
                </a:solidFill>
              </a:defRPr>
            </a:lvl1pPr>
          </a:lstStyle>
          <a:p>
            <a:r>
              <a:t>Znak je dominantní</a:t>
            </a:r>
          </a:p>
        </p:txBody>
      </p:sp>
      <p:sp>
        <p:nvSpPr>
          <p:cNvPr id="424" name="Rectangle 63"/>
          <p:cNvSpPr/>
          <p:nvPr/>
        </p:nvSpPr>
        <p:spPr>
          <a:xfrm>
            <a:off x="1919288" y="1341437"/>
            <a:ext cx="8280401" cy="2087562"/>
          </a:xfrm>
          <a:prstGeom prst="rect">
            <a:avLst/>
          </a:prstGeom>
          <a:solidFill>
            <a:srgbClr val="CCFFFF">
              <a:alpha val="80000"/>
            </a:srgbClr>
          </a:solidFill>
          <a:ln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425" name="Oval 64"/>
          <p:cNvSpPr/>
          <p:nvPr/>
        </p:nvSpPr>
        <p:spPr>
          <a:xfrm>
            <a:off x="2424114" y="1485900"/>
            <a:ext cx="433389" cy="431800"/>
          </a:xfrm>
          <a:prstGeom prst="ellipse">
            <a:avLst/>
          </a:prstGeom>
          <a:solidFill>
            <a:schemeClr val="accent3">
              <a:lumOff val="44000"/>
            </a:schemeClr>
          </a:solidFill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426" name="Rectangle 65"/>
          <p:cNvSpPr/>
          <p:nvPr/>
        </p:nvSpPr>
        <p:spPr>
          <a:xfrm>
            <a:off x="3576637" y="1485900"/>
            <a:ext cx="431801" cy="431800"/>
          </a:xfrm>
          <a:prstGeom prst="rect">
            <a:avLst/>
          </a:prstGeom>
          <a:solidFill>
            <a:schemeClr val="accent3">
              <a:lumOff val="44000"/>
            </a:schemeClr>
          </a:solidFill>
          <a:ln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427" name="Line 66"/>
          <p:cNvSpPr/>
          <p:nvPr/>
        </p:nvSpPr>
        <p:spPr>
          <a:xfrm>
            <a:off x="2857500" y="1701800"/>
            <a:ext cx="719139" cy="0"/>
          </a:xfrm>
          <a:prstGeom prst="line">
            <a:avLst/>
          </a:prstGeom>
          <a:ln>
            <a:solidFill>
              <a:schemeClr val="accent2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28" name="Line 67"/>
          <p:cNvSpPr/>
          <p:nvPr/>
        </p:nvSpPr>
        <p:spPr>
          <a:xfrm>
            <a:off x="3144838" y="1701799"/>
            <a:ext cx="1" cy="719139"/>
          </a:xfrm>
          <a:prstGeom prst="line">
            <a:avLst/>
          </a:prstGeom>
          <a:ln>
            <a:solidFill>
              <a:schemeClr val="accent2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29" name="Rectangle 68"/>
          <p:cNvSpPr/>
          <p:nvPr/>
        </p:nvSpPr>
        <p:spPr>
          <a:xfrm>
            <a:off x="2928938" y="2420938"/>
            <a:ext cx="431801" cy="431801"/>
          </a:xfrm>
          <a:prstGeom prst="rect">
            <a:avLst/>
          </a:prstGeom>
          <a:solidFill>
            <a:srgbClr val="FF0000"/>
          </a:solidFill>
          <a:ln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430" name="Oval 69"/>
          <p:cNvSpPr/>
          <p:nvPr/>
        </p:nvSpPr>
        <p:spPr>
          <a:xfrm>
            <a:off x="5305425" y="1484312"/>
            <a:ext cx="433388" cy="431801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431" name="Rectangle 70"/>
          <p:cNvSpPr/>
          <p:nvPr/>
        </p:nvSpPr>
        <p:spPr>
          <a:xfrm>
            <a:off x="6457950" y="1484312"/>
            <a:ext cx="431800" cy="431801"/>
          </a:xfrm>
          <a:prstGeom prst="rect">
            <a:avLst/>
          </a:prstGeom>
          <a:solidFill>
            <a:srgbClr val="FF0000"/>
          </a:solidFill>
          <a:ln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432" name="Line 71"/>
          <p:cNvSpPr/>
          <p:nvPr/>
        </p:nvSpPr>
        <p:spPr>
          <a:xfrm>
            <a:off x="5738814" y="1700213"/>
            <a:ext cx="719138" cy="1"/>
          </a:xfrm>
          <a:prstGeom prst="line">
            <a:avLst/>
          </a:prstGeom>
          <a:ln>
            <a:solidFill>
              <a:srgbClr val="00008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33" name="Line 72"/>
          <p:cNvSpPr/>
          <p:nvPr/>
        </p:nvSpPr>
        <p:spPr>
          <a:xfrm>
            <a:off x="6026150" y="1700214"/>
            <a:ext cx="1" cy="719138"/>
          </a:xfrm>
          <a:prstGeom prst="line">
            <a:avLst/>
          </a:prstGeom>
          <a:ln>
            <a:solidFill>
              <a:srgbClr val="00008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34" name="Oval 73"/>
          <p:cNvSpPr/>
          <p:nvPr/>
        </p:nvSpPr>
        <p:spPr>
          <a:xfrm>
            <a:off x="5808664" y="2420938"/>
            <a:ext cx="433389" cy="431801"/>
          </a:xfrm>
          <a:prstGeom prst="ellipse">
            <a:avLst/>
          </a:prstGeom>
          <a:solidFill>
            <a:schemeClr val="accent3">
              <a:lumOff val="44000"/>
            </a:schemeClr>
          </a:solidFill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435" name="Line 74"/>
          <p:cNvSpPr/>
          <p:nvPr/>
        </p:nvSpPr>
        <p:spPr>
          <a:xfrm flipH="1">
            <a:off x="5449887" y="2276475"/>
            <a:ext cx="1079501" cy="720727"/>
          </a:xfrm>
          <a:prstGeom prst="line">
            <a:avLst/>
          </a:prstGeom>
          <a:ln w="28575">
            <a:solidFill>
              <a:srgbClr val="FF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36" name="Line 75"/>
          <p:cNvSpPr/>
          <p:nvPr/>
        </p:nvSpPr>
        <p:spPr>
          <a:xfrm>
            <a:off x="5521324" y="2276475"/>
            <a:ext cx="1079501" cy="719138"/>
          </a:xfrm>
          <a:prstGeom prst="line">
            <a:avLst/>
          </a:prstGeom>
          <a:ln w="28575">
            <a:solidFill>
              <a:srgbClr val="FF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37" name="Oval 76"/>
          <p:cNvSpPr/>
          <p:nvPr/>
        </p:nvSpPr>
        <p:spPr>
          <a:xfrm>
            <a:off x="8112125" y="1414462"/>
            <a:ext cx="433388" cy="431801"/>
          </a:xfrm>
          <a:prstGeom prst="ellipse">
            <a:avLst/>
          </a:prstGeom>
          <a:solidFill>
            <a:schemeClr val="accent3">
              <a:lumOff val="44000"/>
            </a:schemeClr>
          </a:solidFill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438" name="Rectangle 77"/>
          <p:cNvSpPr/>
          <p:nvPr/>
        </p:nvSpPr>
        <p:spPr>
          <a:xfrm>
            <a:off x="9264650" y="1414462"/>
            <a:ext cx="431800" cy="431801"/>
          </a:xfrm>
          <a:prstGeom prst="rect">
            <a:avLst/>
          </a:prstGeom>
          <a:solidFill>
            <a:schemeClr val="accent3">
              <a:lumOff val="44000"/>
            </a:schemeClr>
          </a:solidFill>
          <a:ln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439" name="Line 78"/>
          <p:cNvSpPr/>
          <p:nvPr/>
        </p:nvSpPr>
        <p:spPr>
          <a:xfrm>
            <a:off x="8545514" y="1630363"/>
            <a:ext cx="719138" cy="1"/>
          </a:xfrm>
          <a:prstGeom prst="line">
            <a:avLst/>
          </a:prstGeom>
          <a:ln>
            <a:solidFill>
              <a:srgbClr val="00008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40" name="Line 79"/>
          <p:cNvSpPr/>
          <p:nvPr/>
        </p:nvSpPr>
        <p:spPr>
          <a:xfrm>
            <a:off x="8832849" y="1630364"/>
            <a:ext cx="1" cy="719138"/>
          </a:xfrm>
          <a:prstGeom prst="line">
            <a:avLst/>
          </a:prstGeom>
          <a:ln>
            <a:solidFill>
              <a:srgbClr val="00008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41" name="Rectangle 80"/>
          <p:cNvSpPr/>
          <p:nvPr/>
        </p:nvSpPr>
        <p:spPr>
          <a:xfrm>
            <a:off x="8616950" y="2349500"/>
            <a:ext cx="431800" cy="431800"/>
          </a:xfrm>
          <a:prstGeom prst="rect">
            <a:avLst/>
          </a:prstGeom>
          <a:solidFill>
            <a:srgbClr val="FF0000"/>
          </a:solidFill>
          <a:ln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442" name="Line 81"/>
          <p:cNvSpPr/>
          <p:nvPr/>
        </p:nvSpPr>
        <p:spPr>
          <a:xfrm>
            <a:off x="8545514" y="1557337"/>
            <a:ext cx="719138" cy="1"/>
          </a:xfrm>
          <a:prstGeom prst="line">
            <a:avLst/>
          </a:prstGeom>
          <a:ln>
            <a:solidFill>
              <a:srgbClr val="00008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43" name="Text Box 82"/>
          <p:cNvSpPr txBox="1"/>
          <p:nvPr/>
        </p:nvSpPr>
        <p:spPr>
          <a:xfrm>
            <a:off x="2208213" y="1916113"/>
            <a:ext cx="352684" cy="313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>
                <a:solidFill>
                  <a:srgbClr val="000066"/>
                </a:solidFill>
              </a:defRPr>
            </a:pPr>
            <a:r>
              <a:t>A</a:t>
            </a:r>
            <a:r>
              <a:rPr b="1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444" name="Text Box 83"/>
          <p:cNvSpPr txBox="1"/>
          <p:nvPr/>
        </p:nvSpPr>
        <p:spPr>
          <a:xfrm>
            <a:off x="3792537" y="1989138"/>
            <a:ext cx="352684" cy="313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>
                <a:solidFill>
                  <a:srgbClr val="000066"/>
                </a:solidFill>
              </a:defRPr>
            </a:pPr>
            <a:r>
              <a:t>A</a:t>
            </a:r>
            <a:r>
              <a:rPr b="1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445" name="Text Box 84"/>
          <p:cNvSpPr txBox="1"/>
          <p:nvPr/>
        </p:nvSpPr>
        <p:spPr>
          <a:xfrm>
            <a:off x="5232401" y="1916113"/>
            <a:ext cx="330161" cy="313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b="1">
                <a:solidFill>
                  <a:srgbClr val="FF0000"/>
                </a:solidFill>
              </a:defRPr>
            </a:lvl1pPr>
          </a:lstStyle>
          <a:p>
            <a:r>
              <a:t>aa</a:t>
            </a:r>
          </a:p>
        </p:txBody>
      </p:sp>
      <p:sp>
        <p:nvSpPr>
          <p:cNvPr id="446" name="Text Box 85"/>
          <p:cNvSpPr txBox="1"/>
          <p:nvPr/>
        </p:nvSpPr>
        <p:spPr>
          <a:xfrm>
            <a:off x="6673850" y="1916113"/>
            <a:ext cx="330162" cy="313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b="1">
                <a:solidFill>
                  <a:srgbClr val="FF0000"/>
                </a:solidFill>
              </a:defRPr>
            </a:lvl1pPr>
          </a:lstStyle>
          <a:p>
            <a:r>
              <a:t>aa</a:t>
            </a:r>
          </a:p>
        </p:txBody>
      </p:sp>
      <p:sp>
        <p:nvSpPr>
          <p:cNvPr id="447" name="Text Box 86"/>
          <p:cNvSpPr txBox="1"/>
          <p:nvPr/>
        </p:nvSpPr>
        <p:spPr>
          <a:xfrm>
            <a:off x="7969250" y="1916113"/>
            <a:ext cx="352683" cy="313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>
                <a:solidFill>
                  <a:srgbClr val="000066"/>
                </a:solidFill>
              </a:defRPr>
            </a:pPr>
            <a:r>
              <a:t>A</a:t>
            </a:r>
            <a:r>
              <a:rPr b="1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448" name="Text Box 87"/>
          <p:cNvSpPr txBox="1"/>
          <p:nvPr/>
        </p:nvSpPr>
        <p:spPr>
          <a:xfrm>
            <a:off x="9409113" y="1916113"/>
            <a:ext cx="352684" cy="313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>
                <a:solidFill>
                  <a:srgbClr val="000066"/>
                </a:solidFill>
              </a:defRPr>
            </a:pPr>
            <a:r>
              <a:t>A</a:t>
            </a:r>
            <a:r>
              <a:rPr b="1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449" name="Text Box 88"/>
          <p:cNvSpPr txBox="1"/>
          <p:nvPr/>
        </p:nvSpPr>
        <p:spPr>
          <a:xfrm>
            <a:off x="8616950" y="2852738"/>
            <a:ext cx="330162" cy="313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b="1">
                <a:solidFill>
                  <a:srgbClr val="FF0000"/>
                </a:solidFill>
              </a:defRPr>
            </a:lvl1pPr>
          </a:lstStyle>
          <a:p>
            <a:r>
              <a:t>aa</a:t>
            </a:r>
          </a:p>
        </p:txBody>
      </p:sp>
      <p:sp>
        <p:nvSpPr>
          <p:cNvPr id="450" name="Text Box 89"/>
          <p:cNvSpPr txBox="1"/>
          <p:nvPr/>
        </p:nvSpPr>
        <p:spPr>
          <a:xfrm>
            <a:off x="2928939" y="2924175"/>
            <a:ext cx="330161" cy="313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b="1">
                <a:solidFill>
                  <a:srgbClr val="FF0000"/>
                </a:solidFill>
              </a:defRPr>
            </a:lvl1pPr>
          </a:lstStyle>
          <a:p>
            <a:r>
              <a:t>aa</a:t>
            </a:r>
          </a:p>
        </p:txBody>
      </p:sp>
      <p:sp>
        <p:nvSpPr>
          <p:cNvPr id="451" name="Rectangle 90"/>
          <p:cNvSpPr/>
          <p:nvPr/>
        </p:nvSpPr>
        <p:spPr>
          <a:xfrm>
            <a:off x="1919288" y="4292601"/>
            <a:ext cx="8280401" cy="2087564"/>
          </a:xfrm>
          <a:prstGeom prst="rect">
            <a:avLst/>
          </a:prstGeom>
          <a:solidFill>
            <a:srgbClr val="CCFFFF">
              <a:alpha val="80000"/>
            </a:srgbClr>
          </a:solidFill>
          <a:ln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452" name="Text Box 91"/>
          <p:cNvSpPr txBox="1"/>
          <p:nvPr/>
        </p:nvSpPr>
        <p:spPr>
          <a:xfrm>
            <a:off x="1979613" y="4700587"/>
            <a:ext cx="2530895" cy="350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>
                <a:solidFill>
                  <a:srgbClr val="000066"/>
                </a:solidFill>
              </a:defRPr>
            </a:lvl1pPr>
          </a:lstStyle>
          <a:p>
            <a:r>
              <a:t>výskyt v každé generaci</a:t>
            </a:r>
          </a:p>
        </p:txBody>
      </p:sp>
      <p:sp>
        <p:nvSpPr>
          <p:cNvPr id="453" name="Oval 92"/>
          <p:cNvSpPr/>
          <p:nvPr/>
        </p:nvSpPr>
        <p:spPr>
          <a:xfrm>
            <a:off x="5364164" y="4510087"/>
            <a:ext cx="433389" cy="431801"/>
          </a:xfrm>
          <a:prstGeom prst="ellipse">
            <a:avLst/>
          </a:prstGeom>
          <a:solidFill>
            <a:schemeClr val="accent3">
              <a:lumOff val="44000"/>
            </a:schemeClr>
          </a:solidFill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454" name="Rectangle 93"/>
          <p:cNvSpPr/>
          <p:nvPr/>
        </p:nvSpPr>
        <p:spPr>
          <a:xfrm>
            <a:off x="6516688" y="4510087"/>
            <a:ext cx="431801" cy="431801"/>
          </a:xfrm>
          <a:prstGeom prst="rect">
            <a:avLst/>
          </a:prstGeom>
          <a:solidFill>
            <a:schemeClr val="accent3">
              <a:lumOff val="44000"/>
            </a:schemeClr>
          </a:solidFill>
          <a:ln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455" name="Line 94"/>
          <p:cNvSpPr/>
          <p:nvPr/>
        </p:nvSpPr>
        <p:spPr>
          <a:xfrm>
            <a:off x="5797550" y="4725987"/>
            <a:ext cx="719139" cy="1"/>
          </a:xfrm>
          <a:prstGeom prst="line">
            <a:avLst/>
          </a:prstGeom>
          <a:ln>
            <a:solidFill>
              <a:srgbClr val="00008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56" name="Line 95"/>
          <p:cNvSpPr/>
          <p:nvPr/>
        </p:nvSpPr>
        <p:spPr>
          <a:xfrm>
            <a:off x="6084888" y="4725988"/>
            <a:ext cx="1" cy="719138"/>
          </a:xfrm>
          <a:prstGeom prst="line">
            <a:avLst/>
          </a:prstGeom>
          <a:ln>
            <a:solidFill>
              <a:srgbClr val="00008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57" name="Rectangle 96"/>
          <p:cNvSpPr/>
          <p:nvPr/>
        </p:nvSpPr>
        <p:spPr>
          <a:xfrm>
            <a:off x="5868987" y="5445125"/>
            <a:ext cx="431801" cy="431800"/>
          </a:xfrm>
          <a:prstGeom prst="rect">
            <a:avLst/>
          </a:prstGeom>
          <a:solidFill>
            <a:srgbClr val="FF0000"/>
          </a:solidFill>
          <a:ln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458" name="Line 97"/>
          <p:cNvSpPr/>
          <p:nvPr/>
        </p:nvSpPr>
        <p:spPr>
          <a:xfrm flipH="1">
            <a:off x="5508624" y="5300664"/>
            <a:ext cx="1079501" cy="720726"/>
          </a:xfrm>
          <a:prstGeom prst="line">
            <a:avLst/>
          </a:prstGeom>
          <a:ln w="28575">
            <a:solidFill>
              <a:srgbClr val="00008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59" name="Line 98"/>
          <p:cNvSpPr/>
          <p:nvPr/>
        </p:nvSpPr>
        <p:spPr>
          <a:xfrm>
            <a:off x="5580062" y="5300663"/>
            <a:ext cx="1079502" cy="719138"/>
          </a:xfrm>
          <a:prstGeom prst="line">
            <a:avLst/>
          </a:prstGeom>
          <a:ln w="28575">
            <a:solidFill>
              <a:srgbClr val="00008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60" name="Oval 99"/>
          <p:cNvSpPr/>
          <p:nvPr/>
        </p:nvSpPr>
        <p:spPr>
          <a:xfrm>
            <a:off x="8245475" y="4508500"/>
            <a:ext cx="433388" cy="431800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461" name="Rectangle 100"/>
          <p:cNvSpPr/>
          <p:nvPr/>
        </p:nvSpPr>
        <p:spPr>
          <a:xfrm>
            <a:off x="9398000" y="4508500"/>
            <a:ext cx="431800" cy="431800"/>
          </a:xfrm>
          <a:prstGeom prst="rect">
            <a:avLst/>
          </a:prstGeom>
          <a:solidFill>
            <a:srgbClr val="FF0000"/>
          </a:solidFill>
          <a:ln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462" name="Line 101"/>
          <p:cNvSpPr/>
          <p:nvPr/>
        </p:nvSpPr>
        <p:spPr>
          <a:xfrm>
            <a:off x="8678864" y="4724400"/>
            <a:ext cx="719138" cy="0"/>
          </a:xfrm>
          <a:prstGeom prst="line">
            <a:avLst/>
          </a:prstGeom>
          <a:ln>
            <a:solidFill>
              <a:srgbClr val="00008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63" name="Line 102"/>
          <p:cNvSpPr/>
          <p:nvPr/>
        </p:nvSpPr>
        <p:spPr>
          <a:xfrm>
            <a:off x="8966200" y="4724400"/>
            <a:ext cx="1" cy="719139"/>
          </a:xfrm>
          <a:prstGeom prst="line">
            <a:avLst/>
          </a:prstGeom>
          <a:ln>
            <a:solidFill>
              <a:srgbClr val="00008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64" name="Oval 103"/>
          <p:cNvSpPr/>
          <p:nvPr/>
        </p:nvSpPr>
        <p:spPr>
          <a:xfrm>
            <a:off x="8748714" y="5445125"/>
            <a:ext cx="433389" cy="431800"/>
          </a:xfrm>
          <a:prstGeom prst="ellipse">
            <a:avLst/>
          </a:prstGeom>
          <a:solidFill>
            <a:schemeClr val="accent3">
              <a:lumOff val="44000"/>
            </a:schemeClr>
          </a:solidFill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465" name="Text Box 104"/>
          <p:cNvSpPr txBox="1"/>
          <p:nvPr/>
        </p:nvSpPr>
        <p:spPr>
          <a:xfrm>
            <a:off x="8027988" y="4868862"/>
            <a:ext cx="363895" cy="3133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>
                <a:solidFill>
                  <a:srgbClr val="FF0000"/>
                </a:solidFill>
              </a:defRPr>
            </a:pPr>
            <a:r>
              <a:t>A</a:t>
            </a:r>
            <a:r>
              <a:rPr b="0">
                <a:solidFill>
                  <a:srgbClr val="000066"/>
                </a:solidFill>
              </a:rPr>
              <a:t>a</a:t>
            </a:r>
          </a:p>
        </p:txBody>
      </p:sp>
      <p:sp>
        <p:nvSpPr>
          <p:cNvPr id="466" name="Text Box 105"/>
          <p:cNvSpPr txBox="1"/>
          <p:nvPr/>
        </p:nvSpPr>
        <p:spPr>
          <a:xfrm>
            <a:off x="9540875" y="4940300"/>
            <a:ext cx="363896" cy="313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>
                <a:solidFill>
                  <a:srgbClr val="FF0000"/>
                </a:solidFill>
              </a:defRPr>
            </a:pPr>
            <a:r>
              <a:t>A</a:t>
            </a:r>
            <a:r>
              <a:rPr b="0">
                <a:solidFill>
                  <a:srgbClr val="000066"/>
                </a:solidFill>
              </a:rPr>
              <a:t>a</a:t>
            </a:r>
          </a:p>
        </p:txBody>
      </p:sp>
      <p:sp>
        <p:nvSpPr>
          <p:cNvPr id="467" name="Text Box 106"/>
          <p:cNvSpPr txBox="1"/>
          <p:nvPr/>
        </p:nvSpPr>
        <p:spPr>
          <a:xfrm>
            <a:off x="5219701" y="4941887"/>
            <a:ext cx="330161" cy="3133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000066"/>
                </a:solidFill>
              </a:defRPr>
            </a:lvl1pPr>
          </a:lstStyle>
          <a:p>
            <a:r>
              <a:t>aa</a:t>
            </a:r>
          </a:p>
        </p:txBody>
      </p:sp>
      <p:sp>
        <p:nvSpPr>
          <p:cNvPr id="468" name="Text Box 107"/>
          <p:cNvSpPr txBox="1"/>
          <p:nvPr/>
        </p:nvSpPr>
        <p:spPr>
          <a:xfrm>
            <a:off x="6732589" y="4941887"/>
            <a:ext cx="330161" cy="3133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000066"/>
                </a:solidFill>
              </a:defRPr>
            </a:lvl1pPr>
          </a:lstStyle>
          <a:p>
            <a:r>
              <a:t>aa</a:t>
            </a:r>
          </a:p>
        </p:txBody>
      </p:sp>
      <p:sp>
        <p:nvSpPr>
          <p:cNvPr id="469" name="Text Box 108"/>
          <p:cNvSpPr txBox="1"/>
          <p:nvPr/>
        </p:nvSpPr>
        <p:spPr>
          <a:xfrm>
            <a:off x="8748714" y="5948362"/>
            <a:ext cx="330161" cy="3133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000066"/>
                </a:solidFill>
              </a:defRPr>
            </a:lvl1pPr>
          </a:lstStyle>
          <a:p>
            <a:r>
              <a:t>aa</a:t>
            </a:r>
          </a:p>
        </p:txBody>
      </p:sp>
      <p:sp>
        <p:nvSpPr>
          <p:cNvPr id="470" name="Text Box 109"/>
          <p:cNvSpPr txBox="1"/>
          <p:nvPr/>
        </p:nvSpPr>
        <p:spPr>
          <a:xfrm>
            <a:off x="5868987" y="6021387"/>
            <a:ext cx="397630" cy="3133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b="1">
                <a:solidFill>
                  <a:srgbClr val="FF0000"/>
                </a:solidFill>
              </a:defRPr>
            </a:lvl1pPr>
          </a:lstStyle>
          <a:p>
            <a:r>
              <a:t>AA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500"/>
                            </p:stCondLst>
                            <p:childTnLst>
                              <p:par>
                                <p:cTn id="6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5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"/>
                            </p:stCondLst>
                            <p:childTnLst>
                              <p:par>
                                <p:cTn id="6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5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000"/>
                            </p:stCondLst>
                            <p:childTnLst>
                              <p:par>
                                <p:cTn id="7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500"/>
                            </p:stCondLst>
                            <p:childTnLst>
                              <p:par>
                                <p:cTn id="8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5" fill="hold"/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000"/>
                            </p:stCondLst>
                            <p:childTnLst>
                              <p:par>
                                <p:cTn id="8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0" fill="hold"/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7500"/>
                            </p:stCondLst>
                            <p:childTnLst>
                              <p:par>
                                <p:cTn id="9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5" fill="hold"/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8000"/>
                            </p:stCondLst>
                            <p:childTnLst>
                              <p:par>
                                <p:cTn id="9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0" fill="hold"/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8500"/>
                            </p:stCondLst>
                            <p:childTnLst>
                              <p:par>
                                <p:cTn id="10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5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9000"/>
                            </p:stCondLst>
                            <p:childTnLst>
                              <p:par>
                                <p:cTn id="10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9500"/>
                            </p:stCondLst>
                            <p:childTnLst>
                              <p:par>
                                <p:cTn id="1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5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0" fill="hold"/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500"/>
                            </p:stCondLst>
                            <p:childTnLst>
                              <p:par>
                                <p:cTn id="1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5" fill="hold"/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0" fill="hold"/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1500"/>
                            </p:stCondLst>
                            <p:childTnLst>
                              <p:par>
                                <p:cTn id="1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5" fill="hold"/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2500"/>
                            </p:stCondLst>
                            <p:childTnLst>
                              <p:par>
                                <p:cTn id="1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5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6" fill="hold"/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500"/>
                            </p:stCondLst>
                            <p:childTnLst>
                              <p:par>
                                <p:cTn id="1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1" fill="hold"/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000"/>
                            </p:stCondLst>
                            <p:childTnLst>
                              <p:par>
                                <p:cTn id="16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6" fill="hold"/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500"/>
                            </p:stCondLst>
                            <p:childTnLst>
                              <p:par>
                                <p:cTn id="17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1" fill="hold"/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000"/>
                            </p:stCondLst>
                            <p:childTnLst>
                              <p:par>
                                <p:cTn id="17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6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2500"/>
                            </p:stCondLst>
                            <p:childTnLst>
                              <p:par>
                                <p:cTn id="18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1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3000"/>
                            </p:stCondLst>
                            <p:childTnLst>
                              <p:par>
                                <p:cTn id="18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6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3500"/>
                            </p:stCondLst>
                            <p:childTnLst>
                              <p:par>
                                <p:cTn id="19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1" fill="hold"/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4000"/>
                            </p:stCondLst>
                            <p:childTnLst>
                              <p:par>
                                <p:cTn id="19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6" fill="hold"/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1" fill="hold"/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5000"/>
                            </p:stCondLst>
                            <p:childTnLst>
                              <p:par>
                                <p:cTn id="20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6" fill="hold"/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5500"/>
                            </p:stCondLst>
                            <p:childTnLst>
                              <p:par>
                                <p:cTn id="2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1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6000"/>
                            </p:stCondLst>
                            <p:childTnLst>
                              <p:par>
                                <p:cTn id="2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6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6500"/>
                            </p:stCondLst>
                            <p:childTnLst>
                              <p:par>
                                <p:cTn id="2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1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6" fill="hold"/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7500"/>
                            </p:stCondLst>
                            <p:childTnLst>
                              <p:par>
                                <p:cTn id="2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1" fill="hold"/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8000"/>
                            </p:stCondLst>
                            <p:childTnLst>
                              <p:par>
                                <p:cTn id="2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6" fill="hold"/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8500"/>
                            </p:stCondLst>
                            <p:childTnLst>
                              <p:par>
                                <p:cTn id="2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1" fill="hold"/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9000"/>
                            </p:stCondLst>
                            <p:childTnLst>
                              <p:par>
                                <p:cTn id="2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6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9500"/>
                            </p:stCondLst>
                            <p:childTnLst>
                              <p:par>
                                <p:cTn id="2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1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1" grpId="0" animBg="1" advAuto="0"/>
      <p:bldP spid="422" grpId="0" animBg="1" advAuto="0"/>
      <p:bldP spid="423" grpId="0" animBg="1" advAuto="0"/>
      <p:bldP spid="424" grpId="0" animBg="1" advAuto="0"/>
      <p:bldP spid="425" grpId="0" animBg="1" advAuto="0"/>
      <p:bldP spid="426" grpId="0" animBg="1" advAuto="0"/>
      <p:bldP spid="427" grpId="0" animBg="1" advAuto="0"/>
      <p:bldP spid="428" grpId="0" animBg="1" advAuto="0"/>
      <p:bldP spid="429" grpId="0" animBg="1" advAuto="0"/>
      <p:bldP spid="430" grpId="0" animBg="1" advAuto="0"/>
      <p:bldP spid="431" grpId="0" animBg="1" advAuto="0"/>
      <p:bldP spid="432" grpId="0" animBg="1" advAuto="0"/>
      <p:bldP spid="433" grpId="0" animBg="1" advAuto="0"/>
      <p:bldP spid="434" grpId="0" animBg="1" advAuto="0"/>
      <p:bldP spid="435" grpId="0" animBg="1" advAuto="0"/>
      <p:bldP spid="436" grpId="0" animBg="1" advAuto="0"/>
      <p:bldP spid="437" grpId="0" animBg="1" advAuto="0"/>
      <p:bldP spid="438" grpId="0" animBg="1" advAuto="0"/>
      <p:bldP spid="439" grpId="0" animBg="1" advAuto="0"/>
      <p:bldP spid="440" grpId="0" animBg="1" advAuto="0"/>
      <p:bldP spid="441" grpId="0" animBg="1" advAuto="0"/>
      <p:bldP spid="442" grpId="0" animBg="1" advAuto="0"/>
      <p:bldP spid="443" grpId="0" animBg="1" advAuto="0"/>
      <p:bldP spid="444" grpId="0" animBg="1" advAuto="0"/>
      <p:bldP spid="445" grpId="0" animBg="1" advAuto="0"/>
      <p:bldP spid="446" grpId="0" animBg="1" advAuto="0"/>
      <p:bldP spid="447" grpId="0" animBg="1" advAuto="0"/>
      <p:bldP spid="448" grpId="0" animBg="1" advAuto="0"/>
      <p:bldP spid="449" grpId="0" animBg="1" advAuto="0"/>
      <p:bldP spid="450" grpId="0" animBg="1" advAuto="0"/>
      <p:bldP spid="451" grpId="0" animBg="1" advAuto="0"/>
      <p:bldP spid="452" grpId="0" animBg="1" advAuto="0"/>
      <p:bldP spid="453" grpId="0" animBg="1" advAuto="0"/>
      <p:bldP spid="454" grpId="0" animBg="1" advAuto="0"/>
      <p:bldP spid="455" grpId="0" animBg="1" advAuto="0"/>
      <p:bldP spid="456" grpId="0" animBg="1" advAuto="0"/>
      <p:bldP spid="457" grpId="0" animBg="1" advAuto="0"/>
      <p:bldP spid="458" grpId="0" animBg="1" advAuto="0"/>
      <p:bldP spid="459" grpId="0" animBg="1" advAuto="0"/>
      <p:bldP spid="460" grpId="0" animBg="1" advAuto="0"/>
      <p:bldP spid="461" grpId="0" animBg="1" advAuto="0"/>
      <p:bldP spid="462" grpId="0" animBg="1" advAuto="0"/>
      <p:bldP spid="463" grpId="0" animBg="1" advAuto="0"/>
      <p:bldP spid="464" grpId="0" animBg="1" advAuto="0"/>
      <p:bldP spid="465" grpId="0" animBg="1" advAuto="0"/>
      <p:bldP spid="466" grpId="0" animBg="1" advAuto="0"/>
      <p:bldP spid="467" grpId="0" animBg="1" advAuto="0"/>
      <p:bldP spid="468" grpId="0" animBg="1" advAuto="0"/>
      <p:bldP spid="469" grpId="0" animBg="1" advAuto="0"/>
      <p:bldP spid="470" grpId="0" animBg="1" advAuto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2" name="Obrázek 1" descr="Obrázek 1"/>
          <p:cNvPicPr>
            <a:picLocks noChangeAspect="1"/>
          </p:cNvPicPr>
          <p:nvPr/>
        </p:nvPicPr>
        <p:blipFill>
          <a:blip r:embed="rId2"/>
          <a:srcRect l="41067" t="48415" r="19515" b="26282"/>
          <a:stretch>
            <a:fillRect/>
          </a:stretch>
        </p:blipFill>
        <p:spPr>
          <a:xfrm>
            <a:off x="1847528" y="1988840"/>
            <a:ext cx="8531574" cy="3285868"/>
          </a:xfrm>
          <a:prstGeom prst="rect">
            <a:avLst/>
          </a:prstGeom>
          <a:ln>
            <a:solidFill>
              <a:schemeClr val="accent6"/>
            </a:solidFill>
          </a:ln>
          <a:effectLst>
            <a:outerShdw blurRad="292100" dist="139700" dir="2700000" rotWithShape="0">
              <a:srgbClr val="333333">
                <a:alpha val="64999"/>
              </a:srgbClr>
            </a:outerShdw>
          </a:effectLst>
        </p:spPr>
      </p:pic>
      <p:sp>
        <p:nvSpPr>
          <p:cNvPr id="473" name="Text Box 31"/>
          <p:cNvSpPr txBox="1"/>
          <p:nvPr/>
        </p:nvSpPr>
        <p:spPr>
          <a:xfrm>
            <a:off x="1847527" y="1216580"/>
            <a:ext cx="2196628" cy="360188"/>
          </a:xfrm>
          <a:prstGeom prst="rect">
            <a:avLst/>
          </a:prstGeom>
          <a:solidFill>
            <a:schemeClr val="accent3">
              <a:lumOff val="44000"/>
              <a:alpha val="80000"/>
            </a:schemeClr>
          </a:solidFill>
          <a:ln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 b="1">
                <a:solidFill>
                  <a:srgbClr val="FF0000"/>
                </a:solidFill>
              </a:defRPr>
            </a:lvl1pPr>
          </a:lstStyle>
          <a:p>
            <a:r>
              <a:t>Znak je dominantní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Rectangle 4"/>
          <p:cNvSpPr/>
          <p:nvPr/>
        </p:nvSpPr>
        <p:spPr>
          <a:xfrm>
            <a:off x="4511675" y="1196975"/>
            <a:ext cx="431800" cy="4318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905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34" name="Oval 5"/>
          <p:cNvSpPr/>
          <p:nvPr/>
        </p:nvSpPr>
        <p:spPr>
          <a:xfrm>
            <a:off x="5951539" y="1196975"/>
            <a:ext cx="433389" cy="431800"/>
          </a:xfrm>
          <a:prstGeom prst="ellipse">
            <a:avLst/>
          </a:prstGeom>
          <a:solidFill>
            <a:schemeClr val="accent3">
              <a:lumOff val="44000"/>
            </a:schemeClr>
          </a:solidFill>
          <a:ln w="19050">
            <a:solidFill>
              <a:srgbClr val="000000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35" name="Line 6"/>
          <p:cNvSpPr/>
          <p:nvPr/>
        </p:nvSpPr>
        <p:spPr>
          <a:xfrm>
            <a:off x="4943476" y="1412875"/>
            <a:ext cx="1008064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36" name="Rectangle 7"/>
          <p:cNvSpPr/>
          <p:nvPr/>
        </p:nvSpPr>
        <p:spPr>
          <a:xfrm rot="2700000">
            <a:off x="9409113" y="1125537"/>
            <a:ext cx="431801" cy="431801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905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37" name="Line 8"/>
          <p:cNvSpPr/>
          <p:nvPr/>
        </p:nvSpPr>
        <p:spPr>
          <a:xfrm>
            <a:off x="5448299" y="1412874"/>
            <a:ext cx="1" cy="935039"/>
          </a:xfrm>
          <a:prstGeom prst="line">
            <a:avLst/>
          </a:prstGeom>
          <a:ln w="19050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38" name="Line 9"/>
          <p:cNvSpPr/>
          <p:nvPr/>
        </p:nvSpPr>
        <p:spPr>
          <a:xfrm>
            <a:off x="4295775" y="2349500"/>
            <a:ext cx="2159000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39" name="Oval 10"/>
          <p:cNvSpPr/>
          <p:nvPr/>
        </p:nvSpPr>
        <p:spPr>
          <a:xfrm>
            <a:off x="5230814" y="2636838"/>
            <a:ext cx="433389" cy="431801"/>
          </a:xfrm>
          <a:prstGeom prst="ellipse">
            <a:avLst/>
          </a:prstGeom>
          <a:solidFill>
            <a:schemeClr val="accent3">
              <a:lumOff val="44000"/>
            </a:schemeClr>
          </a:solidFill>
          <a:ln w="19050">
            <a:solidFill>
              <a:srgbClr val="000000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40" name="Rectangle 11"/>
          <p:cNvSpPr/>
          <p:nvPr/>
        </p:nvSpPr>
        <p:spPr>
          <a:xfrm>
            <a:off x="6238875" y="2638425"/>
            <a:ext cx="431800" cy="431800"/>
          </a:xfrm>
          <a:prstGeom prst="rect">
            <a:avLst/>
          </a:prstGeom>
          <a:solidFill>
            <a:srgbClr val="000000"/>
          </a:solidFill>
          <a:ln w="1905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41" name="Oval 12"/>
          <p:cNvSpPr/>
          <p:nvPr/>
        </p:nvSpPr>
        <p:spPr>
          <a:xfrm>
            <a:off x="5375276" y="2781300"/>
            <a:ext cx="144465" cy="144465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42" name="Line 13"/>
          <p:cNvSpPr/>
          <p:nvPr/>
        </p:nvSpPr>
        <p:spPr>
          <a:xfrm flipV="1">
            <a:off x="4368799" y="1052513"/>
            <a:ext cx="719140" cy="649289"/>
          </a:xfrm>
          <a:prstGeom prst="line">
            <a:avLst/>
          </a:prstGeom>
          <a:ln w="19050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3" name="Line 14"/>
          <p:cNvSpPr/>
          <p:nvPr/>
        </p:nvSpPr>
        <p:spPr>
          <a:xfrm>
            <a:off x="6670675" y="2854325"/>
            <a:ext cx="1008064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4" name="Line 15"/>
          <p:cNvSpPr/>
          <p:nvPr/>
        </p:nvSpPr>
        <p:spPr>
          <a:xfrm>
            <a:off x="5446712" y="2349500"/>
            <a:ext cx="1" cy="288926"/>
          </a:xfrm>
          <a:prstGeom prst="line">
            <a:avLst/>
          </a:prstGeom>
          <a:ln w="19050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5" name="Line 16"/>
          <p:cNvSpPr/>
          <p:nvPr/>
        </p:nvSpPr>
        <p:spPr>
          <a:xfrm>
            <a:off x="6454775" y="2349500"/>
            <a:ext cx="0" cy="288926"/>
          </a:xfrm>
          <a:prstGeom prst="line">
            <a:avLst/>
          </a:prstGeom>
          <a:ln w="19050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6" name="Oval 17"/>
          <p:cNvSpPr/>
          <p:nvPr/>
        </p:nvSpPr>
        <p:spPr>
          <a:xfrm>
            <a:off x="7680325" y="2638425"/>
            <a:ext cx="433388" cy="431800"/>
          </a:xfrm>
          <a:prstGeom prst="ellipse">
            <a:avLst/>
          </a:prstGeom>
          <a:solidFill>
            <a:schemeClr val="accent3">
              <a:lumOff val="44000"/>
            </a:schemeClr>
          </a:solidFill>
          <a:ln w="19050">
            <a:solidFill>
              <a:srgbClr val="000000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47" name="Line 18"/>
          <p:cNvSpPr/>
          <p:nvPr/>
        </p:nvSpPr>
        <p:spPr>
          <a:xfrm>
            <a:off x="7104063" y="2854325"/>
            <a:ext cx="1" cy="1079500"/>
          </a:xfrm>
          <a:prstGeom prst="line">
            <a:avLst/>
          </a:prstGeom>
          <a:ln w="19050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8" name="Oval 19"/>
          <p:cNvSpPr/>
          <p:nvPr/>
        </p:nvSpPr>
        <p:spPr>
          <a:xfrm>
            <a:off x="7031038" y="3933826"/>
            <a:ext cx="144463" cy="144465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49" name="Line 20"/>
          <p:cNvSpPr/>
          <p:nvPr/>
        </p:nvSpPr>
        <p:spPr>
          <a:xfrm>
            <a:off x="4295775" y="2349500"/>
            <a:ext cx="0" cy="288926"/>
          </a:xfrm>
          <a:prstGeom prst="line">
            <a:avLst/>
          </a:prstGeom>
          <a:ln w="19050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0" name="Rectangle 21"/>
          <p:cNvSpPr/>
          <p:nvPr/>
        </p:nvSpPr>
        <p:spPr>
          <a:xfrm>
            <a:off x="4079875" y="2638425"/>
            <a:ext cx="431800" cy="4318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905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51" name="Line 22"/>
          <p:cNvSpPr/>
          <p:nvPr/>
        </p:nvSpPr>
        <p:spPr>
          <a:xfrm>
            <a:off x="4511675" y="2781300"/>
            <a:ext cx="719139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2" name="Line 23"/>
          <p:cNvSpPr/>
          <p:nvPr/>
        </p:nvSpPr>
        <p:spPr>
          <a:xfrm>
            <a:off x="4511675" y="2925763"/>
            <a:ext cx="719139" cy="1"/>
          </a:xfrm>
          <a:prstGeom prst="line">
            <a:avLst/>
          </a:prstGeom>
          <a:ln w="19050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3" name="Line 31"/>
          <p:cNvSpPr/>
          <p:nvPr/>
        </p:nvSpPr>
        <p:spPr>
          <a:xfrm flipH="1">
            <a:off x="4367212" y="2925763"/>
            <a:ext cx="431801" cy="863601"/>
          </a:xfrm>
          <a:prstGeom prst="line">
            <a:avLst/>
          </a:prstGeom>
          <a:ln w="19050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4" name="Line 32"/>
          <p:cNvSpPr/>
          <p:nvPr/>
        </p:nvSpPr>
        <p:spPr>
          <a:xfrm>
            <a:off x="4799013" y="2925763"/>
            <a:ext cx="288926" cy="863601"/>
          </a:xfrm>
          <a:prstGeom prst="line">
            <a:avLst/>
          </a:prstGeom>
          <a:ln w="19050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5" name="Rectangle 33"/>
          <p:cNvSpPr/>
          <p:nvPr/>
        </p:nvSpPr>
        <p:spPr>
          <a:xfrm>
            <a:off x="4872037" y="3789362"/>
            <a:ext cx="431801" cy="431801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905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56" name="Oval 34"/>
          <p:cNvSpPr/>
          <p:nvPr/>
        </p:nvSpPr>
        <p:spPr>
          <a:xfrm>
            <a:off x="4151314" y="3789362"/>
            <a:ext cx="433389" cy="431801"/>
          </a:xfrm>
          <a:prstGeom prst="ellipse">
            <a:avLst/>
          </a:prstGeom>
          <a:solidFill>
            <a:schemeClr val="accent3">
              <a:lumOff val="44000"/>
            </a:schemeClr>
          </a:solidFill>
          <a:ln w="19050">
            <a:solidFill>
              <a:srgbClr val="000000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57" name="Line 35"/>
          <p:cNvSpPr/>
          <p:nvPr/>
        </p:nvSpPr>
        <p:spPr>
          <a:xfrm>
            <a:off x="5303837" y="4006850"/>
            <a:ext cx="576263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8" name="Oval 36"/>
          <p:cNvSpPr/>
          <p:nvPr/>
        </p:nvSpPr>
        <p:spPr>
          <a:xfrm>
            <a:off x="5880100" y="3789362"/>
            <a:ext cx="433388" cy="431801"/>
          </a:xfrm>
          <a:prstGeom prst="ellipse">
            <a:avLst/>
          </a:prstGeom>
          <a:solidFill>
            <a:schemeClr val="accent3">
              <a:lumOff val="44000"/>
            </a:schemeClr>
          </a:solidFill>
          <a:ln w="19050">
            <a:solidFill>
              <a:srgbClr val="000000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59" name="Line 37"/>
          <p:cNvSpPr/>
          <p:nvPr/>
        </p:nvSpPr>
        <p:spPr>
          <a:xfrm flipH="1">
            <a:off x="5159375" y="4006849"/>
            <a:ext cx="431801" cy="863602"/>
          </a:xfrm>
          <a:prstGeom prst="line">
            <a:avLst/>
          </a:prstGeom>
          <a:ln w="19050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0" name="Line 38"/>
          <p:cNvSpPr/>
          <p:nvPr/>
        </p:nvSpPr>
        <p:spPr>
          <a:xfrm>
            <a:off x="5591176" y="4006849"/>
            <a:ext cx="288925" cy="863602"/>
          </a:xfrm>
          <a:prstGeom prst="line">
            <a:avLst/>
          </a:prstGeom>
          <a:ln w="19050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1" name="Rectangle 39"/>
          <p:cNvSpPr/>
          <p:nvPr/>
        </p:nvSpPr>
        <p:spPr>
          <a:xfrm>
            <a:off x="4872037" y="4870450"/>
            <a:ext cx="431801" cy="4318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905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62" name="Rectangle 40"/>
          <p:cNvSpPr/>
          <p:nvPr/>
        </p:nvSpPr>
        <p:spPr>
          <a:xfrm>
            <a:off x="5735637" y="4870450"/>
            <a:ext cx="431801" cy="4318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905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63" name="Line 41"/>
          <p:cNvSpPr/>
          <p:nvPr/>
        </p:nvSpPr>
        <p:spPr>
          <a:xfrm>
            <a:off x="5303837" y="5086350"/>
            <a:ext cx="431801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4" name="Line 42"/>
          <p:cNvSpPr/>
          <p:nvPr/>
        </p:nvSpPr>
        <p:spPr>
          <a:xfrm>
            <a:off x="6384926" y="1412875"/>
            <a:ext cx="1008064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5" name="Rectangle 43"/>
          <p:cNvSpPr/>
          <p:nvPr/>
        </p:nvSpPr>
        <p:spPr>
          <a:xfrm>
            <a:off x="7392988" y="1196975"/>
            <a:ext cx="431801" cy="4318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905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66" name="Line 44"/>
          <p:cNvSpPr/>
          <p:nvPr/>
        </p:nvSpPr>
        <p:spPr>
          <a:xfrm flipH="1">
            <a:off x="3430589" y="2854325"/>
            <a:ext cx="649288" cy="0"/>
          </a:xfrm>
          <a:prstGeom prst="line">
            <a:avLst/>
          </a:prstGeom>
          <a:ln w="19050">
            <a:solidFill>
              <a:srgbClr val="000000"/>
            </a:solidFill>
            <a:prstDash val="dash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7" name="Oval 45"/>
          <p:cNvSpPr/>
          <p:nvPr/>
        </p:nvSpPr>
        <p:spPr>
          <a:xfrm>
            <a:off x="2998789" y="2638425"/>
            <a:ext cx="433389" cy="431800"/>
          </a:xfrm>
          <a:prstGeom prst="ellipse">
            <a:avLst/>
          </a:prstGeom>
          <a:solidFill>
            <a:schemeClr val="accent3">
              <a:lumOff val="44000"/>
            </a:schemeClr>
          </a:solidFill>
          <a:ln w="19050">
            <a:solidFill>
              <a:srgbClr val="000000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68" name="Text Box 46"/>
          <p:cNvSpPr txBox="1"/>
          <p:nvPr/>
        </p:nvSpPr>
        <p:spPr>
          <a:xfrm>
            <a:off x="4440237" y="620712"/>
            <a:ext cx="536003" cy="350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/>
            </a:lvl1pPr>
          </a:lstStyle>
          <a:p>
            <a:r>
              <a:t>muž</a:t>
            </a:r>
          </a:p>
        </p:txBody>
      </p:sp>
      <p:sp>
        <p:nvSpPr>
          <p:cNvPr id="169" name="Text Box 47"/>
          <p:cNvSpPr txBox="1"/>
          <p:nvPr/>
        </p:nvSpPr>
        <p:spPr>
          <a:xfrm>
            <a:off x="5808662" y="620712"/>
            <a:ext cx="599851" cy="350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/>
            </a:lvl1pPr>
          </a:lstStyle>
          <a:p>
            <a:r>
              <a:t>žena</a:t>
            </a:r>
          </a:p>
        </p:txBody>
      </p:sp>
      <p:sp>
        <p:nvSpPr>
          <p:cNvPr id="170" name="Text Box 48"/>
          <p:cNvSpPr txBox="1"/>
          <p:nvPr/>
        </p:nvSpPr>
        <p:spPr>
          <a:xfrm>
            <a:off x="8472488" y="549276"/>
            <a:ext cx="1883158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/>
            </a:lvl1pPr>
          </a:lstStyle>
          <a:p>
            <a:r>
              <a:t>Neznámé pohlaví</a:t>
            </a:r>
          </a:p>
        </p:txBody>
      </p:sp>
      <p:sp>
        <p:nvSpPr>
          <p:cNvPr id="171" name="Text Box 49"/>
          <p:cNvSpPr txBox="1"/>
          <p:nvPr/>
        </p:nvSpPr>
        <p:spPr>
          <a:xfrm>
            <a:off x="1774825" y="1196975"/>
            <a:ext cx="391380" cy="3880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000" b="1"/>
            </a:pPr>
            <a:r>
              <a:t>I.</a:t>
            </a:r>
          </a:p>
          <a:p>
            <a:pPr>
              <a:defRPr sz="2000" b="1"/>
            </a:pPr>
            <a:endParaRPr/>
          </a:p>
          <a:p>
            <a:pPr>
              <a:defRPr sz="2000" b="1"/>
            </a:pPr>
            <a:endParaRPr/>
          </a:p>
          <a:p>
            <a:pPr>
              <a:defRPr sz="2000" b="1"/>
            </a:pPr>
            <a:endParaRPr/>
          </a:p>
          <a:p>
            <a:pPr>
              <a:defRPr sz="2000" b="1"/>
            </a:pPr>
            <a:endParaRPr/>
          </a:p>
          <a:p>
            <a:pPr>
              <a:defRPr sz="2000" b="1"/>
            </a:pPr>
            <a:r>
              <a:t>II.</a:t>
            </a:r>
          </a:p>
          <a:p>
            <a:pPr>
              <a:defRPr sz="2000" b="1"/>
            </a:pPr>
            <a:endParaRPr/>
          </a:p>
          <a:p>
            <a:pPr>
              <a:defRPr sz="2000" b="1"/>
            </a:pPr>
            <a:endParaRPr/>
          </a:p>
          <a:p>
            <a:pPr>
              <a:defRPr sz="2000" b="1"/>
            </a:pPr>
            <a:endParaRPr/>
          </a:p>
          <a:p>
            <a:pPr>
              <a:defRPr sz="2000" b="1"/>
            </a:pPr>
            <a:r>
              <a:t>III.</a:t>
            </a:r>
          </a:p>
          <a:p>
            <a:pPr>
              <a:defRPr sz="2000" b="1"/>
            </a:pPr>
            <a:endParaRPr/>
          </a:p>
          <a:p>
            <a:pPr>
              <a:defRPr sz="2000" b="1"/>
            </a:pPr>
            <a:endParaRPr/>
          </a:p>
          <a:p>
            <a:pPr>
              <a:defRPr sz="2000" b="1"/>
            </a:pPr>
            <a:r>
              <a:t>IV.</a:t>
            </a:r>
          </a:p>
        </p:txBody>
      </p:sp>
      <p:sp>
        <p:nvSpPr>
          <p:cNvPr id="172" name="Line 51"/>
          <p:cNvSpPr/>
          <p:nvPr/>
        </p:nvSpPr>
        <p:spPr>
          <a:xfrm flipV="1">
            <a:off x="4511676" y="5300664"/>
            <a:ext cx="288926" cy="288926"/>
          </a:xfrm>
          <a:prstGeom prst="line">
            <a:avLst/>
          </a:prstGeom>
          <a:ln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73" name="Text Box 52"/>
          <p:cNvSpPr txBox="1"/>
          <p:nvPr/>
        </p:nvSpPr>
        <p:spPr>
          <a:xfrm>
            <a:off x="4059237" y="5561012"/>
            <a:ext cx="872392" cy="3133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r>
              <a:t>Proband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3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8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2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6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2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6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4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8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1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6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1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6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4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7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1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4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5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9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3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7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3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500"/>
                            </p:stCondLst>
                            <p:childTnLst>
                              <p:par>
                                <p:cTn id="1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7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1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2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00"/>
                            </p:stCondLst>
                            <p:childTnLst>
                              <p:par>
                                <p:cTn id="1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5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9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3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00"/>
                            </p:stCondLst>
                            <p:childTnLst>
                              <p:par>
                                <p:cTn id="177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8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 animBg="1" advAuto="0"/>
      <p:bldP spid="134" grpId="0" animBg="1" advAuto="0"/>
      <p:bldP spid="135" grpId="0" animBg="1" advAuto="0"/>
      <p:bldP spid="136" grpId="0" animBg="1" advAuto="0"/>
      <p:bldP spid="137" grpId="0" animBg="1" advAuto="0"/>
      <p:bldP spid="138" grpId="0" animBg="1" advAuto="0"/>
      <p:bldP spid="139" grpId="0" animBg="1" advAuto="0"/>
      <p:bldP spid="140" grpId="0" animBg="1" advAuto="0"/>
      <p:bldP spid="141" grpId="0" animBg="1" advAuto="0"/>
      <p:bldP spid="142" grpId="0" animBg="1" advAuto="0"/>
      <p:bldP spid="143" grpId="0" animBg="1" advAuto="0"/>
      <p:bldP spid="144" grpId="0" animBg="1" advAuto="0"/>
      <p:bldP spid="145" grpId="0" animBg="1" advAuto="0"/>
      <p:bldP spid="146" grpId="0" animBg="1" advAuto="0"/>
      <p:bldP spid="147" grpId="0" animBg="1" advAuto="0"/>
      <p:bldP spid="148" grpId="0" animBg="1" advAuto="0"/>
      <p:bldP spid="149" grpId="0" animBg="1" advAuto="0"/>
      <p:bldP spid="150" grpId="0" animBg="1" advAuto="0"/>
      <p:bldP spid="151" grpId="0" animBg="1" advAuto="0"/>
      <p:bldP spid="152" grpId="0" animBg="1" advAuto="0"/>
      <p:bldP spid="153" grpId="0" animBg="1" advAuto="0"/>
      <p:bldP spid="154" grpId="0" animBg="1" advAuto="0"/>
      <p:bldP spid="155" grpId="0" animBg="1" advAuto="0"/>
      <p:bldP spid="156" grpId="0" animBg="1" advAuto="0"/>
      <p:bldP spid="157" grpId="0" animBg="1" advAuto="0"/>
      <p:bldP spid="158" grpId="0" animBg="1" advAuto="0"/>
      <p:bldP spid="159" grpId="0" animBg="1" advAuto="0"/>
      <p:bldP spid="160" grpId="0" animBg="1" advAuto="0"/>
      <p:bldP spid="161" grpId="0" animBg="1" advAuto="0"/>
      <p:bldP spid="162" grpId="0" animBg="1" advAuto="0"/>
      <p:bldP spid="163" grpId="0" animBg="1" advAuto="0"/>
      <p:bldP spid="164" grpId="0" animBg="1" advAuto="0"/>
      <p:bldP spid="165" grpId="0" animBg="1" advAuto="0"/>
      <p:bldP spid="166" grpId="0" animBg="1" advAuto="0"/>
      <p:bldP spid="167" grpId="0" animBg="1" advAuto="0"/>
      <p:bldP spid="168" grpId="0" animBg="1" advAuto="0"/>
      <p:bldP spid="169" grpId="0" animBg="1" advAuto="0"/>
      <p:bldP spid="170" grpId="0" animBg="1" advAuto="0"/>
      <p:bldP spid="171" grpId="0" animBg="1" advAuto="0"/>
      <p:bldP spid="172" grpId="0" animBg="1" advAuto="0"/>
      <p:bldP spid="173" grpId="0" animBg="1" advAuto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Text Box 2"/>
          <p:cNvSpPr txBox="1"/>
          <p:nvPr/>
        </p:nvSpPr>
        <p:spPr>
          <a:xfrm>
            <a:off x="3287712" y="188912"/>
            <a:ext cx="5938353" cy="379238"/>
          </a:xfrm>
          <a:prstGeom prst="rect">
            <a:avLst/>
          </a:prstGeom>
          <a:solidFill>
            <a:srgbClr val="CCFFFF"/>
          </a:solidFill>
          <a:ln w="28575">
            <a:solidFill>
              <a:srgbClr val="FF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 b="1">
                <a:solidFill>
                  <a:srgbClr val="FF0000"/>
                </a:solidFill>
              </a:defRPr>
            </a:lvl1pPr>
          </a:lstStyle>
          <a:p>
            <a:r>
              <a:t>Pokyny k tvorbě vlastního rodokmene a možné znaky</a:t>
            </a:r>
          </a:p>
        </p:txBody>
      </p:sp>
      <p:sp>
        <p:nvSpPr>
          <p:cNvPr id="476" name="Text Box 52"/>
          <p:cNvSpPr txBox="1"/>
          <p:nvPr/>
        </p:nvSpPr>
        <p:spPr>
          <a:xfrm>
            <a:off x="1774825" y="990601"/>
            <a:ext cx="7678228" cy="1160287"/>
          </a:xfrm>
          <a:prstGeom prst="rect">
            <a:avLst/>
          </a:prstGeom>
          <a:solidFill>
            <a:schemeClr val="accent3">
              <a:lumOff val="44000"/>
              <a:alpha val="80000"/>
            </a:schemeClr>
          </a:solidFill>
          <a:ln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buSzPct val="100000"/>
              <a:buChar char="•"/>
              <a:defRPr sz="1800"/>
            </a:pPr>
            <a:r>
              <a:t> malujte tužkou od své osoby uprostřed dole</a:t>
            </a:r>
          </a:p>
          <a:p>
            <a:pPr>
              <a:buSzPct val="100000"/>
              <a:buChar char="•"/>
              <a:defRPr sz="1800"/>
            </a:pPr>
            <a:endParaRPr/>
          </a:p>
          <a:p>
            <a:pPr>
              <a:buSzPct val="100000"/>
              <a:buChar char="•"/>
              <a:defRPr sz="1800"/>
            </a:pPr>
            <a:r>
              <a:t> jen nejbližší příbuzné, vzdálenější předky jen s ohledem na zvolený znak </a:t>
            </a:r>
          </a:p>
          <a:p>
            <a:pPr>
              <a:defRPr sz="1800"/>
            </a:pPr>
            <a:r>
              <a:t>    (minimální větvení, zjednodušení u více potomků se stejným znakem)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7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4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4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4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5" grpId="0" animBg="1" advAuto="0"/>
      <p:bldP spid="476" grpId="0" build="p" bldLvl="5" animBg="1" advAuto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8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408" y="1196751"/>
            <a:ext cx="7356476" cy="3883026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292100" dist="139700" dir="2700000" rotWithShape="0">
              <a:srgbClr val="333333">
                <a:alpha val="64999"/>
              </a:srgbClr>
            </a:outerShdw>
          </a:effectLst>
        </p:spPr>
      </p:pic>
      <p:pic>
        <p:nvPicPr>
          <p:cNvPr id="479" name="Obrázek 1" descr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8248" y="4365104"/>
            <a:ext cx="3637921" cy="2088233"/>
          </a:xfrm>
          <a:prstGeom prst="rect">
            <a:avLst/>
          </a:prstGeom>
          <a:ln>
            <a:solidFill>
              <a:schemeClr val="accent6"/>
            </a:solidFill>
          </a:ln>
          <a:effectLst>
            <a:outerShdw blurRad="292100" dist="139700" dir="2700000" rotWithShape="0">
              <a:srgbClr val="333333">
                <a:alpha val="64999"/>
              </a:srgbClr>
            </a:outerShdw>
          </a:effectLst>
        </p:spPr>
      </p:pic>
      <p:sp>
        <p:nvSpPr>
          <p:cNvPr id="480" name="Text Box 2"/>
          <p:cNvSpPr txBox="1"/>
          <p:nvPr/>
        </p:nvSpPr>
        <p:spPr>
          <a:xfrm>
            <a:off x="3287712" y="188912"/>
            <a:ext cx="5938353" cy="379238"/>
          </a:xfrm>
          <a:prstGeom prst="rect">
            <a:avLst/>
          </a:prstGeom>
          <a:solidFill>
            <a:srgbClr val="CCFFFF"/>
          </a:solidFill>
          <a:ln w="28575">
            <a:solidFill>
              <a:srgbClr val="FF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 b="1">
                <a:solidFill>
                  <a:srgbClr val="FF0000"/>
                </a:solidFill>
              </a:defRPr>
            </a:lvl1pPr>
          </a:lstStyle>
          <a:p>
            <a:r>
              <a:t>Pokyny k tvorbě vlastního rodokmene a možné znaky</a:t>
            </a:r>
          </a:p>
        </p:txBody>
      </p:sp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Text Box 52"/>
          <p:cNvSpPr txBox="1"/>
          <p:nvPr/>
        </p:nvSpPr>
        <p:spPr>
          <a:xfrm>
            <a:off x="1774825" y="990601"/>
            <a:ext cx="8515275" cy="4627387"/>
          </a:xfrm>
          <a:prstGeom prst="rect">
            <a:avLst/>
          </a:prstGeom>
          <a:solidFill>
            <a:schemeClr val="accent3">
              <a:lumOff val="44000"/>
              <a:alpha val="80000"/>
            </a:schemeClr>
          </a:solidFill>
          <a:ln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buSzPct val="100000"/>
              <a:buChar char="•"/>
              <a:defRPr sz="1800"/>
            </a:pPr>
            <a:r>
              <a:t> malujte tužkou od své osoby uprostřed dole</a:t>
            </a:r>
          </a:p>
          <a:p>
            <a:pPr>
              <a:buSzPct val="100000"/>
              <a:buChar char="•"/>
              <a:defRPr sz="1800"/>
            </a:pPr>
            <a:endParaRPr/>
          </a:p>
          <a:p>
            <a:pPr>
              <a:buSzPct val="100000"/>
              <a:buChar char="•"/>
              <a:defRPr sz="1800"/>
            </a:pPr>
            <a:r>
              <a:t> jen nejbližší příbuzné, vzdálenější předky jen s ohledem na zvolený znak </a:t>
            </a:r>
          </a:p>
          <a:p>
            <a:pPr>
              <a:defRPr sz="1800"/>
            </a:pPr>
            <a:r>
              <a:t>    (minimální větvení, zjednodušení u více potomků se stejným znakem)</a:t>
            </a:r>
          </a:p>
          <a:p>
            <a:pPr>
              <a:defRPr sz="1800"/>
            </a:pPr>
            <a:endParaRPr/>
          </a:p>
          <a:p>
            <a:pPr>
              <a:defRPr sz="1800"/>
            </a:pPr>
            <a:endParaRPr/>
          </a:p>
          <a:p>
            <a:pPr>
              <a:buSzPct val="100000"/>
              <a:buChar char="•"/>
              <a:defRPr sz="1800"/>
            </a:pPr>
            <a:r>
              <a:t> jen znaky, které se ve vaší rodině přenáší</a:t>
            </a:r>
          </a:p>
          <a:p>
            <a:pPr>
              <a:buSzPct val="100000"/>
              <a:buChar char="•"/>
              <a:defRPr sz="1800"/>
            </a:pPr>
            <a:endParaRPr/>
          </a:p>
          <a:p>
            <a:pPr>
              <a:buSzPct val="100000"/>
              <a:buChar char="•"/>
              <a:defRPr sz="1800"/>
            </a:pPr>
            <a:r>
              <a:t> příklady:</a:t>
            </a:r>
          </a:p>
          <a:p>
            <a:pPr marL="457200" lvl="1" indent="0">
              <a:buSzPct val="100000"/>
              <a:buChar char="•"/>
              <a:defRPr sz="1800">
                <a:solidFill>
                  <a:srgbClr val="000066"/>
                </a:solidFill>
              </a:defRPr>
            </a:pPr>
            <a:r>
              <a:t> dědičné choroby (CF, PK, cholesterolémie, krátkozrakost, Gilbertův syndrom)</a:t>
            </a:r>
          </a:p>
          <a:p>
            <a:pPr marL="457200" lvl="1" indent="0">
              <a:buSzPct val="100000"/>
              <a:buChar char="•"/>
              <a:defRPr sz="1800">
                <a:solidFill>
                  <a:srgbClr val="000066"/>
                </a:solidFill>
              </a:defRPr>
            </a:pPr>
            <a:r>
              <a:t> zbarvení očí, vlasů (zvolit jednu barvu), kudrnatost vlasů</a:t>
            </a:r>
          </a:p>
          <a:p>
            <a:pPr marL="457200" lvl="1" indent="0">
              <a:buSzPct val="100000"/>
              <a:buChar char="•"/>
              <a:defRPr sz="1800">
                <a:solidFill>
                  <a:srgbClr val="000066"/>
                </a:solidFill>
              </a:defRPr>
            </a:pPr>
            <a:r>
              <a:t> levorukost, dolíčky ve tvářích, v bradě</a:t>
            </a:r>
          </a:p>
          <a:p>
            <a:pPr marL="457200" lvl="1" indent="0">
              <a:buSzPct val="100000"/>
              <a:buChar char="•"/>
              <a:defRPr sz="1800">
                <a:solidFill>
                  <a:srgbClr val="000066"/>
                </a:solidFill>
              </a:defRPr>
            </a:pPr>
            <a:r>
              <a:t> abnormality zubů</a:t>
            </a:r>
          </a:p>
          <a:p>
            <a:pPr marL="457200" lvl="1" indent="0">
              <a:buSzPct val="100000"/>
              <a:buChar char="•"/>
              <a:defRPr sz="1800">
                <a:solidFill>
                  <a:srgbClr val="000066"/>
                </a:solidFill>
              </a:defRPr>
            </a:pPr>
            <a:r>
              <a:t> cukrovka, srdečně-cévní onemocnění, anémie</a:t>
            </a:r>
          </a:p>
          <a:p>
            <a:pPr marL="457200" lvl="1" indent="0">
              <a:buSzPct val="100000"/>
              <a:buChar char="•"/>
              <a:defRPr sz="1800">
                <a:solidFill>
                  <a:srgbClr val="000066"/>
                </a:solidFill>
              </a:defRPr>
            </a:pPr>
            <a:r>
              <a:t> předčasná plešatost</a:t>
            </a:r>
          </a:p>
          <a:p>
            <a:pPr marL="457200" lvl="1" indent="0">
              <a:buSzPct val="100000"/>
              <a:buChar char="•"/>
              <a:defRPr sz="1800">
                <a:solidFill>
                  <a:srgbClr val="000066"/>
                </a:solidFill>
              </a:defRPr>
            </a:pPr>
            <a:r>
              <a:t> schizofrenie, MD psychóza, závislosti, dyslekcie</a:t>
            </a:r>
          </a:p>
          <a:p>
            <a:pPr marL="457200" lvl="1" indent="0">
              <a:buSzPct val="100000"/>
              <a:buChar char="•"/>
              <a:defRPr sz="1800">
                <a:solidFill>
                  <a:srgbClr val="000066"/>
                </a:solidFill>
              </a:defRPr>
            </a:pPr>
            <a:r>
              <a:t> apod.</a:t>
            </a:r>
          </a:p>
        </p:txBody>
      </p:sp>
      <p:sp>
        <p:nvSpPr>
          <p:cNvPr id="483" name="Text Box 2"/>
          <p:cNvSpPr txBox="1"/>
          <p:nvPr/>
        </p:nvSpPr>
        <p:spPr>
          <a:xfrm>
            <a:off x="3287712" y="188912"/>
            <a:ext cx="5938353" cy="379238"/>
          </a:xfrm>
          <a:prstGeom prst="rect">
            <a:avLst/>
          </a:prstGeom>
          <a:solidFill>
            <a:srgbClr val="CCFFFF"/>
          </a:solidFill>
          <a:ln w="28575">
            <a:solidFill>
              <a:srgbClr val="FF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 b="1">
                <a:solidFill>
                  <a:srgbClr val="FF0000"/>
                </a:solidFill>
              </a:defRPr>
            </a:lvl1pPr>
          </a:lstStyle>
          <a:p>
            <a:r>
              <a:t>Pokyny k tvorbě vlastního rodokmene a možné znaky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4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48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8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8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8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48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8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48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8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48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8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48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8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48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8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48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8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2" grpId="0" build="p" bldLvl="5" animBg="1" advAuto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5" name="Picture 6" descr="Picture 6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0953" y="1282153"/>
            <a:ext cx="7129463" cy="5438776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292100" dist="139700" dir="2700000" rotWithShape="0">
              <a:srgbClr val="333333">
                <a:alpha val="64999"/>
              </a:srgbClr>
            </a:outerShdw>
          </a:effectLst>
        </p:spPr>
      </p:pic>
      <p:sp>
        <p:nvSpPr>
          <p:cNvPr id="486" name="Text Box 7"/>
          <p:cNvSpPr txBox="1"/>
          <p:nvPr/>
        </p:nvSpPr>
        <p:spPr>
          <a:xfrm>
            <a:off x="3287712" y="116631"/>
            <a:ext cx="5672025" cy="379238"/>
          </a:xfrm>
          <a:prstGeom prst="rect">
            <a:avLst/>
          </a:prstGeom>
          <a:solidFill>
            <a:srgbClr val="CCFFFF"/>
          </a:solidFill>
          <a:ln w="28575">
            <a:solidFill>
              <a:srgbClr val="FF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 b="1">
                <a:solidFill>
                  <a:srgbClr val="FF0000"/>
                </a:solidFill>
              </a:defRPr>
            </a:lvl1pPr>
          </a:lstStyle>
          <a:p>
            <a:r>
              <a:t>Program ve skriptech Praktikum z obecné genetiky</a:t>
            </a:r>
          </a:p>
        </p:txBody>
      </p:sp>
      <p:sp>
        <p:nvSpPr>
          <p:cNvPr id="487" name="Text Box 8"/>
          <p:cNvSpPr txBox="1"/>
          <p:nvPr/>
        </p:nvSpPr>
        <p:spPr>
          <a:xfrm>
            <a:off x="2549525" y="607310"/>
            <a:ext cx="7289265" cy="551519"/>
          </a:xfrm>
          <a:prstGeom prst="rect">
            <a:avLst/>
          </a:prstGeom>
          <a:solidFill>
            <a:schemeClr val="accent3">
              <a:lumOff val="44000"/>
            </a:schemeClr>
          </a:solidFill>
          <a:ln>
            <a:solidFill>
              <a:schemeClr val="accent6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buSzPct val="100000"/>
              <a:buChar char="•"/>
            </a:pPr>
            <a:r>
              <a:t> rodokmen si nejdříve namalujte na papír a program použijte až pro překreslení</a:t>
            </a:r>
          </a:p>
          <a:p>
            <a:pPr>
              <a:buSzPct val="100000"/>
              <a:buChar char="•"/>
            </a:pPr>
            <a:r>
              <a:t> neumí vícenásobné sňatky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5" grpId="0" animBg="1" advAuto="0"/>
      <p:bldP spid="486" grpId="0" animBg="1" advAuto="0"/>
      <p:bldP spid="487" grpId="0" animBg="1" advAuto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Text Box 52"/>
          <p:cNvSpPr txBox="1"/>
          <p:nvPr/>
        </p:nvSpPr>
        <p:spPr>
          <a:xfrm>
            <a:off x="1919288" y="1136749"/>
            <a:ext cx="2929112" cy="896762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1800" b="1" i="1" u="sng">
                <a:solidFill>
                  <a:srgbClr val="006600"/>
                </a:solidFill>
              </a:defRPr>
            </a:pPr>
            <a:r>
              <a:t>Zápočtové příklady: </a:t>
            </a:r>
          </a:p>
          <a:p>
            <a:pPr>
              <a:defRPr sz="1800" b="1" i="1" u="sng">
                <a:solidFill>
                  <a:srgbClr val="006600"/>
                </a:solidFill>
              </a:defRPr>
            </a:pPr>
            <a:endParaRPr/>
          </a:p>
          <a:p>
            <a:pPr>
              <a:defRPr sz="1800" b="1"/>
            </a:pPr>
            <a:r>
              <a:t>              </a:t>
            </a:r>
            <a:r>
              <a:rPr u="sng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hlinkClick r:id="rId2"/>
              </a:rPr>
              <a:t>Příklad 1</a:t>
            </a:r>
            <a:r>
              <a:rPr b="0" u="sng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hlinkClick r:id="rId2"/>
              </a:rPr>
              <a:t> - odkaz</a:t>
            </a:r>
            <a:r>
              <a:rPr u="sng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hlinkClick r:id="rId2"/>
              </a:rPr>
              <a:t> </a:t>
            </a:r>
          </a:p>
        </p:txBody>
      </p:sp>
      <p:sp>
        <p:nvSpPr>
          <p:cNvPr id="490" name="Text Box 2"/>
          <p:cNvSpPr txBox="1"/>
          <p:nvPr/>
        </p:nvSpPr>
        <p:spPr>
          <a:xfrm>
            <a:off x="4656137" y="188912"/>
            <a:ext cx="3537048" cy="379238"/>
          </a:xfrm>
          <a:prstGeom prst="rect">
            <a:avLst/>
          </a:prstGeom>
          <a:solidFill>
            <a:srgbClr val="CCFFFF"/>
          </a:solidFill>
          <a:ln w="28575">
            <a:solidFill>
              <a:srgbClr val="FF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 b="1">
                <a:solidFill>
                  <a:srgbClr val="FF0000"/>
                </a:solidFill>
              </a:defRPr>
            </a:lvl1pPr>
          </a:lstStyle>
          <a:p>
            <a:r>
              <a:t>Pravidla pro čtení z rodokmenů</a:t>
            </a:r>
          </a:p>
        </p:txBody>
      </p:sp>
      <p:pic>
        <p:nvPicPr>
          <p:cNvPr id="491" name="IMG_1390.jpeg" descr="IMG_1390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4104" y="4485704"/>
            <a:ext cx="7678842" cy="1076216"/>
          </a:xfrm>
          <a:prstGeom prst="rect">
            <a:avLst/>
          </a:prstGeom>
          <a:ln>
            <a:solidFill>
              <a:schemeClr val="accent6"/>
            </a:solidFill>
          </a:ln>
        </p:spPr>
      </p:pic>
      <p:sp>
        <p:nvSpPr>
          <p:cNvPr id="492" name="Pozor:"/>
          <p:cNvSpPr txBox="1"/>
          <p:nvPr/>
        </p:nvSpPr>
        <p:spPr>
          <a:xfrm>
            <a:off x="1962193" y="3968212"/>
            <a:ext cx="801014" cy="326093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b="1">
                <a:solidFill>
                  <a:srgbClr val="E22400"/>
                </a:solidFill>
              </a:defRPr>
            </a:lvl1pPr>
          </a:lstStyle>
          <a:p>
            <a:r>
              <a:t>Pozor:</a:t>
            </a:r>
          </a:p>
        </p:txBody>
      </p:sp>
      <p:pic>
        <p:nvPicPr>
          <p:cNvPr id="493" name="IMG_0214.jpeg" descr="IMG_0214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5064" y="2209414"/>
            <a:ext cx="7798083" cy="1059163"/>
          </a:xfrm>
          <a:prstGeom prst="rect">
            <a:avLst/>
          </a:prstGeom>
          <a:ln>
            <a:solidFill>
              <a:schemeClr val="accent6"/>
            </a:solidFill>
          </a:ln>
          <a:effectLst>
            <a:outerShdw blurRad="292100" dist="139700" dir="2700000" rotWithShape="0">
              <a:srgbClr val="333333">
                <a:alpha val="64999"/>
              </a:srgbClr>
            </a:outerShdw>
          </a:effectLst>
        </p:spPr>
      </p:pic>
      <p:sp>
        <p:nvSpPr>
          <p:cNvPr id="494" name="Čára"/>
          <p:cNvSpPr/>
          <p:nvPr/>
        </p:nvSpPr>
        <p:spPr>
          <a:xfrm>
            <a:off x="2451759" y="3139158"/>
            <a:ext cx="2739328" cy="1"/>
          </a:xfrm>
          <a:prstGeom prst="line">
            <a:avLst/>
          </a:prstGeom>
          <a:ln w="50800">
            <a:solidFill>
              <a:srgbClr val="E224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" grpId="0" animBg="1" advAuto="0"/>
      <p:bldP spid="492" grpId="0" animBg="1" advAuto="0"/>
      <p:bldP spid="493" grpId="0" animBg="1" advAuto="0"/>
      <p:bldP spid="494" grpId="0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Zaoblený obdélník"/>
          <p:cNvSpPr/>
          <p:nvPr/>
        </p:nvSpPr>
        <p:spPr>
          <a:xfrm>
            <a:off x="4782711" y="2441438"/>
            <a:ext cx="2337856" cy="1332222"/>
          </a:xfrm>
          <a:prstGeom prst="roundRect">
            <a:avLst>
              <a:gd name="adj" fmla="val 10699"/>
            </a:avLst>
          </a:prstGeom>
          <a:solidFill>
            <a:srgbClr val="CBF0FF"/>
          </a:solidFill>
          <a:ln w="254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76" name="Text Box 21"/>
          <p:cNvSpPr txBox="1"/>
          <p:nvPr/>
        </p:nvSpPr>
        <p:spPr>
          <a:xfrm>
            <a:off x="4511675" y="333375"/>
            <a:ext cx="3308447" cy="379238"/>
          </a:xfrm>
          <a:prstGeom prst="rect">
            <a:avLst/>
          </a:prstGeom>
          <a:solidFill>
            <a:srgbClr val="CCFFFF"/>
          </a:solidFill>
          <a:ln w="28575">
            <a:solidFill>
              <a:srgbClr val="FF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 b="1">
                <a:solidFill>
                  <a:srgbClr val="FF0000"/>
                </a:solidFill>
              </a:defRPr>
            </a:lvl1pPr>
          </a:lstStyle>
          <a:p>
            <a:r>
              <a:t>Zkuste namalovat rodokmen:</a:t>
            </a:r>
          </a:p>
        </p:txBody>
      </p:sp>
      <p:sp>
        <p:nvSpPr>
          <p:cNvPr id="177" name="Text Box 22"/>
          <p:cNvSpPr txBox="1"/>
          <p:nvPr/>
        </p:nvSpPr>
        <p:spPr>
          <a:xfrm>
            <a:off x="3950693" y="4430010"/>
            <a:ext cx="4290614" cy="422026"/>
          </a:xfrm>
          <a:prstGeom prst="rect">
            <a:avLst/>
          </a:prstGeom>
          <a:solidFill>
            <a:srgbClr val="FFCC99">
              <a:alpha val="80000"/>
            </a:srgbClr>
          </a:solidFill>
          <a:ln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200" b="1">
                <a:solidFill>
                  <a:srgbClr val="008000"/>
                </a:solidFill>
              </a:defRPr>
            </a:pPr>
            <a:r>
              <a:t>Vnuk bratrance matčiny pratety</a:t>
            </a:r>
          </a:p>
        </p:txBody>
      </p:sp>
      <p:grpSp>
        <p:nvGrpSpPr>
          <p:cNvPr id="182" name="Seskupit"/>
          <p:cNvGrpSpPr/>
          <p:nvPr/>
        </p:nvGrpSpPr>
        <p:grpSpPr>
          <a:xfrm>
            <a:off x="5231707" y="2603517"/>
            <a:ext cx="1439864" cy="1008064"/>
            <a:chOff x="0" y="0"/>
            <a:chExt cx="1439863" cy="1008062"/>
          </a:xfrm>
        </p:grpSpPr>
        <p:sp>
          <p:nvSpPr>
            <p:cNvPr id="178" name="Rectangle 3"/>
            <p:cNvSpPr/>
            <p:nvPr/>
          </p:nvSpPr>
          <p:spPr>
            <a:xfrm>
              <a:off x="0" y="0"/>
              <a:ext cx="431800" cy="431800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1905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79" name="Line 13"/>
            <p:cNvSpPr/>
            <p:nvPr/>
          </p:nvSpPr>
          <p:spPr>
            <a:xfrm flipV="1">
              <a:off x="719137" y="215901"/>
              <a:ext cx="1" cy="360364"/>
            </a:xfrm>
            <a:prstGeom prst="line">
              <a:avLst/>
            </a:prstGeom>
            <a:noFill/>
            <a:ln w="19050" cap="flat">
              <a:solidFill>
                <a:srgbClr val="00008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80" name="Rectangle 14"/>
            <p:cNvSpPr/>
            <p:nvPr/>
          </p:nvSpPr>
          <p:spPr>
            <a:xfrm>
              <a:off x="503237" y="576262"/>
              <a:ext cx="431801" cy="431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1905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81" name="Oval 10"/>
            <p:cNvSpPr/>
            <p:nvPr/>
          </p:nvSpPr>
          <p:spPr>
            <a:xfrm>
              <a:off x="1006475" y="0"/>
              <a:ext cx="433389" cy="431800"/>
            </a:xfrm>
            <a:prstGeom prst="ellipse">
              <a:avLst/>
            </a:prstGeom>
            <a:solidFill>
              <a:schemeClr val="accent3">
                <a:lumOff val="44000"/>
              </a:schemeClr>
            </a:solidFill>
            <a:ln w="190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183" name="Text Box 52"/>
          <p:cNvSpPr txBox="1"/>
          <p:nvPr/>
        </p:nvSpPr>
        <p:spPr>
          <a:xfrm>
            <a:off x="3762678" y="1125518"/>
            <a:ext cx="4806440" cy="893588"/>
          </a:xfrm>
          <a:prstGeom prst="rect">
            <a:avLst/>
          </a:prstGeom>
          <a:solidFill>
            <a:schemeClr val="accent3">
              <a:lumOff val="44000"/>
              <a:alpha val="80000"/>
            </a:schemeClr>
          </a:solidFill>
          <a:ln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buSzPct val="100000"/>
              <a:buChar char="•"/>
              <a:defRPr sz="1800"/>
            </a:pPr>
            <a:r>
              <a:t> rodokmeny malujte tužkou </a:t>
            </a:r>
          </a:p>
          <a:p>
            <a:pPr>
              <a:buSzPct val="100000"/>
              <a:buChar char="•"/>
              <a:defRPr sz="1800"/>
            </a:pPr>
            <a:endParaRPr/>
          </a:p>
          <a:p>
            <a:pPr>
              <a:buSzPct val="100000"/>
              <a:buChar char="•"/>
              <a:defRPr sz="1800"/>
            </a:pPr>
            <a:r>
              <a:t> začínejte vždy od své osoby dole na stránce </a:t>
            </a:r>
          </a:p>
        </p:txBody>
      </p:sp>
      <p:sp>
        <p:nvSpPr>
          <p:cNvPr id="184" name="Line 4"/>
          <p:cNvSpPr/>
          <p:nvPr/>
        </p:nvSpPr>
        <p:spPr>
          <a:xfrm>
            <a:off x="5642135" y="2830941"/>
            <a:ext cx="605421" cy="1"/>
          </a:xfrm>
          <a:prstGeom prst="line">
            <a:avLst/>
          </a:prstGeom>
          <a:ln w="19050">
            <a:solidFill>
              <a:srgbClr val="000080"/>
            </a:solidFill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750"/>
                            </p:stCondLst>
                            <p:childTnLst>
                              <p:par>
                                <p:cTn id="3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" grpId="0" animBg="1" advAuto="0"/>
      <p:bldP spid="177" grpId="0" animBg="1" advAuto="0"/>
      <p:bldP spid="182" grpId="0" animBg="1" advAuto="0"/>
      <p:bldP spid="183" grpId="0" build="p" bldLvl="5" animBg="1" advAuto="0"/>
      <p:bldP spid="184" grpId="0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Oval 2"/>
          <p:cNvSpPr/>
          <p:nvPr/>
        </p:nvSpPr>
        <p:spPr>
          <a:xfrm>
            <a:off x="4008439" y="5229225"/>
            <a:ext cx="433389" cy="431800"/>
          </a:xfrm>
          <a:prstGeom prst="ellipse">
            <a:avLst/>
          </a:prstGeom>
          <a:solidFill>
            <a:schemeClr val="accent1"/>
          </a:solidFill>
          <a:ln w="19050">
            <a:solidFill>
              <a:srgbClr val="000000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88" name="Rectangle 3"/>
          <p:cNvSpPr/>
          <p:nvPr/>
        </p:nvSpPr>
        <p:spPr>
          <a:xfrm>
            <a:off x="3000375" y="5229225"/>
            <a:ext cx="431800" cy="4318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905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89" name="Line 4"/>
          <p:cNvSpPr/>
          <p:nvPr/>
        </p:nvSpPr>
        <p:spPr>
          <a:xfrm>
            <a:off x="3432176" y="5445125"/>
            <a:ext cx="576264" cy="0"/>
          </a:xfrm>
          <a:prstGeom prst="line">
            <a:avLst/>
          </a:prstGeom>
          <a:ln w="19050">
            <a:solidFill>
              <a:srgbClr val="00008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0" name="Line 5"/>
          <p:cNvSpPr/>
          <p:nvPr/>
        </p:nvSpPr>
        <p:spPr>
          <a:xfrm flipV="1">
            <a:off x="4224338" y="4868862"/>
            <a:ext cx="1" cy="360363"/>
          </a:xfrm>
          <a:prstGeom prst="line">
            <a:avLst/>
          </a:prstGeom>
          <a:ln w="19050">
            <a:solidFill>
              <a:srgbClr val="00008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1" name="Oval 6"/>
          <p:cNvSpPr/>
          <p:nvPr/>
        </p:nvSpPr>
        <p:spPr>
          <a:xfrm>
            <a:off x="3503614" y="4652962"/>
            <a:ext cx="433389" cy="431801"/>
          </a:xfrm>
          <a:prstGeom prst="ellipse">
            <a:avLst/>
          </a:prstGeom>
          <a:solidFill>
            <a:schemeClr val="accent3">
              <a:lumOff val="44000"/>
            </a:schemeClr>
          </a:solidFill>
          <a:ln w="19050">
            <a:solidFill>
              <a:srgbClr val="000000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92" name="Rectangle 7"/>
          <p:cNvSpPr/>
          <p:nvPr/>
        </p:nvSpPr>
        <p:spPr>
          <a:xfrm>
            <a:off x="4511675" y="4652962"/>
            <a:ext cx="431800" cy="431801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905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93" name="Line 8"/>
          <p:cNvSpPr/>
          <p:nvPr/>
        </p:nvSpPr>
        <p:spPr>
          <a:xfrm>
            <a:off x="3935412" y="4868862"/>
            <a:ext cx="576263" cy="1"/>
          </a:xfrm>
          <a:prstGeom prst="line">
            <a:avLst/>
          </a:prstGeom>
          <a:ln w="19050">
            <a:solidFill>
              <a:srgbClr val="00008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4" name="Line 9"/>
          <p:cNvSpPr/>
          <p:nvPr/>
        </p:nvSpPr>
        <p:spPr>
          <a:xfrm flipV="1">
            <a:off x="4729162" y="4292601"/>
            <a:ext cx="1" cy="360364"/>
          </a:xfrm>
          <a:prstGeom prst="line">
            <a:avLst/>
          </a:prstGeom>
          <a:ln w="19050">
            <a:solidFill>
              <a:srgbClr val="00008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5" name="Oval 10"/>
          <p:cNvSpPr/>
          <p:nvPr/>
        </p:nvSpPr>
        <p:spPr>
          <a:xfrm>
            <a:off x="5016500" y="4076700"/>
            <a:ext cx="433388" cy="431800"/>
          </a:xfrm>
          <a:prstGeom prst="ellipse">
            <a:avLst/>
          </a:prstGeom>
          <a:solidFill>
            <a:schemeClr val="accent3">
              <a:lumOff val="44000"/>
            </a:schemeClr>
          </a:solidFill>
          <a:ln w="19050">
            <a:solidFill>
              <a:srgbClr val="000000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96" name="Rectangle 11"/>
          <p:cNvSpPr/>
          <p:nvPr/>
        </p:nvSpPr>
        <p:spPr>
          <a:xfrm>
            <a:off x="4008437" y="4076700"/>
            <a:ext cx="431801" cy="4318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905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97" name="Line 12"/>
          <p:cNvSpPr/>
          <p:nvPr/>
        </p:nvSpPr>
        <p:spPr>
          <a:xfrm>
            <a:off x="4440237" y="4292600"/>
            <a:ext cx="576263" cy="0"/>
          </a:xfrm>
          <a:prstGeom prst="line">
            <a:avLst/>
          </a:prstGeom>
          <a:ln w="19050">
            <a:solidFill>
              <a:srgbClr val="00008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8" name="Line 13"/>
          <p:cNvSpPr/>
          <p:nvPr/>
        </p:nvSpPr>
        <p:spPr>
          <a:xfrm flipV="1">
            <a:off x="3719512" y="5445126"/>
            <a:ext cx="1" cy="360364"/>
          </a:xfrm>
          <a:prstGeom prst="line">
            <a:avLst/>
          </a:prstGeom>
          <a:ln w="19050">
            <a:solidFill>
              <a:srgbClr val="00008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9" name="Rectangle 14"/>
          <p:cNvSpPr/>
          <p:nvPr/>
        </p:nvSpPr>
        <p:spPr>
          <a:xfrm>
            <a:off x="3503612" y="5805487"/>
            <a:ext cx="431801" cy="431801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905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00" name="Line 15"/>
          <p:cNvSpPr/>
          <p:nvPr/>
        </p:nvSpPr>
        <p:spPr>
          <a:xfrm flipV="1">
            <a:off x="3143250" y="6308726"/>
            <a:ext cx="288926" cy="288926"/>
          </a:xfrm>
          <a:prstGeom prst="line">
            <a:avLst/>
          </a:prstGeom>
          <a:ln w="19050">
            <a:solidFill>
              <a:schemeClr val="accent3">
                <a:lumOff val="44000"/>
              </a:schemeClr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01" name="Line 16"/>
          <p:cNvSpPr/>
          <p:nvPr/>
        </p:nvSpPr>
        <p:spPr>
          <a:xfrm flipV="1">
            <a:off x="5232400" y="3716337"/>
            <a:ext cx="1" cy="360363"/>
          </a:xfrm>
          <a:prstGeom prst="line">
            <a:avLst/>
          </a:prstGeom>
          <a:ln w="19050">
            <a:solidFill>
              <a:schemeClr val="accent2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02" name="Line 17"/>
          <p:cNvSpPr/>
          <p:nvPr/>
        </p:nvSpPr>
        <p:spPr>
          <a:xfrm flipV="1">
            <a:off x="6240463" y="3716337"/>
            <a:ext cx="1" cy="360363"/>
          </a:xfrm>
          <a:prstGeom prst="line">
            <a:avLst/>
          </a:prstGeom>
          <a:ln w="19050">
            <a:solidFill>
              <a:schemeClr val="accent2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03" name="Line 18"/>
          <p:cNvSpPr/>
          <p:nvPr/>
        </p:nvSpPr>
        <p:spPr>
          <a:xfrm>
            <a:off x="5232401" y="3716337"/>
            <a:ext cx="1008064" cy="1"/>
          </a:xfrm>
          <a:prstGeom prst="line">
            <a:avLst/>
          </a:prstGeom>
          <a:ln w="19050">
            <a:solidFill>
              <a:schemeClr val="accent2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04" name="Oval 19"/>
          <p:cNvSpPr/>
          <p:nvPr/>
        </p:nvSpPr>
        <p:spPr>
          <a:xfrm>
            <a:off x="6024564" y="4076700"/>
            <a:ext cx="433389" cy="431800"/>
          </a:xfrm>
          <a:prstGeom prst="ellipse">
            <a:avLst/>
          </a:prstGeom>
          <a:solidFill>
            <a:srgbClr val="FF0000"/>
          </a:solidFill>
          <a:ln w="19050">
            <a:solidFill>
              <a:srgbClr val="000000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05" name="Text Box 20"/>
          <p:cNvSpPr txBox="1"/>
          <p:nvPr/>
        </p:nvSpPr>
        <p:spPr>
          <a:xfrm>
            <a:off x="5664200" y="4581526"/>
            <a:ext cx="1698834" cy="369712"/>
          </a:xfrm>
          <a:prstGeom prst="rect">
            <a:avLst/>
          </a:prstGeom>
          <a:solidFill>
            <a:schemeClr val="accent3">
              <a:lumOff val="44000"/>
              <a:alpha val="80000"/>
            </a:schemeClr>
          </a:solidFill>
          <a:ln w="19050"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>
                <a:solidFill>
                  <a:srgbClr val="008000"/>
                </a:solidFill>
              </a:defRPr>
            </a:lvl1pPr>
          </a:lstStyle>
          <a:p>
            <a:r>
              <a:t>matčina prateta</a:t>
            </a:r>
          </a:p>
        </p:txBody>
      </p:sp>
      <p:sp>
        <p:nvSpPr>
          <p:cNvPr id="206" name="Text Box 21"/>
          <p:cNvSpPr txBox="1"/>
          <p:nvPr/>
        </p:nvSpPr>
        <p:spPr>
          <a:xfrm>
            <a:off x="4511675" y="333375"/>
            <a:ext cx="3308447" cy="379238"/>
          </a:xfrm>
          <a:prstGeom prst="rect">
            <a:avLst/>
          </a:prstGeom>
          <a:solidFill>
            <a:srgbClr val="CCFFFF"/>
          </a:solidFill>
          <a:ln w="28575">
            <a:solidFill>
              <a:srgbClr val="FF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 b="1">
                <a:solidFill>
                  <a:srgbClr val="FF0000"/>
                </a:solidFill>
              </a:defRPr>
            </a:lvl1pPr>
          </a:lstStyle>
          <a:p>
            <a:r>
              <a:t>Zkuste namalovat rodokmen:</a:t>
            </a:r>
          </a:p>
        </p:txBody>
      </p:sp>
      <p:sp>
        <p:nvSpPr>
          <p:cNvPr id="207" name="Text Box 22"/>
          <p:cNvSpPr txBox="1"/>
          <p:nvPr/>
        </p:nvSpPr>
        <p:spPr>
          <a:xfrm>
            <a:off x="4440237" y="1125537"/>
            <a:ext cx="3531169" cy="360188"/>
          </a:xfrm>
          <a:prstGeom prst="rect">
            <a:avLst/>
          </a:prstGeom>
          <a:solidFill>
            <a:srgbClr val="FFCC99">
              <a:alpha val="80000"/>
            </a:srgbClr>
          </a:solidFill>
          <a:ln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800" b="1">
                <a:solidFill>
                  <a:srgbClr val="008000"/>
                </a:solidFill>
              </a:defRPr>
            </a:pPr>
            <a:r>
              <a:t>Vnuk bratrance matčiny pratety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4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8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" grpId="0" animBg="1" advAuto="0"/>
      <p:bldP spid="188" grpId="0" animBg="1" advAuto="0"/>
      <p:bldP spid="189" grpId="0" animBg="1" advAuto="0"/>
      <p:bldP spid="190" grpId="0" animBg="1" advAuto="0"/>
      <p:bldP spid="191" grpId="0" animBg="1" advAuto="0"/>
      <p:bldP spid="192" grpId="0" animBg="1" advAuto="0"/>
      <p:bldP spid="193" grpId="0" animBg="1" advAuto="0"/>
      <p:bldP spid="194" grpId="0" animBg="1" advAuto="0"/>
      <p:bldP spid="195" grpId="0" animBg="1" advAuto="0"/>
      <p:bldP spid="196" grpId="0" animBg="1" advAuto="0"/>
      <p:bldP spid="197" grpId="0" animBg="1" advAuto="0"/>
      <p:bldP spid="198" grpId="0" animBg="1" advAuto="0"/>
      <p:bldP spid="199" grpId="0" animBg="1" advAuto="0"/>
      <p:bldP spid="200" grpId="0" animBg="1" advAuto="0"/>
      <p:bldP spid="201" grpId="0" animBg="1" advAuto="0"/>
      <p:bldP spid="202" grpId="0" animBg="1" advAuto="0"/>
      <p:bldP spid="203" grpId="0" animBg="1" advAuto="0"/>
      <p:bldP spid="204" grpId="0" animBg="1" advAuto="0"/>
      <p:bldP spid="205" grpId="0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Oval 2"/>
          <p:cNvSpPr/>
          <p:nvPr/>
        </p:nvSpPr>
        <p:spPr>
          <a:xfrm>
            <a:off x="4008439" y="5229225"/>
            <a:ext cx="433389" cy="431800"/>
          </a:xfrm>
          <a:prstGeom prst="ellipse">
            <a:avLst/>
          </a:prstGeom>
          <a:solidFill>
            <a:schemeClr val="accent1"/>
          </a:solidFill>
          <a:ln w="19050">
            <a:solidFill>
              <a:srgbClr val="000000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10" name="Rectangle 3"/>
          <p:cNvSpPr/>
          <p:nvPr/>
        </p:nvSpPr>
        <p:spPr>
          <a:xfrm>
            <a:off x="3000375" y="5229225"/>
            <a:ext cx="431800" cy="4318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905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11" name="Line 4"/>
          <p:cNvSpPr/>
          <p:nvPr/>
        </p:nvSpPr>
        <p:spPr>
          <a:xfrm>
            <a:off x="3432176" y="5445125"/>
            <a:ext cx="576264" cy="0"/>
          </a:xfrm>
          <a:prstGeom prst="line">
            <a:avLst/>
          </a:prstGeom>
          <a:ln w="19050">
            <a:solidFill>
              <a:srgbClr val="00008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12" name="Line 5"/>
          <p:cNvSpPr/>
          <p:nvPr/>
        </p:nvSpPr>
        <p:spPr>
          <a:xfrm flipV="1">
            <a:off x="4224338" y="4868862"/>
            <a:ext cx="1" cy="360363"/>
          </a:xfrm>
          <a:prstGeom prst="line">
            <a:avLst/>
          </a:prstGeom>
          <a:ln w="19050">
            <a:solidFill>
              <a:srgbClr val="00008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13" name="Oval 6"/>
          <p:cNvSpPr/>
          <p:nvPr/>
        </p:nvSpPr>
        <p:spPr>
          <a:xfrm>
            <a:off x="3503614" y="4652962"/>
            <a:ext cx="433389" cy="431801"/>
          </a:xfrm>
          <a:prstGeom prst="ellipse">
            <a:avLst/>
          </a:prstGeom>
          <a:solidFill>
            <a:schemeClr val="accent3">
              <a:lumOff val="44000"/>
            </a:schemeClr>
          </a:solidFill>
          <a:ln w="19050">
            <a:solidFill>
              <a:srgbClr val="000000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14" name="Rectangle 7"/>
          <p:cNvSpPr/>
          <p:nvPr/>
        </p:nvSpPr>
        <p:spPr>
          <a:xfrm>
            <a:off x="4511675" y="4652962"/>
            <a:ext cx="431800" cy="431801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905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15" name="Line 8"/>
          <p:cNvSpPr/>
          <p:nvPr/>
        </p:nvSpPr>
        <p:spPr>
          <a:xfrm>
            <a:off x="3935412" y="4868862"/>
            <a:ext cx="576263" cy="1"/>
          </a:xfrm>
          <a:prstGeom prst="line">
            <a:avLst/>
          </a:prstGeom>
          <a:ln w="19050">
            <a:solidFill>
              <a:srgbClr val="00008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16" name="Line 9"/>
          <p:cNvSpPr/>
          <p:nvPr/>
        </p:nvSpPr>
        <p:spPr>
          <a:xfrm flipV="1">
            <a:off x="4729162" y="4292601"/>
            <a:ext cx="1" cy="360364"/>
          </a:xfrm>
          <a:prstGeom prst="line">
            <a:avLst/>
          </a:prstGeom>
          <a:ln w="19050">
            <a:solidFill>
              <a:srgbClr val="00008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17" name="Oval 10"/>
          <p:cNvSpPr/>
          <p:nvPr/>
        </p:nvSpPr>
        <p:spPr>
          <a:xfrm>
            <a:off x="5016500" y="4076700"/>
            <a:ext cx="433388" cy="431800"/>
          </a:xfrm>
          <a:prstGeom prst="ellipse">
            <a:avLst/>
          </a:prstGeom>
          <a:solidFill>
            <a:schemeClr val="accent3">
              <a:lumOff val="44000"/>
            </a:schemeClr>
          </a:solidFill>
          <a:ln w="19050">
            <a:solidFill>
              <a:srgbClr val="000000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18" name="Rectangle 11"/>
          <p:cNvSpPr/>
          <p:nvPr/>
        </p:nvSpPr>
        <p:spPr>
          <a:xfrm>
            <a:off x="4008437" y="4076700"/>
            <a:ext cx="431801" cy="4318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905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19" name="Line 12"/>
          <p:cNvSpPr/>
          <p:nvPr/>
        </p:nvSpPr>
        <p:spPr>
          <a:xfrm>
            <a:off x="4440237" y="4292600"/>
            <a:ext cx="576263" cy="0"/>
          </a:xfrm>
          <a:prstGeom prst="line">
            <a:avLst/>
          </a:prstGeom>
          <a:ln w="19050">
            <a:solidFill>
              <a:srgbClr val="00008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20" name="Line 13"/>
          <p:cNvSpPr/>
          <p:nvPr/>
        </p:nvSpPr>
        <p:spPr>
          <a:xfrm flipV="1">
            <a:off x="3719512" y="5445126"/>
            <a:ext cx="1" cy="360364"/>
          </a:xfrm>
          <a:prstGeom prst="line">
            <a:avLst/>
          </a:prstGeom>
          <a:ln w="19050">
            <a:solidFill>
              <a:srgbClr val="00008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21" name="Rectangle 14"/>
          <p:cNvSpPr/>
          <p:nvPr/>
        </p:nvSpPr>
        <p:spPr>
          <a:xfrm>
            <a:off x="3503612" y="5805487"/>
            <a:ext cx="431801" cy="431801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905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22" name="Line 15"/>
          <p:cNvSpPr/>
          <p:nvPr/>
        </p:nvSpPr>
        <p:spPr>
          <a:xfrm flipV="1">
            <a:off x="3143250" y="6308726"/>
            <a:ext cx="288926" cy="288926"/>
          </a:xfrm>
          <a:prstGeom prst="line">
            <a:avLst/>
          </a:prstGeom>
          <a:ln w="19050">
            <a:solidFill>
              <a:schemeClr val="accent3">
                <a:lumOff val="44000"/>
              </a:schemeClr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23" name="Line 16"/>
          <p:cNvSpPr/>
          <p:nvPr/>
        </p:nvSpPr>
        <p:spPr>
          <a:xfrm flipV="1">
            <a:off x="5232400" y="3716337"/>
            <a:ext cx="1" cy="360363"/>
          </a:xfrm>
          <a:prstGeom prst="line">
            <a:avLst/>
          </a:prstGeom>
          <a:ln w="19050">
            <a:solidFill>
              <a:srgbClr val="00008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24" name="Line 17"/>
          <p:cNvSpPr/>
          <p:nvPr/>
        </p:nvSpPr>
        <p:spPr>
          <a:xfrm flipV="1">
            <a:off x="6240463" y="3716337"/>
            <a:ext cx="1" cy="360363"/>
          </a:xfrm>
          <a:prstGeom prst="line">
            <a:avLst/>
          </a:prstGeom>
          <a:ln w="19050">
            <a:solidFill>
              <a:srgbClr val="00008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25" name="Line 18"/>
          <p:cNvSpPr/>
          <p:nvPr/>
        </p:nvSpPr>
        <p:spPr>
          <a:xfrm>
            <a:off x="5232401" y="3716337"/>
            <a:ext cx="1008064" cy="1"/>
          </a:xfrm>
          <a:prstGeom prst="line">
            <a:avLst/>
          </a:prstGeom>
          <a:ln w="19050">
            <a:solidFill>
              <a:srgbClr val="00008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26" name="Oval 19"/>
          <p:cNvSpPr/>
          <p:nvPr/>
        </p:nvSpPr>
        <p:spPr>
          <a:xfrm>
            <a:off x="6024564" y="4076700"/>
            <a:ext cx="433389" cy="431800"/>
          </a:xfrm>
          <a:prstGeom prst="ellipse">
            <a:avLst/>
          </a:prstGeom>
          <a:solidFill>
            <a:srgbClr val="FF0000"/>
          </a:solidFill>
          <a:ln w="19050">
            <a:solidFill>
              <a:srgbClr val="000000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27" name="Text Box 20"/>
          <p:cNvSpPr txBox="1"/>
          <p:nvPr/>
        </p:nvSpPr>
        <p:spPr>
          <a:xfrm>
            <a:off x="5664200" y="4557712"/>
            <a:ext cx="1698834" cy="369713"/>
          </a:xfrm>
          <a:prstGeom prst="rect">
            <a:avLst/>
          </a:prstGeom>
          <a:solidFill>
            <a:schemeClr val="accent3">
              <a:lumOff val="44000"/>
              <a:alpha val="80000"/>
            </a:schemeClr>
          </a:solidFill>
          <a:ln w="19050"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>
                <a:solidFill>
                  <a:srgbClr val="008000"/>
                </a:solidFill>
              </a:defRPr>
            </a:lvl1pPr>
          </a:lstStyle>
          <a:p>
            <a:r>
              <a:t>matčina prateta</a:t>
            </a:r>
          </a:p>
        </p:txBody>
      </p:sp>
      <p:sp>
        <p:nvSpPr>
          <p:cNvPr id="228" name="Line 21"/>
          <p:cNvSpPr/>
          <p:nvPr/>
        </p:nvSpPr>
        <p:spPr>
          <a:xfrm flipV="1">
            <a:off x="5735638" y="3357562"/>
            <a:ext cx="1" cy="360363"/>
          </a:xfrm>
          <a:prstGeom prst="line">
            <a:avLst/>
          </a:prstGeom>
          <a:ln w="19050">
            <a:solidFill>
              <a:srgbClr val="00008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29" name="Line 22"/>
          <p:cNvSpPr/>
          <p:nvPr/>
        </p:nvSpPr>
        <p:spPr>
          <a:xfrm>
            <a:off x="5232401" y="3357562"/>
            <a:ext cx="1008064" cy="1"/>
          </a:xfrm>
          <a:prstGeom prst="line">
            <a:avLst/>
          </a:prstGeom>
          <a:ln w="19050">
            <a:solidFill>
              <a:srgbClr val="00008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30" name="Rectangle 23"/>
          <p:cNvSpPr/>
          <p:nvPr/>
        </p:nvSpPr>
        <p:spPr>
          <a:xfrm>
            <a:off x="4800600" y="3141663"/>
            <a:ext cx="431800" cy="431801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905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31" name="Rectangle 24"/>
          <p:cNvSpPr/>
          <p:nvPr/>
        </p:nvSpPr>
        <p:spPr>
          <a:xfrm>
            <a:off x="7391400" y="3141663"/>
            <a:ext cx="431800" cy="431801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905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32" name="Oval 25"/>
          <p:cNvSpPr/>
          <p:nvPr/>
        </p:nvSpPr>
        <p:spPr>
          <a:xfrm>
            <a:off x="6240464" y="3141663"/>
            <a:ext cx="433389" cy="431801"/>
          </a:xfrm>
          <a:prstGeom prst="ellipse">
            <a:avLst/>
          </a:prstGeom>
          <a:solidFill>
            <a:schemeClr val="accent3">
              <a:lumOff val="44000"/>
            </a:schemeClr>
          </a:solidFill>
          <a:ln w="19050">
            <a:solidFill>
              <a:srgbClr val="000000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33" name="Line 26"/>
          <p:cNvSpPr/>
          <p:nvPr/>
        </p:nvSpPr>
        <p:spPr>
          <a:xfrm flipV="1">
            <a:off x="6456362" y="2781300"/>
            <a:ext cx="1" cy="360364"/>
          </a:xfrm>
          <a:prstGeom prst="line">
            <a:avLst/>
          </a:prstGeom>
          <a:ln w="19050">
            <a:solidFill>
              <a:srgbClr val="00008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34" name="Line 27"/>
          <p:cNvSpPr/>
          <p:nvPr/>
        </p:nvSpPr>
        <p:spPr>
          <a:xfrm flipV="1">
            <a:off x="7608888" y="2781300"/>
            <a:ext cx="1" cy="360364"/>
          </a:xfrm>
          <a:prstGeom prst="line">
            <a:avLst/>
          </a:prstGeom>
          <a:ln w="19050">
            <a:solidFill>
              <a:srgbClr val="00008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35" name="Line 28"/>
          <p:cNvSpPr/>
          <p:nvPr/>
        </p:nvSpPr>
        <p:spPr>
          <a:xfrm>
            <a:off x="6456364" y="2781300"/>
            <a:ext cx="1152526" cy="0"/>
          </a:xfrm>
          <a:prstGeom prst="line">
            <a:avLst/>
          </a:prstGeom>
          <a:ln w="19050">
            <a:solidFill>
              <a:srgbClr val="00008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36" name="Line 29"/>
          <p:cNvSpPr/>
          <p:nvPr/>
        </p:nvSpPr>
        <p:spPr>
          <a:xfrm flipV="1">
            <a:off x="7032625" y="2492375"/>
            <a:ext cx="0" cy="288926"/>
          </a:xfrm>
          <a:prstGeom prst="line">
            <a:avLst/>
          </a:prstGeom>
          <a:ln w="19050">
            <a:solidFill>
              <a:srgbClr val="00008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37" name="Line 30"/>
          <p:cNvSpPr/>
          <p:nvPr/>
        </p:nvSpPr>
        <p:spPr>
          <a:xfrm>
            <a:off x="7824788" y="3357562"/>
            <a:ext cx="576263" cy="1"/>
          </a:xfrm>
          <a:prstGeom prst="line">
            <a:avLst/>
          </a:prstGeom>
          <a:ln w="19050">
            <a:solidFill>
              <a:srgbClr val="00008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38" name="Oval 31"/>
          <p:cNvSpPr/>
          <p:nvPr/>
        </p:nvSpPr>
        <p:spPr>
          <a:xfrm>
            <a:off x="8401050" y="3141663"/>
            <a:ext cx="433388" cy="431801"/>
          </a:xfrm>
          <a:prstGeom prst="ellipse">
            <a:avLst/>
          </a:prstGeom>
          <a:solidFill>
            <a:schemeClr val="accent3">
              <a:lumOff val="44000"/>
            </a:schemeClr>
          </a:solidFill>
          <a:ln w="19050">
            <a:solidFill>
              <a:srgbClr val="000000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39" name="Line 32"/>
          <p:cNvSpPr/>
          <p:nvPr/>
        </p:nvSpPr>
        <p:spPr>
          <a:xfrm flipV="1">
            <a:off x="8112125" y="3357562"/>
            <a:ext cx="0" cy="647701"/>
          </a:xfrm>
          <a:prstGeom prst="line">
            <a:avLst/>
          </a:prstGeom>
          <a:ln w="19050">
            <a:solidFill>
              <a:srgbClr val="00008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40" name="Rectangle 33"/>
          <p:cNvSpPr/>
          <p:nvPr/>
        </p:nvSpPr>
        <p:spPr>
          <a:xfrm>
            <a:off x="7896225" y="4005262"/>
            <a:ext cx="431800" cy="431801"/>
          </a:xfrm>
          <a:prstGeom prst="rect">
            <a:avLst/>
          </a:prstGeom>
          <a:solidFill>
            <a:srgbClr val="FF0000"/>
          </a:solidFill>
          <a:ln w="1905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41" name="Text Box 34"/>
          <p:cNvSpPr txBox="1"/>
          <p:nvPr/>
        </p:nvSpPr>
        <p:spPr>
          <a:xfrm>
            <a:off x="7680325" y="4557712"/>
            <a:ext cx="1851308" cy="369713"/>
          </a:xfrm>
          <a:prstGeom prst="rect">
            <a:avLst/>
          </a:prstGeom>
          <a:solidFill>
            <a:schemeClr val="accent3">
              <a:lumOff val="44000"/>
              <a:alpha val="80000"/>
            </a:schemeClr>
          </a:solidFill>
          <a:ln w="19050"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>
                <a:solidFill>
                  <a:srgbClr val="008000"/>
                </a:solidFill>
              </a:defRPr>
            </a:lvl1pPr>
          </a:lstStyle>
          <a:p>
            <a:r>
              <a:t>bratranec pratety</a:t>
            </a:r>
          </a:p>
        </p:txBody>
      </p:sp>
      <p:sp>
        <p:nvSpPr>
          <p:cNvPr id="242" name="Text Box 35"/>
          <p:cNvSpPr txBox="1"/>
          <p:nvPr/>
        </p:nvSpPr>
        <p:spPr>
          <a:xfrm>
            <a:off x="4440237" y="1125537"/>
            <a:ext cx="3531169" cy="360188"/>
          </a:xfrm>
          <a:prstGeom prst="rect">
            <a:avLst/>
          </a:prstGeom>
          <a:solidFill>
            <a:srgbClr val="FFCC99">
              <a:alpha val="80000"/>
            </a:srgbClr>
          </a:solidFill>
          <a:ln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800" b="1">
                <a:solidFill>
                  <a:srgbClr val="008000"/>
                </a:solidFill>
              </a:defRPr>
            </a:pPr>
            <a:r>
              <a:t>Vnuk bratrance matčiny pratety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Oval 2"/>
          <p:cNvSpPr/>
          <p:nvPr/>
        </p:nvSpPr>
        <p:spPr>
          <a:xfrm>
            <a:off x="4008439" y="5229225"/>
            <a:ext cx="433389" cy="431800"/>
          </a:xfrm>
          <a:prstGeom prst="ellipse">
            <a:avLst/>
          </a:prstGeom>
          <a:solidFill>
            <a:schemeClr val="accent1"/>
          </a:solidFill>
          <a:ln w="19050">
            <a:solidFill>
              <a:srgbClr val="000000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45" name="Rectangle 3"/>
          <p:cNvSpPr/>
          <p:nvPr/>
        </p:nvSpPr>
        <p:spPr>
          <a:xfrm>
            <a:off x="3000375" y="5229225"/>
            <a:ext cx="431800" cy="4318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905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46" name="Line 4"/>
          <p:cNvSpPr/>
          <p:nvPr/>
        </p:nvSpPr>
        <p:spPr>
          <a:xfrm>
            <a:off x="3432176" y="5445125"/>
            <a:ext cx="576264" cy="0"/>
          </a:xfrm>
          <a:prstGeom prst="line">
            <a:avLst/>
          </a:prstGeom>
          <a:ln w="19050">
            <a:solidFill>
              <a:srgbClr val="00008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47" name="Line 5"/>
          <p:cNvSpPr/>
          <p:nvPr/>
        </p:nvSpPr>
        <p:spPr>
          <a:xfrm flipV="1">
            <a:off x="4224338" y="4868862"/>
            <a:ext cx="1" cy="360363"/>
          </a:xfrm>
          <a:prstGeom prst="line">
            <a:avLst/>
          </a:prstGeom>
          <a:ln w="19050">
            <a:solidFill>
              <a:srgbClr val="00008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48" name="Oval 6"/>
          <p:cNvSpPr/>
          <p:nvPr/>
        </p:nvSpPr>
        <p:spPr>
          <a:xfrm>
            <a:off x="3503614" y="4652962"/>
            <a:ext cx="433389" cy="431801"/>
          </a:xfrm>
          <a:prstGeom prst="ellipse">
            <a:avLst/>
          </a:prstGeom>
          <a:solidFill>
            <a:schemeClr val="accent3">
              <a:lumOff val="44000"/>
            </a:schemeClr>
          </a:solidFill>
          <a:ln w="19050">
            <a:solidFill>
              <a:srgbClr val="000000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49" name="Rectangle 7"/>
          <p:cNvSpPr/>
          <p:nvPr/>
        </p:nvSpPr>
        <p:spPr>
          <a:xfrm>
            <a:off x="4511675" y="4652962"/>
            <a:ext cx="431800" cy="431801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905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50" name="Line 8"/>
          <p:cNvSpPr/>
          <p:nvPr/>
        </p:nvSpPr>
        <p:spPr>
          <a:xfrm>
            <a:off x="3935412" y="4868862"/>
            <a:ext cx="576263" cy="1"/>
          </a:xfrm>
          <a:prstGeom prst="line">
            <a:avLst/>
          </a:prstGeom>
          <a:ln w="19050">
            <a:solidFill>
              <a:srgbClr val="00008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51" name="Line 9"/>
          <p:cNvSpPr/>
          <p:nvPr/>
        </p:nvSpPr>
        <p:spPr>
          <a:xfrm flipV="1">
            <a:off x="4729162" y="4292601"/>
            <a:ext cx="1" cy="360364"/>
          </a:xfrm>
          <a:prstGeom prst="line">
            <a:avLst/>
          </a:prstGeom>
          <a:ln w="19050">
            <a:solidFill>
              <a:srgbClr val="00008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52" name="Oval 10"/>
          <p:cNvSpPr/>
          <p:nvPr/>
        </p:nvSpPr>
        <p:spPr>
          <a:xfrm>
            <a:off x="5016500" y="4076700"/>
            <a:ext cx="433388" cy="431800"/>
          </a:xfrm>
          <a:prstGeom prst="ellipse">
            <a:avLst/>
          </a:prstGeom>
          <a:solidFill>
            <a:schemeClr val="accent3">
              <a:lumOff val="44000"/>
            </a:schemeClr>
          </a:solidFill>
          <a:ln w="19050">
            <a:solidFill>
              <a:srgbClr val="000000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53" name="Rectangle 11"/>
          <p:cNvSpPr/>
          <p:nvPr/>
        </p:nvSpPr>
        <p:spPr>
          <a:xfrm>
            <a:off x="4008437" y="4076700"/>
            <a:ext cx="431801" cy="4318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905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54" name="Line 12"/>
          <p:cNvSpPr/>
          <p:nvPr/>
        </p:nvSpPr>
        <p:spPr>
          <a:xfrm>
            <a:off x="4440237" y="4292600"/>
            <a:ext cx="576263" cy="0"/>
          </a:xfrm>
          <a:prstGeom prst="line">
            <a:avLst/>
          </a:prstGeom>
          <a:ln w="19050">
            <a:solidFill>
              <a:srgbClr val="00008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55" name="Line 13"/>
          <p:cNvSpPr/>
          <p:nvPr/>
        </p:nvSpPr>
        <p:spPr>
          <a:xfrm flipV="1">
            <a:off x="3719512" y="5445126"/>
            <a:ext cx="1" cy="360364"/>
          </a:xfrm>
          <a:prstGeom prst="line">
            <a:avLst/>
          </a:prstGeom>
          <a:ln w="19050">
            <a:solidFill>
              <a:srgbClr val="00008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56" name="Rectangle 14"/>
          <p:cNvSpPr/>
          <p:nvPr/>
        </p:nvSpPr>
        <p:spPr>
          <a:xfrm>
            <a:off x="3503612" y="5805487"/>
            <a:ext cx="431801" cy="431801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905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57" name="Line 15"/>
          <p:cNvSpPr/>
          <p:nvPr/>
        </p:nvSpPr>
        <p:spPr>
          <a:xfrm flipV="1">
            <a:off x="3143250" y="6308726"/>
            <a:ext cx="288926" cy="288926"/>
          </a:xfrm>
          <a:prstGeom prst="line">
            <a:avLst/>
          </a:prstGeom>
          <a:ln w="19050">
            <a:solidFill>
              <a:schemeClr val="accent3">
                <a:lumOff val="44000"/>
              </a:schemeClr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58" name="Line 16"/>
          <p:cNvSpPr/>
          <p:nvPr/>
        </p:nvSpPr>
        <p:spPr>
          <a:xfrm flipV="1">
            <a:off x="5232400" y="3716337"/>
            <a:ext cx="1" cy="360363"/>
          </a:xfrm>
          <a:prstGeom prst="line">
            <a:avLst/>
          </a:prstGeom>
          <a:ln w="19050">
            <a:solidFill>
              <a:srgbClr val="00008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59" name="Line 17"/>
          <p:cNvSpPr/>
          <p:nvPr/>
        </p:nvSpPr>
        <p:spPr>
          <a:xfrm flipV="1">
            <a:off x="6240463" y="3716337"/>
            <a:ext cx="1" cy="360363"/>
          </a:xfrm>
          <a:prstGeom prst="line">
            <a:avLst/>
          </a:prstGeom>
          <a:ln w="19050">
            <a:solidFill>
              <a:srgbClr val="00008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60" name="Line 18"/>
          <p:cNvSpPr/>
          <p:nvPr/>
        </p:nvSpPr>
        <p:spPr>
          <a:xfrm>
            <a:off x="5232401" y="3716337"/>
            <a:ext cx="1008064" cy="1"/>
          </a:xfrm>
          <a:prstGeom prst="line">
            <a:avLst/>
          </a:prstGeom>
          <a:ln w="19050">
            <a:solidFill>
              <a:srgbClr val="00008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61" name="Oval 19"/>
          <p:cNvSpPr/>
          <p:nvPr/>
        </p:nvSpPr>
        <p:spPr>
          <a:xfrm>
            <a:off x="6024564" y="4076700"/>
            <a:ext cx="433389" cy="431800"/>
          </a:xfrm>
          <a:prstGeom prst="ellipse">
            <a:avLst/>
          </a:prstGeom>
          <a:solidFill>
            <a:srgbClr val="FF0000"/>
          </a:solidFill>
          <a:ln w="19050">
            <a:solidFill>
              <a:srgbClr val="000000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62" name="Text Box 20"/>
          <p:cNvSpPr txBox="1"/>
          <p:nvPr/>
        </p:nvSpPr>
        <p:spPr>
          <a:xfrm>
            <a:off x="5664200" y="4557712"/>
            <a:ext cx="1698834" cy="369713"/>
          </a:xfrm>
          <a:prstGeom prst="rect">
            <a:avLst/>
          </a:prstGeom>
          <a:solidFill>
            <a:schemeClr val="accent3">
              <a:lumOff val="44000"/>
              <a:alpha val="80000"/>
            </a:schemeClr>
          </a:solidFill>
          <a:ln w="19050"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>
                <a:solidFill>
                  <a:srgbClr val="008000"/>
                </a:solidFill>
              </a:defRPr>
            </a:lvl1pPr>
          </a:lstStyle>
          <a:p>
            <a:r>
              <a:t>matčina prateta</a:t>
            </a:r>
          </a:p>
        </p:txBody>
      </p:sp>
      <p:sp>
        <p:nvSpPr>
          <p:cNvPr id="263" name="Line 21"/>
          <p:cNvSpPr/>
          <p:nvPr/>
        </p:nvSpPr>
        <p:spPr>
          <a:xfrm flipV="1">
            <a:off x="5735638" y="3357562"/>
            <a:ext cx="1" cy="360363"/>
          </a:xfrm>
          <a:prstGeom prst="line">
            <a:avLst/>
          </a:prstGeom>
          <a:ln w="19050">
            <a:solidFill>
              <a:srgbClr val="00008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64" name="Line 22"/>
          <p:cNvSpPr/>
          <p:nvPr/>
        </p:nvSpPr>
        <p:spPr>
          <a:xfrm>
            <a:off x="5232401" y="3357562"/>
            <a:ext cx="1008064" cy="1"/>
          </a:xfrm>
          <a:prstGeom prst="line">
            <a:avLst/>
          </a:prstGeom>
          <a:ln w="19050">
            <a:solidFill>
              <a:srgbClr val="00008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65" name="Rectangle 23"/>
          <p:cNvSpPr/>
          <p:nvPr/>
        </p:nvSpPr>
        <p:spPr>
          <a:xfrm>
            <a:off x="4800600" y="3141663"/>
            <a:ext cx="431800" cy="431801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905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66" name="Rectangle 24"/>
          <p:cNvSpPr/>
          <p:nvPr/>
        </p:nvSpPr>
        <p:spPr>
          <a:xfrm>
            <a:off x="7391400" y="3141663"/>
            <a:ext cx="431800" cy="431801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905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67" name="Oval 25"/>
          <p:cNvSpPr/>
          <p:nvPr/>
        </p:nvSpPr>
        <p:spPr>
          <a:xfrm>
            <a:off x="6240464" y="3141663"/>
            <a:ext cx="433389" cy="431801"/>
          </a:xfrm>
          <a:prstGeom prst="ellipse">
            <a:avLst/>
          </a:prstGeom>
          <a:solidFill>
            <a:schemeClr val="accent3">
              <a:lumOff val="44000"/>
            </a:schemeClr>
          </a:solidFill>
          <a:ln w="19050">
            <a:solidFill>
              <a:srgbClr val="000000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68" name="Line 26"/>
          <p:cNvSpPr/>
          <p:nvPr/>
        </p:nvSpPr>
        <p:spPr>
          <a:xfrm flipV="1">
            <a:off x="6456362" y="2781300"/>
            <a:ext cx="1" cy="360364"/>
          </a:xfrm>
          <a:prstGeom prst="line">
            <a:avLst/>
          </a:prstGeom>
          <a:ln w="19050">
            <a:solidFill>
              <a:srgbClr val="00008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69" name="Line 27"/>
          <p:cNvSpPr/>
          <p:nvPr/>
        </p:nvSpPr>
        <p:spPr>
          <a:xfrm flipV="1">
            <a:off x="7608888" y="2781300"/>
            <a:ext cx="1" cy="360364"/>
          </a:xfrm>
          <a:prstGeom prst="line">
            <a:avLst/>
          </a:prstGeom>
          <a:ln w="19050">
            <a:solidFill>
              <a:srgbClr val="00008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70" name="Line 28"/>
          <p:cNvSpPr/>
          <p:nvPr/>
        </p:nvSpPr>
        <p:spPr>
          <a:xfrm>
            <a:off x="6456364" y="2781300"/>
            <a:ext cx="1152526" cy="0"/>
          </a:xfrm>
          <a:prstGeom prst="line">
            <a:avLst/>
          </a:prstGeom>
          <a:ln w="19050">
            <a:solidFill>
              <a:srgbClr val="00008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71" name="Line 29"/>
          <p:cNvSpPr/>
          <p:nvPr/>
        </p:nvSpPr>
        <p:spPr>
          <a:xfrm flipV="1">
            <a:off x="7032625" y="2492375"/>
            <a:ext cx="0" cy="288926"/>
          </a:xfrm>
          <a:prstGeom prst="line">
            <a:avLst/>
          </a:prstGeom>
          <a:ln w="19050">
            <a:solidFill>
              <a:srgbClr val="00008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72" name="Line 30"/>
          <p:cNvSpPr/>
          <p:nvPr/>
        </p:nvSpPr>
        <p:spPr>
          <a:xfrm>
            <a:off x="7824788" y="3357562"/>
            <a:ext cx="576263" cy="1"/>
          </a:xfrm>
          <a:prstGeom prst="line">
            <a:avLst/>
          </a:prstGeom>
          <a:ln w="19050">
            <a:solidFill>
              <a:srgbClr val="00008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73" name="Oval 31"/>
          <p:cNvSpPr/>
          <p:nvPr/>
        </p:nvSpPr>
        <p:spPr>
          <a:xfrm>
            <a:off x="8401050" y="3141663"/>
            <a:ext cx="433388" cy="431801"/>
          </a:xfrm>
          <a:prstGeom prst="ellipse">
            <a:avLst/>
          </a:prstGeom>
          <a:solidFill>
            <a:schemeClr val="accent3">
              <a:lumOff val="44000"/>
            </a:schemeClr>
          </a:solidFill>
          <a:ln w="19050">
            <a:solidFill>
              <a:srgbClr val="000000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74" name="Line 32"/>
          <p:cNvSpPr/>
          <p:nvPr/>
        </p:nvSpPr>
        <p:spPr>
          <a:xfrm flipV="1">
            <a:off x="8112125" y="3357562"/>
            <a:ext cx="0" cy="647701"/>
          </a:xfrm>
          <a:prstGeom prst="line">
            <a:avLst/>
          </a:prstGeom>
          <a:ln w="19050">
            <a:solidFill>
              <a:srgbClr val="00008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75" name="Rectangle 33"/>
          <p:cNvSpPr/>
          <p:nvPr/>
        </p:nvSpPr>
        <p:spPr>
          <a:xfrm>
            <a:off x="7896225" y="4005262"/>
            <a:ext cx="431800" cy="431801"/>
          </a:xfrm>
          <a:prstGeom prst="rect">
            <a:avLst/>
          </a:prstGeom>
          <a:solidFill>
            <a:srgbClr val="FF0000"/>
          </a:solidFill>
          <a:ln w="1905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76" name="Line 34"/>
          <p:cNvSpPr/>
          <p:nvPr/>
        </p:nvSpPr>
        <p:spPr>
          <a:xfrm flipV="1">
            <a:off x="8616949" y="4221162"/>
            <a:ext cx="1" cy="360363"/>
          </a:xfrm>
          <a:prstGeom prst="line">
            <a:avLst/>
          </a:prstGeom>
          <a:ln w="19050">
            <a:solidFill>
              <a:srgbClr val="00008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77" name="Line 35"/>
          <p:cNvSpPr/>
          <p:nvPr/>
        </p:nvSpPr>
        <p:spPr>
          <a:xfrm>
            <a:off x="8328025" y="4221162"/>
            <a:ext cx="576264" cy="1"/>
          </a:xfrm>
          <a:prstGeom prst="line">
            <a:avLst/>
          </a:prstGeom>
          <a:ln w="19050">
            <a:solidFill>
              <a:srgbClr val="00008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78" name="Oval 36"/>
          <p:cNvSpPr/>
          <p:nvPr/>
        </p:nvSpPr>
        <p:spPr>
          <a:xfrm>
            <a:off x="8904289" y="4005262"/>
            <a:ext cx="433389" cy="431801"/>
          </a:xfrm>
          <a:prstGeom prst="ellipse">
            <a:avLst/>
          </a:prstGeom>
          <a:solidFill>
            <a:schemeClr val="accent3">
              <a:lumOff val="44000"/>
            </a:schemeClr>
          </a:solidFill>
          <a:ln w="19050">
            <a:solidFill>
              <a:srgbClr val="000080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79" name="Text Box 37"/>
          <p:cNvSpPr txBox="1"/>
          <p:nvPr/>
        </p:nvSpPr>
        <p:spPr>
          <a:xfrm>
            <a:off x="8401050" y="5781676"/>
            <a:ext cx="1635321" cy="369712"/>
          </a:xfrm>
          <a:prstGeom prst="rect">
            <a:avLst/>
          </a:prstGeom>
          <a:solidFill>
            <a:schemeClr val="accent3">
              <a:lumOff val="44000"/>
              <a:alpha val="80000"/>
            </a:schemeClr>
          </a:solidFill>
          <a:ln w="19050"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>
                <a:solidFill>
                  <a:srgbClr val="008000"/>
                </a:solidFill>
              </a:defRPr>
            </a:lvl1pPr>
          </a:lstStyle>
          <a:p>
            <a:r>
              <a:t>vnuk bratrance</a:t>
            </a:r>
          </a:p>
        </p:txBody>
      </p:sp>
      <p:sp>
        <p:nvSpPr>
          <p:cNvPr id="280" name="Line 38"/>
          <p:cNvSpPr/>
          <p:nvPr/>
        </p:nvSpPr>
        <p:spPr>
          <a:xfrm flipV="1">
            <a:off x="9120188" y="4797425"/>
            <a:ext cx="1" cy="431800"/>
          </a:xfrm>
          <a:prstGeom prst="line">
            <a:avLst/>
          </a:prstGeom>
          <a:ln w="19050">
            <a:solidFill>
              <a:srgbClr val="00008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81" name="Line 39"/>
          <p:cNvSpPr/>
          <p:nvPr/>
        </p:nvSpPr>
        <p:spPr>
          <a:xfrm>
            <a:off x="8831263" y="4797425"/>
            <a:ext cx="576263" cy="0"/>
          </a:xfrm>
          <a:prstGeom prst="line">
            <a:avLst/>
          </a:prstGeom>
          <a:ln w="19050">
            <a:solidFill>
              <a:srgbClr val="00008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82" name="Oval 40"/>
          <p:cNvSpPr/>
          <p:nvPr/>
        </p:nvSpPr>
        <p:spPr>
          <a:xfrm>
            <a:off x="8401050" y="4581525"/>
            <a:ext cx="433388" cy="431800"/>
          </a:xfrm>
          <a:prstGeom prst="ellipse">
            <a:avLst/>
          </a:prstGeom>
          <a:solidFill>
            <a:schemeClr val="accent3">
              <a:lumOff val="44000"/>
            </a:schemeClr>
          </a:solidFill>
          <a:ln w="19050">
            <a:solidFill>
              <a:srgbClr val="000080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83" name="Rectangle 41"/>
          <p:cNvSpPr/>
          <p:nvPr/>
        </p:nvSpPr>
        <p:spPr>
          <a:xfrm>
            <a:off x="8904288" y="5229225"/>
            <a:ext cx="431801" cy="431800"/>
          </a:xfrm>
          <a:prstGeom prst="rect">
            <a:avLst/>
          </a:prstGeom>
          <a:solidFill>
            <a:srgbClr val="FF0000"/>
          </a:solidFill>
          <a:ln w="1905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84" name="Rectangle 42"/>
          <p:cNvSpPr/>
          <p:nvPr/>
        </p:nvSpPr>
        <p:spPr>
          <a:xfrm>
            <a:off x="9409113" y="4581525"/>
            <a:ext cx="431801" cy="4318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9050">
            <a:solidFill>
              <a:srgbClr val="00008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85" name="Text Box 43"/>
          <p:cNvSpPr txBox="1"/>
          <p:nvPr/>
        </p:nvSpPr>
        <p:spPr>
          <a:xfrm>
            <a:off x="4440237" y="1125537"/>
            <a:ext cx="3531169" cy="360188"/>
          </a:xfrm>
          <a:prstGeom prst="rect">
            <a:avLst/>
          </a:prstGeom>
          <a:solidFill>
            <a:srgbClr val="FFCC99">
              <a:alpha val="80000"/>
            </a:srgbClr>
          </a:solidFill>
          <a:ln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800" b="1">
                <a:solidFill>
                  <a:srgbClr val="008000"/>
                </a:solidFill>
              </a:defRPr>
            </a:pPr>
            <a:r>
              <a:t>Vnuk bratrance matčiny pratety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Text Box 2"/>
          <p:cNvSpPr txBox="1"/>
          <p:nvPr/>
        </p:nvSpPr>
        <p:spPr>
          <a:xfrm>
            <a:off x="4583112" y="260350"/>
            <a:ext cx="3270385" cy="379238"/>
          </a:xfrm>
          <a:prstGeom prst="rect">
            <a:avLst/>
          </a:prstGeom>
          <a:solidFill>
            <a:srgbClr val="CCFFFF"/>
          </a:solidFill>
          <a:ln w="28575">
            <a:solidFill>
              <a:srgbClr val="FF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 b="1">
                <a:solidFill>
                  <a:srgbClr val="FF0000"/>
                </a:solidFill>
              </a:defRPr>
            </a:lvl1pPr>
          </a:lstStyle>
          <a:p>
            <a:r>
              <a:t>Riziko příbuzenských sňatků</a:t>
            </a:r>
          </a:p>
        </p:txBody>
      </p:sp>
      <p:sp>
        <p:nvSpPr>
          <p:cNvPr id="288" name="Text Box 3"/>
          <p:cNvSpPr txBox="1"/>
          <p:nvPr/>
        </p:nvSpPr>
        <p:spPr>
          <a:xfrm>
            <a:off x="1703389" y="981075"/>
            <a:ext cx="8821785" cy="1160288"/>
          </a:xfrm>
          <a:prstGeom prst="rect">
            <a:avLst/>
          </a:prstGeom>
          <a:solidFill>
            <a:schemeClr val="accent3">
              <a:lumOff val="44000"/>
              <a:alpha val="80000"/>
            </a:schemeClr>
          </a:solidFill>
          <a:ln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buSzPct val="100000"/>
              <a:buChar char="•"/>
              <a:defRPr sz="1800">
                <a:solidFill>
                  <a:srgbClr val="000066"/>
                </a:solidFill>
              </a:defRPr>
            </a:pPr>
            <a:r>
              <a:t> </a:t>
            </a:r>
            <a:r>
              <a:rPr>
                <a:solidFill>
                  <a:srgbClr val="FF0000"/>
                </a:solidFill>
              </a:rPr>
              <a:t>příbuzenské sňatky zvyšují pravděpodobnost</a:t>
            </a:r>
            <a:r>
              <a:t> objevení se </a:t>
            </a:r>
            <a:r>
              <a:rPr>
                <a:solidFill>
                  <a:srgbClr val="FF0000"/>
                </a:solidFill>
              </a:rPr>
              <a:t>recesivních homozygotů</a:t>
            </a:r>
            <a:r>
              <a:t> v </a:t>
            </a:r>
          </a:p>
          <a:p>
            <a:pPr>
              <a:defRPr sz="1800">
                <a:solidFill>
                  <a:srgbClr val="000066"/>
                </a:solidFill>
              </a:defRPr>
            </a:pPr>
            <a:r>
              <a:t>    potomstvu</a:t>
            </a:r>
          </a:p>
          <a:p>
            <a:pPr>
              <a:buSzPct val="100000"/>
              <a:buChar char="•"/>
              <a:defRPr sz="1800">
                <a:solidFill>
                  <a:srgbClr val="000066"/>
                </a:solidFill>
              </a:defRPr>
            </a:pPr>
            <a:r>
              <a:t> pokud se v rodině vyskytuje recesivní alela, je vysoká pravděpodobnost, že se </a:t>
            </a:r>
          </a:p>
          <a:p>
            <a:pPr>
              <a:defRPr sz="1800">
                <a:solidFill>
                  <a:srgbClr val="000066"/>
                </a:solidFill>
              </a:defRPr>
            </a:pPr>
            <a:r>
              <a:t>    potkají dva heterozygoti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2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8" grpId="0" build="p" bldLvl="5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Text Box 4"/>
          <p:cNvSpPr txBox="1"/>
          <p:nvPr/>
        </p:nvSpPr>
        <p:spPr>
          <a:xfrm>
            <a:off x="1755775" y="2368550"/>
            <a:ext cx="3315182" cy="360188"/>
          </a:xfrm>
          <a:prstGeom prst="rect">
            <a:avLst/>
          </a:prstGeom>
          <a:solidFill>
            <a:schemeClr val="accent3">
              <a:lumOff val="44000"/>
            </a:schemeClr>
          </a:solidFill>
          <a:ln>
            <a:solidFill>
              <a:schemeClr val="accent6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 b="1">
                <a:solidFill>
                  <a:srgbClr val="FF0000"/>
                </a:solidFill>
              </a:defRPr>
            </a:lvl1pPr>
          </a:lstStyle>
          <a:p>
            <a:r>
              <a:t>Příbuzenský sňatek 1. stupně</a:t>
            </a:r>
          </a:p>
        </p:txBody>
      </p:sp>
      <p:sp>
        <p:nvSpPr>
          <p:cNvPr id="291" name="Text Box 42"/>
          <p:cNvSpPr txBox="1"/>
          <p:nvPr/>
        </p:nvSpPr>
        <p:spPr>
          <a:xfrm>
            <a:off x="6527800" y="2325688"/>
            <a:ext cx="3315182" cy="360187"/>
          </a:xfrm>
          <a:prstGeom prst="rect">
            <a:avLst/>
          </a:prstGeom>
          <a:solidFill>
            <a:schemeClr val="accent3">
              <a:lumOff val="44000"/>
            </a:schemeClr>
          </a:solidFill>
          <a:ln>
            <a:solidFill>
              <a:schemeClr val="accent6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 b="1">
                <a:solidFill>
                  <a:srgbClr val="FF0000"/>
                </a:solidFill>
              </a:defRPr>
            </a:lvl1pPr>
          </a:lstStyle>
          <a:p>
            <a:r>
              <a:t>Příbuzenský sňatek 2. stupně</a:t>
            </a:r>
          </a:p>
        </p:txBody>
      </p:sp>
      <p:sp>
        <p:nvSpPr>
          <p:cNvPr id="292" name="Text Box 43"/>
          <p:cNvSpPr txBox="1"/>
          <p:nvPr/>
        </p:nvSpPr>
        <p:spPr>
          <a:xfrm>
            <a:off x="1703389" y="981075"/>
            <a:ext cx="8821785" cy="1160288"/>
          </a:xfrm>
          <a:prstGeom prst="rect">
            <a:avLst/>
          </a:prstGeom>
          <a:solidFill>
            <a:schemeClr val="accent3">
              <a:lumOff val="44000"/>
              <a:alpha val="80000"/>
            </a:schemeClr>
          </a:solidFill>
          <a:ln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buSzPct val="100000"/>
              <a:buChar char="•"/>
              <a:defRPr sz="1800">
                <a:solidFill>
                  <a:srgbClr val="000066"/>
                </a:solidFill>
              </a:defRPr>
            </a:pPr>
            <a:r>
              <a:t> </a:t>
            </a:r>
            <a:r>
              <a:rPr>
                <a:solidFill>
                  <a:srgbClr val="FF0000"/>
                </a:solidFill>
              </a:rPr>
              <a:t>příbuzenské sňatky zvyšují pravděpodobnost</a:t>
            </a:r>
            <a:r>
              <a:t> objevení se </a:t>
            </a:r>
            <a:r>
              <a:rPr>
                <a:solidFill>
                  <a:srgbClr val="FF0000"/>
                </a:solidFill>
              </a:rPr>
              <a:t>recesivních homozygotů</a:t>
            </a:r>
            <a:r>
              <a:t> v </a:t>
            </a:r>
          </a:p>
          <a:p>
            <a:pPr>
              <a:defRPr sz="1800">
                <a:solidFill>
                  <a:srgbClr val="000066"/>
                </a:solidFill>
              </a:defRPr>
            </a:pPr>
            <a:r>
              <a:t>    potomstvu</a:t>
            </a:r>
          </a:p>
          <a:p>
            <a:pPr>
              <a:buSzPct val="100000"/>
              <a:buChar char="•"/>
              <a:defRPr sz="1800">
                <a:solidFill>
                  <a:srgbClr val="000066"/>
                </a:solidFill>
              </a:defRPr>
            </a:pPr>
            <a:r>
              <a:t> pokud se v rodině vyskytuje recesivní alela, je vysoká pravděpodobnost, že se </a:t>
            </a:r>
          </a:p>
          <a:p>
            <a:pPr>
              <a:defRPr sz="1800">
                <a:solidFill>
                  <a:srgbClr val="000066"/>
                </a:solidFill>
              </a:defRPr>
            </a:pPr>
            <a:r>
              <a:t>    potkají dva heterozygoti</a:t>
            </a:r>
          </a:p>
        </p:txBody>
      </p:sp>
      <p:sp>
        <p:nvSpPr>
          <p:cNvPr id="293" name="Text Box 2"/>
          <p:cNvSpPr txBox="1"/>
          <p:nvPr/>
        </p:nvSpPr>
        <p:spPr>
          <a:xfrm>
            <a:off x="4583112" y="260350"/>
            <a:ext cx="3270385" cy="379238"/>
          </a:xfrm>
          <a:prstGeom prst="rect">
            <a:avLst/>
          </a:prstGeom>
          <a:solidFill>
            <a:srgbClr val="CCFFFF"/>
          </a:solidFill>
          <a:ln w="28575">
            <a:solidFill>
              <a:srgbClr val="FF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 b="1">
                <a:solidFill>
                  <a:srgbClr val="FF0000"/>
                </a:solidFill>
              </a:defRPr>
            </a:lvl1pPr>
          </a:lstStyle>
          <a:p>
            <a:r>
              <a:t>Riziko příbuzenských sňatků</a:t>
            </a:r>
          </a:p>
        </p:txBody>
      </p:sp>
      <p:pic>
        <p:nvPicPr>
          <p:cNvPr id="294" name="pasted-image.png" descr="pasted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2629" y="2960688"/>
            <a:ext cx="3081473" cy="3381348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292100" dist="139700" dir="2700000" rotWithShape="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0" grpId="0" animBg="1" advAuto="0"/>
      <p:bldP spid="291" grpId="0" animBg="1" advAuto="0"/>
      <p:bldP spid="294" grpId="0" animBg="1" advAuto="0"/>
    </p:bldLst>
  </p:timing>
</p:sld>
</file>

<file path=ppt/theme/theme1.xml><?xml version="1.0" encoding="utf-8"?>
<a:theme xmlns:a="http://schemas.openxmlformats.org/drawingml/2006/main" name="Výchozí návrh">
  <a:themeElements>
    <a:clrScheme name="Výchozí návrh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AEDEF"/>
      </a:accent5>
      <a:accent6>
        <a:srgbClr val="2D2D8A"/>
      </a:accent6>
      <a:hlink>
        <a:srgbClr val="0000FF"/>
      </a:hlink>
      <a:folHlink>
        <a:srgbClr val="FF00FF"/>
      </a:folHlink>
    </a:clrScheme>
    <a:fontScheme name="Výchozí návrh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Výchozí návrh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Výchozí návrh">
  <a:themeElements>
    <a:clrScheme name="Výchozí návrh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AEDEF"/>
      </a:accent5>
      <a:accent6>
        <a:srgbClr val="2D2D8A"/>
      </a:accent6>
      <a:hlink>
        <a:srgbClr val="0000FF"/>
      </a:hlink>
      <a:folHlink>
        <a:srgbClr val="FF00FF"/>
      </a:folHlink>
    </a:clrScheme>
    <a:fontScheme name="Výchozí návrh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Výchozí návrh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Širokoúhlá obrazovka</PresentationFormat>
  <Slides>34</Slides>
  <Notes>0</Notes>
  <HiddenSlides>0</HiddenSlide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34</vt:i4>
      </vt:variant>
    </vt:vector>
  </HeadingPairs>
  <TitlesOfParts>
    <vt:vector size="35" baseType="lpstr">
      <vt:lpstr>Výchozí návrh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cp:lastModifiedBy>Pavel Lízal</cp:lastModifiedBy>
  <cp:revision>1</cp:revision>
  <dcterms:modified xsi:type="dcterms:W3CDTF">2024-10-25T06:35:27Z</dcterms:modified>
</cp:coreProperties>
</file>