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1pPr>
    <a:lvl2pPr indent="228600"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2pPr>
    <a:lvl3pPr indent="457200"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3pPr>
    <a:lvl4pPr indent="685800"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4pPr>
    <a:lvl5pPr indent="914400"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5pPr>
    <a:lvl6pPr indent="1143000"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6pPr>
    <a:lvl7pPr indent="1371600"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7pPr>
    <a:lvl8pPr indent="1600200"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8pPr>
    <a:lvl9pPr indent="1828800"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4419600" y="2244725"/>
            <a:ext cx="15544800" cy="4775201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5334000" y="7204075"/>
            <a:ext cx="13716000" cy="3311525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4800"/>
            </a:lvl1pPr>
            <a:lvl2pPr marL="0" indent="457200" algn="ctr">
              <a:buSzTx/>
              <a:buFontTx/>
              <a:buNone/>
              <a:defRPr sz="4800"/>
            </a:lvl2pPr>
            <a:lvl3pPr marL="0" indent="914400" algn="ctr">
              <a:buSzTx/>
              <a:buFontTx/>
              <a:buNone/>
              <a:defRPr sz="4800"/>
            </a:lvl3pPr>
            <a:lvl4pPr marL="0" indent="1371600" algn="ctr">
              <a:buSzTx/>
              <a:buFontTx/>
              <a:buNone/>
              <a:defRPr sz="4800"/>
            </a:lvl4pPr>
            <a:lvl5pPr marL="0" indent="1828800" algn="ctr">
              <a:buSzTx/>
              <a:buFontTx/>
              <a:buNone/>
              <a:defRPr sz="4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93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4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 názvu"/>
          <p:cNvSpPr txBox="1"/>
          <p:nvPr>
            <p:ph type="title"/>
          </p:nvPr>
        </p:nvSpPr>
        <p:spPr>
          <a:xfrm>
            <a:off x="16135350" y="730250"/>
            <a:ext cx="3943350" cy="11623676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02" name="Text úrovně 1…"/>
          <p:cNvSpPr txBox="1"/>
          <p:nvPr>
            <p:ph type="body" idx="1"/>
          </p:nvPr>
        </p:nvSpPr>
        <p:spPr>
          <a:xfrm>
            <a:off x="4305300" y="730250"/>
            <a:ext cx="11601450" cy="11623676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1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/>
          <p:nvPr>
            <p:ph type="title"/>
          </p:nvPr>
        </p:nvSpPr>
        <p:spPr>
          <a:xfrm>
            <a:off x="4295775" y="3419478"/>
            <a:ext cx="15773401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pPr/>
            <a:r>
              <a:t>Text názvu</a:t>
            </a:r>
          </a:p>
        </p:txBody>
      </p:sp>
      <p:sp>
        <p:nvSpPr>
          <p:cNvPr id="30" name="Text úrovně 1…"/>
          <p:cNvSpPr txBox="1"/>
          <p:nvPr>
            <p:ph type="body" sz="quarter" idx="1"/>
          </p:nvPr>
        </p:nvSpPr>
        <p:spPr>
          <a:xfrm>
            <a:off x="4295775" y="9178928"/>
            <a:ext cx="15773401" cy="300037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4800"/>
            </a:lvl1pPr>
            <a:lvl2pPr marL="0" indent="457200">
              <a:buSzTx/>
              <a:buFontTx/>
              <a:buNone/>
              <a:defRPr sz="4800"/>
            </a:lvl2pPr>
            <a:lvl3pPr marL="0" indent="914400">
              <a:buSzTx/>
              <a:buFontTx/>
              <a:buNone/>
              <a:defRPr sz="4800"/>
            </a:lvl3pPr>
            <a:lvl4pPr marL="0" indent="1371600">
              <a:buSzTx/>
              <a:buFontTx/>
              <a:buNone/>
              <a:defRPr sz="4800"/>
            </a:lvl4pPr>
            <a:lvl5pPr marL="0" indent="1828800">
              <a:buSzTx/>
              <a:buFontTx/>
              <a:buNone/>
              <a:defRPr sz="4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9" name="Text úrovně 1…"/>
          <p:cNvSpPr txBox="1"/>
          <p:nvPr>
            <p:ph type="body" sz="half" idx="1"/>
          </p:nvPr>
        </p:nvSpPr>
        <p:spPr>
          <a:xfrm>
            <a:off x="4305300" y="3651250"/>
            <a:ext cx="7772400" cy="8702676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/>
          <p:nvPr>
            <p:ph type="title"/>
          </p:nvPr>
        </p:nvSpPr>
        <p:spPr>
          <a:xfrm>
            <a:off x="4307682" y="730251"/>
            <a:ext cx="15773401" cy="2651127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4307683" y="3362326"/>
            <a:ext cx="7736681" cy="16478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4800"/>
            </a:lvl1pPr>
            <a:lvl2pPr marL="0" indent="457200">
              <a:buSzTx/>
              <a:buFontTx/>
              <a:buNone/>
              <a:defRPr b="1" sz="4800"/>
            </a:lvl2pPr>
            <a:lvl3pPr marL="0" indent="914400">
              <a:buSzTx/>
              <a:buFontTx/>
              <a:buNone/>
              <a:defRPr b="1" sz="4800"/>
            </a:lvl3pPr>
            <a:lvl4pPr marL="0" indent="1371600">
              <a:buSzTx/>
              <a:buFontTx/>
              <a:buNone/>
              <a:defRPr b="1" sz="4800"/>
            </a:lvl4pPr>
            <a:lvl5pPr marL="0" indent="1828800">
              <a:buSzTx/>
              <a:buFontTx/>
              <a:buNone/>
              <a:defRPr b="1" sz="4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12306300" y="3362326"/>
            <a:ext cx="7774783" cy="16478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b="1" sz="4800"/>
            </a:pPr>
          </a:p>
        </p:txBody>
      </p:sp>
      <p:sp>
        <p:nvSpPr>
          <p:cNvPr id="5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názvu"/>
          <p:cNvSpPr txBox="1"/>
          <p:nvPr>
            <p:ph type="title"/>
          </p:nvPr>
        </p:nvSpPr>
        <p:spPr>
          <a:xfrm>
            <a:off x="4307682" y="914400"/>
            <a:ext cx="5898356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pPr/>
            <a:r>
              <a:t>Text názvu</a:t>
            </a:r>
          </a:p>
        </p:txBody>
      </p:sp>
      <p:sp>
        <p:nvSpPr>
          <p:cNvPr id="73" name="Text úrovně 1…"/>
          <p:cNvSpPr txBox="1"/>
          <p:nvPr>
            <p:ph type="body" sz="half" idx="1"/>
          </p:nvPr>
        </p:nvSpPr>
        <p:spPr>
          <a:xfrm>
            <a:off x="10822782" y="1974851"/>
            <a:ext cx="9258301" cy="9747251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 marL="979714" indent="-522514">
              <a:defRPr sz="6400"/>
            </a:lvl2pPr>
            <a:lvl3pPr marL="1524000" indent="-609600">
              <a:defRPr sz="6400"/>
            </a:lvl3pPr>
            <a:lvl4pPr marL="2103120" indent="-731520">
              <a:defRPr sz="6400"/>
            </a:lvl4pPr>
            <a:lvl5pPr marL="2560320" indent="-731520">
              <a:defRPr sz="6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4307682" y="4114800"/>
            <a:ext cx="5898357" cy="7623176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3200"/>
            </a:pPr>
          </a:p>
        </p:txBody>
      </p:sp>
      <p:sp>
        <p:nvSpPr>
          <p:cNvPr id="7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názvu"/>
          <p:cNvSpPr txBox="1"/>
          <p:nvPr>
            <p:ph type="title"/>
          </p:nvPr>
        </p:nvSpPr>
        <p:spPr>
          <a:xfrm>
            <a:off x="4307682" y="914400"/>
            <a:ext cx="5898356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pPr/>
            <a:r>
              <a:t>Text názvu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0822782" y="1974851"/>
            <a:ext cx="9258301" cy="9747251"/>
          </a:xfrm>
          <a:prstGeom prst="rect">
            <a:avLst/>
          </a:prstGeom>
          <a:ln w="12700"/>
        </p:spPr>
        <p:txBody>
          <a:bodyPr tIns="45719" bIns="45719">
            <a:noAutofit/>
          </a:bodyPr>
          <a:lstStyle/>
          <a:p>
            <a:pPr/>
          </a:p>
        </p:txBody>
      </p:sp>
      <p:sp>
        <p:nvSpPr>
          <p:cNvPr id="84" name="Text úrovně 1…"/>
          <p:cNvSpPr txBox="1"/>
          <p:nvPr>
            <p:ph type="body" sz="quarter" idx="1"/>
          </p:nvPr>
        </p:nvSpPr>
        <p:spPr>
          <a:xfrm>
            <a:off x="4307682" y="4114800"/>
            <a:ext cx="5898356" cy="762317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200"/>
            </a:lvl1pPr>
            <a:lvl2pPr marL="0" indent="457200">
              <a:buSzTx/>
              <a:buFontTx/>
              <a:buNone/>
              <a:defRPr sz="3200"/>
            </a:lvl2pPr>
            <a:lvl3pPr marL="0" indent="914400">
              <a:buSzTx/>
              <a:buFontTx/>
              <a:buNone/>
              <a:defRPr sz="3200"/>
            </a:lvl3pPr>
            <a:lvl4pPr marL="0" indent="1371600">
              <a:buSzTx/>
              <a:buFontTx/>
              <a:buNone/>
              <a:defRPr sz="3200"/>
            </a:lvl4pPr>
            <a:lvl5pPr marL="0" indent="1828800">
              <a:buSzTx/>
              <a:buFontTx/>
              <a:buNone/>
              <a:defRPr sz="32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70C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4305300" y="730251"/>
            <a:ext cx="15773400" cy="265112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4305300" y="3651250"/>
            <a:ext cx="15773400" cy="87026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19544089" y="12813573"/>
            <a:ext cx="534611" cy="528510"/>
          </a:xfrm>
          <a:prstGeom prst="rect">
            <a:avLst/>
          </a:prstGeom>
          <a:ln w="25400">
            <a:miter lim="400000"/>
          </a:ln>
        </p:spPr>
        <p:txBody>
          <a:bodyPr wrap="none" tIns="91439" bIns="91439" anchor="ctr">
            <a:spAutoFit/>
          </a:bodyPr>
          <a:lstStyle>
            <a:lvl1pPr algn="r">
              <a:defRPr sz="2400">
                <a:solidFill>
                  <a:srgbClr val="888888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457200" marR="0" indent="-457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990600" marR="0" indent="-5334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554479" marR="0" indent="-640079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2082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5400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9972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4544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9116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368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 Box 2"/>
          <p:cNvSpPr txBox="1"/>
          <p:nvPr/>
        </p:nvSpPr>
        <p:spPr>
          <a:xfrm>
            <a:off x="5133975" y="4699000"/>
            <a:ext cx="14083130" cy="91935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 marL="685800" indent="-685800">
              <a:defRPr b="1" sz="4800" u="sng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chemeClr val="accent3">
                      <a:lumOff val="10616"/>
                    </a:schemeClr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Vyhodnocení generace F</a:t>
            </a:r>
            <a:r>
              <a:rPr baseline="-15500"/>
              <a:t>2</a:t>
            </a:r>
            <a:r>
              <a:t> v pokusu s drozofilou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 Box 2"/>
          <p:cNvSpPr txBox="1"/>
          <p:nvPr/>
        </p:nvSpPr>
        <p:spPr>
          <a:xfrm>
            <a:off x="5144085" y="500544"/>
            <a:ext cx="14083130" cy="91935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 marL="685800" indent="-685800">
              <a:defRPr b="1" sz="4800" u="sng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chemeClr val="accent3">
                      <a:lumOff val="10616"/>
                    </a:schemeClr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Vyhodnocení generace F</a:t>
            </a:r>
            <a:r>
              <a:rPr baseline="-15500"/>
              <a:t>2</a:t>
            </a:r>
            <a:r>
              <a:t> v pokusu s drozofilou</a:t>
            </a:r>
          </a:p>
        </p:txBody>
      </p:sp>
      <p:sp>
        <p:nvSpPr>
          <p:cNvPr id="115" name="vyhodnocení pokusu s octomilkou…"/>
          <p:cNvSpPr txBox="1"/>
          <p:nvPr/>
        </p:nvSpPr>
        <p:spPr>
          <a:xfrm>
            <a:off x="6278173" y="2772259"/>
            <a:ext cx="10654194" cy="1795781"/>
          </a:xfrm>
          <a:prstGeom prst="rect">
            <a:avLst/>
          </a:prstGeom>
          <a:gradFill>
            <a:gsLst>
              <a:gs pos="0">
                <a:schemeClr val="accent4">
                  <a:hueOff val="-406799"/>
                  <a:lumOff val="30382"/>
                </a:schemeClr>
              </a:gs>
              <a:gs pos="50000">
                <a:srgbClr val="FFD58D"/>
              </a:gs>
              <a:gs pos="100000">
                <a:schemeClr val="accent4">
                  <a:hueOff val="-362075"/>
                  <a:lumOff val="23565"/>
                </a:schemeClr>
              </a:gs>
            </a:gsLst>
            <a:lin ang="5400000"/>
          </a:gradFill>
          <a:ln w="12700">
            <a:solidFill>
              <a:schemeClr val="accent4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 marL="360947" indent="-360947">
              <a:buSzPct val="100000"/>
              <a:buChar char="•"/>
            </a:pPr>
            <a:r>
              <a:t>vyhodnocení pokusu s octomilkou</a:t>
            </a:r>
          </a:p>
          <a:p>
            <a:pPr marL="360947" indent="-360947">
              <a:buSzPct val="100000"/>
              <a:buChar char="•"/>
            </a:pPr>
          </a:p>
          <a:p>
            <a:pPr marL="360947" indent="-360947">
              <a:buSzPct val="100000"/>
              <a:buChar char="•"/>
            </a:pPr>
            <a:r>
              <a:t>vypracování protokolu a vložení do odevzdávárny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 Box 2"/>
          <p:cNvSpPr txBox="1"/>
          <p:nvPr/>
        </p:nvSpPr>
        <p:spPr>
          <a:xfrm>
            <a:off x="5854700" y="377829"/>
            <a:ext cx="13603259" cy="73776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b="1" sz="4000" u="sng">
                <a:solidFill>
                  <a:srgbClr val="FF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Pozorování dědičnosti znaku </a:t>
            </a:r>
            <a:r>
              <a:rPr i="1"/>
              <a:t>white</a:t>
            </a:r>
            <a:r>
              <a:t> s vazbou na pohlaví</a:t>
            </a:r>
          </a:p>
        </p:txBody>
      </p:sp>
      <p:pic>
        <p:nvPicPr>
          <p:cNvPr id="118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43625" y="1676400"/>
            <a:ext cx="1562101" cy="18700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115550" y="1819280"/>
            <a:ext cx="1384300" cy="16922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Picture 5" descr="Picture 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585953" y="1676404"/>
            <a:ext cx="1393827" cy="17621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Picture 6" descr="Picture 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183226" y="1530350"/>
            <a:ext cx="1381125" cy="1793876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Line 7"/>
          <p:cNvSpPr/>
          <p:nvPr/>
        </p:nvSpPr>
        <p:spPr>
          <a:xfrm>
            <a:off x="8591549" y="2539999"/>
            <a:ext cx="498477" cy="866777"/>
          </a:xfrm>
          <a:prstGeom prst="line">
            <a:avLst/>
          </a:prstGeom>
          <a:ln w="76200">
            <a:solidFill>
              <a:srgbClr val="000080"/>
            </a:solidFill>
          </a:ln>
        </p:spPr>
        <p:txBody>
          <a:bodyPr tIns="91439" bIns="91439"/>
          <a:lstStyle/>
          <a:p>
            <a:pPr/>
          </a:p>
        </p:txBody>
      </p:sp>
      <p:sp>
        <p:nvSpPr>
          <p:cNvPr id="123" name="Line 8"/>
          <p:cNvSpPr/>
          <p:nvPr/>
        </p:nvSpPr>
        <p:spPr>
          <a:xfrm flipH="1">
            <a:off x="8591549" y="2539999"/>
            <a:ext cx="498477" cy="866777"/>
          </a:xfrm>
          <a:prstGeom prst="line">
            <a:avLst/>
          </a:prstGeom>
          <a:ln w="76200">
            <a:solidFill>
              <a:srgbClr val="000080"/>
            </a:solidFill>
          </a:ln>
        </p:spPr>
        <p:txBody>
          <a:bodyPr tIns="91439" bIns="91439"/>
          <a:lstStyle/>
          <a:p>
            <a:pPr/>
          </a:p>
        </p:txBody>
      </p:sp>
      <p:sp>
        <p:nvSpPr>
          <p:cNvPr id="124" name="Line 9"/>
          <p:cNvSpPr/>
          <p:nvPr/>
        </p:nvSpPr>
        <p:spPr>
          <a:xfrm>
            <a:off x="16798929" y="2397129"/>
            <a:ext cx="498473" cy="866776"/>
          </a:xfrm>
          <a:prstGeom prst="line">
            <a:avLst/>
          </a:prstGeom>
          <a:ln w="76200">
            <a:solidFill>
              <a:srgbClr val="000080"/>
            </a:solidFill>
          </a:ln>
        </p:spPr>
        <p:txBody>
          <a:bodyPr tIns="91439" bIns="91439"/>
          <a:lstStyle/>
          <a:p>
            <a:pPr/>
          </a:p>
        </p:txBody>
      </p:sp>
      <p:sp>
        <p:nvSpPr>
          <p:cNvPr id="125" name="Line 10"/>
          <p:cNvSpPr/>
          <p:nvPr/>
        </p:nvSpPr>
        <p:spPr>
          <a:xfrm flipH="1">
            <a:off x="16798930" y="2397129"/>
            <a:ext cx="498473" cy="866775"/>
          </a:xfrm>
          <a:prstGeom prst="line">
            <a:avLst/>
          </a:prstGeom>
          <a:ln w="76200">
            <a:solidFill>
              <a:srgbClr val="000080"/>
            </a:solidFill>
          </a:ln>
        </p:spPr>
        <p:txBody>
          <a:bodyPr tIns="91439" bIns="91439"/>
          <a:lstStyle/>
          <a:p>
            <a:pPr/>
          </a:p>
        </p:txBody>
      </p:sp>
      <p:sp>
        <p:nvSpPr>
          <p:cNvPr id="126" name="Text Box 11"/>
          <p:cNvSpPr txBox="1"/>
          <p:nvPr/>
        </p:nvSpPr>
        <p:spPr>
          <a:xfrm>
            <a:off x="10750553" y="4410076"/>
            <a:ext cx="3771822" cy="715685"/>
          </a:xfrm>
          <a:prstGeom prst="rect">
            <a:avLst/>
          </a:prstGeom>
          <a:ln w="76200">
            <a:solidFill>
              <a:schemeClr val="accent3">
                <a:lumOff val="10616"/>
              </a:schemeClr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>
              <a:defRPr b="1" sz="3200">
                <a:solidFill>
                  <a:schemeClr val="accent3">
                    <a:lumOff val="10616"/>
                  </a:schemeClr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Odstranění rodičů</a:t>
            </a:r>
          </a:p>
        </p:txBody>
      </p:sp>
      <p:sp>
        <p:nvSpPr>
          <p:cNvPr id="127" name="Text Box 12"/>
          <p:cNvSpPr txBox="1"/>
          <p:nvPr/>
        </p:nvSpPr>
        <p:spPr>
          <a:xfrm>
            <a:off x="7150101" y="6397626"/>
            <a:ext cx="5217703" cy="754293"/>
          </a:xfrm>
          <a:prstGeom prst="rect">
            <a:avLst/>
          </a:prstGeom>
          <a:ln w="76200">
            <a:solidFill>
              <a:srgbClr val="B2B2B2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b="1" sz="3200">
                <a:solidFill>
                  <a:srgbClr val="B2B2B2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Vyhodnocení generace F</a:t>
            </a:r>
            <a:r>
              <a:rPr baseline="-15500"/>
              <a:t>1</a:t>
            </a:r>
          </a:p>
        </p:txBody>
      </p:sp>
      <p:sp>
        <p:nvSpPr>
          <p:cNvPr id="128" name="Text Box 13"/>
          <p:cNvSpPr txBox="1"/>
          <p:nvPr/>
        </p:nvSpPr>
        <p:spPr>
          <a:xfrm>
            <a:off x="7219953" y="10890250"/>
            <a:ext cx="5403851" cy="754293"/>
          </a:xfrm>
          <a:prstGeom prst="rect">
            <a:avLst/>
          </a:prstGeom>
          <a:ln w="76200">
            <a:solidFill>
              <a:srgbClr val="00808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>
              <a:defRPr b="1" sz="3200">
                <a:solidFill>
                  <a:srgbClr val="009999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Vyhodnocení generace F</a:t>
            </a:r>
            <a:r>
              <a:rPr baseline="-15500"/>
              <a:t>2</a:t>
            </a:r>
          </a:p>
        </p:txBody>
      </p:sp>
      <p:sp>
        <p:nvSpPr>
          <p:cNvPr id="129" name="Text Box 14"/>
          <p:cNvSpPr txBox="1"/>
          <p:nvPr/>
        </p:nvSpPr>
        <p:spPr>
          <a:xfrm>
            <a:off x="10750553" y="8556625"/>
            <a:ext cx="3771822" cy="715686"/>
          </a:xfrm>
          <a:prstGeom prst="rect">
            <a:avLst/>
          </a:prstGeom>
          <a:ln w="76200">
            <a:solidFill>
              <a:schemeClr val="accent3">
                <a:lumOff val="10616"/>
              </a:schemeClr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>
              <a:defRPr b="1" sz="3200">
                <a:solidFill>
                  <a:srgbClr val="B2B2B2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Odstranění rodičů</a:t>
            </a:r>
          </a:p>
        </p:txBody>
      </p:sp>
      <p:sp>
        <p:nvSpPr>
          <p:cNvPr id="130" name="Text Box 15"/>
          <p:cNvSpPr txBox="1"/>
          <p:nvPr/>
        </p:nvSpPr>
        <p:spPr>
          <a:xfrm>
            <a:off x="3362330" y="4225928"/>
            <a:ext cx="1878070" cy="714854"/>
          </a:xfrm>
          <a:prstGeom prst="rect">
            <a:avLst/>
          </a:prstGeom>
          <a:ln w="50800">
            <a:solidFill>
              <a:schemeClr val="accent3">
                <a:lumOff val="10616"/>
              </a:schemeClr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>
              <a:defRPr b="1" i="1" sz="3400">
                <a:solidFill>
                  <a:schemeClr val="accent3">
                    <a:lumOff val="10616"/>
                  </a:schemeClr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1. týden</a:t>
            </a:r>
          </a:p>
        </p:txBody>
      </p:sp>
      <p:sp>
        <p:nvSpPr>
          <p:cNvPr id="131" name="Text Box 16"/>
          <p:cNvSpPr txBox="1"/>
          <p:nvPr/>
        </p:nvSpPr>
        <p:spPr>
          <a:xfrm>
            <a:off x="3406780" y="6251578"/>
            <a:ext cx="1878070" cy="714854"/>
          </a:xfrm>
          <a:prstGeom prst="rect">
            <a:avLst/>
          </a:prstGeom>
          <a:ln w="50800">
            <a:solidFill>
              <a:schemeClr val="accent3">
                <a:lumOff val="10616"/>
              </a:schemeClr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>
              <a:defRPr b="1" i="1" sz="3400">
                <a:solidFill>
                  <a:srgbClr val="B2B2B2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2. týden</a:t>
            </a:r>
          </a:p>
        </p:txBody>
      </p:sp>
      <p:sp>
        <p:nvSpPr>
          <p:cNvPr id="132" name="Text Box 17"/>
          <p:cNvSpPr txBox="1"/>
          <p:nvPr/>
        </p:nvSpPr>
        <p:spPr>
          <a:xfrm>
            <a:off x="3406780" y="8442328"/>
            <a:ext cx="1878070" cy="714854"/>
          </a:xfrm>
          <a:prstGeom prst="rect">
            <a:avLst/>
          </a:prstGeom>
          <a:ln w="50800">
            <a:solidFill>
              <a:schemeClr val="accent3">
                <a:lumOff val="10616"/>
              </a:schemeClr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>
              <a:defRPr b="1" i="1" sz="3400">
                <a:solidFill>
                  <a:srgbClr val="B2B2B2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3. týden</a:t>
            </a:r>
          </a:p>
        </p:txBody>
      </p:sp>
      <p:sp>
        <p:nvSpPr>
          <p:cNvPr id="133" name="Text Box 18"/>
          <p:cNvSpPr txBox="1"/>
          <p:nvPr/>
        </p:nvSpPr>
        <p:spPr>
          <a:xfrm>
            <a:off x="3406780" y="10747378"/>
            <a:ext cx="1878070" cy="714854"/>
          </a:xfrm>
          <a:prstGeom prst="rect">
            <a:avLst/>
          </a:prstGeom>
          <a:ln w="50800">
            <a:solidFill>
              <a:srgbClr val="0033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>
              <a:defRPr b="1" i="1" sz="3400">
                <a:solidFill>
                  <a:srgbClr val="006600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4. týden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 Box 2"/>
          <p:cNvSpPr txBox="1"/>
          <p:nvPr/>
        </p:nvSpPr>
        <p:spPr>
          <a:xfrm>
            <a:off x="5854700" y="377829"/>
            <a:ext cx="13603259" cy="73776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b="1" sz="4000" u="sng">
                <a:solidFill>
                  <a:srgbClr val="FFFF66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Pozorování dědičnosti znaku </a:t>
            </a:r>
            <a:r>
              <a:rPr i="1"/>
              <a:t>white</a:t>
            </a:r>
            <a:r>
              <a:t> s vazbou na pohlaví</a:t>
            </a:r>
          </a:p>
        </p:txBody>
      </p:sp>
      <p:sp>
        <p:nvSpPr>
          <p:cNvPr id="136" name="Text Box 3"/>
          <p:cNvSpPr txBox="1"/>
          <p:nvPr/>
        </p:nvSpPr>
        <p:spPr>
          <a:xfrm>
            <a:off x="5089528" y="4552951"/>
            <a:ext cx="6217233" cy="75820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P:	X</a:t>
            </a:r>
            <a:r>
              <a:rPr baseline="31000"/>
              <a:t>w </a:t>
            </a:r>
            <a:r>
              <a:t>X</a:t>
            </a:r>
            <a:r>
              <a:rPr baseline="31000"/>
              <a:t>w   	  </a:t>
            </a:r>
            <a:r>
              <a:t>x        X</a:t>
            </a:r>
            <a:r>
              <a:rPr baseline="31000"/>
              <a:t>+</a:t>
            </a:r>
            <a:r>
              <a:t>Y</a:t>
            </a:r>
          </a:p>
        </p:txBody>
      </p:sp>
      <p:sp>
        <p:nvSpPr>
          <p:cNvPr id="137" name="Text Box 4"/>
          <p:cNvSpPr txBox="1"/>
          <p:nvPr/>
        </p:nvSpPr>
        <p:spPr>
          <a:xfrm>
            <a:off x="13776328" y="4552951"/>
            <a:ext cx="6016811" cy="75820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P:	X</a:t>
            </a:r>
            <a:r>
              <a:rPr baseline="31000"/>
              <a:t>+</a:t>
            </a:r>
            <a:r>
              <a:t>X</a:t>
            </a:r>
            <a:r>
              <a:rPr baseline="31000"/>
              <a:t>+ 	  </a:t>
            </a:r>
            <a:r>
              <a:t>x      X</a:t>
            </a:r>
            <a:r>
              <a:rPr baseline="31000"/>
              <a:t>w</a:t>
            </a:r>
            <a:r>
              <a:t>Y</a:t>
            </a:r>
          </a:p>
        </p:txBody>
      </p:sp>
      <p:sp>
        <p:nvSpPr>
          <p:cNvPr id="138" name="Text Box 5"/>
          <p:cNvSpPr txBox="1"/>
          <p:nvPr/>
        </p:nvSpPr>
        <p:spPr>
          <a:xfrm>
            <a:off x="7439029" y="8874128"/>
            <a:ext cx="3020504" cy="75820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X</a:t>
            </a:r>
            <a:r>
              <a:rPr baseline="31000"/>
              <a:t>w </a:t>
            </a:r>
            <a:r>
              <a:t>X</a:t>
            </a:r>
            <a:r>
              <a:rPr baseline="31000"/>
              <a:t>+       </a:t>
            </a:r>
            <a:r>
              <a:t>X</a:t>
            </a:r>
            <a:r>
              <a:rPr baseline="31000"/>
              <a:t>w</a:t>
            </a:r>
            <a:r>
              <a:t>Y</a:t>
            </a:r>
          </a:p>
        </p:txBody>
      </p:sp>
      <p:sp>
        <p:nvSpPr>
          <p:cNvPr id="139" name="Text Box 6"/>
          <p:cNvSpPr txBox="1"/>
          <p:nvPr/>
        </p:nvSpPr>
        <p:spPr>
          <a:xfrm>
            <a:off x="7296153" y="11899902"/>
            <a:ext cx="3180412" cy="135510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X</a:t>
            </a:r>
            <a:r>
              <a:rPr baseline="31000"/>
              <a:t>w </a:t>
            </a:r>
            <a:r>
              <a:t>X</a:t>
            </a:r>
            <a:r>
              <a:rPr baseline="31000"/>
              <a:t>w     </a:t>
            </a:r>
            <a:r>
              <a:t>X</a:t>
            </a:r>
            <a:r>
              <a:rPr baseline="31000"/>
              <a:t>w </a:t>
            </a:r>
            <a:r>
              <a:t>X</a:t>
            </a:r>
            <a:r>
              <a:rPr baseline="31000"/>
              <a:t>+</a:t>
            </a:r>
            <a:endParaRPr>
              <a:latin typeface="+mn-lt"/>
              <a:ea typeface="+mn-ea"/>
              <a:cs typeface="+mn-cs"/>
              <a:sym typeface="Arial"/>
            </a:endParaRPr>
          </a:p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X</a:t>
            </a:r>
            <a:r>
              <a:rPr baseline="31000"/>
              <a:t>w</a:t>
            </a:r>
            <a:r>
              <a:t>Y      X</a:t>
            </a:r>
            <a:r>
              <a:rPr baseline="31000"/>
              <a:t>+</a:t>
            </a:r>
            <a:r>
              <a:t>Y</a:t>
            </a:r>
          </a:p>
        </p:txBody>
      </p:sp>
      <p:pic>
        <p:nvPicPr>
          <p:cNvPr id="140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43630" y="1530353"/>
            <a:ext cx="2073275" cy="24828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175879" y="1673225"/>
            <a:ext cx="1835151" cy="22447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Picture 9" descr="Pictur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639925" y="1530350"/>
            <a:ext cx="1851025" cy="23399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Picture 10" descr="Picture 10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240379" y="1384303"/>
            <a:ext cx="1835151" cy="2381251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Line 11"/>
          <p:cNvSpPr/>
          <p:nvPr/>
        </p:nvSpPr>
        <p:spPr>
          <a:xfrm>
            <a:off x="8880476" y="2393954"/>
            <a:ext cx="720725" cy="1152527"/>
          </a:xfrm>
          <a:prstGeom prst="line">
            <a:avLst/>
          </a:prstGeom>
          <a:ln w="76200">
            <a:solidFill>
              <a:srgbClr val="FFFF00"/>
            </a:solidFill>
          </a:ln>
        </p:spPr>
        <p:txBody>
          <a:bodyPr tIns="91439" bIns="91439"/>
          <a:lstStyle/>
          <a:p>
            <a:pPr/>
          </a:p>
        </p:txBody>
      </p:sp>
      <p:sp>
        <p:nvSpPr>
          <p:cNvPr id="145" name="Line 12"/>
          <p:cNvSpPr/>
          <p:nvPr/>
        </p:nvSpPr>
        <p:spPr>
          <a:xfrm flipH="1">
            <a:off x="8880476" y="2393954"/>
            <a:ext cx="720725" cy="1152527"/>
          </a:xfrm>
          <a:prstGeom prst="line">
            <a:avLst/>
          </a:prstGeom>
          <a:ln w="76200">
            <a:solidFill>
              <a:srgbClr val="FFFF00"/>
            </a:solidFill>
          </a:ln>
        </p:spPr>
        <p:txBody>
          <a:bodyPr tIns="91439" bIns="91439"/>
          <a:lstStyle/>
          <a:p>
            <a:pPr/>
          </a:p>
        </p:txBody>
      </p:sp>
      <p:sp>
        <p:nvSpPr>
          <p:cNvPr id="146" name="Line 13"/>
          <p:cNvSpPr/>
          <p:nvPr/>
        </p:nvSpPr>
        <p:spPr>
          <a:xfrm>
            <a:off x="17087854" y="2251075"/>
            <a:ext cx="720727" cy="1152525"/>
          </a:xfrm>
          <a:prstGeom prst="line">
            <a:avLst/>
          </a:prstGeom>
          <a:ln w="76200">
            <a:solidFill>
              <a:srgbClr val="FFFF00"/>
            </a:solidFill>
          </a:ln>
        </p:spPr>
        <p:txBody>
          <a:bodyPr tIns="91439" bIns="91439"/>
          <a:lstStyle/>
          <a:p>
            <a:pPr/>
          </a:p>
        </p:txBody>
      </p:sp>
      <p:sp>
        <p:nvSpPr>
          <p:cNvPr id="147" name="Line 14"/>
          <p:cNvSpPr/>
          <p:nvPr/>
        </p:nvSpPr>
        <p:spPr>
          <a:xfrm flipH="1">
            <a:off x="17087854" y="2251075"/>
            <a:ext cx="720727" cy="1152525"/>
          </a:xfrm>
          <a:prstGeom prst="line">
            <a:avLst/>
          </a:prstGeom>
          <a:ln w="76200">
            <a:solidFill>
              <a:srgbClr val="FFFF00"/>
            </a:solidFill>
          </a:ln>
        </p:spPr>
        <p:txBody>
          <a:bodyPr tIns="91439" bIns="91439"/>
          <a:lstStyle/>
          <a:p>
            <a:pPr/>
          </a:p>
        </p:txBody>
      </p:sp>
      <p:pic>
        <p:nvPicPr>
          <p:cNvPr id="148" name="Picture 15" descr="Picture 1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575426" y="6140450"/>
            <a:ext cx="1851025" cy="2339976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Text Box 16"/>
          <p:cNvSpPr txBox="1"/>
          <p:nvPr/>
        </p:nvSpPr>
        <p:spPr>
          <a:xfrm>
            <a:off x="4991103" y="5851528"/>
            <a:ext cx="844389" cy="80646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b="1"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</a:t>
            </a:r>
            <a:r>
              <a:rPr baseline="-15500"/>
              <a:t>1</a:t>
            </a:r>
            <a:r>
              <a:t>:</a:t>
            </a:r>
          </a:p>
        </p:txBody>
      </p:sp>
      <p:pic>
        <p:nvPicPr>
          <p:cNvPr id="150" name="Picture 17" descr="Picture 1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312279" y="6140453"/>
            <a:ext cx="1835151" cy="2381251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Text Box 18"/>
          <p:cNvSpPr txBox="1"/>
          <p:nvPr/>
        </p:nvSpPr>
        <p:spPr>
          <a:xfrm>
            <a:off x="4848228" y="10026652"/>
            <a:ext cx="844389" cy="80646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b="1"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</a:t>
            </a:r>
            <a:r>
              <a:rPr baseline="-15500"/>
              <a:t>2</a:t>
            </a:r>
            <a:r>
              <a:t>:</a:t>
            </a:r>
          </a:p>
        </p:txBody>
      </p:sp>
      <p:sp>
        <p:nvSpPr>
          <p:cNvPr id="152" name="Text Box 19"/>
          <p:cNvSpPr txBox="1"/>
          <p:nvPr/>
        </p:nvSpPr>
        <p:spPr>
          <a:xfrm>
            <a:off x="13776328" y="5994401"/>
            <a:ext cx="844389" cy="80646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b="1"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</a:t>
            </a:r>
            <a:r>
              <a:rPr baseline="-15500"/>
              <a:t>1</a:t>
            </a:r>
            <a:r>
              <a:t>:</a:t>
            </a:r>
          </a:p>
        </p:txBody>
      </p:sp>
      <p:sp>
        <p:nvSpPr>
          <p:cNvPr id="153" name="Text Box 20"/>
          <p:cNvSpPr txBox="1"/>
          <p:nvPr/>
        </p:nvSpPr>
        <p:spPr>
          <a:xfrm>
            <a:off x="16513178" y="8731252"/>
            <a:ext cx="3051592" cy="75820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X</a:t>
            </a:r>
            <a:r>
              <a:rPr baseline="31000"/>
              <a:t>w </a:t>
            </a:r>
            <a:r>
              <a:t>X</a:t>
            </a:r>
            <a:r>
              <a:rPr baseline="31000"/>
              <a:t>+       </a:t>
            </a:r>
            <a:r>
              <a:t>X</a:t>
            </a:r>
            <a:r>
              <a:rPr baseline="31000"/>
              <a:t>+</a:t>
            </a:r>
            <a:r>
              <a:t>Y</a:t>
            </a:r>
            <a:r>
              <a:rPr baseline="31000"/>
              <a:t> </a:t>
            </a:r>
          </a:p>
        </p:txBody>
      </p:sp>
      <p:pic>
        <p:nvPicPr>
          <p:cNvPr id="154" name="Picture 21" descr="Picture 2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649575" y="6137280"/>
            <a:ext cx="1851025" cy="2339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Picture 22" descr="Picture 2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097504" y="6137276"/>
            <a:ext cx="1835151" cy="2244725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Text Box 23"/>
          <p:cNvSpPr txBox="1"/>
          <p:nvPr/>
        </p:nvSpPr>
        <p:spPr>
          <a:xfrm>
            <a:off x="13919203" y="10026652"/>
            <a:ext cx="844389" cy="80646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b="1"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</a:t>
            </a:r>
            <a:r>
              <a:rPr baseline="-15500"/>
              <a:t>2</a:t>
            </a:r>
            <a:r>
              <a:t>:</a:t>
            </a:r>
          </a:p>
        </p:txBody>
      </p:sp>
      <p:sp>
        <p:nvSpPr>
          <p:cNvPr id="157" name="Text Box 24"/>
          <p:cNvSpPr txBox="1"/>
          <p:nvPr/>
        </p:nvSpPr>
        <p:spPr>
          <a:xfrm>
            <a:off x="16656050" y="11899902"/>
            <a:ext cx="3157922" cy="135510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X</a:t>
            </a:r>
            <a:r>
              <a:rPr baseline="31000"/>
              <a:t>w </a:t>
            </a:r>
            <a:r>
              <a:t>X</a:t>
            </a:r>
            <a:r>
              <a:rPr baseline="31000"/>
              <a:t>+      </a:t>
            </a:r>
            <a:r>
              <a:t>X</a:t>
            </a:r>
            <a:r>
              <a:rPr baseline="31000"/>
              <a:t>+</a:t>
            </a:r>
            <a:r>
              <a:t>X</a:t>
            </a:r>
            <a:r>
              <a:rPr baseline="31000"/>
              <a:t>+ </a:t>
            </a:r>
            <a:endParaRPr>
              <a:latin typeface="+mn-lt"/>
              <a:ea typeface="+mn-ea"/>
              <a:cs typeface="+mn-cs"/>
              <a:sym typeface="Arial"/>
            </a:endParaRPr>
          </a:p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X</a:t>
            </a:r>
            <a:r>
              <a:rPr baseline="31000"/>
              <a:t>w</a:t>
            </a:r>
            <a:r>
              <a:t>Y      X</a:t>
            </a:r>
            <a:r>
              <a:rPr baseline="31000"/>
              <a:t>+</a:t>
            </a:r>
            <a:r>
              <a:t>Y</a:t>
            </a:r>
          </a:p>
        </p:txBody>
      </p:sp>
      <p:pic>
        <p:nvPicPr>
          <p:cNvPr id="158" name="Picture 25" descr="Picture 2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00753" y="10169529"/>
            <a:ext cx="1381127" cy="16541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Picture 26" descr="Picture 2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585079" y="10169529"/>
            <a:ext cx="1238251" cy="15652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Picture 27" descr="Picture 2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455150" y="10169525"/>
            <a:ext cx="1222376" cy="158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Picture 28" descr="Picture 2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96600" y="10169525"/>
            <a:ext cx="1222376" cy="14954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Picture 29" descr="Picture 2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503529" y="10169529"/>
            <a:ext cx="1238251" cy="15652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Picture 30" descr="Picture 30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7951450" y="10169525"/>
            <a:ext cx="1222376" cy="158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Picture 31" descr="Picture 3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392900" y="10169525"/>
            <a:ext cx="1222376" cy="14954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 Box 3"/>
          <p:cNvSpPr txBox="1"/>
          <p:nvPr/>
        </p:nvSpPr>
        <p:spPr>
          <a:xfrm>
            <a:off x="5089528" y="4552951"/>
            <a:ext cx="6217233" cy="75820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P:	X</a:t>
            </a:r>
            <a:r>
              <a:rPr baseline="31000"/>
              <a:t>w </a:t>
            </a:r>
            <a:r>
              <a:t>X</a:t>
            </a:r>
            <a:r>
              <a:rPr baseline="31000"/>
              <a:t>w   	  </a:t>
            </a:r>
            <a:r>
              <a:t>x        X</a:t>
            </a:r>
            <a:r>
              <a:rPr baseline="31000"/>
              <a:t>+</a:t>
            </a:r>
            <a:r>
              <a:t>Y</a:t>
            </a:r>
          </a:p>
        </p:txBody>
      </p:sp>
      <p:sp>
        <p:nvSpPr>
          <p:cNvPr id="167" name="Text Box 4"/>
          <p:cNvSpPr txBox="1"/>
          <p:nvPr/>
        </p:nvSpPr>
        <p:spPr>
          <a:xfrm>
            <a:off x="13776328" y="4552951"/>
            <a:ext cx="6016811" cy="75820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P:	X</a:t>
            </a:r>
            <a:r>
              <a:rPr baseline="31000"/>
              <a:t>+</a:t>
            </a:r>
            <a:r>
              <a:t>X</a:t>
            </a:r>
            <a:r>
              <a:rPr baseline="31000"/>
              <a:t>+ 	  </a:t>
            </a:r>
            <a:r>
              <a:t>x      X</a:t>
            </a:r>
            <a:r>
              <a:rPr baseline="31000"/>
              <a:t>w</a:t>
            </a:r>
            <a:r>
              <a:t>Y</a:t>
            </a:r>
          </a:p>
        </p:txBody>
      </p:sp>
      <p:sp>
        <p:nvSpPr>
          <p:cNvPr id="168" name="Text Box 6"/>
          <p:cNvSpPr txBox="1"/>
          <p:nvPr/>
        </p:nvSpPr>
        <p:spPr>
          <a:xfrm>
            <a:off x="7296153" y="10207628"/>
            <a:ext cx="3180412" cy="135510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X</a:t>
            </a:r>
            <a:r>
              <a:rPr baseline="31000"/>
              <a:t>w </a:t>
            </a:r>
            <a:r>
              <a:t>X</a:t>
            </a:r>
            <a:r>
              <a:rPr baseline="31000"/>
              <a:t>w     </a:t>
            </a:r>
            <a:r>
              <a:t>X</a:t>
            </a:r>
            <a:r>
              <a:rPr baseline="31000"/>
              <a:t>w </a:t>
            </a:r>
            <a:r>
              <a:t>X</a:t>
            </a:r>
            <a:r>
              <a:rPr baseline="31000"/>
              <a:t>+</a:t>
            </a:r>
            <a:endParaRPr>
              <a:latin typeface="+mn-lt"/>
              <a:ea typeface="+mn-ea"/>
              <a:cs typeface="+mn-cs"/>
              <a:sym typeface="Arial"/>
            </a:endParaRPr>
          </a:p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X</a:t>
            </a:r>
            <a:r>
              <a:rPr baseline="31000"/>
              <a:t>w</a:t>
            </a:r>
            <a:r>
              <a:t>Y      X</a:t>
            </a:r>
            <a:r>
              <a:rPr baseline="31000"/>
              <a:t>+</a:t>
            </a:r>
            <a:r>
              <a:t>Y</a:t>
            </a:r>
          </a:p>
        </p:txBody>
      </p:sp>
      <p:pic>
        <p:nvPicPr>
          <p:cNvPr id="169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43630" y="1530353"/>
            <a:ext cx="2073275" cy="24828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175879" y="1673225"/>
            <a:ext cx="1835151" cy="22447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Picture 9" descr="Pictur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639925" y="1530350"/>
            <a:ext cx="1851025" cy="23399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Picture 10" descr="Picture 10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240379" y="1384303"/>
            <a:ext cx="1835151" cy="2381251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Line 11"/>
          <p:cNvSpPr/>
          <p:nvPr/>
        </p:nvSpPr>
        <p:spPr>
          <a:xfrm>
            <a:off x="8880476" y="2393954"/>
            <a:ext cx="720725" cy="1152527"/>
          </a:xfrm>
          <a:prstGeom prst="line">
            <a:avLst/>
          </a:prstGeom>
          <a:ln w="76200">
            <a:solidFill>
              <a:srgbClr val="FFFF00"/>
            </a:solidFill>
          </a:ln>
        </p:spPr>
        <p:txBody>
          <a:bodyPr tIns="91439" bIns="91439"/>
          <a:lstStyle/>
          <a:p>
            <a:pPr/>
          </a:p>
        </p:txBody>
      </p:sp>
      <p:sp>
        <p:nvSpPr>
          <p:cNvPr id="174" name="Line 12"/>
          <p:cNvSpPr/>
          <p:nvPr/>
        </p:nvSpPr>
        <p:spPr>
          <a:xfrm flipH="1">
            <a:off x="8880476" y="2393954"/>
            <a:ext cx="720725" cy="1152527"/>
          </a:xfrm>
          <a:prstGeom prst="line">
            <a:avLst/>
          </a:prstGeom>
          <a:ln w="76200">
            <a:solidFill>
              <a:srgbClr val="FFFF00"/>
            </a:solidFill>
          </a:ln>
        </p:spPr>
        <p:txBody>
          <a:bodyPr tIns="91439" bIns="91439"/>
          <a:lstStyle/>
          <a:p>
            <a:pPr/>
          </a:p>
        </p:txBody>
      </p:sp>
      <p:sp>
        <p:nvSpPr>
          <p:cNvPr id="175" name="Line 13"/>
          <p:cNvSpPr/>
          <p:nvPr/>
        </p:nvSpPr>
        <p:spPr>
          <a:xfrm>
            <a:off x="17087854" y="2251075"/>
            <a:ext cx="720727" cy="1152525"/>
          </a:xfrm>
          <a:prstGeom prst="line">
            <a:avLst/>
          </a:prstGeom>
          <a:ln w="76200">
            <a:solidFill>
              <a:srgbClr val="FFFF00"/>
            </a:solidFill>
          </a:ln>
        </p:spPr>
        <p:txBody>
          <a:bodyPr tIns="91439" bIns="91439"/>
          <a:lstStyle/>
          <a:p>
            <a:pPr/>
          </a:p>
        </p:txBody>
      </p:sp>
      <p:sp>
        <p:nvSpPr>
          <p:cNvPr id="176" name="Line 14"/>
          <p:cNvSpPr/>
          <p:nvPr/>
        </p:nvSpPr>
        <p:spPr>
          <a:xfrm flipH="1">
            <a:off x="17087854" y="2251075"/>
            <a:ext cx="720727" cy="1152525"/>
          </a:xfrm>
          <a:prstGeom prst="line">
            <a:avLst/>
          </a:prstGeom>
          <a:ln w="76200">
            <a:solidFill>
              <a:srgbClr val="FFFF00"/>
            </a:solidFill>
          </a:ln>
        </p:spPr>
        <p:txBody>
          <a:bodyPr tIns="91439" bIns="91439"/>
          <a:lstStyle/>
          <a:p>
            <a:pPr/>
          </a:p>
        </p:txBody>
      </p:sp>
      <p:sp>
        <p:nvSpPr>
          <p:cNvPr id="177" name="Text Box 18"/>
          <p:cNvSpPr txBox="1"/>
          <p:nvPr/>
        </p:nvSpPr>
        <p:spPr>
          <a:xfrm>
            <a:off x="3549653" y="6753228"/>
            <a:ext cx="844389" cy="80646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b="1"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</a:t>
            </a:r>
            <a:r>
              <a:rPr baseline="-15500"/>
              <a:t>2</a:t>
            </a:r>
            <a:r>
              <a:t>:</a:t>
            </a:r>
          </a:p>
        </p:txBody>
      </p:sp>
      <p:pic>
        <p:nvPicPr>
          <p:cNvPr id="178" name="Picture 25" descr="Picture 2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48230" y="6896103"/>
            <a:ext cx="2073275" cy="24828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Picture 26" descr="Picture 2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07229" y="6896103"/>
            <a:ext cx="1857375" cy="23463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Picture 27" descr="Picture 2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166229" y="6896103"/>
            <a:ext cx="1835151" cy="23812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Picture 28" descr="Picture 2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39479" y="6896103"/>
            <a:ext cx="1835151" cy="2244727"/>
          </a:xfrm>
          <a:prstGeom prst="rect">
            <a:avLst/>
          </a:prstGeom>
          <a:ln w="12700">
            <a:miter lim="400000"/>
          </a:ln>
        </p:spPr>
      </p:pic>
      <p:sp>
        <p:nvSpPr>
          <p:cNvPr id="182" name="Text Box 32"/>
          <p:cNvSpPr txBox="1"/>
          <p:nvPr/>
        </p:nvSpPr>
        <p:spPr>
          <a:xfrm>
            <a:off x="5854700" y="377829"/>
            <a:ext cx="13603259" cy="73776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b="1" sz="4000" u="sng">
                <a:solidFill>
                  <a:srgbClr val="FFFF66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Pozorování dědičnosti znaku </a:t>
            </a:r>
            <a:r>
              <a:rPr i="1"/>
              <a:t>white</a:t>
            </a:r>
            <a:r>
              <a:t> s vazbou na pohlaví</a:t>
            </a:r>
          </a:p>
        </p:txBody>
      </p:sp>
      <p:sp>
        <p:nvSpPr>
          <p:cNvPr id="183" name="Text Box 33"/>
          <p:cNvSpPr txBox="1"/>
          <p:nvPr/>
        </p:nvSpPr>
        <p:spPr>
          <a:xfrm>
            <a:off x="5527680" y="12042775"/>
            <a:ext cx="2343151" cy="715686"/>
          </a:xfrm>
          <a:prstGeom prst="rect">
            <a:avLst/>
          </a:prstGeom>
          <a:ln w="76200">
            <a:solidFill>
              <a:srgbClr val="FFFF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>
              <a:defRPr b="1" sz="3200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Χ</a:t>
            </a:r>
            <a:r>
              <a:rPr baseline="31000"/>
              <a:t>2</a:t>
            </a:r>
            <a:r>
              <a:t> pro 1:1</a:t>
            </a:r>
          </a:p>
        </p:txBody>
      </p:sp>
      <p:sp>
        <p:nvSpPr>
          <p:cNvPr id="184" name="Text Box 34"/>
          <p:cNvSpPr txBox="1"/>
          <p:nvPr/>
        </p:nvSpPr>
        <p:spPr>
          <a:xfrm>
            <a:off x="10033003" y="12042775"/>
            <a:ext cx="2343151" cy="715686"/>
          </a:xfrm>
          <a:prstGeom prst="rect">
            <a:avLst/>
          </a:prstGeom>
          <a:ln w="76200">
            <a:solidFill>
              <a:srgbClr val="FFFF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>
              <a:defRPr b="1" sz="3200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Χ</a:t>
            </a:r>
            <a:r>
              <a:rPr baseline="31000"/>
              <a:t>2</a:t>
            </a:r>
            <a:r>
              <a:t> pro 1:1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 Box 2"/>
          <p:cNvSpPr txBox="1"/>
          <p:nvPr/>
        </p:nvSpPr>
        <p:spPr>
          <a:xfrm>
            <a:off x="5089528" y="4552951"/>
            <a:ext cx="6217233" cy="75820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P:	X</a:t>
            </a:r>
            <a:r>
              <a:rPr baseline="31000"/>
              <a:t>w </a:t>
            </a:r>
            <a:r>
              <a:t>X</a:t>
            </a:r>
            <a:r>
              <a:rPr baseline="31000"/>
              <a:t>w   	  </a:t>
            </a:r>
            <a:r>
              <a:t>x        X</a:t>
            </a:r>
            <a:r>
              <a:rPr baseline="31000"/>
              <a:t>+</a:t>
            </a:r>
            <a:r>
              <a:t>Y</a:t>
            </a:r>
          </a:p>
        </p:txBody>
      </p:sp>
      <p:sp>
        <p:nvSpPr>
          <p:cNvPr id="187" name="Text Box 3"/>
          <p:cNvSpPr txBox="1"/>
          <p:nvPr/>
        </p:nvSpPr>
        <p:spPr>
          <a:xfrm>
            <a:off x="13776328" y="4552951"/>
            <a:ext cx="6016811" cy="75820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P:	X</a:t>
            </a:r>
            <a:r>
              <a:rPr baseline="31000"/>
              <a:t>+</a:t>
            </a:r>
            <a:r>
              <a:t>X</a:t>
            </a:r>
            <a:r>
              <a:rPr baseline="31000"/>
              <a:t>+ 	  </a:t>
            </a:r>
            <a:r>
              <a:t>x      X</a:t>
            </a:r>
            <a:r>
              <a:rPr baseline="31000"/>
              <a:t>w</a:t>
            </a:r>
            <a:r>
              <a:t>Y</a:t>
            </a:r>
          </a:p>
        </p:txBody>
      </p:sp>
      <p:sp>
        <p:nvSpPr>
          <p:cNvPr id="188" name="Text Box 4"/>
          <p:cNvSpPr txBox="1"/>
          <p:nvPr/>
        </p:nvSpPr>
        <p:spPr>
          <a:xfrm>
            <a:off x="7296153" y="10207628"/>
            <a:ext cx="3180412" cy="135510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X</a:t>
            </a:r>
            <a:r>
              <a:rPr baseline="31000"/>
              <a:t>w </a:t>
            </a:r>
            <a:r>
              <a:t>X</a:t>
            </a:r>
            <a:r>
              <a:rPr baseline="31000"/>
              <a:t>w     </a:t>
            </a:r>
            <a:r>
              <a:t>X</a:t>
            </a:r>
            <a:r>
              <a:rPr baseline="31000"/>
              <a:t>w </a:t>
            </a:r>
            <a:r>
              <a:t>X</a:t>
            </a:r>
            <a:r>
              <a:rPr baseline="31000"/>
              <a:t>+</a:t>
            </a:r>
            <a:endParaRPr>
              <a:latin typeface="+mn-lt"/>
              <a:ea typeface="+mn-ea"/>
              <a:cs typeface="+mn-cs"/>
              <a:sym typeface="Arial"/>
            </a:endParaRPr>
          </a:p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X</a:t>
            </a:r>
            <a:r>
              <a:rPr baseline="31000"/>
              <a:t>w</a:t>
            </a:r>
            <a:r>
              <a:t>Y      X</a:t>
            </a:r>
            <a:r>
              <a:rPr baseline="31000"/>
              <a:t>+</a:t>
            </a:r>
            <a:r>
              <a:t>Y</a:t>
            </a:r>
          </a:p>
        </p:txBody>
      </p:sp>
      <p:pic>
        <p:nvPicPr>
          <p:cNvPr id="189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43630" y="1530353"/>
            <a:ext cx="2073275" cy="24828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175879" y="1673225"/>
            <a:ext cx="1835151" cy="22447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639925" y="1530350"/>
            <a:ext cx="1851025" cy="23399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Picture 8" descr="Picture 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240379" y="1384303"/>
            <a:ext cx="1835151" cy="2381251"/>
          </a:xfrm>
          <a:prstGeom prst="rect">
            <a:avLst/>
          </a:prstGeom>
          <a:ln w="12700">
            <a:miter lim="400000"/>
          </a:ln>
        </p:spPr>
      </p:pic>
      <p:sp>
        <p:nvSpPr>
          <p:cNvPr id="193" name="Line 9"/>
          <p:cNvSpPr/>
          <p:nvPr/>
        </p:nvSpPr>
        <p:spPr>
          <a:xfrm>
            <a:off x="8880476" y="2393954"/>
            <a:ext cx="720725" cy="1152527"/>
          </a:xfrm>
          <a:prstGeom prst="line">
            <a:avLst/>
          </a:prstGeom>
          <a:ln w="76200">
            <a:solidFill>
              <a:srgbClr val="FFFF00"/>
            </a:solidFill>
          </a:ln>
        </p:spPr>
        <p:txBody>
          <a:bodyPr tIns="91439" bIns="91439"/>
          <a:lstStyle/>
          <a:p>
            <a:pPr/>
          </a:p>
        </p:txBody>
      </p:sp>
      <p:sp>
        <p:nvSpPr>
          <p:cNvPr id="194" name="Line 10"/>
          <p:cNvSpPr/>
          <p:nvPr/>
        </p:nvSpPr>
        <p:spPr>
          <a:xfrm flipH="1">
            <a:off x="8880476" y="2393954"/>
            <a:ext cx="720725" cy="1152527"/>
          </a:xfrm>
          <a:prstGeom prst="line">
            <a:avLst/>
          </a:prstGeom>
          <a:ln w="76200">
            <a:solidFill>
              <a:srgbClr val="FFFF00"/>
            </a:solidFill>
          </a:ln>
        </p:spPr>
        <p:txBody>
          <a:bodyPr tIns="91439" bIns="91439"/>
          <a:lstStyle/>
          <a:p>
            <a:pPr/>
          </a:p>
        </p:txBody>
      </p:sp>
      <p:sp>
        <p:nvSpPr>
          <p:cNvPr id="195" name="Line 11"/>
          <p:cNvSpPr/>
          <p:nvPr/>
        </p:nvSpPr>
        <p:spPr>
          <a:xfrm>
            <a:off x="17087854" y="2251075"/>
            <a:ext cx="720727" cy="1152525"/>
          </a:xfrm>
          <a:prstGeom prst="line">
            <a:avLst/>
          </a:prstGeom>
          <a:ln w="76200">
            <a:solidFill>
              <a:srgbClr val="FFFF00"/>
            </a:solidFill>
          </a:ln>
        </p:spPr>
        <p:txBody>
          <a:bodyPr tIns="91439" bIns="91439"/>
          <a:lstStyle/>
          <a:p>
            <a:pPr/>
          </a:p>
        </p:txBody>
      </p:sp>
      <p:sp>
        <p:nvSpPr>
          <p:cNvPr id="196" name="Line 12"/>
          <p:cNvSpPr/>
          <p:nvPr/>
        </p:nvSpPr>
        <p:spPr>
          <a:xfrm flipH="1">
            <a:off x="17087854" y="2251075"/>
            <a:ext cx="720727" cy="1152525"/>
          </a:xfrm>
          <a:prstGeom prst="line">
            <a:avLst/>
          </a:prstGeom>
          <a:ln w="76200">
            <a:solidFill>
              <a:srgbClr val="FFFF00"/>
            </a:solidFill>
          </a:ln>
        </p:spPr>
        <p:txBody>
          <a:bodyPr tIns="91439" bIns="91439"/>
          <a:lstStyle/>
          <a:p>
            <a:pPr/>
          </a:p>
        </p:txBody>
      </p:sp>
      <p:sp>
        <p:nvSpPr>
          <p:cNvPr id="197" name="Text Box 13"/>
          <p:cNvSpPr txBox="1"/>
          <p:nvPr/>
        </p:nvSpPr>
        <p:spPr>
          <a:xfrm>
            <a:off x="3549653" y="6753228"/>
            <a:ext cx="844389" cy="80646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b="1"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</a:t>
            </a:r>
            <a:r>
              <a:rPr baseline="-15500"/>
              <a:t>2</a:t>
            </a:r>
            <a:r>
              <a:t>:</a:t>
            </a:r>
          </a:p>
        </p:txBody>
      </p:sp>
      <p:sp>
        <p:nvSpPr>
          <p:cNvPr id="198" name="Text Box 14"/>
          <p:cNvSpPr txBox="1"/>
          <p:nvPr/>
        </p:nvSpPr>
        <p:spPr>
          <a:xfrm>
            <a:off x="13487403" y="6753228"/>
            <a:ext cx="844389" cy="80646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b="1"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</a:t>
            </a:r>
            <a:r>
              <a:rPr baseline="-15500"/>
              <a:t>2</a:t>
            </a:r>
            <a:r>
              <a:t>:</a:t>
            </a:r>
          </a:p>
        </p:txBody>
      </p:sp>
      <p:sp>
        <p:nvSpPr>
          <p:cNvPr id="199" name="Text Box 15"/>
          <p:cNvSpPr txBox="1"/>
          <p:nvPr/>
        </p:nvSpPr>
        <p:spPr>
          <a:xfrm>
            <a:off x="16224250" y="10064752"/>
            <a:ext cx="3157922" cy="135510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X</a:t>
            </a:r>
            <a:r>
              <a:rPr baseline="31000"/>
              <a:t>w </a:t>
            </a:r>
            <a:r>
              <a:t>X</a:t>
            </a:r>
            <a:r>
              <a:rPr baseline="31000"/>
              <a:t>+      </a:t>
            </a:r>
            <a:r>
              <a:t>X</a:t>
            </a:r>
            <a:r>
              <a:rPr baseline="31000"/>
              <a:t>+</a:t>
            </a:r>
            <a:r>
              <a:t>X</a:t>
            </a:r>
            <a:r>
              <a:rPr baseline="31000"/>
              <a:t>+ </a:t>
            </a:r>
            <a:endParaRPr>
              <a:latin typeface="+mn-lt"/>
              <a:ea typeface="+mn-ea"/>
              <a:cs typeface="+mn-cs"/>
              <a:sym typeface="Arial"/>
            </a:endParaRPr>
          </a:p>
          <a:p>
            <a:pPr>
              <a:defRPr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X</a:t>
            </a:r>
            <a:r>
              <a:rPr baseline="31000"/>
              <a:t>w</a:t>
            </a:r>
            <a:r>
              <a:t>Y      X</a:t>
            </a:r>
            <a:r>
              <a:rPr baseline="31000"/>
              <a:t>+</a:t>
            </a:r>
            <a:r>
              <a:t>Y</a:t>
            </a:r>
          </a:p>
        </p:txBody>
      </p:sp>
      <p:pic>
        <p:nvPicPr>
          <p:cNvPr id="200" name="Picture 16" descr="Picture 1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48230" y="6896103"/>
            <a:ext cx="2073275" cy="248285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Picture 17" descr="Picture 1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07229" y="6896103"/>
            <a:ext cx="1857375" cy="2346327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Picture 18" descr="Picture 1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166229" y="6896103"/>
            <a:ext cx="1835151" cy="238125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Picture 19" descr="Picture 1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39479" y="6896103"/>
            <a:ext cx="1835151" cy="2244727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Picture 20" descr="Picture 2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782800" y="6896103"/>
            <a:ext cx="1857376" cy="2346327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Picture 21" descr="Picture 2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7233904" y="6896103"/>
            <a:ext cx="1835151" cy="238125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Picture 22" descr="Picture 2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103979" y="6896103"/>
            <a:ext cx="1835151" cy="2305051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Text Box 23"/>
          <p:cNvSpPr txBox="1"/>
          <p:nvPr/>
        </p:nvSpPr>
        <p:spPr>
          <a:xfrm>
            <a:off x="5854700" y="377829"/>
            <a:ext cx="13603259" cy="73776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>
              <a:defRPr b="1" sz="4000" u="sng">
                <a:solidFill>
                  <a:srgbClr val="FFFF66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Pozorování dědičnosti znaku </a:t>
            </a:r>
            <a:r>
              <a:rPr i="1"/>
              <a:t>white</a:t>
            </a:r>
            <a:r>
              <a:t> s vazbou na pohlaví</a:t>
            </a:r>
          </a:p>
        </p:txBody>
      </p:sp>
      <p:sp>
        <p:nvSpPr>
          <p:cNvPr id="208" name="Text Box 24"/>
          <p:cNvSpPr txBox="1"/>
          <p:nvPr/>
        </p:nvSpPr>
        <p:spPr>
          <a:xfrm>
            <a:off x="5527680" y="12042775"/>
            <a:ext cx="2343151" cy="715686"/>
          </a:xfrm>
          <a:prstGeom prst="rect">
            <a:avLst/>
          </a:prstGeom>
          <a:ln w="76200">
            <a:solidFill>
              <a:srgbClr val="FFFF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>
              <a:defRPr b="1" sz="3200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Χ</a:t>
            </a:r>
            <a:r>
              <a:rPr baseline="31000"/>
              <a:t>2</a:t>
            </a:r>
            <a:r>
              <a:t> pro 1:1</a:t>
            </a:r>
          </a:p>
        </p:txBody>
      </p:sp>
      <p:sp>
        <p:nvSpPr>
          <p:cNvPr id="209" name="Text Box 25"/>
          <p:cNvSpPr txBox="1"/>
          <p:nvPr/>
        </p:nvSpPr>
        <p:spPr>
          <a:xfrm>
            <a:off x="10033003" y="12042775"/>
            <a:ext cx="2343151" cy="715686"/>
          </a:xfrm>
          <a:prstGeom prst="rect">
            <a:avLst/>
          </a:prstGeom>
          <a:ln w="76200">
            <a:solidFill>
              <a:srgbClr val="FFFF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>
              <a:defRPr b="1" sz="3200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Χ</a:t>
            </a:r>
            <a:r>
              <a:rPr baseline="31000"/>
              <a:t>2</a:t>
            </a:r>
            <a:r>
              <a:t> pro 1:1</a:t>
            </a:r>
          </a:p>
        </p:txBody>
      </p:sp>
      <p:sp>
        <p:nvSpPr>
          <p:cNvPr id="210" name="Text Box 26"/>
          <p:cNvSpPr txBox="1"/>
          <p:nvPr/>
        </p:nvSpPr>
        <p:spPr>
          <a:xfrm>
            <a:off x="18097504" y="11899900"/>
            <a:ext cx="2343151" cy="715685"/>
          </a:xfrm>
          <a:prstGeom prst="rect">
            <a:avLst/>
          </a:prstGeom>
          <a:ln w="76200">
            <a:solidFill>
              <a:srgbClr val="FFFF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>
              <a:defRPr b="1" sz="3200">
                <a:solidFill>
                  <a:srgbClr val="FFFF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Χ</a:t>
            </a:r>
            <a:r>
              <a:rPr baseline="31000"/>
              <a:t>2</a:t>
            </a:r>
            <a:r>
              <a:t> pro 1:1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Výchozí návrh">
  <a:themeElements>
    <a:clrScheme name="Výchozí návrh">
      <a:dk1>
        <a:srgbClr val="000000"/>
      </a:dk1>
      <a:lt1>
        <a:srgbClr val="0070C0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Výchozí návrh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Výchozí návrh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Výchozí návrh">
  <a:themeElements>
    <a:clrScheme name="Výchozí návrh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Výchozí návrh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Výchozí návrh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