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p4" ContentType="video/unknown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93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/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02" name="Text úrovně 1…"/>
          <p:cNvSpPr txBox="1"/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/>
          <p:nvPr>
            <p:ph type="sldNum" sz="quarter" idx="2"/>
          </p:nvPr>
        </p:nvSpPr>
        <p:spPr>
          <a:xfrm>
            <a:off x="7278717" y="5640738"/>
            <a:ext cx="250796" cy="241395"/>
          </a:xfrm>
          <a:prstGeom prst="rect">
            <a:avLst/>
          </a:prstGeom>
        </p:spPr>
        <p:txBody>
          <a:bodyPr lIns="34289" tIns="34289" rIns="34289" bIns="34289" anchor="ctr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1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/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 názvu</a:t>
            </a:r>
          </a:p>
        </p:txBody>
      </p:sp>
      <p:sp>
        <p:nvSpPr>
          <p:cNvPr id="30" name="Text úrovně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9" name="Text úrovně 1…"/>
          <p:cNvSpPr txBox="1"/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8" name="Text úrovně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symbol pro text 4"/>
          <p:cNvSpPr/>
          <p:nvPr>
            <p:ph type="body" sz="quarter" idx="21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/>
          <p:nvPr>
            <p:ph type="title"/>
          </p:nvPr>
        </p:nvSpPr>
        <p:spPr>
          <a:xfrm>
            <a:off x="457201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 názvu</a:t>
            </a:r>
          </a:p>
        </p:txBody>
      </p:sp>
      <p:sp>
        <p:nvSpPr>
          <p:cNvPr id="73" name="Text úrovně 1…"/>
          <p:cNvSpPr txBox="1"/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symbol pro text 3"/>
          <p:cNvSpPr/>
          <p:nvPr>
            <p:ph type="body" sz="half" idx="21"/>
          </p:nvPr>
        </p:nvSpPr>
        <p:spPr>
          <a:xfrm>
            <a:off x="457200" y="1435102"/>
            <a:ext cx="3008315" cy="46910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</p:txBody>
      </p:sp>
      <p:sp>
        <p:nvSpPr>
          <p:cNvPr id="7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 názvu</a:t>
            </a:r>
          </a:p>
        </p:txBody>
      </p:sp>
      <p:sp>
        <p:nvSpPr>
          <p:cNvPr id="83" name="Zástupný symbol pro obrázek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 úrovně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video" Target="../media/media1.mp4"/><Relationship Id="rId7" Type="http://schemas.microsoft.com/office/2007/relationships/media" Target="../media/media1.mp4"/><Relationship Id="rId8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video" Target="../media/media1.mp4"/><Relationship Id="rId6" Type="http://schemas.microsoft.com/office/2007/relationships/media" Target="../media/media1.mp4"/><Relationship Id="rId7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s.muni.cz/www/2538/6160829/pages/11_vazba.html#materialy" TargetMode="External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Box 4"/>
          <p:cNvSpPr txBox="1"/>
          <p:nvPr/>
        </p:nvSpPr>
        <p:spPr>
          <a:xfrm>
            <a:off x="3563887" y="332657"/>
            <a:ext cx="178098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 u="sng">
                <a:solidFill>
                  <a:srgbClr val="006600"/>
                </a:solidFill>
              </a:defRPr>
            </a:lvl1pPr>
          </a:lstStyle>
          <a:p>
            <a:pPr/>
            <a:r>
              <a:t>Vazba genů</a:t>
            </a:r>
          </a:p>
        </p:txBody>
      </p:sp>
      <p:pic>
        <p:nvPicPr>
          <p:cNvPr id="12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5828" y="3925142"/>
            <a:ext cx="2736851" cy="1733551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545" y="2132856"/>
            <a:ext cx="5186363" cy="2659062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72199" y="980797"/>
            <a:ext cx="1728391" cy="2304117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5" y="25400"/>
            <a:ext cx="8207376" cy="681513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ine 3"/>
          <p:cNvSpPr/>
          <p:nvPr/>
        </p:nvSpPr>
        <p:spPr>
          <a:xfrm flipH="1">
            <a:off x="4571999" y="0"/>
            <a:ext cx="1" cy="68580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Line 4"/>
          <p:cNvSpPr/>
          <p:nvPr/>
        </p:nvSpPr>
        <p:spPr>
          <a:xfrm>
            <a:off x="2484440" y="4292601"/>
            <a:ext cx="142876" cy="504826"/>
          </a:xfrm>
          <a:prstGeom prst="line">
            <a:avLst/>
          </a:prstGeom>
          <a:ln w="19050"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7" name="Line 5"/>
          <p:cNvSpPr/>
          <p:nvPr/>
        </p:nvSpPr>
        <p:spPr>
          <a:xfrm flipH="1">
            <a:off x="2987676" y="4292601"/>
            <a:ext cx="360365" cy="936626"/>
          </a:xfrm>
          <a:prstGeom prst="line">
            <a:avLst/>
          </a:prstGeom>
          <a:ln w="19050"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Line 6"/>
          <p:cNvSpPr/>
          <p:nvPr/>
        </p:nvSpPr>
        <p:spPr>
          <a:xfrm>
            <a:off x="6084887" y="4365625"/>
            <a:ext cx="215901" cy="503239"/>
          </a:xfrm>
          <a:prstGeom prst="line">
            <a:avLst/>
          </a:prstGeom>
          <a:ln w="19050"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Line 7"/>
          <p:cNvSpPr/>
          <p:nvPr/>
        </p:nvSpPr>
        <p:spPr>
          <a:xfrm flipH="1">
            <a:off x="6732589" y="4292601"/>
            <a:ext cx="720726" cy="936626"/>
          </a:xfrm>
          <a:prstGeom prst="line">
            <a:avLst/>
          </a:prstGeom>
          <a:ln w="19050"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Text Box 8"/>
          <p:cNvSpPr txBox="1"/>
          <p:nvPr/>
        </p:nvSpPr>
        <p:spPr>
          <a:xfrm>
            <a:off x="1258888" y="5851526"/>
            <a:ext cx="460027" cy="388762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rgbClr val="80008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rgbClr val="660066"/>
                </a:solidFill>
              </a:defRPr>
            </a:lvl1pPr>
          </a:lstStyle>
          <a:p>
            <a:pPr/>
            <a:r>
              <a:t>cis</a:t>
            </a:r>
          </a:p>
        </p:txBody>
      </p:sp>
      <p:sp>
        <p:nvSpPr>
          <p:cNvPr id="181" name="Text Box 9"/>
          <p:cNvSpPr txBox="1"/>
          <p:nvPr/>
        </p:nvSpPr>
        <p:spPr>
          <a:xfrm>
            <a:off x="7380289" y="5734051"/>
            <a:ext cx="701239" cy="388762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rgbClr val="80008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rgbClr val="660066"/>
                </a:solidFill>
              </a:defRPr>
            </a:lvl1pPr>
          </a:lstStyle>
          <a:p>
            <a:pPr/>
            <a:r>
              <a:t>trans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2"/>
      <p:bldP build="whole" bldLvl="1" animBg="1" rev="0" advAuto="0" spid="18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339" y="76200"/>
            <a:ext cx="8893176" cy="132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7"/>
          <p:cNvSpPr/>
          <p:nvPr/>
        </p:nvSpPr>
        <p:spPr>
          <a:xfrm>
            <a:off x="8820152" y="-1"/>
            <a:ext cx="144464" cy="17732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8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190" y="2205040"/>
            <a:ext cx="1550988" cy="18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 Box 9"/>
          <p:cNvSpPr txBox="1"/>
          <p:nvPr/>
        </p:nvSpPr>
        <p:spPr>
          <a:xfrm>
            <a:off x="323850" y="1700213"/>
            <a:ext cx="519674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u="sng">
                <a:solidFill>
                  <a:srgbClr val="003300"/>
                </a:solidFill>
              </a:defRPr>
            </a:lvl1pPr>
          </a:lstStyle>
          <a:p>
            <a:pPr/>
            <a:r>
              <a:t>Tvorba gamet – chromozomy s oběma chromatidami</a:t>
            </a:r>
          </a:p>
        </p:txBody>
      </p:sp>
      <p:sp>
        <p:nvSpPr>
          <p:cNvPr id="187" name="Line 10"/>
          <p:cNvSpPr/>
          <p:nvPr/>
        </p:nvSpPr>
        <p:spPr>
          <a:xfrm>
            <a:off x="2195515" y="3068638"/>
            <a:ext cx="719138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88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2138" y="2205038"/>
            <a:ext cx="2736851" cy="173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75488" y="2133601"/>
            <a:ext cx="1528763" cy="18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Line 13"/>
          <p:cNvSpPr/>
          <p:nvPr/>
        </p:nvSpPr>
        <p:spPr>
          <a:xfrm>
            <a:off x="6084889" y="3068638"/>
            <a:ext cx="719138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91" name="498C25C" descr="498C25C"/>
          <p:cNvPicPr>
            <a:picLocks noChangeAspect="0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4491954" y="4452939"/>
            <a:ext cx="4267201" cy="2305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mediacall" nodeType="clickEffect" presetSubtype="0" presetID="1" grpId="5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90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mediacall" nodeType="clickEffect" presetSubtype="0" presetID="3" grpId="5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000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38" fill="hold" display="0">
                  <p:stCondLst>
                    <p:cond delay="indefinite"/>
                  </p:stCondLst>
                </p:cTn>
                <p:tgtEl>
                  <p:spTgt spid="191"/>
                </p:tgtEl>
              </p:cMediaNode>
            </p:video>
            <p:seq concurrent="1" prevAc="none" nextAc="seek">
              <p:cTn id="39" evtFilter="cancelBubble" nodeType="interactiveSeq" restart="whenNotActive" fill="hold">
                <p:stCondLst>
                  <p:cond delay="0" evt="onClick">
                    <p:tgtEl>
                      <p:spTgt spid="19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whole" bldLvl="1" animBg="1" rev="0" advAuto="0" spid="187" grpId="3"/>
      <p:bldP build="whole" bldLvl="1" animBg="1" rev="0" advAuto="0" spid="186" grpId="1"/>
      <p:bldP build="whole" bldLvl="1" animBg="1" rev="0" advAuto="0" spid="188" grpId="4"/>
      <p:bldP build="whole" bldLvl="1" animBg="1" rev="0" advAuto="0" spid="190" grpId="6"/>
      <p:bldP build="whole" bldLvl="1" animBg="1" rev="0" advAuto="0" spid="189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339" y="76200"/>
            <a:ext cx="8893176" cy="132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ectangle 3"/>
          <p:cNvSpPr/>
          <p:nvPr/>
        </p:nvSpPr>
        <p:spPr>
          <a:xfrm>
            <a:off x="8820152" y="-1"/>
            <a:ext cx="144464" cy="17732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9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190" y="2205040"/>
            <a:ext cx="1550988" cy="18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 Box 5"/>
          <p:cNvSpPr txBox="1"/>
          <p:nvPr/>
        </p:nvSpPr>
        <p:spPr>
          <a:xfrm>
            <a:off x="323850" y="1700213"/>
            <a:ext cx="519674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u="sng">
                <a:solidFill>
                  <a:srgbClr val="003300"/>
                </a:solidFill>
              </a:defRPr>
            </a:lvl1pPr>
          </a:lstStyle>
          <a:p>
            <a:pPr/>
            <a:r>
              <a:t>Tvorba gamet – chromozomy s oběma chromatidami</a:t>
            </a:r>
          </a:p>
        </p:txBody>
      </p:sp>
      <p:sp>
        <p:nvSpPr>
          <p:cNvPr id="197" name="Line 6"/>
          <p:cNvSpPr/>
          <p:nvPr/>
        </p:nvSpPr>
        <p:spPr>
          <a:xfrm>
            <a:off x="2195515" y="3068638"/>
            <a:ext cx="719138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98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2138" y="2205038"/>
            <a:ext cx="2736851" cy="173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75488" y="2133601"/>
            <a:ext cx="1528763" cy="18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Line 9"/>
          <p:cNvSpPr/>
          <p:nvPr/>
        </p:nvSpPr>
        <p:spPr>
          <a:xfrm>
            <a:off x="6084889" y="3068638"/>
            <a:ext cx="719138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01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60475" y="4123670"/>
            <a:ext cx="6623050" cy="2533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xit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xit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xit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49478 -0.005320" origin="layout" pathEditMode="relative">
                                      <p:cBhvr>
                                        <p:cTn id="2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6"/>
      <p:bldP build="whole" bldLvl="1" animBg="1" rev="0" advAuto="0" spid="195" grpId="1"/>
      <p:bldP build="whole" bldLvl="1" animBg="1" rev="0" advAuto="0" spid="197" grpId="2"/>
      <p:bldP build="whole" bldLvl="1" animBg="1" rev="0" advAuto="0" spid="198" grpId="3"/>
      <p:bldP build="whole" bldLvl="1" animBg="1" rev="0" advAuto="0" spid="200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9" y="9525"/>
            <a:ext cx="8785226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ine 3"/>
          <p:cNvSpPr/>
          <p:nvPr/>
        </p:nvSpPr>
        <p:spPr>
          <a:xfrm flipH="1">
            <a:off x="4500562" y="2"/>
            <a:ext cx="1" cy="292417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Line 4"/>
          <p:cNvSpPr/>
          <p:nvPr/>
        </p:nvSpPr>
        <p:spPr>
          <a:xfrm>
            <a:off x="323851" y="2924175"/>
            <a:ext cx="842486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6" name="Rectangle 5"/>
          <p:cNvSpPr/>
          <p:nvPr/>
        </p:nvSpPr>
        <p:spPr>
          <a:xfrm>
            <a:off x="323849" y="3860800"/>
            <a:ext cx="8351840" cy="2997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9" y="9525"/>
            <a:ext cx="8785226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Line 3"/>
          <p:cNvSpPr/>
          <p:nvPr/>
        </p:nvSpPr>
        <p:spPr>
          <a:xfrm flipH="1">
            <a:off x="4500562" y="2"/>
            <a:ext cx="1" cy="292417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Line 4"/>
          <p:cNvSpPr/>
          <p:nvPr/>
        </p:nvSpPr>
        <p:spPr>
          <a:xfrm>
            <a:off x="323851" y="2924175"/>
            <a:ext cx="842486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Rectangle 5"/>
          <p:cNvSpPr/>
          <p:nvPr/>
        </p:nvSpPr>
        <p:spPr>
          <a:xfrm>
            <a:off x="395288" y="4868864"/>
            <a:ext cx="7993061" cy="198913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9" y="9525"/>
            <a:ext cx="8785226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Line 3"/>
          <p:cNvSpPr/>
          <p:nvPr/>
        </p:nvSpPr>
        <p:spPr>
          <a:xfrm flipH="1">
            <a:off x="4500562" y="2"/>
            <a:ext cx="1" cy="292417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5" name="Line 4"/>
          <p:cNvSpPr/>
          <p:nvPr/>
        </p:nvSpPr>
        <p:spPr>
          <a:xfrm>
            <a:off x="323851" y="2924175"/>
            <a:ext cx="842486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6" name="Rectangle 5"/>
          <p:cNvSpPr/>
          <p:nvPr/>
        </p:nvSpPr>
        <p:spPr>
          <a:xfrm>
            <a:off x="611188" y="5876926"/>
            <a:ext cx="7561261" cy="9810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9" y="9525"/>
            <a:ext cx="8785226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Line 3"/>
          <p:cNvSpPr/>
          <p:nvPr/>
        </p:nvSpPr>
        <p:spPr>
          <a:xfrm flipH="1">
            <a:off x="4500562" y="2"/>
            <a:ext cx="1" cy="292417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Line 4"/>
          <p:cNvSpPr/>
          <p:nvPr/>
        </p:nvSpPr>
        <p:spPr>
          <a:xfrm>
            <a:off x="323851" y="2924175"/>
            <a:ext cx="842486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 Box 2"/>
          <p:cNvSpPr txBox="1"/>
          <p:nvPr/>
        </p:nvSpPr>
        <p:spPr>
          <a:xfrm>
            <a:off x="3635376" y="152401"/>
            <a:ext cx="150151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lvl1pPr>
          </a:lstStyle>
          <a:p>
            <a:pPr/>
            <a:r>
              <a:t>Vazba genů</a:t>
            </a:r>
          </a:p>
        </p:txBody>
      </p:sp>
      <p:sp>
        <p:nvSpPr>
          <p:cNvPr id="223" name="Text Box 8"/>
          <p:cNvSpPr txBox="1"/>
          <p:nvPr/>
        </p:nvSpPr>
        <p:spPr>
          <a:xfrm>
            <a:off x="3998912" y="4033837"/>
            <a:ext cx="42192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 u="sng">
                <a:solidFill>
                  <a:srgbClr val="FF0000"/>
                </a:solidFill>
              </a:defRPr>
            </a:lvl1pPr>
          </a:lstStyle>
          <a:p>
            <a:pPr/>
            <a:r>
              <a:t>cis</a:t>
            </a:r>
          </a:p>
        </p:txBody>
      </p:sp>
      <p:sp>
        <p:nvSpPr>
          <p:cNvPr id="224" name="Text Box 9"/>
          <p:cNvSpPr txBox="1"/>
          <p:nvPr/>
        </p:nvSpPr>
        <p:spPr>
          <a:xfrm>
            <a:off x="6781800" y="4105276"/>
            <a:ext cx="66313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 u="sng">
                <a:solidFill>
                  <a:srgbClr val="FF0000"/>
                </a:solidFill>
              </a:defRPr>
            </a:lvl1pPr>
          </a:lstStyle>
          <a:p>
            <a:pPr/>
            <a:r>
              <a:t>trans</a:t>
            </a:r>
          </a:p>
        </p:txBody>
      </p:sp>
      <p:sp>
        <p:nvSpPr>
          <p:cNvPr id="225" name="Text Box 10"/>
          <p:cNvSpPr txBox="1"/>
          <p:nvPr/>
        </p:nvSpPr>
        <p:spPr>
          <a:xfrm>
            <a:off x="1908174" y="2133601"/>
            <a:ext cx="5588123" cy="1547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F</a:t>
            </a:r>
            <a:r>
              <a:rPr baseline="-25000"/>
              <a:t>2</a:t>
            </a:r>
            <a:r>
              <a:t>:      	A_B_  	    A_bb             aaB_              aabb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000066"/>
                </a:solidFill>
              </a:defRPr>
            </a:pP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B</a:t>
            </a:r>
            <a:r>
              <a:rPr baseline="-25000"/>
              <a:t>1</a:t>
            </a:r>
            <a:r>
              <a:t>:          AaBb           Aabb             aaBb              aabb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000066"/>
                </a:solidFill>
              </a:defRPr>
            </a:pP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              a</a:t>
            </a:r>
            <a:r>
              <a:rPr baseline="-25000"/>
              <a:t>1</a:t>
            </a:r>
            <a:r>
              <a:t>                  a</a:t>
            </a:r>
            <a:r>
              <a:rPr baseline="-25000"/>
              <a:t>2</a:t>
            </a:r>
            <a:r>
              <a:t>                  a</a:t>
            </a:r>
            <a:r>
              <a:rPr baseline="-25000"/>
              <a:t>3</a:t>
            </a:r>
            <a:r>
              <a:t>                   a</a:t>
            </a:r>
            <a:r>
              <a:rPr baseline="-25000"/>
              <a:t>4</a:t>
            </a:r>
          </a:p>
        </p:txBody>
      </p:sp>
      <p:sp>
        <p:nvSpPr>
          <p:cNvPr id="226" name="Text Box 11"/>
          <p:cNvSpPr txBox="1"/>
          <p:nvPr/>
        </p:nvSpPr>
        <p:spPr>
          <a:xfrm>
            <a:off x="1403350" y="4654551"/>
            <a:ext cx="6230650" cy="732806"/>
          </a:xfrm>
          <a:prstGeom prst="rect">
            <a:avLst/>
          </a:prstGeom>
          <a:ln w="28575">
            <a:solidFill>
              <a:srgbClr val="00008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 u="sng">
                <a:solidFill>
                  <a:srgbClr val="FF0000"/>
                </a:solidFill>
              </a:defRPr>
            </a:pPr>
            <a:r>
              <a:t>Rodičovské:</a:t>
            </a:r>
            <a:r>
              <a:rPr b="0" u="none"/>
              <a:t>	          </a:t>
            </a:r>
            <a:r>
              <a:rPr u="none"/>
              <a:t>a</a:t>
            </a:r>
            <a:r>
              <a:rPr baseline="-25000" u="none"/>
              <a:t>1</a:t>
            </a:r>
            <a:r>
              <a:rPr u="none"/>
              <a:t>, a</a:t>
            </a:r>
            <a:r>
              <a:rPr baseline="-25000" u="none"/>
              <a:t>4</a:t>
            </a:r>
            <a:r>
              <a:rPr u="none"/>
              <a:t>                                       a</a:t>
            </a:r>
            <a:r>
              <a:rPr baseline="-25000" u="none"/>
              <a:t>2</a:t>
            </a:r>
            <a:r>
              <a:rPr u="none"/>
              <a:t>, a</a:t>
            </a:r>
            <a:r>
              <a:rPr baseline="-25000" u="none"/>
              <a:t>3</a:t>
            </a:r>
          </a:p>
          <a:p>
            <a:pPr>
              <a:defRPr b="1" sz="1800" u="sng">
                <a:solidFill>
                  <a:srgbClr val="FF0000"/>
                </a:solidFill>
              </a:defRPr>
            </a:pPr>
            <a:r>
              <a:t>Rekombinované:</a:t>
            </a:r>
            <a:r>
              <a:rPr b="0" u="none"/>
              <a:t>          </a:t>
            </a:r>
            <a:r>
              <a:rPr u="none"/>
              <a:t>a</a:t>
            </a:r>
            <a:r>
              <a:rPr baseline="-25000" u="none"/>
              <a:t>2</a:t>
            </a:r>
            <a:r>
              <a:rPr u="none"/>
              <a:t>, a</a:t>
            </a:r>
            <a:r>
              <a:rPr baseline="-25000" u="none"/>
              <a:t>3                                                          </a:t>
            </a:r>
            <a:r>
              <a:rPr u="none"/>
              <a:t>a</a:t>
            </a:r>
            <a:r>
              <a:rPr baseline="-25000" u="none"/>
              <a:t>1</a:t>
            </a:r>
            <a:r>
              <a:rPr u="none"/>
              <a:t>, a</a:t>
            </a:r>
            <a:r>
              <a:rPr baseline="-25000" u="none"/>
              <a:t>4</a:t>
            </a:r>
            <a:r>
              <a:rPr u="none"/>
              <a:t> </a:t>
            </a:r>
          </a:p>
        </p:txBody>
      </p:sp>
      <p:sp>
        <p:nvSpPr>
          <p:cNvPr id="227" name="Text Box 15"/>
          <p:cNvSpPr txBox="1"/>
          <p:nvPr/>
        </p:nvSpPr>
        <p:spPr>
          <a:xfrm>
            <a:off x="395288" y="836612"/>
            <a:ext cx="819778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- pro </a:t>
            </a:r>
            <a:r>
              <a:rPr u="sng">
                <a:solidFill>
                  <a:srgbClr val="FF0000"/>
                </a:solidFill>
              </a:rPr>
              <a:t>výpočet síly vazby</a:t>
            </a:r>
            <a:r>
              <a:t> je možné pro názornost jednotlivé třídy označit písmeny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3"/>
      <p:bldP build="whole" bldLvl="1" animBg="1" rev="0" advAuto="0" spid="223" grpId="1"/>
      <p:bldP build="whole" bldLvl="1" animBg="1" rev="0" advAuto="0" spid="22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 Box 2"/>
          <p:cNvSpPr txBox="1"/>
          <p:nvPr/>
        </p:nvSpPr>
        <p:spPr>
          <a:xfrm>
            <a:off x="107950" y="333377"/>
            <a:ext cx="241637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 u="sng">
                <a:solidFill>
                  <a:srgbClr val="006600"/>
                </a:solidFill>
              </a:defRPr>
            </a:lvl1pPr>
          </a:lstStyle>
          <a:p>
            <a:pPr/>
            <a:r>
              <a:t>Stanovení síly vazby:</a:t>
            </a:r>
          </a:p>
        </p:txBody>
      </p:sp>
      <p:sp>
        <p:nvSpPr>
          <p:cNvPr id="230" name="Text Box 3"/>
          <p:cNvSpPr txBox="1"/>
          <p:nvPr/>
        </p:nvSpPr>
        <p:spPr>
          <a:xfrm>
            <a:off x="592139" y="928687"/>
            <a:ext cx="4583980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 u="sng">
                <a:solidFill>
                  <a:srgbClr val="FF0000"/>
                </a:solidFill>
              </a:defRPr>
            </a:pPr>
            <a:r>
              <a:t>1) Ze zpětného analytického křížení (z B</a:t>
            </a:r>
            <a:r>
              <a:rPr baseline="-25000"/>
              <a:t>1</a:t>
            </a:r>
            <a:r>
              <a:t>)</a:t>
            </a:r>
          </a:p>
        </p:txBody>
      </p:sp>
      <p:sp>
        <p:nvSpPr>
          <p:cNvPr id="231" name="Text Box 4"/>
          <p:cNvSpPr txBox="1"/>
          <p:nvPr/>
        </p:nvSpPr>
        <p:spPr>
          <a:xfrm>
            <a:off x="395288" y="1485902"/>
            <a:ext cx="199689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 u="sng"/>
            </a:lvl1pPr>
          </a:lstStyle>
          <a:p>
            <a:pPr/>
            <a:r>
              <a:t>Batesonovo číslo</a:t>
            </a:r>
          </a:p>
        </p:txBody>
      </p:sp>
      <p:sp>
        <p:nvSpPr>
          <p:cNvPr id="232" name="Text Box 5"/>
          <p:cNvSpPr txBox="1"/>
          <p:nvPr/>
        </p:nvSpPr>
        <p:spPr>
          <a:xfrm>
            <a:off x="806450" y="2154240"/>
            <a:ext cx="217527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t>           rodičovské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c =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        rekombinované</a:t>
            </a:r>
          </a:p>
        </p:txBody>
      </p:sp>
      <p:sp>
        <p:nvSpPr>
          <p:cNvPr id="233" name="Line 6"/>
          <p:cNvSpPr/>
          <p:nvPr/>
        </p:nvSpPr>
        <p:spPr>
          <a:xfrm>
            <a:off x="1331912" y="2638425"/>
            <a:ext cx="16557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Text Box 7"/>
          <p:cNvSpPr txBox="1"/>
          <p:nvPr/>
        </p:nvSpPr>
        <p:spPr>
          <a:xfrm>
            <a:off x="4397376" y="1630363"/>
            <a:ext cx="1389884" cy="88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           a</a:t>
            </a:r>
            <a:r>
              <a:rPr baseline="-25000"/>
              <a:t>1</a:t>
            </a:r>
            <a:r>
              <a:t> + a</a:t>
            </a:r>
            <a:r>
              <a:rPr baseline="-25000"/>
              <a:t>4</a:t>
            </a:r>
          </a:p>
          <a:p>
            <a:pPr/>
            <a:r>
              <a:t>c</a:t>
            </a:r>
            <a:r>
              <a:rPr baseline="-25000"/>
              <a:t>cis</a:t>
            </a:r>
            <a:r>
              <a:t> =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t>            a</a:t>
            </a:r>
            <a:r>
              <a:rPr baseline="-25000"/>
              <a:t>2</a:t>
            </a:r>
            <a:r>
              <a:t> + a</a:t>
            </a:r>
            <a:r>
              <a:rPr baseline="-25000"/>
              <a:t>3</a:t>
            </a:r>
          </a:p>
        </p:txBody>
      </p:sp>
      <p:sp>
        <p:nvSpPr>
          <p:cNvPr id="235" name="Line 8"/>
          <p:cNvSpPr/>
          <p:nvPr/>
        </p:nvSpPr>
        <p:spPr>
          <a:xfrm>
            <a:off x="5103814" y="2062163"/>
            <a:ext cx="720726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6" name="Text Box 9"/>
          <p:cNvSpPr txBox="1"/>
          <p:nvPr/>
        </p:nvSpPr>
        <p:spPr>
          <a:xfrm>
            <a:off x="6327776" y="1630363"/>
            <a:ext cx="1389884" cy="88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           a</a:t>
            </a:r>
            <a:r>
              <a:rPr baseline="-25000"/>
              <a:t>2</a:t>
            </a:r>
            <a:r>
              <a:t> + a</a:t>
            </a:r>
            <a:r>
              <a:rPr baseline="-25000"/>
              <a:t>3</a:t>
            </a:r>
          </a:p>
          <a:p>
            <a:pPr/>
            <a:r>
              <a:t>c</a:t>
            </a:r>
            <a:r>
              <a:rPr baseline="-25000"/>
              <a:t>trans</a:t>
            </a:r>
            <a:r>
              <a:t> =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t>            a</a:t>
            </a:r>
            <a:r>
              <a:rPr baseline="-25000"/>
              <a:t>1</a:t>
            </a:r>
            <a:r>
              <a:t> + a</a:t>
            </a:r>
            <a:r>
              <a:rPr baseline="-25000"/>
              <a:t>4</a:t>
            </a:r>
          </a:p>
        </p:txBody>
      </p:sp>
      <p:sp>
        <p:nvSpPr>
          <p:cNvPr id="237" name="Line 10"/>
          <p:cNvSpPr/>
          <p:nvPr/>
        </p:nvSpPr>
        <p:spPr>
          <a:xfrm>
            <a:off x="7034214" y="2062163"/>
            <a:ext cx="720726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8" name="Text Box 11"/>
          <p:cNvSpPr txBox="1"/>
          <p:nvPr/>
        </p:nvSpPr>
        <p:spPr>
          <a:xfrm>
            <a:off x="3597276" y="2787650"/>
            <a:ext cx="500006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c = 1          volná kombinovatelnost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/>
            </a:pPr>
            <a:r>
              <a:t>c = ∞          úplná vazba (jen rodičovské gamety)</a:t>
            </a:r>
          </a:p>
        </p:txBody>
      </p:sp>
      <p:sp>
        <p:nvSpPr>
          <p:cNvPr id="239" name="AutoShape 12"/>
          <p:cNvSpPr/>
          <p:nvPr/>
        </p:nvSpPr>
        <p:spPr>
          <a:xfrm>
            <a:off x="4338639" y="2982915"/>
            <a:ext cx="358776" cy="71438"/>
          </a:xfrm>
          <a:prstGeom prst="rightArrow">
            <a:avLst>
              <a:gd name="adj1" fmla="val 50000"/>
              <a:gd name="adj2" fmla="val 125556"/>
            </a:avLst>
          </a:prstGeom>
          <a:solidFill>
            <a:srgbClr val="000080"/>
          </a:solidFill>
          <a:ln>
            <a:solidFill>
              <a:srgbClr val="00008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40" name="AutoShape 13"/>
          <p:cNvSpPr/>
          <p:nvPr/>
        </p:nvSpPr>
        <p:spPr>
          <a:xfrm>
            <a:off x="4338639" y="3198815"/>
            <a:ext cx="358776" cy="71438"/>
          </a:xfrm>
          <a:prstGeom prst="rightArrow">
            <a:avLst>
              <a:gd name="adj1" fmla="val 50000"/>
              <a:gd name="adj2" fmla="val 125556"/>
            </a:avLst>
          </a:prstGeom>
          <a:solidFill>
            <a:srgbClr val="000080"/>
          </a:solidFill>
          <a:ln>
            <a:solidFill>
              <a:srgbClr val="00008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41" name="Text Box 14"/>
          <p:cNvSpPr txBox="1"/>
          <p:nvPr/>
        </p:nvSpPr>
        <p:spPr>
          <a:xfrm>
            <a:off x="468312" y="4221162"/>
            <a:ext cx="192044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 u="sng"/>
            </a:lvl1pPr>
          </a:lstStyle>
          <a:p>
            <a:pPr/>
            <a:r>
              <a:t>Morganovo číslo</a:t>
            </a:r>
          </a:p>
        </p:txBody>
      </p:sp>
      <p:sp>
        <p:nvSpPr>
          <p:cNvPr id="242" name="Text Box 15"/>
          <p:cNvSpPr txBox="1"/>
          <p:nvPr/>
        </p:nvSpPr>
        <p:spPr>
          <a:xfrm>
            <a:off x="900112" y="4724400"/>
            <a:ext cx="217527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t>        rekombinované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p =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                 Σ</a:t>
            </a:r>
          </a:p>
        </p:txBody>
      </p:sp>
      <p:sp>
        <p:nvSpPr>
          <p:cNvPr id="243" name="Line 16"/>
          <p:cNvSpPr/>
          <p:nvPr/>
        </p:nvSpPr>
        <p:spPr>
          <a:xfrm>
            <a:off x="1425577" y="5208587"/>
            <a:ext cx="165576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Text Box 17"/>
          <p:cNvSpPr txBox="1"/>
          <p:nvPr/>
        </p:nvSpPr>
        <p:spPr>
          <a:xfrm>
            <a:off x="3636964" y="4437062"/>
            <a:ext cx="2229738" cy="886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                 a</a:t>
            </a:r>
            <a:r>
              <a:rPr baseline="-25000"/>
              <a:t>2</a:t>
            </a:r>
            <a:r>
              <a:t> + a</a:t>
            </a:r>
            <a:r>
              <a:rPr baseline="-25000"/>
              <a:t>3</a:t>
            </a:r>
          </a:p>
          <a:p>
            <a:pPr/>
            <a:r>
              <a:t>p</a:t>
            </a:r>
            <a:r>
              <a:rPr baseline="-25000"/>
              <a:t>cis</a:t>
            </a:r>
            <a:r>
              <a:t> =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t>            a</a:t>
            </a:r>
            <a:r>
              <a:rPr baseline="-25000"/>
              <a:t>1</a:t>
            </a:r>
            <a:r>
              <a:t> + a</a:t>
            </a:r>
            <a:r>
              <a:rPr baseline="-25000"/>
              <a:t>2</a:t>
            </a:r>
            <a:r>
              <a:t> + a</a:t>
            </a:r>
            <a:r>
              <a:rPr baseline="-25000"/>
              <a:t>3</a:t>
            </a:r>
            <a:r>
              <a:t> + a</a:t>
            </a:r>
            <a:r>
              <a:rPr baseline="-25000"/>
              <a:t>4</a:t>
            </a:r>
          </a:p>
        </p:txBody>
      </p:sp>
      <p:sp>
        <p:nvSpPr>
          <p:cNvPr id="245" name="Line 18"/>
          <p:cNvSpPr/>
          <p:nvPr/>
        </p:nvSpPr>
        <p:spPr>
          <a:xfrm>
            <a:off x="4357687" y="4868862"/>
            <a:ext cx="1511301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Text Box 19"/>
          <p:cNvSpPr txBox="1"/>
          <p:nvPr/>
        </p:nvSpPr>
        <p:spPr>
          <a:xfrm>
            <a:off x="6400800" y="4437062"/>
            <a:ext cx="2342648" cy="886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                  a</a:t>
            </a:r>
            <a:r>
              <a:rPr baseline="-25000"/>
              <a:t>1</a:t>
            </a:r>
            <a:r>
              <a:t> + a</a:t>
            </a:r>
            <a:r>
              <a:rPr baseline="-25000"/>
              <a:t>4</a:t>
            </a:r>
          </a:p>
          <a:p>
            <a:pPr/>
            <a:r>
              <a:t>p</a:t>
            </a:r>
            <a:r>
              <a:rPr baseline="-25000"/>
              <a:t>trans</a:t>
            </a:r>
            <a:r>
              <a:t> =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t>              a</a:t>
            </a:r>
            <a:r>
              <a:rPr baseline="-25000"/>
              <a:t>1</a:t>
            </a:r>
            <a:r>
              <a:t> + a</a:t>
            </a:r>
            <a:r>
              <a:rPr baseline="-25000"/>
              <a:t>2</a:t>
            </a:r>
            <a:r>
              <a:t> + a</a:t>
            </a:r>
            <a:r>
              <a:rPr baseline="-25000"/>
              <a:t>3</a:t>
            </a:r>
            <a:r>
              <a:t> + a</a:t>
            </a:r>
            <a:r>
              <a:rPr baseline="-25000"/>
              <a:t>4</a:t>
            </a:r>
          </a:p>
        </p:txBody>
      </p:sp>
      <p:sp>
        <p:nvSpPr>
          <p:cNvPr id="247" name="Line 20"/>
          <p:cNvSpPr/>
          <p:nvPr/>
        </p:nvSpPr>
        <p:spPr>
          <a:xfrm>
            <a:off x="7237414" y="4868862"/>
            <a:ext cx="1512888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Text Box 21"/>
          <p:cNvSpPr txBox="1"/>
          <p:nvPr/>
        </p:nvSpPr>
        <p:spPr>
          <a:xfrm>
            <a:off x="3563937" y="5740400"/>
            <a:ext cx="338915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p = 0,5   volná kombinovatelnost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/>
            </a:pPr>
            <a:r>
              <a:t>p = 0      úplná vazba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7"/>
      <p:bldP build="whole" bldLvl="1" animBg="1" rev="0" advAuto="0" spid="248" grpId="18"/>
      <p:bldP build="whole" bldLvl="1" animBg="1" rev="0" advAuto="0" spid="246" grpId="16"/>
      <p:bldP build="whole" bldLvl="1" animBg="1" rev="0" advAuto="0" spid="245" grpId="15"/>
      <p:bldP build="whole" bldLvl="1" animBg="1" rev="0" advAuto="0" spid="231" grpId="1"/>
      <p:bldP build="whole" bldLvl="1" animBg="1" rev="0" advAuto="0" spid="233" grpId="3"/>
      <p:bldP build="whole" bldLvl="1" animBg="1" rev="0" advAuto="0" spid="244" grpId="14"/>
      <p:bldP build="whole" bldLvl="1" animBg="1" rev="0" advAuto="0" spid="237" grpId="7"/>
      <p:bldP build="whole" bldLvl="1" animBg="1" rev="0" advAuto="0" spid="239" grpId="9"/>
      <p:bldP build="whole" bldLvl="1" animBg="1" rev="0" advAuto="0" spid="232" grpId="2"/>
      <p:bldP build="whole" bldLvl="1" animBg="1" rev="0" advAuto="0" spid="242" grpId="12"/>
      <p:bldP build="whole" bldLvl="1" animBg="1" rev="0" advAuto="0" spid="234" grpId="4"/>
      <p:bldP build="whole" bldLvl="1" animBg="1" rev="0" advAuto="0" spid="235" grpId="5"/>
      <p:bldP build="whole" bldLvl="1" animBg="1" rev="0" advAuto="0" spid="240" grpId="10"/>
      <p:bldP build="whole" bldLvl="1" animBg="1" rev="0" advAuto="0" spid="238" grpId="8"/>
      <p:bldP build="whole" bldLvl="1" animBg="1" rev="0" advAuto="0" spid="236" grpId="6"/>
      <p:bldP build="whole" bldLvl="1" animBg="1" rev="0" advAuto="0" spid="241" grpId="11"/>
      <p:bldP build="whole" bldLvl="1" animBg="1" rev="0" advAuto="0" spid="243" grpId="1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 Box 2"/>
          <p:cNvSpPr txBox="1"/>
          <p:nvPr/>
        </p:nvSpPr>
        <p:spPr>
          <a:xfrm>
            <a:off x="611189" y="765176"/>
            <a:ext cx="4025316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 u="sng">
                <a:solidFill>
                  <a:srgbClr val="FF0000"/>
                </a:solidFill>
              </a:defRPr>
            </a:pPr>
            <a:r>
              <a:t>2) Stanovení z poměrů v generaci F</a:t>
            </a:r>
            <a:r>
              <a:rPr baseline="-25000"/>
              <a:t>2</a:t>
            </a:r>
          </a:p>
        </p:txBody>
      </p:sp>
      <p:sp>
        <p:nvSpPr>
          <p:cNvPr id="251" name="Text Box 3"/>
          <p:cNvSpPr txBox="1"/>
          <p:nvPr/>
        </p:nvSpPr>
        <p:spPr>
          <a:xfrm>
            <a:off x="820740" y="3651250"/>
            <a:ext cx="720491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Pro takto vypočítanou číselnou hodnotu se zjišťuje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tabulková hodnota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  Morganova čísla (p)</a:t>
            </a:r>
          </a:p>
        </p:txBody>
      </p:sp>
      <p:sp>
        <p:nvSpPr>
          <p:cNvPr id="252" name="Line 4"/>
          <p:cNvSpPr/>
          <p:nvPr/>
        </p:nvSpPr>
        <p:spPr>
          <a:xfrm>
            <a:off x="4572000" y="4795839"/>
            <a:ext cx="1" cy="1512888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Text Box 5"/>
          <p:cNvSpPr txBox="1"/>
          <p:nvPr/>
        </p:nvSpPr>
        <p:spPr>
          <a:xfrm>
            <a:off x="468312" y="1506537"/>
            <a:ext cx="2545183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součin rekombinovaných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b="1" sz="1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součin rodičovských</a:t>
            </a:r>
          </a:p>
        </p:txBody>
      </p:sp>
      <p:sp>
        <p:nvSpPr>
          <p:cNvPr id="254" name="Line 6"/>
          <p:cNvSpPr/>
          <p:nvPr/>
        </p:nvSpPr>
        <p:spPr>
          <a:xfrm>
            <a:off x="611187" y="1844675"/>
            <a:ext cx="2305051" cy="0"/>
          </a:xfrm>
          <a:prstGeom prst="line">
            <a:avLst/>
          </a:prstGeom>
          <a:ln w="38100">
            <a:solidFill>
              <a:srgbClr val="000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5" name="Text Box 7"/>
          <p:cNvSpPr txBox="1"/>
          <p:nvPr/>
        </p:nvSpPr>
        <p:spPr>
          <a:xfrm>
            <a:off x="4192587" y="1144590"/>
            <a:ext cx="3593789" cy="2037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6600"/>
                </a:solidFill>
              </a:defRPr>
            </a:pPr>
            <a:r>
              <a:t>              </a:t>
            </a:r>
            <a:r>
              <a:rPr b="1" u="sng"/>
              <a:t>Součinový poměr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006600"/>
                </a:solidFill>
              </a:defRPr>
            </a:pPr>
          </a:p>
          <a:p>
            <a:pPr>
              <a:defRPr sz="1800" u="sng">
                <a:solidFill>
                  <a:srgbClr val="000066"/>
                </a:solidFill>
              </a:defRPr>
            </a:pPr>
            <a:r>
              <a:t>cis:</a:t>
            </a:r>
            <a:r>
              <a:rPr u="none"/>
              <a:t>                               </a:t>
            </a:r>
            <a:r>
              <a:t>trans: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000066"/>
                </a:solidFill>
              </a:defRPr>
            </a:pPr>
          </a:p>
          <a:p>
            <a:pPr>
              <a:defRPr sz="1800"/>
            </a:pPr>
            <a:r>
              <a:t>        a</a:t>
            </a:r>
            <a:r>
              <a:rPr baseline="-25000"/>
              <a:t>2</a:t>
            </a:r>
            <a:r>
              <a:t> x a</a:t>
            </a:r>
            <a:r>
              <a:rPr baseline="-25000"/>
              <a:t>3</a:t>
            </a:r>
            <a:r>
              <a:t>                          a</a:t>
            </a:r>
            <a:r>
              <a:rPr baseline="-25000"/>
              <a:t>1</a:t>
            </a:r>
            <a:r>
              <a:t> x a</a:t>
            </a:r>
            <a:r>
              <a:rPr baseline="-25000"/>
              <a:t>4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        a</a:t>
            </a:r>
            <a:r>
              <a:rPr baseline="-25000"/>
              <a:t>1</a:t>
            </a:r>
            <a:r>
              <a:t> x a</a:t>
            </a:r>
            <a:r>
              <a:rPr baseline="-25000"/>
              <a:t>4</a:t>
            </a:r>
            <a:r>
              <a:t>                          a</a:t>
            </a:r>
            <a:r>
              <a:rPr baseline="-25000"/>
              <a:t>2</a:t>
            </a:r>
            <a:r>
              <a:t> x a</a:t>
            </a:r>
            <a:r>
              <a:rPr baseline="-25000"/>
              <a:t>3</a:t>
            </a:r>
          </a:p>
        </p:txBody>
      </p:sp>
      <p:sp>
        <p:nvSpPr>
          <p:cNvPr id="256" name="Line 8"/>
          <p:cNvSpPr/>
          <p:nvPr/>
        </p:nvSpPr>
        <p:spPr>
          <a:xfrm>
            <a:off x="4716462" y="2708275"/>
            <a:ext cx="8636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Line 9"/>
          <p:cNvSpPr/>
          <p:nvPr/>
        </p:nvSpPr>
        <p:spPr>
          <a:xfrm>
            <a:off x="7019925" y="2708275"/>
            <a:ext cx="8636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8" name="Text Box 10"/>
          <p:cNvSpPr txBox="1"/>
          <p:nvPr/>
        </p:nvSpPr>
        <p:spPr>
          <a:xfrm>
            <a:off x="107950" y="333377"/>
            <a:ext cx="241637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 u="sng">
                <a:solidFill>
                  <a:srgbClr val="006600"/>
                </a:solidFill>
              </a:defRPr>
            </a:lvl1pPr>
          </a:lstStyle>
          <a:p>
            <a:pPr/>
            <a:r>
              <a:t>Stanovení síly vazby: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4"/>
      <p:bldP build="whole" bldLvl="1" animBg="1" rev="0" advAuto="0" spid="252" grpId="5"/>
      <p:bldP build="whole" bldLvl="1" animBg="1" rev="0" advAuto="0" spid="255" grpId="1"/>
      <p:bldP build="whole" bldLvl="1" animBg="1" rev="0" advAuto="0" spid="256" grpId="2"/>
      <p:bldP build="whole" bldLvl="1" animBg="1" rev="0" advAuto="0" spid="25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 Box 2"/>
          <p:cNvSpPr txBox="1"/>
          <p:nvPr/>
        </p:nvSpPr>
        <p:spPr>
          <a:xfrm>
            <a:off x="1300165" y="944562"/>
            <a:ext cx="6872286" cy="1809131"/>
          </a:xfrm>
          <a:prstGeom prst="rect">
            <a:avLst/>
          </a:prstGeom>
          <a:solidFill>
            <a:srgbClr val="CCFFCC">
              <a:alpha val="63921"/>
            </a:srgbClr>
          </a:solidFill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1800">
                <a:solidFill>
                  <a:srgbClr val="FF0000"/>
                </a:solidFill>
              </a:defRPr>
            </a:pPr>
            <a:r>
              <a:t>1) Vazba genů – výsledky křížení při vazbě genů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  <a:r>
              <a:t>		           – výpočet síly vazby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  <a:r>
              <a:t>2) Vyhodnocení generace F</a:t>
            </a:r>
            <a:r>
              <a:rPr baseline="-25000"/>
              <a:t>1</a:t>
            </a:r>
            <a:r>
              <a:t> v pokusu s drozofilou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  <a:r>
              <a:t>3) Zápočtové příklady</a:t>
            </a:r>
            <a:r>
              <a:rPr baseline="-25000"/>
              <a:t> </a:t>
            </a:r>
            <a:r>
              <a:t>na vazbu genů</a:t>
            </a:r>
          </a:p>
        </p:txBody>
      </p:sp>
      <p:sp>
        <p:nvSpPr>
          <p:cNvPr id="125" name="Text Box 4"/>
          <p:cNvSpPr txBox="1"/>
          <p:nvPr/>
        </p:nvSpPr>
        <p:spPr>
          <a:xfrm>
            <a:off x="3851276" y="185739"/>
            <a:ext cx="150151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solidFill>
                  <a:srgbClr val="006600"/>
                </a:solidFill>
              </a:defRPr>
            </a:lvl1pPr>
          </a:lstStyle>
          <a:p>
            <a:pPr/>
            <a:r>
              <a:t>Vazba genů</a:t>
            </a:r>
          </a:p>
        </p:txBody>
      </p:sp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400" y="5008562"/>
            <a:ext cx="2736850" cy="1733551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51" y="3363912"/>
            <a:ext cx="5186364" cy="2659063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128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8225" y="2884840"/>
            <a:ext cx="1434690" cy="191258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051" y="549275"/>
            <a:ext cx="4735514" cy="5748338"/>
          </a:xfrm>
          <a:prstGeom prst="rect">
            <a:avLst/>
          </a:prstGeom>
          <a:ln>
            <a:solidFill>
              <a:srgbClr val="000000"/>
            </a:solidFill>
            <a:miter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61" name="Zaoblený obdélník"/>
          <p:cNvSpPr/>
          <p:nvPr/>
        </p:nvSpPr>
        <p:spPr>
          <a:xfrm>
            <a:off x="5248801" y="1213385"/>
            <a:ext cx="501614" cy="207689"/>
          </a:xfrm>
          <a:prstGeom prst="roundRect">
            <a:avLst>
              <a:gd name="adj" fmla="val 28263"/>
            </a:avLst>
          </a:prstGeom>
          <a:ln w="50800">
            <a:solidFill>
              <a:srgbClr val="B51A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2" name="Zaoblený obdélník"/>
          <p:cNvSpPr/>
          <p:nvPr/>
        </p:nvSpPr>
        <p:spPr>
          <a:xfrm>
            <a:off x="5274201" y="4287954"/>
            <a:ext cx="501614" cy="192122"/>
          </a:xfrm>
          <a:prstGeom prst="roundRect">
            <a:avLst>
              <a:gd name="adj" fmla="val 30553"/>
            </a:avLst>
          </a:prstGeom>
          <a:ln w="50800">
            <a:solidFill>
              <a:srgbClr val="B51A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3" name="Zaoblený obdélník"/>
          <p:cNvSpPr/>
          <p:nvPr/>
        </p:nvSpPr>
        <p:spPr>
          <a:xfrm>
            <a:off x="4581450" y="4287954"/>
            <a:ext cx="501614" cy="192122"/>
          </a:xfrm>
          <a:prstGeom prst="roundRect">
            <a:avLst>
              <a:gd name="adj" fmla="val 30553"/>
            </a:avLst>
          </a:prstGeom>
          <a:ln w="50800">
            <a:solidFill>
              <a:srgbClr val="B51A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4" name="SPcis = 0,51"/>
          <p:cNvSpPr txBox="1"/>
          <p:nvPr/>
        </p:nvSpPr>
        <p:spPr>
          <a:xfrm>
            <a:off x="488440" y="1411995"/>
            <a:ext cx="1228687" cy="351493"/>
          </a:xfrm>
          <a:prstGeom prst="rect">
            <a:avLst/>
          </a:prstGeom>
          <a:ln w="381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E22400"/>
                </a:solidFill>
              </a:defRPr>
            </a:pPr>
            <a:r>
              <a:t>SP</a:t>
            </a:r>
            <a:r>
              <a:rPr baseline="-5999"/>
              <a:t>cis</a:t>
            </a:r>
            <a:r>
              <a:t> = 0,51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3"/>
      <p:bldP build="whole" bldLvl="1" animBg="1" rev="0" advAuto="0" spid="262" grpId="2"/>
      <p:bldP build="whole" bldLvl="1" animBg="1" rev="0" advAuto="0" spid="26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692695"/>
            <a:ext cx="7700444" cy="595913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67" name="Obdélník 3"/>
          <p:cNvSpPr/>
          <p:nvPr/>
        </p:nvSpPr>
        <p:spPr>
          <a:xfrm>
            <a:off x="2051721" y="188639"/>
            <a:ext cx="4112938" cy="422672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FF0000"/>
                </a:solidFill>
              </a:defRPr>
            </a:pPr>
            <a:r>
              <a:t>3) Zápočtové příklady</a:t>
            </a:r>
            <a:r>
              <a:rPr baseline="-25000"/>
              <a:t> </a:t>
            </a:r>
            <a:r>
              <a:t>na vazbu genů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  <p:bldP build="whole" bldLvl="1" animBg="1" rev="0" advAuto="0" spid="267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051" y="549275"/>
            <a:ext cx="4735514" cy="5748338"/>
          </a:xfrm>
          <a:prstGeom prst="rect">
            <a:avLst/>
          </a:prstGeom>
          <a:ln>
            <a:solidFill>
              <a:srgbClr val="000000"/>
            </a:solidFill>
            <a:miter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 Box 2"/>
          <p:cNvSpPr txBox="1"/>
          <p:nvPr/>
        </p:nvSpPr>
        <p:spPr>
          <a:xfrm>
            <a:off x="1300165" y="944562"/>
            <a:ext cx="6872286" cy="1809131"/>
          </a:xfrm>
          <a:prstGeom prst="rect">
            <a:avLst/>
          </a:prstGeom>
          <a:solidFill>
            <a:srgbClr val="CCFFCC">
              <a:alpha val="63921"/>
            </a:srgbClr>
          </a:solidFill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1800">
                <a:solidFill>
                  <a:srgbClr val="5C5C5C"/>
                </a:solidFill>
              </a:defRPr>
            </a:pPr>
            <a:r>
              <a:t>1) Vazba genů – výsledky křížení při vazbě genů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defRPr b="1" sz="1800">
                <a:solidFill>
                  <a:srgbClr val="5C5C5C"/>
                </a:solidFill>
              </a:defRPr>
            </a:pPr>
            <a:r>
              <a:t>		           – výpočet síly vazby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defRPr b="1" sz="1800">
                <a:solidFill>
                  <a:srgbClr val="5C5C5C"/>
                </a:solidFill>
              </a:defRPr>
            </a:p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  <a:r>
              <a:t>2) Vyhodnocení generace F</a:t>
            </a:r>
            <a:r>
              <a:rPr baseline="-25000"/>
              <a:t>1</a:t>
            </a:r>
            <a:r>
              <a:t> v pokusu s drozofilou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  <a:r>
              <a:t>3) Zápočtové příklady</a:t>
            </a:r>
            <a:r>
              <a:rPr baseline="-25000"/>
              <a:t> </a:t>
            </a:r>
            <a:r>
              <a:t>na vazbu genů</a:t>
            </a:r>
          </a:p>
        </p:txBody>
      </p:sp>
      <p:sp>
        <p:nvSpPr>
          <p:cNvPr id="272" name="Text Box 4"/>
          <p:cNvSpPr txBox="1"/>
          <p:nvPr/>
        </p:nvSpPr>
        <p:spPr>
          <a:xfrm>
            <a:off x="3851276" y="185739"/>
            <a:ext cx="150151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solidFill>
                  <a:srgbClr val="006600"/>
                </a:solidFill>
              </a:defRPr>
            </a:lvl1pPr>
          </a:lstStyle>
          <a:p>
            <a:pPr/>
            <a:r>
              <a:t>Vazba genů</a:t>
            </a:r>
          </a:p>
        </p:txBody>
      </p:sp>
      <p:pic>
        <p:nvPicPr>
          <p:cNvPr id="27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4688" y="3556049"/>
            <a:ext cx="1434690" cy="191258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 Box 2"/>
          <p:cNvSpPr txBox="1"/>
          <p:nvPr/>
        </p:nvSpPr>
        <p:spPr>
          <a:xfrm>
            <a:off x="1339478" y="348510"/>
            <a:ext cx="6785120" cy="352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b="1" sz="2000" u="sng">
                <a:solidFill>
                  <a:srgbClr val="FF0000"/>
                </a:solidFill>
              </a:defRPr>
            </a:pPr>
            <a:r>
              <a:t>Pozorování dědičnosti znaku </a:t>
            </a:r>
            <a:r>
              <a:rPr i="1"/>
              <a:t>white</a:t>
            </a:r>
            <a:r>
              <a:t> s vazbou na pohlaví</a:t>
            </a:r>
          </a:p>
        </p:txBody>
      </p:sp>
      <p:pic>
        <p:nvPicPr>
          <p:cNvPr id="27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3859" y="1485900"/>
            <a:ext cx="585789" cy="701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3331" y="1539480"/>
            <a:ext cx="519113" cy="634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9732" y="1485901"/>
            <a:ext cx="522686" cy="660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710" y="1431131"/>
            <a:ext cx="517922" cy="67270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Line 7"/>
          <p:cNvSpPr/>
          <p:nvPr/>
        </p:nvSpPr>
        <p:spPr>
          <a:xfrm>
            <a:off x="3221831" y="1809749"/>
            <a:ext cx="186929" cy="325043"/>
          </a:xfrm>
          <a:prstGeom prst="line">
            <a:avLst/>
          </a:prstGeom>
          <a:ln w="25400">
            <a:solidFill>
              <a:srgbClr val="000080"/>
            </a:solidFill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1" name="Line 8"/>
          <p:cNvSpPr/>
          <p:nvPr/>
        </p:nvSpPr>
        <p:spPr>
          <a:xfrm flipH="1">
            <a:off x="3221831" y="1809749"/>
            <a:ext cx="186929" cy="325043"/>
          </a:xfrm>
          <a:prstGeom prst="line">
            <a:avLst/>
          </a:prstGeom>
          <a:ln w="25400">
            <a:solidFill>
              <a:srgbClr val="000080"/>
            </a:solidFill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2" name="Line 9"/>
          <p:cNvSpPr/>
          <p:nvPr/>
        </p:nvSpPr>
        <p:spPr>
          <a:xfrm>
            <a:off x="6299598" y="1756173"/>
            <a:ext cx="186928" cy="325042"/>
          </a:xfrm>
          <a:prstGeom prst="line">
            <a:avLst/>
          </a:prstGeom>
          <a:ln w="25400">
            <a:solidFill>
              <a:srgbClr val="000080"/>
            </a:solidFill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3" name="Line 10"/>
          <p:cNvSpPr/>
          <p:nvPr/>
        </p:nvSpPr>
        <p:spPr>
          <a:xfrm flipH="1">
            <a:off x="6299599" y="1756173"/>
            <a:ext cx="186928" cy="325042"/>
          </a:xfrm>
          <a:prstGeom prst="line">
            <a:avLst/>
          </a:prstGeom>
          <a:ln w="25400">
            <a:solidFill>
              <a:srgbClr val="000080"/>
            </a:solidFill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Text Box 11"/>
          <p:cNvSpPr txBox="1"/>
          <p:nvPr/>
        </p:nvSpPr>
        <p:spPr>
          <a:xfrm>
            <a:off x="4031457" y="2511028"/>
            <a:ext cx="2075453" cy="353202"/>
          </a:xfrm>
          <a:prstGeom prst="rect">
            <a:avLst/>
          </a:prstGeom>
          <a:ln w="25400">
            <a:solidFill>
              <a:srgbClr val="C0C0C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b="1" sz="1800">
                <a:solidFill>
                  <a:srgbClr val="C0C0C0"/>
                </a:solidFill>
              </a:defRPr>
            </a:lvl1pPr>
          </a:lstStyle>
          <a:p>
            <a:pPr/>
            <a:r>
              <a:t>Odstranění rodičů</a:t>
            </a:r>
          </a:p>
        </p:txBody>
      </p:sp>
      <p:sp>
        <p:nvSpPr>
          <p:cNvPr id="285" name="Text Box 12"/>
          <p:cNvSpPr txBox="1"/>
          <p:nvPr/>
        </p:nvSpPr>
        <p:spPr>
          <a:xfrm>
            <a:off x="2681288" y="3256359"/>
            <a:ext cx="2888762" cy="396637"/>
          </a:xfrm>
          <a:prstGeom prst="rect">
            <a:avLst/>
          </a:prstGeom>
          <a:ln w="25400">
            <a:solidFill>
              <a:srgbClr val="8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b="1" sz="1800">
                <a:solidFill>
                  <a:srgbClr val="663300"/>
                </a:solidFill>
              </a:defRPr>
            </a:pPr>
            <a:r>
              <a:t>Vyhodnocení generace F</a:t>
            </a:r>
            <a:r>
              <a:rPr baseline="-25000"/>
              <a:t>1</a:t>
            </a:r>
          </a:p>
        </p:txBody>
      </p:sp>
      <p:sp>
        <p:nvSpPr>
          <p:cNvPr id="286" name="Text Box 13"/>
          <p:cNvSpPr txBox="1"/>
          <p:nvPr/>
        </p:nvSpPr>
        <p:spPr>
          <a:xfrm>
            <a:off x="2707481" y="4941093"/>
            <a:ext cx="2296567" cy="663337"/>
          </a:xfrm>
          <a:prstGeom prst="rect">
            <a:avLst/>
          </a:prstGeom>
          <a:ln w="25400">
            <a:solidFill>
              <a:srgbClr val="00808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b="1" sz="1800">
                <a:solidFill>
                  <a:srgbClr val="009999"/>
                </a:solidFill>
              </a:defRPr>
            </a:pPr>
            <a:r>
              <a:t>Vyhodnocení generace F</a:t>
            </a:r>
            <a:r>
              <a:rPr baseline="-25000"/>
              <a:t>2</a:t>
            </a:r>
          </a:p>
        </p:txBody>
      </p:sp>
      <p:sp>
        <p:nvSpPr>
          <p:cNvPr id="287" name="Text Box 14"/>
          <p:cNvSpPr txBox="1"/>
          <p:nvPr/>
        </p:nvSpPr>
        <p:spPr>
          <a:xfrm>
            <a:off x="4031457" y="4065984"/>
            <a:ext cx="2075453" cy="353203"/>
          </a:xfrm>
          <a:prstGeom prst="rect">
            <a:avLst/>
          </a:prstGeom>
          <a:ln w="254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b="1" sz="1800">
                <a:solidFill>
                  <a:srgbClr val="FF0000"/>
                </a:solidFill>
              </a:defRPr>
            </a:lvl1pPr>
          </a:lstStyle>
          <a:p>
            <a:pPr/>
            <a:r>
              <a:t>Odstranění rodičů</a:t>
            </a:r>
          </a:p>
        </p:txBody>
      </p:sp>
      <p:sp>
        <p:nvSpPr>
          <p:cNvPr id="288" name="Text Box 16"/>
          <p:cNvSpPr txBox="1"/>
          <p:nvPr/>
        </p:nvSpPr>
        <p:spPr>
          <a:xfrm>
            <a:off x="1260873" y="2441973"/>
            <a:ext cx="861835" cy="303234"/>
          </a:xfrm>
          <a:prstGeom prst="rect">
            <a:avLst/>
          </a:prstGeom>
          <a:ln w="12700">
            <a:solidFill>
              <a:srgbClr val="C0C0C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b="1" i="1">
                <a:solidFill>
                  <a:srgbClr val="C0C0C0"/>
                </a:solidFill>
              </a:defRPr>
            </a:lvl1pPr>
          </a:lstStyle>
          <a:p>
            <a:pPr/>
            <a:r>
              <a:t>1. týden</a:t>
            </a:r>
          </a:p>
        </p:txBody>
      </p:sp>
      <p:sp>
        <p:nvSpPr>
          <p:cNvPr id="289" name="Text Box 17"/>
          <p:cNvSpPr txBox="1"/>
          <p:nvPr/>
        </p:nvSpPr>
        <p:spPr>
          <a:xfrm>
            <a:off x="1277542" y="3201592"/>
            <a:ext cx="861835" cy="303233"/>
          </a:xfrm>
          <a:prstGeom prst="rect">
            <a:avLst/>
          </a:prstGeom>
          <a:ln w="12700">
            <a:solidFill>
              <a:srgbClr val="0033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b="1" i="1">
                <a:solidFill>
                  <a:srgbClr val="006600"/>
                </a:solidFill>
              </a:defRPr>
            </a:lvl1pPr>
          </a:lstStyle>
          <a:p>
            <a:pPr/>
            <a:r>
              <a:t>2. týden</a:t>
            </a:r>
          </a:p>
        </p:txBody>
      </p:sp>
      <p:sp>
        <p:nvSpPr>
          <p:cNvPr id="290" name="Text Box 18"/>
          <p:cNvSpPr txBox="1"/>
          <p:nvPr/>
        </p:nvSpPr>
        <p:spPr>
          <a:xfrm>
            <a:off x="1277542" y="4023123"/>
            <a:ext cx="861835" cy="303233"/>
          </a:xfrm>
          <a:prstGeom prst="rect">
            <a:avLst/>
          </a:prstGeom>
          <a:ln w="12700">
            <a:solidFill>
              <a:srgbClr val="0033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b="1" i="1">
                <a:solidFill>
                  <a:srgbClr val="006600"/>
                </a:solidFill>
              </a:defRPr>
            </a:lvl1pPr>
          </a:lstStyle>
          <a:p>
            <a:pPr/>
            <a:r>
              <a:t>3. týden</a:t>
            </a:r>
          </a:p>
        </p:txBody>
      </p:sp>
      <p:sp>
        <p:nvSpPr>
          <p:cNvPr id="291" name="Text Box 19"/>
          <p:cNvSpPr txBox="1"/>
          <p:nvPr/>
        </p:nvSpPr>
        <p:spPr>
          <a:xfrm>
            <a:off x="1277542" y="4887517"/>
            <a:ext cx="861835" cy="303233"/>
          </a:xfrm>
          <a:prstGeom prst="rect">
            <a:avLst/>
          </a:prstGeom>
          <a:ln w="12700">
            <a:solidFill>
              <a:srgbClr val="0033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b="1" i="1">
                <a:solidFill>
                  <a:srgbClr val="006600"/>
                </a:solidFill>
              </a:defRPr>
            </a:lvl1pPr>
          </a:lstStyle>
          <a:p>
            <a:pPr/>
            <a:r>
              <a:t>4. týden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 Box 2"/>
          <p:cNvSpPr txBox="1"/>
          <p:nvPr/>
        </p:nvSpPr>
        <p:spPr>
          <a:xfrm>
            <a:off x="1938654" y="926920"/>
            <a:ext cx="6025600" cy="34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b="1" sz="2000" u="sng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Pozorování dědičnosti znaku </a:t>
            </a:r>
            <a:r>
              <a:rPr i="1"/>
              <a:t>white</a:t>
            </a:r>
            <a:r>
              <a:t> s vazbou na pohlaví</a:t>
            </a:r>
          </a:p>
        </p:txBody>
      </p:sp>
      <p:sp>
        <p:nvSpPr>
          <p:cNvPr id="294" name="Text Box 3"/>
          <p:cNvSpPr txBox="1"/>
          <p:nvPr/>
        </p:nvSpPr>
        <p:spPr>
          <a:xfrm>
            <a:off x="1255806" y="2526506"/>
            <a:ext cx="3092107" cy="3498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P:	X</a:t>
            </a:r>
            <a:r>
              <a:rPr baseline="30000"/>
              <a:t>w </a:t>
            </a:r>
            <a:r>
              <a:t>X</a:t>
            </a:r>
            <a:r>
              <a:rPr baseline="30000"/>
              <a:t>w   	  </a:t>
            </a:r>
            <a:r>
              <a:t>x        X</a:t>
            </a:r>
            <a:r>
              <a:rPr baseline="30000"/>
              <a:t>+</a:t>
            </a:r>
            <a:r>
              <a:t>Y</a:t>
            </a:r>
          </a:p>
        </p:txBody>
      </p:sp>
      <p:sp>
        <p:nvSpPr>
          <p:cNvPr id="295" name="Text Box 4"/>
          <p:cNvSpPr txBox="1"/>
          <p:nvPr/>
        </p:nvSpPr>
        <p:spPr>
          <a:xfrm>
            <a:off x="5127966" y="2526506"/>
            <a:ext cx="2991896" cy="3498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P:	X</a:t>
            </a:r>
            <a:r>
              <a:rPr baseline="30000"/>
              <a:t>+</a:t>
            </a:r>
            <a:r>
              <a:t>X</a:t>
            </a:r>
            <a:r>
              <a:rPr baseline="30000"/>
              <a:t>+ 	  </a:t>
            </a:r>
            <a:r>
              <a:t>x      X</a:t>
            </a:r>
            <a:r>
              <a:rPr baseline="30000"/>
              <a:t>w</a:t>
            </a:r>
            <a:r>
              <a:t>Y</a:t>
            </a:r>
          </a:p>
        </p:txBody>
      </p:sp>
      <p:sp>
        <p:nvSpPr>
          <p:cNvPr id="296" name="Text Box 5"/>
          <p:cNvSpPr txBox="1"/>
          <p:nvPr/>
        </p:nvSpPr>
        <p:spPr>
          <a:xfrm>
            <a:off x="2136868" y="4146947"/>
            <a:ext cx="1493743" cy="3498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30000"/>
              <a:t>w </a:t>
            </a:r>
            <a:r>
              <a:t>X</a:t>
            </a:r>
            <a:r>
              <a:rPr baseline="30000"/>
              <a:t>+       </a:t>
            </a:r>
            <a:r>
              <a:t>X</a:t>
            </a:r>
            <a:r>
              <a:rPr baseline="30000"/>
              <a:t>w</a:t>
            </a:r>
            <a:r>
              <a:t>Y</a:t>
            </a:r>
          </a:p>
        </p:txBody>
      </p:sp>
      <p:pic>
        <p:nvPicPr>
          <p:cNvPr id="29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93" y="1393032"/>
            <a:ext cx="777479" cy="93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3187" y="1446609"/>
            <a:ext cx="688182" cy="841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1814" y="1393031"/>
            <a:ext cx="694135" cy="87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01984" y="1338263"/>
            <a:ext cx="688183" cy="89297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Line 10"/>
          <p:cNvSpPr/>
          <p:nvPr/>
        </p:nvSpPr>
        <p:spPr>
          <a:xfrm>
            <a:off x="2677410" y="1716882"/>
            <a:ext cx="270273" cy="432199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2" name="Line 11"/>
          <p:cNvSpPr/>
          <p:nvPr/>
        </p:nvSpPr>
        <p:spPr>
          <a:xfrm flipH="1">
            <a:off x="2677410" y="1716882"/>
            <a:ext cx="270273" cy="432199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3" name="Line 12"/>
          <p:cNvSpPr/>
          <p:nvPr/>
        </p:nvSpPr>
        <p:spPr>
          <a:xfrm>
            <a:off x="6369787" y="1663303"/>
            <a:ext cx="270273" cy="432198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4" name="Line 13"/>
          <p:cNvSpPr/>
          <p:nvPr/>
        </p:nvSpPr>
        <p:spPr>
          <a:xfrm flipH="1">
            <a:off x="6369787" y="1663303"/>
            <a:ext cx="270273" cy="432198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5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3016" y="3121818"/>
            <a:ext cx="694135" cy="877492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ext Box 15"/>
          <p:cNvSpPr txBox="1"/>
          <p:nvPr/>
        </p:nvSpPr>
        <p:spPr>
          <a:xfrm>
            <a:off x="1218896" y="3013472"/>
            <a:ext cx="405685" cy="39815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b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baseline="-25000"/>
              <a:t>1</a:t>
            </a:r>
            <a:r>
              <a:t>:</a:t>
            </a:r>
          </a:p>
        </p:txBody>
      </p:sp>
      <p:pic>
        <p:nvPicPr>
          <p:cNvPr id="307" name="Picture 16" descr="Picture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39337" y="3121820"/>
            <a:ext cx="688182" cy="89297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ext Box 17"/>
          <p:cNvSpPr txBox="1"/>
          <p:nvPr/>
        </p:nvSpPr>
        <p:spPr>
          <a:xfrm>
            <a:off x="5127966" y="3067050"/>
            <a:ext cx="405685" cy="3981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b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baseline="-25000"/>
              <a:t>1</a:t>
            </a:r>
            <a:r>
              <a:t>:</a:t>
            </a:r>
          </a:p>
        </p:txBody>
      </p:sp>
      <p:sp>
        <p:nvSpPr>
          <p:cNvPr id="309" name="Text Box 18"/>
          <p:cNvSpPr txBox="1"/>
          <p:nvPr/>
        </p:nvSpPr>
        <p:spPr>
          <a:xfrm>
            <a:off x="6154284" y="4093368"/>
            <a:ext cx="1509287" cy="3498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30000"/>
              <a:t>w </a:t>
            </a:r>
            <a:r>
              <a:t>X</a:t>
            </a:r>
            <a:r>
              <a:rPr baseline="30000"/>
              <a:t>+       </a:t>
            </a:r>
            <a:r>
              <a:t>X</a:t>
            </a:r>
            <a:r>
              <a:rPr baseline="30000"/>
              <a:t>+</a:t>
            </a:r>
            <a:r>
              <a:t>Y</a:t>
            </a:r>
            <a:r>
              <a:rPr baseline="30000"/>
              <a:t> </a:t>
            </a:r>
          </a:p>
        </p:txBody>
      </p:sp>
      <p:pic>
        <p:nvPicPr>
          <p:cNvPr id="310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0433" y="3120630"/>
            <a:ext cx="694135" cy="877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20" descr="Picture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8405" y="3120628"/>
            <a:ext cx="688183" cy="841772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Line 21"/>
          <p:cNvSpPr/>
          <p:nvPr/>
        </p:nvSpPr>
        <p:spPr>
          <a:xfrm>
            <a:off x="6640058" y="4525565"/>
            <a:ext cx="1" cy="5941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3" name="Line 22"/>
          <p:cNvSpPr/>
          <p:nvPr/>
        </p:nvSpPr>
        <p:spPr>
          <a:xfrm>
            <a:off x="2684418" y="4579145"/>
            <a:ext cx="1" cy="5941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lIns="34289" tIns="34289" rIns="34289" bIns="3428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4" name="Text Box 24"/>
          <p:cNvSpPr txBox="1"/>
          <p:nvPr/>
        </p:nvSpPr>
        <p:spPr>
          <a:xfrm>
            <a:off x="1334970" y="5227104"/>
            <a:ext cx="4220191" cy="797057"/>
          </a:xfrm>
          <a:prstGeom prst="rect">
            <a:avLst/>
          </a:prstGeom>
          <a:solidFill>
            <a:srgbClr val="FFFF99">
              <a:alpha val="94901"/>
            </a:srgbClr>
          </a:solidFill>
          <a:ln w="12700">
            <a:solidFill>
              <a:srgbClr val="00008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b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1) Uspat a vyhodnotit jedince F</a:t>
            </a:r>
            <a:r>
              <a:rPr baseline="-25000"/>
              <a:t>1 </a:t>
            </a:r>
            <a:r>
              <a:rPr>
                <a:solidFill>
                  <a:srgbClr val="FF0000"/>
                </a:solidFill>
              </a:rPr>
              <a:t>podle </a:t>
            </a:r>
            <a:r>
              <a:rPr i="1">
                <a:solidFill>
                  <a:srgbClr val="FF0000"/>
                </a:solidFill>
              </a:rPr>
              <a:t>fenotypu</a:t>
            </a:r>
            <a:r>
              <a:rPr>
                <a:solidFill>
                  <a:srgbClr val="FF0000"/>
                </a:solidFill>
              </a:rPr>
              <a:t>.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b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2) Ověřit štěpení chí testem.</a:t>
            </a:r>
            <a:endParaRPr baseline="-25000">
              <a:solidFill>
                <a:srgbClr val="FF0000"/>
              </a:solidFill>
            </a:endParaRPr>
          </a:p>
          <a:p>
            <a:pPr>
              <a:defRPr b="1" i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3) Probuzené jedince přemístit na nové médium.</a:t>
            </a:r>
          </a:p>
        </p:txBody>
      </p:sp>
      <p:grpSp>
        <p:nvGrpSpPr>
          <p:cNvPr id="317" name="Oval 25"/>
          <p:cNvGrpSpPr/>
          <p:nvPr/>
        </p:nvGrpSpPr>
        <p:grpSpPr>
          <a:xfrm>
            <a:off x="5746512" y="4644884"/>
            <a:ext cx="432198" cy="378620"/>
            <a:chOff x="0" y="0"/>
            <a:chExt cx="432196" cy="378619"/>
          </a:xfrm>
        </p:grpSpPr>
        <p:sp>
          <p:nvSpPr>
            <p:cNvPr id="315" name="Ovál"/>
            <p:cNvSpPr/>
            <p:nvPr/>
          </p:nvSpPr>
          <p:spPr>
            <a:xfrm>
              <a:off x="-1" y="-1"/>
              <a:ext cx="432198" cy="378621"/>
            </a:xfrm>
            <a:prstGeom prst="ellipse">
              <a:avLst/>
            </a:prstGeom>
            <a:solidFill>
              <a:srgbClr val="CCFFCC">
                <a:alpha val="549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6" name="1."/>
            <p:cNvSpPr txBox="1"/>
            <p:nvPr/>
          </p:nvSpPr>
          <p:spPr>
            <a:xfrm>
              <a:off x="69542" y="13124"/>
              <a:ext cx="293113" cy="352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ctr">
              <a:spAutoFit/>
            </a:bodyPr>
            <a:lstStyle>
              <a:lvl1pPr algn="ctr">
                <a:defRPr b="1" sz="2000">
                  <a:solidFill>
                    <a:srgbClr val="FF0000"/>
                  </a:solidFill>
                </a:defRPr>
              </a:lvl1pPr>
            </a:lstStyle>
            <a:p>
              <a:pPr/>
              <a:r>
                <a:t>1.</a:t>
              </a:r>
            </a:p>
          </p:txBody>
        </p:sp>
      </p:grpSp>
      <p:grpSp>
        <p:nvGrpSpPr>
          <p:cNvPr id="320" name="Oval 27"/>
          <p:cNvGrpSpPr/>
          <p:nvPr/>
        </p:nvGrpSpPr>
        <p:grpSpPr>
          <a:xfrm>
            <a:off x="1475102" y="4633674"/>
            <a:ext cx="432198" cy="378621"/>
            <a:chOff x="0" y="0"/>
            <a:chExt cx="432196" cy="378619"/>
          </a:xfrm>
        </p:grpSpPr>
        <p:sp>
          <p:nvSpPr>
            <p:cNvPr id="318" name="Ovál"/>
            <p:cNvSpPr/>
            <p:nvPr/>
          </p:nvSpPr>
          <p:spPr>
            <a:xfrm>
              <a:off x="-1" y="-1"/>
              <a:ext cx="432198" cy="378621"/>
            </a:xfrm>
            <a:prstGeom prst="ellipse">
              <a:avLst/>
            </a:prstGeom>
            <a:solidFill>
              <a:srgbClr val="CCFFCC">
                <a:alpha val="549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19" name="2."/>
            <p:cNvSpPr txBox="1"/>
            <p:nvPr/>
          </p:nvSpPr>
          <p:spPr>
            <a:xfrm>
              <a:off x="69542" y="13124"/>
              <a:ext cx="293113" cy="352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ctr">
              <a:spAutoFit/>
            </a:bodyPr>
            <a:lstStyle>
              <a:lvl1pPr algn="ctr">
                <a:defRPr b="1" sz="2000">
                  <a:solidFill>
                    <a:srgbClr val="FF0000"/>
                  </a:solidFill>
                </a:defRPr>
              </a:lvl1pPr>
            </a:lstStyle>
            <a:p>
              <a:pPr/>
              <a:r>
                <a:t>2.</a:t>
              </a:r>
            </a:p>
          </p:txBody>
        </p:sp>
      </p:grpSp>
      <p:sp>
        <p:nvSpPr>
          <p:cNvPr id="321" name="Text Box 24"/>
          <p:cNvSpPr txBox="1"/>
          <p:nvPr/>
        </p:nvSpPr>
        <p:spPr>
          <a:xfrm>
            <a:off x="5681936" y="5373546"/>
            <a:ext cx="2438123" cy="529849"/>
          </a:xfrm>
          <a:prstGeom prst="rect">
            <a:avLst/>
          </a:prstGeom>
          <a:solidFill>
            <a:srgbClr val="FFFF99">
              <a:alpha val="94901"/>
            </a:srgbClr>
          </a:solidFill>
          <a:ln w="12700">
            <a:solidFill>
              <a:srgbClr val="00008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>
              <a:defRPr b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Prohlédnout živé jedince a 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defRPr b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přemístit na nové médium.</a:t>
            </a:r>
          </a:p>
        </p:txBody>
      </p:sp>
      <p:sp>
        <p:nvSpPr>
          <p:cNvPr id="322" name="2) Vyhodnocení generace F1 v pokusu s drozofilou"/>
          <p:cNvSpPr txBox="1"/>
          <p:nvPr/>
        </p:nvSpPr>
        <p:spPr>
          <a:xfrm>
            <a:off x="2045274" y="219075"/>
            <a:ext cx="5578746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defRPr b="1" sz="1800">
                <a:solidFill>
                  <a:srgbClr val="FF0000"/>
                </a:solidFill>
              </a:defRPr>
            </a:pPr>
            <a:r>
              <a:t>2) Vyhodnocení generace F</a:t>
            </a:r>
            <a:r>
              <a:rPr baseline="-25000"/>
              <a:t>1</a:t>
            </a:r>
            <a:r>
              <a:t> v pokusu s drozofilou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2"/>
      <p:bldP build="whole" bldLvl="1" animBg="1" rev="0" advAuto="0" spid="320" grpId="6"/>
      <p:bldP build="whole" bldLvl="1" animBg="1" rev="0" advAuto="0" spid="321" grpId="3"/>
      <p:bldP build="whole" bldLvl="1" animBg="1" rev="0" advAuto="0" spid="313" grpId="4"/>
      <p:bldP build="whole" bldLvl="1" animBg="1" rev="0" advAuto="0" spid="314" grpId="5"/>
      <p:bldP build="whole" bldLvl="1" animBg="1" rev="0" advAuto="0" spid="3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 Box 2"/>
          <p:cNvSpPr txBox="1"/>
          <p:nvPr/>
        </p:nvSpPr>
        <p:spPr>
          <a:xfrm>
            <a:off x="1300165" y="944562"/>
            <a:ext cx="6872286" cy="1809131"/>
          </a:xfrm>
          <a:prstGeom prst="rect">
            <a:avLst/>
          </a:prstGeom>
          <a:solidFill>
            <a:srgbClr val="CCFFCC">
              <a:alpha val="63921"/>
            </a:srgbClr>
          </a:solidFill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1800">
                <a:solidFill>
                  <a:srgbClr val="5C5C5C"/>
                </a:solidFill>
              </a:defRPr>
            </a:pPr>
            <a:r>
              <a:t>1) Vazba genů – výsledky křížení při vazbě genů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defRPr b="1" sz="1800">
                <a:solidFill>
                  <a:srgbClr val="5C5C5C"/>
                </a:solidFill>
              </a:defRPr>
            </a:pPr>
            <a:r>
              <a:t>		           – výpočet síly vazby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defRPr b="1" sz="1800">
                <a:solidFill>
                  <a:srgbClr val="5C5C5C"/>
                </a:solidFill>
              </a:defRPr>
            </a:pPr>
          </a:p>
          <a:p>
            <a:pPr marL="342900" indent="-342900">
              <a:defRPr b="1" sz="1800">
                <a:solidFill>
                  <a:srgbClr val="5C5C5C"/>
                </a:solidFill>
              </a:defRPr>
            </a:pPr>
            <a:r>
              <a:t>2) Vyhodnocení generace F</a:t>
            </a:r>
            <a:r>
              <a:rPr baseline="-25000"/>
              <a:t>1</a:t>
            </a:r>
            <a:r>
              <a:t> v pokusu s drozofilou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</a:p>
          <a:p>
            <a:pPr marL="342900" indent="-342900">
              <a:defRPr b="1" sz="1800">
                <a:solidFill>
                  <a:srgbClr val="FF0000"/>
                </a:solidFill>
              </a:defRPr>
            </a:pPr>
            <a:r>
              <a:t>3) Zápočtové příklady</a:t>
            </a:r>
            <a:r>
              <a:rPr baseline="-25000"/>
              <a:t> </a:t>
            </a:r>
            <a:r>
              <a:t>na vazbu genů</a:t>
            </a:r>
          </a:p>
        </p:txBody>
      </p:sp>
      <p:sp>
        <p:nvSpPr>
          <p:cNvPr id="325" name="Text Box 4"/>
          <p:cNvSpPr txBox="1"/>
          <p:nvPr/>
        </p:nvSpPr>
        <p:spPr>
          <a:xfrm>
            <a:off x="3851276" y="185739"/>
            <a:ext cx="150151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solidFill>
                  <a:srgbClr val="006600"/>
                </a:solidFill>
              </a:defRPr>
            </a:lvl1pPr>
          </a:lstStyle>
          <a:p>
            <a:pPr/>
            <a:r>
              <a:t>Vazba genů</a:t>
            </a:r>
          </a:p>
        </p:txBody>
      </p:sp>
      <p:pic>
        <p:nvPicPr>
          <p:cNvPr id="3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400" y="5008562"/>
            <a:ext cx="2736850" cy="1733551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3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51" y="3363912"/>
            <a:ext cx="5186364" cy="2659063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Box 4"/>
          <p:cNvSpPr txBox="1"/>
          <p:nvPr/>
        </p:nvSpPr>
        <p:spPr>
          <a:xfrm>
            <a:off x="3635376" y="-3175"/>
            <a:ext cx="150151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lvl1pPr>
          </a:lstStyle>
          <a:p>
            <a:pPr/>
            <a:r>
              <a:t>Vazba genů</a:t>
            </a:r>
          </a:p>
        </p:txBody>
      </p:sp>
      <p:sp>
        <p:nvSpPr>
          <p:cNvPr id="131" name="Text Box 9"/>
          <p:cNvSpPr txBox="1"/>
          <p:nvPr/>
        </p:nvSpPr>
        <p:spPr>
          <a:xfrm>
            <a:off x="395288" y="668337"/>
            <a:ext cx="8472486" cy="66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3300"/>
                </a:solidFill>
              </a:defRPr>
            </a:pPr>
            <a:r>
              <a:t>- při vazbě dvou genů neplatí volná kombinovatelnost = odchylky od fenotypového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003300"/>
                </a:solidFill>
              </a:defRPr>
            </a:pPr>
            <a:r>
              <a:t>   štěpného poměru 9:3:3:1 v F</a:t>
            </a:r>
            <a:r>
              <a:rPr baseline="-25000"/>
              <a:t>2</a:t>
            </a:r>
            <a:r>
              <a:t> a 1:1:1:1 v B</a:t>
            </a:r>
            <a:r>
              <a:rPr baseline="-25000"/>
              <a:t>1</a:t>
            </a:r>
            <a:r>
              <a:rPr baseline="30000"/>
              <a:t> </a:t>
            </a:r>
            <a:r>
              <a:t>generaci</a:t>
            </a:r>
          </a:p>
        </p:txBody>
      </p:sp>
      <p:pic>
        <p:nvPicPr>
          <p:cNvPr id="13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90" y="2205040"/>
            <a:ext cx="1550988" cy="18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Line 10"/>
          <p:cNvSpPr/>
          <p:nvPr/>
        </p:nvSpPr>
        <p:spPr>
          <a:xfrm>
            <a:off x="2195515" y="3068638"/>
            <a:ext cx="719138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3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2138" y="2205038"/>
            <a:ext cx="2736851" cy="173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75488" y="2133601"/>
            <a:ext cx="1528763" cy="18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ine 13"/>
          <p:cNvSpPr/>
          <p:nvPr/>
        </p:nvSpPr>
        <p:spPr>
          <a:xfrm>
            <a:off x="6084889" y="3068638"/>
            <a:ext cx="719138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  <p:bldP build="whole" bldLvl="1" animBg="1" rev="0" advAuto="0" spid="134" grpId="4"/>
      <p:bldP build="whole" bldLvl="1" animBg="1" rev="0" advAuto="0" spid="136" grpId="5"/>
      <p:bldP build="whole" bldLvl="1" animBg="1" rev="0" advAuto="0" spid="135" grpId="6"/>
      <p:bldP build="whole" bldLvl="1" animBg="1" rev="0" advAuto="0" spid="132" grpId="2"/>
      <p:bldP build="whole" bldLvl="1" animBg="1" rev="0" advAuto="0" spid="13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Box 4"/>
          <p:cNvSpPr txBox="1"/>
          <p:nvPr/>
        </p:nvSpPr>
        <p:spPr>
          <a:xfrm>
            <a:off x="3635376" y="-3175"/>
            <a:ext cx="150151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lvl1pPr>
          </a:lstStyle>
          <a:p>
            <a:pPr/>
            <a:r>
              <a:t>Vazba genů</a:t>
            </a:r>
          </a:p>
        </p:txBody>
      </p:sp>
      <p:sp>
        <p:nvSpPr>
          <p:cNvPr id="139" name="Text Box 9"/>
          <p:cNvSpPr txBox="1"/>
          <p:nvPr/>
        </p:nvSpPr>
        <p:spPr>
          <a:xfrm>
            <a:off x="395288" y="668337"/>
            <a:ext cx="8472486" cy="66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3300"/>
                </a:solidFill>
              </a:defRPr>
            </a:pPr>
            <a:r>
              <a:t>- při vazbě dvou genů neplatí volná kombinovatelnost = odchylky od fenotypového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003300"/>
                </a:solidFill>
              </a:defRPr>
            </a:pPr>
            <a:r>
              <a:t>   štěpného poměru 9:3:3:1 v F</a:t>
            </a:r>
            <a:r>
              <a:rPr baseline="-25000"/>
              <a:t>2</a:t>
            </a:r>
            <a:r>
              <a:t> a 1:1:1:1 v B</a:t>
            </a:r>
            <a:r>
              <a:rPr baseline="-25000"/>
              <a:t>1</a:t>
            </a:r>
            <a:r>
              <a:rPr baseline="30000"/>
              <a:t> </a:t>
            </a:r>
            <a:r>
              <a:t>generaci</a:t>
            </a:r>
          </a:p>
        </p:txBody>
      </p:sp>
      <p:pic>
        <p:nvPicPr>
          <p:cNvPr id="14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90" y="2205040"/>
            <a:ext cx="1550988" cy="18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Line 10"/>
          <p:cNvSpPr/>
          <p:nvPr/>
        </p:nvSpPr>
        <p:spPr>
          <a:xfrm>
            <a:off x="2195515" y="3068638"/>
            <a:ext cx="719138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42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2138" y="2205038"/>
            <a:ext cx="2736851" cy="173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75488" y="2133601"/>
            <a:ext cx="1528763" cy="18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Line 13"/>
          <p:cNvSpPr/>
          <p:nvPr/>
        </p:nvSpPr>
        <p:spPr>
          <a:xfrm>
            <a:off x="6084889" y="3068638"/>
            <a:ext cx="719138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45" name="498C25C" descr="498C25C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4641465" y="4580790"/>
            <a:ext cx="4267201" cy="2305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4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Box 4"/>
          <p:cNvSpPr txBox="1"/>
          <p:nvPr/>
        </p:nvSpPr>
        <p:spPr>
          <a:xfrm>
            <a:off x="3635376" y="-3175"/>
            <a:ext cx="150151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lvl1pPr>
          </a:lstStyle>
          <a:p>
            <a:pPr/>
            <a:r>
              <a:t>Vazba genů</a:t>
            </a:r>
          </a:p>
        </p:txBody>
      </p:sp>
      <p:sp>
        <p:nvSpPr>
          <p:cNvPr id="148" name="Text Box 6"/>
          <p:cNvSpPr txBox="1"/>
          <p:nvPr/>
        </p:nvSpPr>
        <p:spPr>
          <a:xfrm>
            <a:off x="395288" y="1389063"/>
            <a:ext cx="8655879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3300"/>
                </a:solidFill>
              </a:defRPr>
            </a:pPr>
            <a:r>
              <a:t>- pro </a:t>
            </a:r>
            <a:r>
              <a:rPr b="1"/>
              <a:t>výpočet síly vazby </a:t>
            </a:r>
            <a:r>
              <a:t>(jak těsně jsou geny vázány) je třeba vědět, zda jsou geny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003300"/>
                </a:solidFill>
              </a:defRPr>
            </a:pPr>
            <a:r>
              <a:t>   ve fázi cis nebo trans</a:t>
            </a:r>
          </a:p>
        </p:txBody>
      </p:sp>
      <p:sp>
        <p:nvSpPr>
          <p:cNvPr id="149" name="Text Box 9"/>
          <p:cNvSpPr txBox="1"/>
          <p:nvPr/>
        </p:nvSpPr>
        <p:spPr>
          <a:xfrm>
            <a:off x="395288" y="668337"/>
            <a:ext cx="8472486" cy="66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3300"/>
                </a:solidFill>
              </a:defRPr>
            </a:pPr>
            <a:r>
              <a:t>- při vazbě dvou genů neplatí volná kombinovatelnost = odchylky od fenotypového </a:t>
            </a:r>
            <a:endParaRPr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003300"/>
                </a:solidFill>
              </a:defRPr>
            </a:pPr>
            <a:r>
              <a:t>   štěpného poměru 9:3:3:1 v F</a:t>
            </a:r>
            <a:r>
              <a:rPr baseline="-25000"/>
              <a:t>2</a:t>
            </a:r>
            <a:r>
              <a:t> a 1:1:1:1 v B</a:t>
            </a:r>
            <a:r>
              <a:rPr baseline="-25000"/>
              <a:t>1</a:t>
            </a:r>
            <a:r>
              <a:rPr baseline="30000"/>
              <a:t> </a:t>
            </a:r>
            <a:r>
              <a:t>generaci</a:t>
            </a:r>
          </a:p>
        </p:txBody>
      </p:sp>
      <p:pic>
        <p:nvPicPr>
          <p:cNvPr id="150" name="Picture 11" descr="Picture 11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8476" y="2060575"/>
            <a:ext cx="6188076" cy="4368800"/>
          </a:xfrm>
          <a:prstGeom prst="rect">
            <a:avLst/>
          </a:prstGeom>
          <a:ln>
            <a:solidFill>
              <a:srgbClr val="000000"/>
            </a:solidFill>
            <a:miter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51" name="Rectangle 8"/>
          <p:cNvSpPr txBox="1"/>
          <p:nvPr/>
        </p:nvSpPr>
        <p:spPr>
          <a:xfrm>
            <a:off x="5220072" y="6392941"/>
            <a:ext cx="3641029" cy="468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Interaktivní animace důsledků genové vazby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/>
          </a:p>
          <a:p>
            <a:pPr>
              <a:defRPr sz="1200"/>
            </a:pPr>
            <a:r>
              <a:t>(elektronická skripta „Praktikum z obecné genetiky“)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2"/>
      <p:bldP build="whole" bldLvl="1" animBg="1" rev="0" advAuto="0" spid="151" grpId="3"/>
      <p:bldP build="whole" bldLvl="1" animBg="1" rev="0" advAuto="0" spid="14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61915"/>
            <a:ext cx="7848601" cy="6796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61915"/>
            <a:ext cx="7848601" cy="6796087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 4"/>
          <p:cNvSpPr/>
          <p:nvPr/>
        </p:nvSpPr>
        <p:spPr>
          <a:xfrm>
            <a:off x="755649" y="5589587"/>
            <a:ext cx="7272340" cy="12684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5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3713" y="4076700"/>
            <a:ext cx="5688013" cy="73818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 6"/>
          <p:cNvSpPr/>
          <p:nvPr/>
        </p:nvSpPr>
        <p:spPr>
          <a:xfrm>
            <a:off x="971552" y="4868864"/>
            <a:ext cx="5616576" cy="9350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59" name="Rectangle 7"/>
          <p:cNvSpPr/>
          <p:nvPr/>
        </p:nvSpPr>
        <p:spPr>
          <a:xfrm>
            <a:off x="827087" y="4149725"/>
            <a:ext cx="792163" cy="5032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whole" bldLvl="1" animBg="1" rev="0" advAuto="0" spid="156" grpId="1"/>
      <p:bldP build="whole" bldLvl="1" animBg="1" rev="0" advAuto="0" spid="158" grpId="4"/>
      <p:bldP build="whole" bldLvl="1" animBg="1" rev="0" advAuto="0" spid="159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61915"/>
            <a:ext cx="7848601" cy="679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215" y="4076701"/>
            <a:ext cx="7272337" cy="154622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4"/>
          <p:cNvSpPr/>
          <p:nvPr/>
        </p:nvSpPr>
        <p:spPr>
          <a:xfrm>
            <a:off x="755649" y="5589587"/>
            <a:ext cx="7272340" cy="12684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5" y="25400"/>
            <a:ext cx="8207376" cy="6815139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Line 8"/>
          <p:cNvSpPr/>
          <p:nvPr/>
        </p:nvSpPr>
        <p:spPr>
          <a:xfrm flipH="1">
            <a:off x="4571999" y="0"/>
            <a:ext cx="1" cy="68580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7" name="Line 9"/>
          <p:cNvSpPr/>
          <p:nvPr/>
        </p:nvSpPr>
        <p:spPr>
          <a:xfrm>
            <a:off x="2484440" y="4292601"/>
            <a:ext cx="142876" cy="504826"/>
          </a:xfrm>
          <a:prstGeom prst="line">
            <a:avLst/>
          </a:prstGeom>
          <a:ln w="19050"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Line 10"/>
          <p:cNvSpPr/>
          <p:nvPr/>
        </p:nvSpPr>
        <p:spPr>
          <a:xfrm flipH="1">
            <a:off x="2987676" y="4292601"/>
            <a:ext cx="360365" cy="936626"/>
          </a:xfrm>
          <a:prstGeom prst="line">
            <a:avLst/>
          </a:prstGeom>
          <a:ln w="19050"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9" name="Line 11"/>
          <p:cNvSpPr/>
          <p:nvPr/>
        </p:nvSpPr>
        <p:spPr>
          <a:xfrm>
            <a:off x="6084887" y="4365625"/>
            <a:ext cx="215901" cy="503239"/>
          </a:xfrm>
          <a:prstGeom prst="line">
            <a:avLst/>
          </a:prstGeom>
          <a:ln w="19050"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Line 12"/>
          <p:cNvSpPr/>
          <p:nvPr/>
        </p:nvSpPr>
        <p:spPr>
          <a:xfrm flipH="1">
            <a:off x="6732589" y="4292601"/>
            <a:ext cx="720726" cy="936626"/>
          </a:xfrm>
          <a:prstGeom prst="line">
            <a:avLst/>
          </a:prstGeom>
          <a:ln w="19050"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Rectangle 13"/>
          <p:cNvSpPr/>
          <p:nvPr/>
        </p:nvSpPr>
        <p:spPr>
          <a:xfrm>
            <a:off x="755649" y="4292600"/>
            <a:ext cx="7272340" cy="2565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72" name="Rectangle 14"/>
          <p:cNvSpPr/>
          <p:nvPr/>
        </p:nvSpPr>
        <p:spPr>
          <a:xfrm>
            <a:off x="2268540" y="1557340"/>
            <a:ext cx="1366838" cy="358776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Výchozí návrh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Výchozí návrh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