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 b="def" i="def"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Arial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názvu"/>
          <p:cNvSpPr txBox="1"/>
          <p:nvPr>
            <p:ph type="title"/>
          </p:nvPr>
        </p:nvSpPr>
        <p:spPr>
          <a:xfrm>
            <a:off x="914400" y="1122362"/>
            <a:ext cx="10363200" cy="2387602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Text názvu</a:t>
            </a:r>
          </a:p>
        </p:txBody>
      </p:sp>
      <p:sp>
        <p:nvSpPr>
          <p:cNvPr id="12" name="Text úrovně 1…"/>
          <p:cNvSpPr txBox="1"/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3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 názvu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93" name="Text úrovně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94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 názvu"/>
          <p:cNvSpPr txBox="1"/>
          <p:nvPr>
            <p:ph type="title"/>
          </p:nvPr>
        </p:nvSpPr>
        <p:spPr>
          <a:xfrm>
            <a:off x="8724900" y="365125"/>
            <a:ext cx="2628901" cy="5811838"/>
          </a:xfrm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102" name="Text úrovně 1…"/>
          <p:cNvSpPr txBox="1"/>
          <p:nvPr>
            <p:ph type="body" idx="1"/>
          </p:nvPr>
        </p:nvSpPr>
        <p:spPr>
          <a:xfrm>
            <a:off x="838200" y="365125"/>
            <a:ext cx="7734301" cy="5811838"/>
          </a:xfrm>
          <a:prstGeom prst="rect">
            <a:avLst/>
          </a:prstGeom>
        </p:spPr>
        <p:txBody>
          <a:bodyPr/>
          <a:lstStyle/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03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rázdný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Číslo snímku"/>
          <p:cNvSpPr txBox="1"/>
          <p:nvPr>
            <p:ph type="sldNum" sz="quarter" idx="2"/>
          </p:nvPr>
        </p:nvSpPr>
        <p:spPr>
          <a:xfrm>
            <a:off x="9908892" y="6245225"/>
            <a:ext cx="301909" cy="288824"/>
          </a:xfrm>
          <a:prstGeom prst="rect">
            <a:avLst/>
          </a:prstGeom>
        </p:spPr>
        <p:txBody>
          <a:bodyPr lIns="45719" tIns="45719" rIns="45719" bIns="45719" anchor="t"/>
          <a:lstStyle>
            <a:lvl1pPr>
              <a:defRPr sz="140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názvu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21" name="Text úrovně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22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názvu"/>
          <p:cNvSpPr txBox="1"/>
          <p:nvPr>
            <p:ph type="title"/>
          </p:nvPr>
        </p:nvSpPr>
        <p:spPr>
          <a:xfrm>
            <a:off x="831850" y="1709740"/>
            <a:ext cx="10515601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Text názvu</a:t>
            </a:r>
          </a:p>
        </p:txBody>
      </p:sp>
      <p:sp>
        <p:nvSpPr>
          <p:cNvPr id="30" name="Text úrovně 1…"/>
          <p:cNvSpPr txBox="1"/>
          <p:nvPr>
            <p:ph type="body" sz="quarter" idx="1"/>
          </p:nvPr>
        </p:nvSpPr>
        <p:spPr>
          <a:xfrm>
            <a:off x="831850" y="4589464"/>
            <a:ext cx="10515601" cy="1500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/>
            </a:lvl1pPr>
            <a:lvl2pPr marL="0" indent="0">
              <a:buSzTx/>
              <a:buFontTx/>
              <a:buNone/>
              <a:defRPr sz="2400"/>
            </a:lvl2pPr>
            <a:lvl3pPr marL="0" indent="0">
              <a:buSzTx/>
              <a:buFontTx/>
              <a:buNone/>
              <a:defRPr sz="2400"/>
            </a:lvl3pPr>
            <a:lvl4pPr marL="0" indent="0">
              <a:buSzTx/>
              <a:buFontTx/>
              <a:buNone/>
              <a:defRPr sz="2400"/>
            </a:lvl4pPr>
            <a:lvl5pPr marL="0" indent="0">
              <a:buSzTx/>
              <a:buFontTx/>
              <a:buNone/>
              <a:defRPr sz="2400"/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31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názvu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39" name="Text úrovně 1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0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 názvu"/>
          <p:cNvSpPr txBox="1"/>
          <p:nvPr>
            <p:ph type="title"/>
          </p:nvPr>
        </p:nvSpPr>
        <p:spPr>
          <a:xfrm>
            <a:off x="839788" y="365125"/>
            <a:ext cx="10515602" cy="1325564"/>
          </a:xfrm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48" name="Text úrovně 1…"/>
          <p:cNvSpPr txBox="1"/>
          <p:nvPr>
            <p:ph type="body" sz="quarter" idx="1"/>
          </p:nvPr>
        </p:nvSpPr>
        <p:spPr>
          <a:xfrm>
            <a:off x="839788" y="1681164"/>
            <a:ext cx="5157789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0">
              <a:buSzTx/>
              <a:buFontTx/>
              <a:buNone/>
              <a:defRPr b="1" sz="2400"/>
            </a:lvl2pPr>
            <a:lvl3pPr marL="0" indent="0">
              <a:buSzTx/>
              <a:buFontTx/>
              <a:buNone/>
              <a:defRPr b="1" sz="2400"/>
            </a:lvl3pPr>
            <a:lvl4pPr marL="0" indent="0">
              <a:buSzTx/>
              <a:buFontTx/>
              <a:buNone/>
              <a:defRPr b="1" sz="2400"/>
            </a:lvl4pPr>
            <a:lvl5pPr marL="0" indent="0">
              <a:buSzTx/>
              <a:buFontTx/>
              <a:buNone/>
              <a:defRPr b="1" sz="2400"/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6172200" y="1681164"/>
            <a:ext cx="5183190" cy="823914"/>
          </a:xfrm>
          <a:prstGeom prst="rect">
            <a:avLst/>
          </a:prstGeom>
        </p:spPr>
        <p:txBody>
          <a:bodyPr anchor="b"/>
          <a:lstStyle/>
          <a:p>
            <a:pPr/>
          </a:p>
        </p:txBody>
      </p:sp>
      <p:sp>
        <p:nvSpPr>
          <p:cNvPr id="50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 názvu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58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 názvu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Text názvu</a:t>
            </a:r>
          </a:p>
        </p:txBody>
      </p:sp>
      <p:sp>
        <p:nvSpPr>
          <p:cNvPr id="73" name="Text úrovně 1…"/>
          <p:cNvSpPr txBox="1"/>
          <p:nvPr>
            <p:ph type="body" sz="half" idx="1"/>
          </p:nvPr>
        </p:nvSpPr>
        <p:spPr>
          <a:xfrm>
            <a:off x="5183189" y="987425"/>
            <a:ext cx="6172202" cy="487362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74" name="Text Placeholder 3"/>
          <p:cNvSpPr/>
          <p:nvPr>
            <p:ph type="body" sz="quarter" idx="2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5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 názvu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Text názvu</a:t>
            </a:r>
          </a:p>
        </p:txBody>
      </p:sp>
      <p:sp>
        <p:nvSpPr>
          <p:cNvPr id="83" name="Picture Placeholder 2"/>
          <p:cNvSpPr/>
          <p:nvPr>
            <p:ph type="pic" sz="half" idx="21"/>
          </p:nvPr>
        </p:nvSpPr>
        <p:spPr>
          <a:xfrm>
            <a:off x="5183189" y="987425"/>
            <a:ext cx="6172202" cy="487362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Text úrovně 1…"/>
          <p:cNvSpPr txBox="1"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85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názvu"/>
          <p:cNvSpPr txBox="1"/>
          <p:nvPr>
            <p:ph type="title"/>
          </p:nvPr>
        </p:nvSpPr>
        <p:spPr>
          <a:xfrm>
            <a:off x="838200" y="365125"/>
            <a:ext cx="1051560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/>
            <a:r>
              <a:t>Text názvu</a:t>
            </a:r>
          </a:p>
        </p:txBody>
      </p:sp>
      <p:sp>
        <p:nvSpPr>
          <p:cNvPr id="3" name="Text úrovně 1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" name="Číslo snímku"/>
          <p:cNvSpPr txBox="1"/>
          <p:nvPr>
            <p:ph type="sldNum" sz="quarter" idx="2"/>
          </p:nvPr>
        </p:nvSpPr>
        <p:spPr>
          <a:xfrm>
            <a:off x="11097264" y="6401183"/>
            <a:ext cx="256539" cy="275465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image" Target="../media/image4.png"/><Relationship Id="rId5" Type="http://schemas.openxmlformats.org/officeDocument/2006/relationships/image" Target="../media/image12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image" Target="../media/image4.png"/><Relationship Id="rId5" Type="http://schemas.openxmlformats.org/officeDocument/2006/relationships/image" Target="../media/image1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 Box 2"/>
          <p:cNvSpPr txBox="1"/>
          <p:nvPr/>
        </p:nvSpPr>
        <p:spPr>
          <a:xfrm>
            <a:off x="5016501" y="233364"/>
            <a:ext cx="2236278" cy="403805"/>
          </a:xfrm>
          <a:prstGeom prst="rect">
            <a:avLst/>
          </a:prstGeom>
          <a:solidFill>
            <a:srgbClr val="FFFFFF"/>
          </a:solidFill>
          <a:ln w="28575">
            <a:solidFill>
              <a:srgbClr val="FF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2000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C0C0C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Karyotyp člověka</a:t>
            </a:r>
          </a:p>
        </p:txBody>
      </p:sp>
      <p:grpSp>
        <p:nvGrpSpPr>
          <p:cNvPr id="122" name="Picture 7"/>
          <p:cNvGrpSpPr/>
          <p:nvPr/>
        </p:nvGrpSpPr>
        <p:grpSpPr>
          <a:xfrm>
            <a:off x="3935759" y="1279259"/>
            <a:ext cx="4342848" cy="3401157"/>
            <a:chOff x="-1" y="0"/>
            <a:chExt cx="4342847" cy="3401155"/>
          </a:xfrm>
        </p:grpSpPr>
        <p:sp>
          <p:nvSpPr>
            <p:cNvPr id="120" name="Tvar"/>
            <p:cNvSpPr/>
            <p:nvPr/>
          </p:nvSpPr>
          <p:spPr>
            <a:xfrm>
              <a:off x="-2" y="-1"/>
              <a:ext cx="4342848" cy="3401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856"/>
                  </a:moveTo>
                  <a:cubicBezTo>
                    <a:pt x="0" y="831"/>
                    <a:pt x="651" y="0"/>
                    <a:pt x="1454" y="0"/>
                  </a:cubicBezTo>
                  <a:lnTo>
                    <a:pt x="20146" y="0"/>
                  </a:lnTo>
                  <a:cubicBezTo>
                    <a:pt x="20949" y="0"/>
                    <a:pt x="21600" y="831"/>
                    <a:pt x="21600" y="1856"/>
                  </a:cubicBezTo>
                  <a:lnTo>
                    <a:pt x="21600" y="19744"/>
                  </a:lnTo>
                  <a:cubicBezTo>
                    <a:pt x="21600" y="20769"/>
                    <a:pt x="20949" y="21600"/>
                    <a:pt x="20146" y="21600"/>
                  </a:cubicBezTo>
                  <a:lnTo>
                    <a:pt x="1454" y="21600"/>
                  </a:lnTo>
                  <a:cubicBezTo>
                    <a:pt x="651" y="21600"/>
                    <a:pt x="0" y="20769"/>
                    <a:pt x="0" y="19744"/>
                  </a:cubicBezTo>
                  <a:close/>
                </a:path>
              </a:pathLst>
            </a:cu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pic>
          <p:nvPicPr>
            <p:cNvPr id="121" name="image2.png" descr="image2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-1" y="-1"/>
              <a:ext cx="4342848" cy="3401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3" y="0"/>
                  </a:moveTo>
                  <a:cubicBezTo>
                    <a:pt x="650" y="0"/>
                    <a:pt x="0" y="830"/>
                    <a:pt x="0" y="1855"/>
                  </a:cubicBezTo>
                  <a:lnTo>
                    <a:pt x="0" y="19742"/>
                  </a:lnTo>
                  <a:cubicBezTo>
                    <a:pt x="0" y="20768"/>
                    <a:pt x="650" y="21600"/>
                    <a:pt x="1453" y="21600"/>
                  </a:cubicBezTo>
                  <a:lnTo>
                    <a:pt x="20143" y="21600"/>
                  </a:lnTo>
                  <a:cubicBezTo>
                    <a:pt x="20946" y="21600"/>
                    <a:pt x="21600" y="20768"/>
                    <a:pt x="21600" y="19742"/>
                  </a:cubicBezTo>
                  <a:lnTo>
                    <a:pt x="21600" y="1855"/>
                  </a:lnTo>
                  <a:cubicBezTo>
                    <a:pt x="21600" y="830"/>
                    <a:pt x="20946" y="0"/>
                    <a:pt x="20143" y="0"/>
                  </a:cubicBezTo>
                  <a:lnTo>
                    <a:pt x="1453" y="0"/>
                  </a:lnTo>
                  <a:close/>
                </a:path>
              </a:pathLst>
            </a:custGeom>
            <a:ln w="9525" cap="flat">
              <a:solidFill>
                <a:srgbClr val="002060"/>
              </a:solidFill>
              <a:prstDash val="solid"/>
              <a:round/>
            </a:ln>
            <a:effectLst>
              <a:reflection blurRad="0" stA="38000" stPos="0" endA="0" endPos="40000" dist="0" dir="5400000" fadeDir="5400000" sx="100000" sy="-100000" kx="0" ky="0" algn="bl" rotWithShape="0"/>
            </a:effectLst>
          </p:spPr>
        </p:pic>
      </p:grpSp>
      <p:grpSp>
        <p:nvGrpSpPr>
          <p:cNvPr id="125" name="Picture 8"/>
          <p:cNvGrpSpPr/>
          <p:nvPr/>
        </p:nvGrpSpPr>
        <p:grpSpPr>
          <a:xfrm>
            <a:off x="1919534" y="836711"/>
            <a:ext cx="2143129" cy="2143127"/>
            <a:chOff x="-1" y="0"/>
            <a:chExt cx="2143128" cy="2143126"/>
          </a:xfrm>
        </p:grpSpPr>
        <p:sp>
          <p:nvSpPr>
            <p:cNvPr id="123" name="Tvar"/>
            <p:cNvSpPr/>
            <p:nvPr/>
          </p:nvSpPr>
          <p:spPr>
            <a:xfrm>
              <a:off x="-2" y="-1"/>
              <a:ext cx="2143129" cy="2143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856"/>
                  </a:moveTo>
                  <a:cubicBezTo>
                    <a:pt x="0" y="831"/>
                    <a:pt x="831" y="0"/>
                    <a:pt x="1856" y="0"/>
                  </a:cubicBezTo>
                  <a:lnTo>
                    <a:pt x="19744" y="0"/>
                  </a:lnTo>
                  <a:cubicBezTo>
                    <a:pt x="20769" y="0"/>
                    <a:pt x="21600" y="831"/>
                    <a:pt x="21600" y="1856"/>
                  </a:cubicBezTo>
                  <a:lnTo>
                    <a:pt x="21600" y="19744"/>
                  </a:lnTo>
                  <a:cubicBezTo>
                    <a:pt x="21600" y="20769"/>
                    <a:pt x="20769" y="21600"/>
                    <a:pt x="19744" y="21600"/>
                  </a:cubicBezTo>
                  <a:lnTo>
                    <a:pt x="1856" y="21600"/>
                  </a:lnTo>
                  <a:cubicBezTo>
                    <a:pt x="831" y="21600"/>
                    <a:pt x="0" y="20769"/>
                    <a:pt x="0" y="19744"/>
                  </a:cubicBezTo>
                  <a:close/>
                </a:path>
              </a:pathLst>
            </a:cu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pic>
          <p:nvPicPr>
            <p:cNvPr id="124" name="image3.png" descr="image3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0" r="0" b="0"/>
            <a:stretch>
              <a:fillRect/>
            </a:stretch>
          </p:blipFill>
          <p:spPr>
            <a:xfrm>
              <a:off x="0" y="0"/>
              <a:ext cx="2143126" cy="2143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56" y="0"/>
                  </a:moveTo>
                  <a:cubicBezTo>
                    <a:pt x="831" y="0"/>
                    <a:pt x="0" y="831"/>
                    <a:pt x="0" y="1856"/>
                  </a:cubicBezTo>
                  <a:lnTo>
                    <a:pt x="0" y="19744"/>
                  </a:lnTo>
                  <a:cubicBezTo>
                    <a:pt x="0" y="20769"/>
                    <a:pt x="831" y="21600"/>
                    <a:pt x="1856" y="21600"/>
                  </a:cubicBezTo>
                  <a:lnTo>
                    <a:pt x="19744" y="21600"/>
                  </a:lnTo>
                  <a:cubicBezTo>
                    <a:pt x="20769" y="21600"/>
                    <a:pt x="21600" y="20769"/>
                    <a:pt x="21600" y="19744"/>
                  </a:cubicBezTo>
                  <a:lnTo>
                    <a:pt x="21600" y="1856"/>
                  </a:lnTo>
                  <a:cubicBezTo>
                    <a:pt x="21600" y="831"/>
                    <a:pt x="20769" y="0"/>
                    <a:pt x="19744" y="0"/>
                  </a:cubicBezTo>
                  <a:lnTo>
                    <a:pt x="1856" y="0"/>
                  </a:lnTo>
                  <a:close/>
                </a:path>
              </a:pathLst>
            </a:custGeom>
            <a:ln w="9525" cap="flat">
              <a:solidFill>
                <a:srgbClr val="002060"/>
              </a:solidFill>
              <a:prstDash val="solid"/>
              <a:round/>
            </a:ln>
            <a:effectLst>
              <a:reflection blurRad="0" stA="38000" stPos="0" endA="0" endPos="40000" dist="0" dir="5400000" fadeDir="5400000" sx="100000" sy="-100000" kx="0" ky="0" algn="bl" rotWithShape="0"/>
            </a:effectLst>
          </p:spPr>
        </p:pic>
      </p:grpSp>
      <p:grpSp>
        <p:nvGrpSpPr>
          <p:cNvPr id="128" name="Picture 9"/>
          <p:cNvGrpSpPr/>
          <p:nvPr/>
        </p:nvGrpSpPr>
        <p:grpSpPr>
          <a:xfrm>
            <a:off x="6123420" y="4004401"/>
            <a:ext cx="2438403" cy="1828803"/>
            <a:chOff x="-1" y="-1"/>
            <a:chExt cx="2438401" cy="1828802"/>
          </a:xfrm>
        </p:grpSpPr>
        <p:sp>
          <p:nvSpPr>
            <p:cNvPr id="126" name="Tvar"/>
            <p:cNvSpPr/>
            <p:nvPr/>
          </p:nvSpPr>
          <p:spPr>
            <a:xfrm>
              <a:off x="-2" y="-2"/>
              <a:ext cx="2438403" cy="1828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856"/>
                  </a:moveTo>
                  <a:cubicBezTo>
                    <a:pt x="0" y="831"/>
                    <a:pt x="623" y="0"/>
                    <a:pt x="1392" y="0"/>
                  </a:cubicBezTo>
                  <a:lnTo>
                    <a:pt x="20208" y="0"/>
                  </a:lnTo>
                  <a:cubicBezTo>
                    <a:pt x="20977" y="0"/>
                    <a:pt x="21600" y="831"/>
                    <a:pt x="21600" y="1856"/>
                  </a:cubicBezTo>
                  <a:lnTo>
                    <a:pt x="21600" y="19744"/>
                  </a:lnTo>
                  <a:cubicBezTo>
                    <a:pt x="21600" y="20769"/>
                    <a:pt x="20977" y="21600"/>
                    <a:pt x="20208" y="21600"/>
                  </a:cubicBezTo>
                  <a:lnTo>
                    <a:pt x="1392" y="21600"/>
                  </a:lnTo>
                  <a:cubicBezTo>
                    <a:pt x="623" y="21600"/>
                    <a:pt x="0" y="20769"/>
                    <a:pt x="0" y="19744"/>
                  </a:cubicBezTo>
                  <a:close/>
                </a:path>
              </a:pathLst>
            </a:cu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pic>
          <p:nvPicPr>
            <p:cNvPr id="127" name="image4.png" descr="image4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0" t="0" r="0" b="0"/>
            <a:stretch>
              <a:fillRect/>
            </a:stretch>
          </p:blipFill>
          <p:spPr>
            <a:xfrm>
              <a:off x="-1" y="-1"/>
              <a:ext cx="2438401" cy="1828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92" y="0"/>
                  </a:moveTo>
                  <a:cubicBezTo>
                    <a:pt x="623" y="0"/>
                    <a:pt x="0" y="831"/>
                    <a:pt x="0" y="1856"/>
                  </a:cubicBezTo>
                  <a:lnTo>
                    <a:pt x="0" y="19744"/>
                  </a:lnTo>
                  <a:cubicBezTo>
                    <a:pt x="0" y="20769"/>
                    <a:pt x="623" y="21600"/>
                    <a:pt x="1392" y="21600"/>
                  </a:cubicBezTo>
                  <a:lnTo>
                    <a:pt x="20208" y="21600"/>
                  </a:lnTo>
                  <a:cubicBezTo>
                    <a:pt x="20977" y="21600"/>
                    <a:pt x="21600" y="20769"/>
                    <a:pt x="21600" y="19744"/>
                  </a:cubicBezTo>
                  <a:lnTo>
                    <a:pt x="21600" y="1856"/>
                  </a:lnTo>
                  <a:cubicBezTo>
                    <a:pt x="21600" y="831"/>
                    <a:pt x="20977" y="0"/>
                    <a:pt x="20208" y="0"/>
                  </a:cubicBezTo>
                  <a:lnTo>
                    <a:pt x="1392" y="0"/>
                  </a:lnTo>
                  <a:close/>
                </a:path>
              </a:pathLst>
            </a:custGeom>
            <a:ln w="9525" cap="flat">
              <a:solidFill>
                <a:srgbClr val="002060"/>
              </a:solidFill>
              <a:prstDash val="solid"/>
              <a:round/>
            </a:ln>
            <a:effectLst>
              <a:reflection blurRad="0" stA="38000" stPos="0" endA="0" endPos="40000" dist="0" dir="5400000" fadeDir="5400000" sx="100000" sy="-100000" kx="0" ky="0" algn="bl" rotWithShape="0"/>
            </a:effectLst>
          </p:spPr>
        </p:pic>
      </p:grpSp>
      <p:grpSp>
        <p:nvGrpSpPr>
          <p:cNvPr id="131" name="Picture 10"/>
          <p:cNvGrpSpPr/>
          <p:nvPr/>
        </p:nvGrpSpPr>
        <p:grpSpPr>
          <a:xfrm>
            <a:off x="7824191" y="5157191"/>
            <a:ext cx="2552704" cy="1514478"/>
            <a:chOff x="-1" y="-1"/>
            <a:chExt cx="2552702" cy="1514477"/>
          </a:xfrm>
        </p:grpSpPr>
        <p:sp>
          <p:nvSpPr>
            <p:cNvPr id="129" name="Tvar"/>
            <p:cNvSpPr/>
            <p:nvPr/>
          </p:nvSpPr>
          <p:spPr>
            <a:xfrm>
              <a:off x="-2" y="-2"/>
              <a:ext cx="2552704" cy="1514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856"/>
                  </a:moveTo>
                  <a:cubicBezTo>
                    <a:pt x="0" y="831"/>
                    <a:pt x="493" y="0"/>
                    <a:pt x="1101" y="0"/>
                  </a:cubicBezTo>
                  <a:lnTo>
                    <a:pt x="20499" y="0"/>
                  </a:lnTo>
                  <a:cubicBezTo>
                    <a:pt x="21107" y="0"/>
                    <a:pt x="21600" y="831"/>
                    <a:pt x="21600" y="1856"/>
                  </a:cubicBezTo>
                  <a:lnTo>
                    <a:pt x="21600" y="19744"/>
                  </a:lnTo>
                  <a:cubicBezTo>
                    <a:pt x="21600" y="20769"/>
                    <a:pt x="21107" y="21600"/>
                    <a:pt x="20499" y="21600"/>
                  </a:cubicBezTo>
                  <a:lnTo>
                    <a:pt x="1101" y="21600"/>
                  </a:lnTo>
                  <a:cubicBezTo>
                    <a:pt x="493" y="21600"/>
                    <a:pt x="0" y="20769"/>
                    <a:pt x="0" y="19744"/>
                  </a:cubicBezTo>
                  <a:close/>
                </a:path>
              </a:pathLst>
            </a:cu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pic>
          <p:nvPicPr>
            <p:cNvPr id="130" name="image5.png" descr="image5.pn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0" t="0" r="0" b="0"/>
            <a:stretch>
              <a:fillRect/>
            </a:stretch>
          </p:blipFill>
          <p:spPr>
            <a:xfrm>
              <a:off x="0" y="-1"/>
              <a:ext cx="2552701" cy="1514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1" y="0"/>
                  </a:moveTo>
                  <a:cubicBezTo>
                    <a:pt x="493" y="0"/>
                    <a:pt x="0" y="831"/>
                    <a:pt x="0" y="1857"/>
                  </a:cubicBezTo>
                  <a:lnTo>
                    <a:pt x="0" y="19743"/>
                  </a:lnTo>
                  <a:cubicBezTo>
                    <a:pt x="0" y="20769"/>
                    <a:pt x="493" y="21600"/>
                    <a:pt x="1101" y="21600"/>
                  </a:cubicBezTo>
                  <a:lnTo>
                    <a:pt x="20499" y="21600"/>
                  </a:lnTo>
                  <a:cubicBezTo>
                    <a:pt x="21107" y="21600"/>
                    <a:pt x="21600" y="20769"/>
                    <a:pt x="21600" y="19743"/>
                  </a:cubicBezTo>
                  <a:lnTo>
                    <a:pt x="21600" y="1857"/>
                  </a:lnTo>
                  <a:cubicBezTo>
                    <a:pt x="21600" y="831"/>
                    <a:pt x="21107" y="0"/>
                    <a:pt x="20499" y="0"/>
                  </a:cubicBezTo>
                  <a:lnTo>
                    <a:pt x="1101" y="0"/>
                  </a:lnTo>
                  <a:close/>
                </a:path>
              </a:pathLst>
            </a:custGeom>
            <a:ln w="9525" cap="flat">
              <a:solidFill>
                <a:srgbClr val="002060"/>
              </a:solidFill>
              <a:prstDash val="solid"/>
              <a:round/>
            </a:ln>
            <a:effectLst>
              <a:reflection blurRad="0" stA="38000" stPos="0" endA="0" endPos="40000" dist="0" dir="5400000" fadeDir="5400000" sx="100000" sy="-100000" kx="0" ky="0" algn="bl" rotWithShape="0"/>
            </a:effectLst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 Box 2"/>
          <p:cNvSpPr txBox="1"/>
          <p:nvPr/>
        </p:nvSpPr>
        <p:spPr>
          <a:xfrm>
            <a:off x="1992313" y="3979862"/>
            <a:ext cx="5304717" cy="1160285"/>
          </a:xfrm>
          <a:prstGeom prst="rect">
            <a:avLst/>
          </a:prstGeom>
          <a:solidFill>
            <a:srgbClr val="CCFFFF">
              <a:alpha val="95000"/>
            </a:srgbClr>
          </a:solidFill>
          <a:ln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1800" u="sng">
                <a:solidFill>
                  <a:srgbClr val="FF00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Výhody oproti pruhování:</a:t>
            </a:r>
            <a:endParaRPr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  - méně pracná</a:t>
            </a:r>
            <a:endParaRPr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  - nevyžaduje pro vyhodnocení takovou zkušenost</a:t>
            </a:r>
            <a:endParaRPr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  - odhalí i mikrodelece a drobné translokace</a:t>
            </a:r>
          </a:p>
        </p:txBody>
      </p:sp>
      <p:pic>
        <p:nvPicPr>
          <p:cNvPr id="180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35188" y="692151"/>
            <a:ext cx="3695702" cy="2684467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sx="100000" sy="100000" kx="0" ky="0" algn="b" rotWithShape="0" blurRad="292100" dist="139700" dir="2700000">
              <a:srgbClr val="333333">
                <a:alpha val="64999"/>
              </a:srgbClr>
            </a:outerShdw>
          </a:effectLst>
        </p:spPr>
      </p:pic>
      <p:pic>
        <p:nvPicPr>
          <p:cNvPr id="181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40462" y="692151"/>
            <a:ext cx="3783014" cy="2735267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sx="100000" sy="100000" kx="0" ky="0" algn="b" rotWithShape="0" blurRad="292100" dist="139700" dir="2700000">
              <a:srgbClr val="333333">
                <a:alpha val="64999"/>
              </a:srgbClr>
            </a:outerShdw>
          </a:effectLst>
        </p:spPr>
      </p:pic>
      <p:pic>
        <p:nvPicPr>
          <p:cNvPr id="182" name="Picture 10" descr="Picture 10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24788" y="5154614"/>
            <a:ext cx="2552702" cy="1514477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sx="100000" sy="100000" kx="0" ky="0" algn="b" rotWithShape="0" blurRad="292100" dist="139700" dir="2700000">
              <a:srgbClr val="333333">
                <a:alpha val="64999"/>
              </a:srgbClr>
            </a:outerShdw>
          </a:effectLst>
        </p:spPr>
      </p:pic>
      <p:pic>
        <p:nvPicPr>
          <p:cNvPr id="183" name="Picture 11" descr="Picture 1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256589" y="3284537"/>
            <a:ext cx="1871664" cy="1795464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sx="100000" sy="100000" kx="0" ky="0" algn="b" rotWithShape="0" blurRad="292100" dist="139700" dir="2700000">
              <a:srgbClr val="333333">
                <a:alpha val="64999"/>
              </a:srgbClr>
            </a:outerShdw>
          </a:effectLst>
        </p:spPr>
      </p:pic>
      <p:sp>
        <p:nvSpPr>
          <p:cNvPr id="184" name="Text Box 2"/>
          <p:cNvSpPr txBox="1"/>
          <p:nvPr/>
        </p:nvSpPr>
        <p:spPr>
          <a:xfrm>
            <a:off x="1992313" y="5331709"/>
            <a:ext cx="5304717" cy="1160286"/>
          </a:xfrm>
          <a:prstGeom prst="rect">
            <a:avLst/>
          </a:prstGeom>
          <a:solidFill>
            <a:srgbClr val="CCFFFF">
              <a:alpha val="95000"/>
            </a:srgbClr>
          </a:solidFill>
          <a:ln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1800" u="sng">
                <a:solidFill>
                  <a:srgbClr val="FF00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Nevýhody:</a:t>
            </a:r>
            <a:endParaRPr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   - lze sledovat jen oblast, k níž máme sondu</a:t>
            </a:r>
            <a:endParaRPr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   - nutný je fluorescenční mikroskop</a:t>
            </a:r>
            <a:endParaRPr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   - preparát není trvalý („zháší“)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500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4" dur="500"/>
                                        <p:tgtEl>
                                          <p:spTgt spid="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8" dur="500"/>
                                        <p:tgtEl>
                                          <p:spTgt spid="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500"/>
                                        <p:tgtEl>
                                          <p:spTgt spid="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8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500"/>
                                        <p:tgtEl>
                                          <p:spTgt spid="18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Class="entr" nodeType="withEffect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0" dur="500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4" dur="500"/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8" dur="500"/>
                                        <p:tgtEl>
                                          <p:spTgt spid="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2" dur="500"/>
                                        <p:tgtEl>
                                          <p:spTgt spid="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84" grpId="2"/>
      <p:bldP build="p" bldLvl="5" animBg="1" rev="0" advAuto="0" spid="17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 Box 3"/>
          <p:cNvSpPr txBox="1"/>
          <p:nvPr/>
        </p:nvSpPr>
        <p:spPr>
          <a:xfrm>
            <a:off x="1703388" y="595315"/>
            <a:ext cx="8690744" cy="1960386"/>
          </a:xfrm>
          <a:prstGeom prst="rect">
            <a:avLst/>
          </a:prstGeom>
          <a:solidFill>
            <a:srgbClr val="CCFFFF">
              <a:alpha val="95000"/>
            </a:srgbClr>
          </a:solidFill>
          <a:ln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1800" u="sng">
                <a:solidFill>
                  <a:srgbClr val="FF00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Hlavní zásady klasifikace lidských chromozomů:</a:t>
            </a:r>
            <a:endParaRPr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defRPr b="1" sz="1800" u="sng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defRPr sz="1800">
                <a:solidFill>
                  <a:srgbClr val="0066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1960</a:t>
            </a:r>
            <a:r>
              <a:rPr>
                <a:solidFill>
                  <a:srgbClr val="FFFF00"/>
                </a:solidFill>
              </a:rPr>
              <a:t> </a:t>
            </a:r>
            <a:r>
              <a:rPr>
                <a:solidFill>
                  <a:srgbClr val="000000"/>
                </a:solidFill>
              </a:rPr>
              <a:t>- Denverská konference – člověk má 23 párů chromozomů </a:t>
            </a:r>
            <a:endParaRPr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                                                         č. 1 až 22 = autozomy</a:t>
            </a:r>
            <a:endParaRPr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                                                         č. 23 = gonozomy</a:t>
            </a:r>
            <a:endParaRPr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defRPr sz="18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defRPr sz="1800">
                <a:solidFill>
                  <a:srgbClr val="0066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1963</a:t>
            </a:r>
            <a:r>
              <a:rPr>
                <a:solidFill>
                  <a:srgbClr val="FFFF00"/>
                </a:solidFill>
              </a:rPr>
              <a:t> </a:t>
            </a:r>
            <a:r>
              <a:rPr>
                <a:solidFill>
                  <a:srgbClr val="000000"/>
                </a:solidFill>
              </a:rPr>
              <a:t>- Londýnská konference – rozdělení chromozomů do 7 skupin dle morfometriky</a:t>
            </a:r>
          </a:p>
        </p:txBody>
      </p:sp>
      <p:sp>
        <p:nvSpPr>
          <p:cNvPr id="187" name="Text Box 4"/>
          <p:cNvSpPr txBox="1"/>
          <p:nvPr/>
        </p:nvSpPr>
        <p:spPr>
          <a:xfrm>
            <a:off x="4224339" y="2684465"/>
            <a:ext cx="3196976" cy="1960386"/>
          </a:xfrm>
          <a:prstGeom prst="rect">
            <a:avLst/>
          </a:prstGeom>
          <a:solidFill>
            <a:srgbClr val="CCFFFF">
              <a:alpha val="95000"/>
            </a:srgbClr>
          </a:solidFill>
          <a:ln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800">
                <a:solidFill>
                  <a:srgbClr val="FF26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A – chromozomy č. 1-3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defRPr sz="1800">
                <a:solidFill>
                  <a:srgbClr val="FF26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B – chromozomy č. 4 a 5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defRPr sz="1800">
                <a:solidFill>
                  <a:srgbClr val="FF26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C – chromozomy č. 6-12, X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defRPr sz="1800">
                <a:solidFill>
                  <a:srgbClr val="FF26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D – chromozomy č. 13-15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defRPr sz="1800">
                <a:solidFill>
                  <a:srgbClr val="FF26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E – chromozomy č. 16-18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defRPr sz="1800">
                <a:solidFill>
                  <a:srgbClr val="FF26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F – chromozomy č. 19 a 20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defRPr sz="1800">
                <a:solidFill>
                  <a:srgbClr val="FF26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G – chromozomy č. 21, 22 a Y</a:t>
            </a:r>
          </a:p>
        </p:txBody>
      </p:sp>
      <p:sp>
        <p:nvSpPr>
          <p:cNvPr id="188" name="Text Box 5"/>
          <p:cNvSpPr txBox="1"/>
          <p:nvPr/>
        </p:nvSpPr>
        <p:spPr>
          <a:xfrm>
            <a:off x="1847850" y="4869160"/>
            <a:ext cx="5057030" cy="360186"/>
          </a:xfrm>
          <a:prstGeom prst="rect">
            <a:avLst/>
          </a:prstGeom>
          <a:solidFill>
            <a:srgbClr val="CCFFFF">
              <a:alpha val="95000"/>
            </a:srgbClr>
          </a:solidFill>
          <a:ln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800">
                <a:solidFill>
                  <a:srgbClr val="0066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1967</a:t>
            </a:r>
            <a:r>
              <a:rPr>
                <a:solidFill>
                  <a:srgbClr val="FFFF00"/>
                </a:solidFill>
              </a:rPr>
              <a:t> </a:t>
            </a:r>
            <a:r>
              <a:rPr>
                <a:solidFill>
                  <a:srgbClr val="000000"/>
                </a:solidFill>
              </a:rPr>
              <a:t>- konference v Chicagu – rozdělení aberací</a:t>
            </a:r>
          </a:p>
        </p:txBody>
      </p:sp>
      <p:sp>
        <p:nvSpPr>
          <p:cNvPr id="189" name="Rectangle 7"/>
          <p:cNvSpPr/>
          <p:nvPr/>
        </p:nvSpPr>
        <p:spPr>
          <a:xfrm>
            <a:off x="1847850" y="5491162"/>
            <a:ext cx="8601668" cy="360185"/>
          </a:xfrm>
          <a:prstGeom prst="rect">
            <a:avLst/>
          </a:prstGeom>
          <a:solidFill>
            <a:srgbClr val="CCFFFF">
              <a:alpha val="95000"/>
            </a:srgbClr>
          </a:solidFill>
          <a:ln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800">
                <a:solidFill>
                  <a:srgbClr val="0066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1971</a:t>
            </a:r>
            <a:r>
              <a:rPr>
                <a:solidFill>
                  <a:srgbClr val="FFFF00"/>
                </a:solidFill>
              </a:rPr>
              <a:t> </a:t>
            </a:r>
            <a:r>
              <a:rPr>
                <a:solidFill>
                  <a:srgbClr val="000000"/>
                </a:solidFill>
              </a:rPr>
              <a:t>- konference v Paříží – zásady pro identifikaci naproužkovaných chromozomů</a:t>
            </a:r>
            <a:r>
              <a:rPr>
                <a:solidFill>
                  <a:srgbClr val="FFFF00"/>
                </a:solidFill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500"/>
                                        <p:tgtEl>
                                          <p:spTgt spid="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9" dur="500"/>
                                        <p:tgtEl>
                                          <p:spTgt spid="1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4" dur="500"/>
                                        <p:tgtEl>
                                          <p:spTgt spid="1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8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3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8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86" grpId="1"/>
      <p:bldP build="whole" bldLvl="1" animBg="1" rev="0" advAuto="0" spid="187" grpId="2"/>
      <p:bldP build="whole" bldLvl="1" animBg="1" rev="0" advAuto="0" spid="189" grpId="4"/>
      <p:bldP build="whole" bldLvl="1" animBg="1" rev="0" advAuto="0" spid="188" grpId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ext Box 3"/>
          <p:cNvSpPr txBox="1"/>
          <p:nvPr/>
        </p:nvSpPr>
        <p:spPr>
          <a:xfrm>
            <a:off x="1847850" y="310353"/>
            <a:ext cx="2356208" cy="379236"/>
          </a:xfrm>
          <a:prstGeom prst="rect">
            <a:avLst/>
          </a:prstGeom>
          <a:solidFill>
            <a:srgbClr val="FFFFFF">
              <a:alpha val="95000"/>
            </a:srgbClr>
          </a:solidFill>
          <a:ln w="28575">
            <a:solidFill>
              <a:srgbClr val="FF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1800">
                <a:solidFill>
                  <a:srgbClr val="FF000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Sestavení karyotypu</a:t>
            </a:r>
          </a:p>
        </p:txBody>
      </p:sp>
      <p:pic>
        <p:nvPicPr>
          <p:cNvPr id="192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19289" y="1773240"/>
            <a:ext cx="3736977" cy="4283077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sx="100000" sy="100000" kx="0" ky="0" algn="b" rotWithShape="0" blurRad="292100" dist="139700" dir="2700000">
              <a:srgbClr val="333333">
                <a:alpha val="64999"/>
              </a:srgbClr>
            </a:outerShdw>
          </a:effectLst>
        </p:spPr>
      </p:pic>
      <p:sp>
        <p:nvSpPr>
          <p:cNvPr id="193" name="Text Box 9"/>
          <p:cNvSpPr txBox="1"/>
          <p:nvPr/>
        </p:nvSpPr>
        <p:spPr>
          <a:xfrm>
            <a:off x="1847850" y="812800"/>
            <a:ext cx="7934399" cy="626886"/>
          </a:xfrm>
          <a:prstGeom prst="rect">
            <a:avLst/>
          </a:prstGeom>
          <a:solidFill>
            <a:srgbClr val="CCFFFF">
              <a:alpha val="95000"/>
            </a:srgbClr>
          </a:solidFill>
          <a:ln>
            <a:solidFill>
              <a:schemeClr val="accent6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1800" u="sng">
                <a:solidFill>
                  <a:srgbClr val="0066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Princip</a:t>
            </a:r>
            <a:r>
              <a:rPr b="0" u="none"/>
              <a:t>:</a:t>
            </a:r>
            <a:r>
              <a:rPr b="0" u="none">
                <a:solidFill>
                  <a:srgbClr val="FFFF00"/>
                </a:solidFill>
              </a:rPr>
              <a:t> </a:t>
            </a:r>
            <a:r>
              <a:rPr b="0" u="none">
                <a:solidFill>
                  <a:srgbClr val="000000"/>
                </a:solidFill>
              </a:rPr>
              <a:t>na základě morfologie a proužkování chromozomy podle idiogramu </a:t>
            </a:r>
            <a:endParaRPr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               uspořádáme do 7 skupin</a:t>
            </a:r>
          </a:p>
        </p:txBody>
      </p:sp>
      <p:sp>
        <p:nvSpPr>
          <p:cNvPr id="194" name="Text Box 10"/>
          <p:cNvSpPr txBox="1"/>
          <p:nvPr/>
        </p:nvSpPr>
        <p:spPr>
          <a:xfrm>
            <a:off x="2319336" y="6237287"/>
            <a:ext cx="2914315" cy="322917"/>
          </a:xfrm>
          <a:prstGeom prst="rect">
            <a:avLst/>
          </a:prstGeom>
          <a:solidFill>
            <a:srgbClr val="CCFFFF">
              <a:alpha val="95000"/>
            </a:srgbClr>
          </a:solidFill>
          <a:ln>
            <a:solidFill>
              <a:schemeClr val="accent6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solidFill>
                  <a:srgbClr val="00660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Idiogram lidských chromozomů</a:t>
            </a:r>
          </a:p>
        </p:txBody>
      </p:sp>
      <p:pic>
        <p:nvPicPr>
          <p:cNvPr id="195" name="Picture 11" descr="Picture 1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80100" y="2565400"/>
            <a:ext cx="4249738" cy="2179641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sx="100000" sy="100000" kx="0" ky="0" algn="b" rotWithShape="0" blurRad="292100" dist="139700" dir="270000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Class="entr" nodeType="after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Class="entr" nodeType="afterEffect" presetSubtype="16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5" grpId="3"/>
      <p:bldP build="whole" bldLvl="1" animBg="1" rev="0" advAuto="0" spid="192" grpId="1"/>
      <p:bldP build="whole" bldLvl="1" animBg="1" rev="0" advAuto="0" spid="194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 Box 4"/>
          <p:cNvSpPr txBox="1"/>
          <p:nvPr/>
        </p:nvSpPr>
        <p:spPr>
          <a:xfrm>
            <a:off x="1847852" y="812798"/>
            <a:ext cx="8332290" cy="3070620"/>
          </a:xfrm>
          <a:prstGeom prst="rect">
            <a:avLst/>
          </a:prstGeom>
          <a:solidFill>
            <a:srgbClr val="CCFFFF">
              <a:alpha val="95000"/>
            </a:srgbClr>
          </a:solidFill>
          <a:ln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1800" u="sng">
                <a:solidFill>
                  <a:srgbClr val="0066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Princip</a:t>
            </a:r>
            <a:r>
              <a:rPr b="0" u="none"/>
              <a:t>: </a:t>
            </a:r>
            <a:r>
              <a:rPr b="0" u="none">
                <a:solidFill>
                  <a:srgbClr val="000000"/>
                </a:solidFill>
              </a:rPr>
              <a:t>na základě morfologie a proužkování chromozomy podle idiogramu </a:t>
            </a:r>
            <a:endParaRPr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               uspořádáme do 7 skupin</a:t>
            </a:r>
            <a:endParaRPr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defRPr sz="18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defRPr b="1" sz="1800" u="sng">
                <a:solidFill>
                  <a:srgbClr val="0066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Postup:</a:t>
            </a:r>
            <a:endParaRPr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- odběr periferní krve</a:t>
            </a:r>
            <a:endParaRPr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- kultivace lymfocytů z periferní krve – indukce z G</a:t>
            </a:r>
            <a:r>
              <a:rPr baseline="-25000"/>
              <a:t>0</a:t>
            </a:r>
            <a:r>
              <a:t> do G</a:t>
            </a:r>
            <a:r>
              <a:rPr baseline="-25000"/>
              <a:t>1</a:t>
            </a:r>
            <a:r>
              <a:t> fáze buněčného cyklu </a:t>
            </a:r>
            <a:endParaRPr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                                                              pomocí speciálního kultivačního média</a:t>
            </a:r>
            <a:endParaRPr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- mitóza při 32 ºC po dobu 72 hodin</a:t>
            </a:r>
            <a:endParaRPr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- působení kolchicinem – zastavení mitózy, synchronizace buněk</a:t>
            </a:r>
            <a:endParaRPr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- hypotonizace a fixace chromozomů</a:t>
            </a:r>
            <a:endParaRPr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- barvení</a:t>
            </a:r>
          </a:p>
        </p:txBody>
      </p:sp>
      <p:sp>
        <p:nvSpPr>
          <p:cNvPr id="198" name="Text Box 3"/>
          <p:cNvSpPr txBox="1"/>
          <p:nvPr/>
        </p:nvSpPr>
        <p:spPr>
          <a:xfrm>
            <a:off x="1847850" y="310353"/>
            <a:ext cx="2356208" cy="379236"/>
          </a:xfrm>
          <a:prstGeom prst="rect">
            <a:avLst/>
          </a:prstGeom>
          <a:solidFill>
            <a:srgbClr val="FFFFFF">
              <a:alpha val="95000"/>
            </a:srgbClr>
          </a:solidFill>
          <a:ln w="28575">
            <a:solidFill>
              <a:srgbClr val="FF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1800">
                <a:solidFill>
                  <a:srgbClr val="FF000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Sestavení karyotypu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500"/>
                                        <p:tgtEl>
                                          <p:spTgt spid="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1" dur="500"/>
                                        <p:tgtEl>
                                          <p:spTgt spid="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6" dur="500"/>
                                        <p:tgtEl>
                                          <p:spTgt spid="1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1" dur="500"/>
                                        <p:tgtEl>
                                          <p:spTgt spid="1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6" dur="500"/>
                                        <p:tgtEl>
                                          <p:spTgt spid="1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9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1" dur="500"/>
                                        <p:tgtEl>
                                          <p:spTgt spid="19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9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ext Box 2"/>
          <p:cNvSpPr txBox="1"/>
          <p:nvPr/>
        </p:nvSpPr>
        <p:spPr>
          <a:xfrm>
            <a:off x="1847852" y="812798"/>
            <a:ext cx="8332290" cy="3070620"/>
          </a:xfrm>
          <a:prstGeom prst="rect">
            <a:avLst/>
          </a:prstGeom>
          <a:solidFill>
            <a:srgbClr val="CCFFFF">
              <a:alpha val="95000"/>
            </a:srgbClr>
          </a:solidFill>
          <a:ln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1800" u="sng">
                <a:solidFill>
                  <a:srgbClr val="0066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Princip</a:t>
            </a:r>
            <a:r>
              <a:rPr b="0" u="none"/>
              <a:t>: </a:t>
            </a:r>
            <a:r>
              <a:rPr b="0" u="none">
                <a:solidFill>
                  <a:srgbClr val="000000"/>
                </a:solidFill>
              </a:rPr>
              <a:t>na základě morfologie a proužkování chromozomy podle idiogramu </a:t>
            </a:r>
            <a:endParaRPr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               uspořádáme do 7 skupin</a:t>
            </a:r>
            <a:endParaRPr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defRPr sz="18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defRPr b="1" sz="1800" u="sng">
                <a:solidFill>
                  <a:srgbClr val="0066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Postup:</a:t>
            </a:r>
            <a:endParaRPr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- odběr periferní krve</a:t>
            </a:r>
            <a:endParaRPr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- kultivace lymfocytů z periferní krve – indukce z G</a:t>
            </a:r>
            <a:r>
              <a:rPr baseline="-25000"/>
              <a:t>0</a:t>
            </a:r>
            <a:r>
              <a:t> do G</a:t>
            </a:r>
            <a:r>
              <a:rPr baseline="-25000"/>
              <a:t>1</a:t>
            </a:r>
            <a:r>
              <a:t> fáze buněčného cyklu </a:t>
            </a:r>
            <a:endParaRPr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                                                              pomocí speciálního kultivačního média</a:t>
            </a:r>
            <a:endParaRPr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- mitóza při 32 ºC po dobu 72 hodin</a:t>
            </a:r>
            <a:endParaRPr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- působení kolchicinem – zastavení mitózy, synchronizace buněk</a:t>
            </a:r>
            <a:endParaRPr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- hypotonizace a fixace chromozomů</a:t>
            </a:r>
            <a:endParaRPr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- barvení</a:t>
            </a:r>
          </a:p>
        </p:txBody>
      </p:sp>
      <p:sp>
        <p:nvSpPr>
          <p:cNvPr id="201" name="Text Box 3"/>
          <p:cNvSpPr txBox="1"/>
          <p:nvPr/>
        </p:nvSpPr>
        <p:spPr>
          <a:xfrm>
            <a:off x="1847527" y="3979862"/>
            <a:ext cx="5380175" cy="2760485"/>
          </a:xfrm>
          <a:prstGeom prst="rect">
            <a:avLst/>
          </a:prstGeom>
          <a:solidFill>
            <a:srgbClr val="CCFFFF">
              <a:alpha val="95000"/>
            </a:srgbClr>
          </a:solidFill>
          <a:ln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1800" u="sng">
                <a:solidFill>
                  <a:srgbClr val="0066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Význam:</a:t>
            </a:r>
            <a:endParaRPr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- určení pohlaví</a:t>
            </a:r>
            <a:endParaRPr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- stanovení změn ve struktuře a počtu chromozomů</a:t>
            </a:r>
            <a:endParaRPr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      </a:t>
            </a:r>
            <a:r>
              <a:rPr b="1" u="sng"/>
              <a:t>Př.:</a:t>
            </a:r>
            <a:endParaRPr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        zdravý muž – zápis: 46,XY</a:t>
            </a: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        </a:t>
            </a:r>
            <a:r>
              <a:rPr>
                <a:solidFill>
                  <a:srgbClr val="000066"/>
                </a:solidFill>
              </a:rPr>
              <a:t>Klinefelterův syndrom</a:t>
            </a:r>
            <a:r>
              <a:t> – 47,XXY</a:t>
            </a: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        </a:t>
            </a:r>
            <a:r>
              <a:rPr>
                <a:solidFill>
                  <a:srgbClr val="000066"/>
                </a:solidFill>
              </a:rPr>
              <a:t>Turnerův syndrom</a:t>
            </a:r>
            <a:r>
              <a:t> – 45,X</a:t>
            </a: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        </a:t>
            </a:r>
            <a:r>
              <a:rPr>
                <a:solidFill>
                  <a:srgbClr val="000066"/>
                </a:solidFill>
              </a:rPr>
              <a:t>Downův syndrom</a:t>
            </a:r>
            <a:r>
              <a:t> – 47,XY,+21</a:t>
            </a: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        </a:t>
            </a:r>
            <a:r>
              <a:rPr>
                <a:solidFill>
                  <a:srgbClr val="000066"/>
                </a:solidFill>
              </a:rPr>
              <a:t>Pataův syndrom</a:t>
            </a:r>
            <a:r>
              <a:t> – 47,XX,+13</a:t>
            </a:r>
          </a:p>
        </p:txBody>
      </p:sp>
      <p:sp>
        <p:nvSpPr>
          <p:cNvPr id="202" name="Text Box 4"/>
          <p:cNvSpPr txBox="1"/>
          <p:nvPr/>
        </p:nvSpPr>
        <p:spPr>
          <a:xfrm>
            <a:off x="7320136" y="5658939"/>
            <a:ext cx="3240363" cy="1008717"/>
          </a:xfrm>
          <a:prstGeom prst="rect">
            <a:avLst/>
          </a:prstGeom>
          <a:solidFill>
            <a:srgbClr val="CCFFFF">
              <a:alpha val="95000"/>
            </a:srgbClr>
          </a:solidFill>
          <a:ln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>
                <a:solidFill>
                  <a:srgbClr val="000066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Chronická myeloidní leukémie </a:t>
            </a:r>
            <a:endParaRPr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  – Ph-chromozom - translokace   </a:t>
            </a:r>
            <a:endParaRPr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     mezi chr. 9 a 22 </a:t>
            </a:r>
            <a:endParaRPr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          zápis: 46,XY,t(9;22)</a:t>
            </a:r>
          </a:p>
        </p:txBody>
      </p:sp>
      <p:pic>
        <p:nvPicPr>
          <p:cNvPr id="203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35877" y="4027170"/>
            <a:ext cx="2552702" cy="1514477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sx="100000" sy="100000" kx="0" ky="0" algn="b" rotWithShape="0" blurRad="292100" dist="139700" dir="2700000">
              <a:srgbClr val="333333">
                <a:alpha val="64999"/>
              </a:srgbClr>
            </a:outerShdw>
          </a:effectLst>
        </p:spPr>
      </p:pic>
      <p:sp>
        <p:nvSpPr>
          <p:cNvPr id="204" name="Text Box 3"/>
          <p:cNvSpPr txBox="1"/>
          <p:nvPr/>
        </p:nvSpPr>
        <p:spPr>
          <a:xfrm>
            <a:off x="1847850" y="310353"/>
            <a:ext cx="2356208" cy="379236"/>
          </a:xfrm>
          <a:prstGeom prst="rect">
            <a:avLst/>
          </a:prstGeom>
          <a:solidFill>
            <a:srgbClr val="FFFFFF">
              <a:alpha val="95000"/>
            </a:srgbClr>
          </a:solidFill>
          <a:ln w="28575">
            <a:solidFill>
              <a:srgbClr val="FF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1800">
                <a:solidFill>
                  <a:srgbClr val="FF000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Sestavení karyotypu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20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500"/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4" dur="500"/>
                                        <p:tgtEl>
                                          <p:spTgt spid="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8" dur="500"/>
                                        <p:tgtEl>
                                          <p:spTgt spid="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3" dur="500"/>
                                        <p:tgtEl>
                                          <p:spTgt spid="2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8" dur="500"/>
                                        <p:tgtEl>
                                          <p:spTgt spid="2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2" dur="500"/>
                                        <p:tgtEl>
                                          <p:spTgt spid="2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6" dur="500"/>
                                        <p:tgtEl>
                                          <p:spTgt spid="2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1" dur="500"/>
                                        <p:tgtEl>
                                          <p:spTgt spid="2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2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6" dur="500"/>
                                        <p:tgtEl>
                                          <p:spTgt spid="2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2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1" dur="500"/>
                                        <p:tgtEl>
                                          <p:spTgt spid="2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6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0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2" grpId="2"/>
      <p:bldP build="p" bldLvl="5" animBg="1" rev="0" advAuto="0" spid="201" grpId="1"/>
      <p:bldP build="whole" bldLvl="1" animBg="1" rev="0" advAuto="0" spid="203" grpId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Text Box 6"/>
          <p:cNvSpPr txBox="1"/>
          <p:nvPr/>
        </p:nvSpPr>
        <p:spPr>
          <a:xfrm>
            <a:off x="160031" y="114891"/>
            <a:ext cx="2991222" cy="379236"/>
          </a:xfrm>
          <a:prstGeom prst="rect">
            <a:avLst/>
          </a:prstGeom>
          <a:solidFill>
            <a:srgbClr val="FFFFFF">
              <a:alpha val="95000"/>
            </a:srgbClr>
          </a:solidFill>
          <a:ln w="28575">
            <a:solidFill>
              <a:srgbClr val="FF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1800">
                <a:solidFill>
                  <a:srgbClr val="FF000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Úkol: Sestavení karyotypu</a:t>
            </a:r>
          </a:p>
        </p:txBody>
      </p:sp>
      <p:pic>
        <p:nvPicPr>
          <p:cNvPr id="207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27857" y="596193"/>
            <a:ext cx="3908427" cy="3465514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sx="100000" sy="100000" kx="0" ky="0" algn="b" rotWithShape="0" blurRad="292100" dist="139700" dir="2700000">
              <a:srgbClr val="333333">
                <a:alpha val="64999"/>
              </a:srgbClr>
            </a:outerShdw>
          </a:effectLst>
        </p:spPr>
      </p:pic>
      <p:pic>
        <p:nvPicPr>
          <p:cNvPr id="208" name="Picture 10" descr="Picture 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96000" y="600955"/>
            <a:ext cx="4154488" cy="3455990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sx="100000" sy="100000" kx="0" ky="0" algn="b" rotWithShape="0" blurRad="292100" dist="139700" dir="2700000">
              <a:srgbClr val="333333">
                <a:alpha val="64999"/>
              </a:srgbClr>
            </a:outerShdw>
          </a:effectLst>
        </p:spPr>
      </p:pic>
      <p:sp>
        <p:nvSpPr>
          <p:cNvPr id="209" name="Rectangle 11"/>
          <p:cNvSpPr/>
          <p:nvPr/>
        </p:nvSpPr>
        <p:spPr>
          <a:xfrm>
            <a:off x="1400049" y="4154245"/>
            <a:ext cx="4749663" cy="311469"/>
          </a:xfrm>
          <a:prstGeom prst="rect">
            <a:avLst/>
          </a:prstGeom>
          <a:solidFill>
            <a:srgbClr val="CCFFFF">
              <a:alpha val="95000"/>
            </a:srgbClr>
          </a:solidFill>
          <a:ln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5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</a:t>
            </a:r>
            <a:r>
              <a:rPr>
                <a:solidFill>
                  <a:srgbClr val="006600"/>
                </a:solidFill>
                <a:latin typeface="+mj-lt"/>
                <a:ea typeface="+mj-ea"/>
                <a:cs typeface="+mj-cs"/>
                <a:sym typeface="Arial"/>
              </a:rPr>
              <a:t>Vyfotografované chromozomy barvené G-pruhováním.</a:t>
            </a:r>
          </a:p>
        </p:txBody>
      </p:sp>
      <p:sp>
        <p:nvSpPr>
          <p:cNvPr id="210" name="Text Box 3"/>
          <p:cNvSpPr txBox="1"/>
          <p:nvPr/>
        </p:nvSpPr>
        <p:spPr>
          <a:xfrm>
            <a:off x="1979002" y="4563014"/>
            <a:ext cx="7141345" cy="360186"/>
          </a:xfrm>
          <a:prstGeom prst="rect">
            <a:avLst/>
          </a:prstGeom>
          <a:solidFill>
            <a:srgbClr val="CCFFFF">
              <a:alpha val="95000"/>
            </a:srgbClr>
          </a:solidFill>
          <a:ln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2900" indent="-342900"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1) </a:t>
            </a:r>
            <a:r>
              <a:rPr b="1">
                <a:solidFill>
                  <a:srgbClr val="FF0000"/>
                </a:solidFill>
              </a:rPr>
              <a:t>Rozstříhejte</a:t>
            </a:r>
            <a:r>
              <a:t> chromozomy </a:t>
            </a:r>
            <a:r>
              <a:rPr b="1">
                <a:solidFill>
                  <a:srgbClr val="FF0000"/>
                </a:solidFill>
              </a:rPr>
              <a:t>a přiřaďte </a:t>
            </a:r>
            <a:r>
              <a:t>je k sesterským homologům</a:t>
            </a:r>
          </a:p>
        </p:txBody>
      </p:sp>
      <p:sp>
        <p:nvSpPr>
          <p:cNvPr id="211" name="Text Box 3"/>
          <p:cNvSpPr txBox="1"/>
          <p:nvPr/>
        </p:nvSpPr>
        <p:spPr>
          <a:xfrm>
            <a:off x="1958563" y="5015738"/>
            <a:ext cx="10020961" cy="626886"/>
          </a:xfrm>
          <a:prstGeom prst="rect">
            <a:avLst/>
          </a:prstGeom>
          <a:solidFill>
            <a:srgbClr val="CCFFFF">
              <a:alpha val="95000"/>
            </a:srgbClr>
          </a:solidFill>
          <a:ln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2900" indent="-342900"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2) </a:t>
            </a:r>
            <a:r>
              <a:rPr b="1">
                <a:solidFill>
                  <a:srgbClr val="FF0000"/>
                </a:solidFill>
              </a:rPr>
              <a:t>Určete</a:t>
            </a:r>
            <a:r>
              <a:t> – </a:t>
            </a:r>
            <a:r>
              <a:rPr b="1">
                <a:solidFill>
                  <a:srgbClr val="FF0000"/>
                </a:solidFill>
              </a:rPr>
              <a:t>pohlaví</a:t>
            </a:r>
            <a:r>
              <a:rPr>
                <a:solidFill>
                  <a:srgbClr val="FF0000"/>
                </a:solidFill>
              </a:rPr>
              <a:t> </a:t>
            </a:r>
            <a:r>
              <a:t>jedince</a:t>
            </a:r>
          </a:p>
          <a:p>
            <a:pPr marL="342900" indent="-342900"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                – zda je jedinec </a:t>
            </a:r>
            <a:r>
              <a:rPr>
                <a:solidFill>
                  <a:srgbClr val="FF0000"/>
                </a:solidFill>
              </a:rPr>
              <a:t>zdravý</a:t>
            </a:r>
            <a:r>
              <a:t> a </a:t>
            </a:r>
            <a:r>
              <a:rPr>
                <a:solidFill>
                  <a:srgbClr val="FF0000"/>
                </a:solidFill>
              </a:rPr>
              <a:t>nebo</a:t>
            </a:r>
            <a:r>
              <a:t> zda </a:t>
            </a:r>
            <a:r>
              <a:rPr>
                <a:solidFill>
                  <a:srgbClr val="FF0000"/>
                </a:solidFill>
              </a:rPr>
              <a:t>některý chromozom chybí či přebývá</a:t>
            </a:r>
          </a:p>
        </p:txBody>
      </p:sp>
      <p:sp>
        <p:nvSpPr>
          <p:cNvPr id="212" name="Text Box 3"/>
          <p:cNvSpPr txBox="1"/>
          <p:nvPr/>
        </p:nvSpPr>
        <p:spPr>
          <a:xfrm>
            <a:off x="1965106" y="6187886"/>
            <a:ext cx="9605710" cy="626886"/>
          </a:xfrm>
          <a:prstGeom prst="rect">
            <a:avLst/>
          </a:prstGeom>
          <a:solidFill>
            <a:srgbClr val="CCFFFF">
              <a:alpha val="95000"/>
            </a:srgbClr>
          </a:solidFill>
          <a:ln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2900" indent="-342900"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4) </a:t>
            </a:r>
            <a:r>
              <a:t>Do nalepeného karyotypu </a:t>
            </a:r>
            <a:r>
              <a:rPr b="1">
                <a:solidFill>
                  <a:srgbClr val="FF0000"/>
                </a:solidFill>
              </a:rPr>
              <a:t>napište jméno a Závěr </a:t>
            </a:r>
            <a:r>
              <a:t>(karyotypový zápis, pohlaví, zdravý/nemocný)</a:t>
            </a:r>
            <a:r>
              <a:rPr b="1">
                <a:solidFill>
                  <a:srgbClr val="FF0000"/>
                </a:solidFill>
              </a:rPr>
              <a:t>, </a:t>
            </a:r>
            <a:r>
              <a:rPr b="1">
                <a:solidFill>
                  <a:srgbClr val="E22400"/>
                </a:solidFill>
              </a:rPr>
              <a:t>nahrajte do příslušné odevzdávárny</a:t>
            </a:r>
          </a:p>
        </p:txBody>
      </p:sp>
      <p:sp>
        <p:nvSpPr>
          <p:cNvPr id="213" name="Text Box 3"/>
          <p:cNvSpPr txBox="1"/>
          <p:nvPr/>
        </p:nvSpPr>
        <p:spPr>
          <a:xfrm>
            <a:off x="1962459" y="5735162"/>
            <a:ext cx="7357542" cy="360186"/>
          </a:xfrm>
          <a:prstGeom prst="rect">
            <a:avLst/>
          </a:prstGeom>
          <a:solidFill>
            <a:srgbClr val="CCFFFF">
              <a:alpha val="95000"/>
            </a:srgbClr>
          </a:solidFill>
          <a:ln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2900" indent="-342900"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3) </a:t>
            </a:r>
            <a:r>
              <a:rPr b="1">
                <a:solidFill>
                  <a:srgbClr val="FF0000"/>
                </a:solidFill>
              </a:rPr>
              <a:t>Vyzvedněte</a:t>
            </a:r>
            <a:r>
              <a:rPr>
                <a:solidFill>
                  <a:srgbClr val="FF0000"/>
                </a:solidFill>
              </a:rPr>
              <a:t> si vzorové </a:t>
            </a:r>
            <a:r>
              <a:rPr b="1">
                <a:solidFill>
                  <a:srgbClr val="FF0000"/>
                </a:solidFill>
              </a:rPr>
              <a:t>řešení</a:t>
            </a:r>
            <a:r>
              <a:rPr>
                <a:solidFill>
                  <a:srgbClr val="FF0000"/>
                </a:solidFill>
              </a:rPr>
              <a:t> </a:t>
            </a:r>
            <a:r>
              <a:t>pro kontrolu a </a:t>
            </a:r>
            <a:r>
              <a:rPr b="1">
                <a:solidFill>
                  <a:srgbClr val="FF0000"/>
                </a:solidFill>
              </a:rPr>
              <a:t>chromozomy nalepte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3" grpId="3"/>
      <p:bldP build="whole" bldLvl="1" animBg="1" rev="0" advAuto="0" spid="212" grpId="4"/>
      <p:bldP build="whole" bldLvl="1" animBg="1" rev="0" advAuto="0" spid="210" grpId="1"/>
      <p:bldP build="whole" bldLvl="1" animBg="1" rev="0" advAuto="0" spid="211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Odstranění rodičů z pokusu s octomilkou…"/>
          <p:cNvSpPr txBox="1"/>
          <p:nvPr/>
        </p:nvSpPr>
        <p:spPr>
          <a:xfrm>
            <a:off x="3031879" y="936285"/>
            <a:ext cx="5777808" cy="815339"/>
          </a:xfrm>
          <a:prstGeom prst="rect">
            <a:avLst/>
          </a:prstGeom>
          <a:solidFill>
            <a:srgbClr val="DDDDDD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marL="384342" indent="-384342">
              <a:buSzPct val="100000"/>
              <a:buAutoNum type="arabicParenR" startAt="1"/>
              <a:defRPr sz="2300"/>
            </a:pPr>
            <a:r>
              <a:t>Odstranění rodičů z pokusu s octomilkou</a:t>
            </a:r>
          </a:p>
          <a:p>
            <a:pPr marL="384342" indent="-384342">
              <a:buSzPct val="100000"/>
              <a:buAutoNum type="arabicParenR" startAt="1"/>
              <a:defRPr sz="2300"/>
            </a:pPr>
            <a:r>
              <a:t>Karyotyp člověka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 Box 2"/>
          <p:cNvSpPr txBox="1"/>
          <p:nvPr/>
        </p:nvSpPr>
        <p:spPr>
          <a:xfrm>
            <a:off x="2927350" y="188914"/>
            <a:ext cx="6807980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2000" u="sng">
                <a:solidFill>
                  <a:srgbClr val="FF00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Pozorování dědičnosti znaku </a:t>
            </a:r>
            <a:r>
              <a:rPr i="1"/>
              <a:t>white</a:t>
            </a:r>
            <a:r>
              <a:t> s vazbou na pohlaví</a:t>
            </a:r>
          </a:p>
        </p:txBody>
      </p:sp>
      <p:pic>
        <p:nvPicPr>
          <p:cNvPr id="136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71812" y="838200"/>
            <a:ext cx="781051" cy="9350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57775" y="909640"/>
            <a:ext cx="692150" cy="8461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Picture 5" descr="Picture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92976" y="838202"/>
            <a:ext cx="696914" cy="8810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Picture 6" descr="Picture 6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091613" y="765175"/>
            <a:ext cx="690563" cy="896938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Line 7"/>
          <p:cNvSpPr/>
          <p:nvPr/>
        </p:nvSpPr>
        <p:spPr>
          <a:xfrm>
            <a:off x="4295774" y="1269999"/>
            <a:ext cx="249239" cy="433389"/>
          </a:xfrm>
          <a:prstGeom prst="line">
            <a:avLst/>
          </a:prstGeom>
          <a:ln w="38100">
            <a:solidFill>
              <a:srgbClr val="000080"/>
            </a:solidFill>
          </a:ln>
        </p:spPr>
        <p:txBody>
          <a:bodyPr lIns="45719" rIns="45719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141" name="Line 8"/>
          <p:cNvSpPr/>
          <p:nvPr/>
        </p:nvSpPr>
        <p:spPr>
          <a:xfrm flipH="1">
            <a:off x="4295774" y="1269999"/>
            <a:ext cx="249239" cy="433389"/>
          </a:xfrm>
          <a:prstGeom prst="line">
            <a:avLst/>
          </a:prstGeom>
          <a:ln w="38100">
            <a:solidFill>
              <a:srgbClr val="000080"/>
            </a:solidFill>
          </a:ln>
        </p:spPr>
        <p:txBody>
          <a:bodyPr lIns="45719" rIns="45719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142" name="Line 9"/>
          <p:cNvSpPr/>
          <p:nvPr/>
        </p:nvSpPr>
        <p:spPr>
          <a:xfrm>
            <a:off x="8399464" y="1198564"/>
            <a:ext cx="249237" cy="433389"/>
          </a:xfrm>
          <a:prstGeom prst="line">
            <a:avLst/>
          </a:prstGeom>
          <a:ln w="38100">
            <a:solidFill>
              <a:srgbClr val="000080"/>
            </a:solidFill>
          </a:ln>
        </p:spPr>
        <p:txBody>
          <a:bodyPr lIns="45719" rIns="45719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143" name="Line 10"/>
          <p:cNvSpPr/>
          <p:nvPr/>
        </p:nvSpPr>
        <p:spPr>
          <a:xfrm flipH="1">
            <a:off x="8399465" y="1198564"/>
            <a:ext cx="249237" cy="433388"/>
          </a:xfrm>
          <a:prstGeom prst="line">
            <a:avLst/>
          </a:prstGeom>
          <a:ln w="38100">
            <a:solidFill>
              <a:srgbClr val="000080"/>
            </a:solidFill>
          </a:ln>
        </p:spPr>
        <p:txBody>
          <a:bodyPr lIns="45719" rIns="45719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144" name="Text Box 13"/>
          <p:cNvSpPr txBox="1"/>
          <p:nvPr/>
        </p:nvSpPr>
        <p:spPr>
          <a:xfrm>
            <a:off x="5375276" y="2205038"/>
            <a:ext cx="1892262" cy="351493"/>
          </a:xfrm>
          <a:prstGeom prst="rect">
            <a:avLst/>
          </a:prstGeom>
          <a:ln w="38100">
            <a:solidFill>
              <a:srgbClr val="FF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rgbClr val="FF000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Odstranění rodičů</a:t>
            </a:r>
          </a:p>
        </p:txBody>
      </p:sp>
      <p:sp>
        <p:nvSpPr>
          <p:cNvPr id="145" name="Text Box 15"/>
          <p:cNvSpPr txBox="1"/>
          <p:nvPr/>
        </p:nvSpPr>
        <p:spPr>
          <a:xfrm>
            <a:off x="3575050" y="3198813"/>
            <a:ext cx="2615202" cy="390101"/>
          </a:xfrm>
          <a:prstGeom prst="rect">
            <a:avLst/>
          </a:prstGeom>
          <a:ln w="38100">
            <a:solidFill>
              <a:srgbClr val="8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>
                <a:solidFill>
                  <a:srgbClr val="6633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Vyhodnocení generace F</a:t>
            </a:r>
            <a:r>
              <a:rPr baseline="-25000"/>
              <a:t>1</a:t>
            </a:r>
          </a:p>
        </p:txBody>
      </p:sp>
      <p:sp>
        <p:nvSpPr>
          <p:cNvPr id="146" name="Text Box 21"/>
          <p:cNvSpPr txBox="1"/>
          <p:nvPr/>
        </p:nvSpPr>
        <p:spPr>
          <a:xfrm>
            <a:off x="3609976" y="5445125"/>
            <a:ext cx="2701926" cy="390101"/>
          </a:xfrm>
          <a:prstGeom prst="rect">
            <a:avLst/>
          </a:prstGeom>
          <a:ln w="38100">
            <a:solidFill>
              <a:srgbClr val="00808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>
                <a:solidFill>
                  <a:srgbClr val="009999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Vyhodnocení generace F</a:t>
            </a:r>
            <a:r>
              <a:rPr baseline="-25000"/>
              <a:t>2</a:t>
            </a:r>
          </a:p>
        </p:txBody>
      </p:sp>
      <p:sp>
        <p:nvSpPr>
          <p:cNvPr id="147" name="Text Box 22"/>
          <p:cNvSpPr txBox="1"/>
          <p:nvPr/>
        </p:nvSpPr>
        <p:spPr>
          <a:xfrm>
            <a:off x="5375276" y="4278312"/>
            <a:ext cx="1892262" cy="351494"/>
          </a:xfrm>
          <a:prstGeom prst="rect">
            <a:avLst/>
          </a:prstGeom>
          <a:ln w="38100">
            <a:solidFill>
              <a:srgbClr val="FF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rgbClr val="FF000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Odstranění rodičů</a:t>
            </a:r>
          </a:p>
        </p:txBody>
      </p:sp>
      <p:sp>
        <p:nvSpPr>
          <p:cNvPr id="148" name="Line 24"/>
          <p:cNvSpPr/>
          <p:nvPr/>
        </p:nvSpPr>
        <p:spPr>
          <a:xfrm>
            <a:off x="2855915" y="2349500"/>
            <a:ext cx="2232026" cy="0"/>
          </a:xfrm>
          <a:prstGeom prst="line">
            <a:avLst/>
          </a:prstGeom>
          <a:ln w="76200">
            <a:solidFill>
              <a:srgbClr val="008000"/>
            </a:solidFill>
            <a:tailEnd type="triangle"/>
          </a:ln>
        </p:spPr>
        <p:txBody>
          <a:bodyPr lIns="45719" rIns="45719"/>
          <a:lstStyle/>
          <a:p>
            <a:pPr>
              <a:defRPr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149" name="Text Box 25"/>
          <p:cNvSpPr txBox="1"/>
          <p:nvPr/>
        </p:nvSpPr>
        <p:spPr>
          <a:xfrm>
            <a:off x="1681165" y="2112964"/>
            <a:ext cx="897394" cy="338793"/>
          </a:xfrm>
          <a:prstGeom prst="rect">
            <a:avLst/>
          </a:prstGeom>
          <a:ln w="25400">
            <a:solidFill>
              <a:srgbClr val="0033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>
                <a:solidFill>
                  <a:srgbClr val="00660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1. týden</a:t>
            </a:r>
          </a:p>
        </p:txBody>
      </p:sp>
      <p:sp>
        <p:nvSpPr>
          <p:cNvPr id="150" name="Text Box 26"/>
          <p:cNvSpPr txBox="1"/>
          <p:nvPr/>
        </p:nvSpPr>
        <p:spPr>
          <a:xfrm>
            <a:off x="1703390" y="3125789"/>
            <a:ext cx="897394" cy="338793"/>
          </a:xfrm>
          <a:prstGeom prst="rect">
            <a:avLst/>
          </a:prstGeom>
          <a:ln w="25400">
            <a:solidFill>
              <a:srgbClr val="0033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>
                <a:solidFill>
                  <a:srgbClr val="00660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2. týden</a:t>
            </a:r>
          </a:p>
        </p:txBody>
      </p:sp>
      <p:sp>
        <p:nvSpPr>
          <p:cNvPr id="151" name="Text Box 27"/>
          <p:cNvSpPr txBox="1"/>
          <p:nvPr/>
        </p:nvSpPr>
        <p:spPr>
          <a:xfrm>
            <a:off x="1703390" y="4221164"/>
            <a:ext cx="897394" cy="338793"/>
          </a:xfrm>
          <a:prstGeom prst="rect">
            <a:avLst/>
          </a:prstGeom>
          <a:ln w="25400">
            <a:solidFill>
              <a:srgbClr val="0033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>
                <a:solidFill>
                  <a:srgbClr val="00660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3. týden</a:t>
            </a:r>
          </a:p>
        </p:txBody>
      </p:sp>
      <p:sp>
        <p:nvSpPr>
          <p:cNvPr id="152" name="Text Box 28"/>
          <p:cNvSpPr txBox="1"/>
          <p:nvPr/>
        </p:nvSpPr>
        <p:spPr>
          <a:xfrm>
            <a:off x="1703390" y="5373689"/>
            <a:ext cx="897394" cy="338793"/>
          </a:xfrm>
          <a:prstGeom prst="rect">
            <a:avLst/>
          </a:prstGeom>
          <a:ln w="25400">
            <a:solidFill>
              <a:srgbClr val="0033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>
                <a:solidFill>
                  <a:srgbClr val="00660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4. týden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 Box 6"/>
          <p:cNvSpPr txBox="1"/>
          <p:nvPr/>
        </p:nvSpPr>
        <p:spPr>
          <a:xfrm>
            <a:off x="803366" y="979540"/>
            <a:ext cx="4865600" cy="360186"/>
          </a:xfrm>
          <a:prstGeom prst="rect">
            <a:avLst/>
          </a:prstGeom>
          <a:solidFill>
            <a:srgbClr val="CCFFFF">
              <a:alpha val="95000"/>
            </a:srgbClr>
          </a:solidFill>
          <a:ln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1800">
                <a:solidFill>
                  <a:srgbClr val="FF00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Karyotyp</a:t>
            </a:r>
            <a:r>
              <a:rPr b="0">
                <a:solidFill>
                  <a:srgbClr val="FFFF0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– soubor chromozomů v jádře buňky</a:t>
            </a:r>
          </a:p>
        </p:txBody>
      </p:sp>
      <p:sp>
        <p:nvSpPr>
          <p:cNvPr id="155" name="Text Box 8"/>
          <p:cNvSpPr txBox="1"/>
          <p:nvPr/>
        </p:nvSpPr>
        <p:spPr>
          <a:xfrm>
            <a:off x="1144876" y="5978304"/>
            <a:ext cx="9383836" cy="360185"/>
          </a:xfrm>
          <a:prstGeom prst="rect">
            <a:avLst/>
          </a:prstGeom>
          <a:solidFill>
            <a:srgbClr val="CCFFFF">
              <a:alpha val="95000"/>
            </a:srgbClr>
          </a:solidFill>
          <a:ln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1800">
                <a:solidFill>
                  <a:srgbClr val="FF00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Význam</a:t>
            </a:r>
            <a:r>
              <a:rPr b="0">
                <a:solidFill>
                  <a:srgbClr val="FFFF0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– v genetickém poradenství ke stanovení změn ve struktuře a počtu</a:t>
            </a:r>
            <a:r>
              <a:rPr b="0">
                <a:solidFill>
                  <a:srgbClr val="000000"/>
                </a:solidFill>
              </a:rPr>
              <a:t> chromozomů</a:t>
            </a:r>
          </a:p>
        </p:txBody>
      </p:sp>
      <p:pic>
        <p:nvPicPr>
          <p:cNvPr id="156" name="Picture 11" descr="Picture 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04155" y="1164207"/>
            <a:ext cx="3478236" cy="4443360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sx="100000" sy="100000" kx="0" ky="0" algn="b" rotWithShape="0" blurRad="292100" dist="139700" dir="2700000">
              <a:srgbClr val="333333">
                <a:alpha val="64999"/>
              </a:srgbClr>
            </a:outerShdw>
          </a:effectLst>
        </p:spPr>
      </p:pic>
      <p:pic>
        <p:nvPicPr>
          <p:cNvPr id="157" name="Picture 12" descr="Picture 1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14610" y="1815168"/>
            <a:ext cx="3647892" cy="3696842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sx="100000" sy="100000" kx="0" ky="0" algn="b" rotWithShape="0" blurRad="292100" dist="139700" dir="2700000">
              <a:srgbClr val="333333">
                <a:alpha val="64999"/>
              </a:srgbClr>
            </a:outerShdw>
          </a:effectLst>
        </p:spPr>
      </p:pic>
      <p:sp>
        <p:nvSpPr>
          <p:cNvPr id="158" name="Text Box 2"/>
          <p:cNvSpPr txBox="1"/>
          <p:nvPr/>
        </p:nvSpPr>
        <p:spPr>
          <a:xfrm>
            <a:off x="5016501" y="233364"/>
            <a:ext cx="2236278" cy="403805"/>
          </a:xfrm>
          <a:prstGeom prst="rect">
            <a:avLst/>
          </a:prstGeom>
          <a:solidFill>
            <a:srgbClr val="FFFFFF"/>
          </a:solidFill>
          <a:ln w="28575">
            <a:solidFill>
              <a:srgbClr val="FF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2000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C0C0C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Karyotyp člověka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Class="entr" nodeType="afterEffect" presetSubtype="2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6" grpId="3"/>
      <p:bldP build="whole" bldLvl="1" animBg="1" rev="0" advAuto="0" spid="157" grpId="2"/>
      <p:bldP build="whole" bldLvl="1" animBg="1" rev="0" advAuto="0" spid="154" grpId="1"/>
      <p:bldP build="whole" bldLvl="1" animBg="1" rev="0" advAuto="0" spid="155" grpId="4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ext Box 3"/>
          <p:cNvSpPr txBox="1"/>
          <p:nvPr/>
        </p:nvSpPr>
        <p:spPr>
          <a:xfrm>
            <a:off x="1900237" y="423862"/>
            <a:ext cx="6778340" cy="1426985"/>
          </a:xfrm>
          <a:prstGeom prst="rect">
            <a:avLst/>
          </a:prstGeom>
          <a:solidFill>
            <a:srgbClr val="CCFFFF">
              <a:alpha val="95000"/>
            </a:srgbClr>
          </a:solidFill>
          <a:ln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1800" u="sng">
                <a:solidFill>
                  <a:srgbClr val="FF00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Historie:</a:t>
            </a:r>
            <a:endParaRPr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defRPr b="1" sz="1800" u="sng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defRPr sz="1800">
                <a:solidFill>
                  <a:srgbClr val="FF00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20. léta 20. století</a:t>
            </a:r>
            <a:r>
              <a:rPr>
                <a:solidFill>
                  <a:srgbClr val="FFFF00"/>
                </a:solidFill>
              </a:rPr>
              <a:t> </a:t>
            </a:r>
            <a:r>
              <a:rPr>
                <a:solidFill>
                  <a:srgbClr val="000000"/>
                </a:solidFill>
              </a:rPr>
              <a:t>– přibližný počet chromozomů v buňce člověka</a:t>
            </a:r>
            <a:endParaRPr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defRPr sz="18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defRPr sz="1800">
                <a:solidFill>
                  <a:srgbClr val="FF00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1956</a:t>
            </a:r>
            <a:r>
              <a:rPr>
                <a:solidFill>
                  <a:srgbClr val="FFFF00"/>
                </a:solidFill>
              </a:rPr>
              <a:t> </a:t>
            </a:r>
            <a:r>
              <a:rPr>
                <a:solidFill>
                  <a:srgbClr val="000000"/>
                </a:solidFill>
              </a:rPr>
              <a:t>– přesný počet chromozomů =</a:t>
            </a:r>
            <a:r>
              <a:rPr>
                <a:solidFill>
                  <a:srgbClr val="FFFF00"/>
                </a:solidFill>
              </a:rPr>
              <a:t> </a:t>
            </a:r>
            <a:r>
              <a:rPr b="1">
                <a:solidFill>
                  <a:srgbClr val="006600"/>
                </a:solidFill>
              </a:rPr>
              <a:t>46 chromozomů</a:t>
            </a:r>
          </a:p>
        </p:txBody>
      </p:sp>
      <p:sp>
        <p:nvSpPr>
          <p:cNvPr id="161" name="Text Box 4"/>
          <p:cNvSpPr txBox="1"/>
          <p:nvPr/>
        </p:nvSpPr>
        <p:spPr>
          <a:xfrm>
            <a:off x="1919289" y="1963739"/>
            <a:ext cx="8035191" cy="1426985"/>
          </a:xfrm>
          <a:prstGeom prst="rect">
            <a:avLst/>
          </a:prstGeom>
          <a:solidFill>
            <a:srgbClr val="CCFFFF">
              <a:alpha val="95000"/>
            </a:srgbClr>
          </a:solidFill>
          <a:ln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800">
                <a:solidFill>
                  <a:srgbClr val="FF00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1965 –</a:t>
            </a:r>
            <a:r>
              <a:rPr>
                <a:solidFill>
                  <a:srgbClr val="FFFF00"/>
                </a:solidFill>
              </a:rPr>
              <a:t> </a:t>
            </a:r>
            <a:r>
              <a:rPr b="1">
                <a:solidFill>
                  <a:srgbClr val="006600"/>
                </a:solidFill>
              </a:rPr>
              <a:t>technika vyšetření chromozomů z periferní krve</a:t>
            </a:r>
            <a:endParaRPr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defRPr sz="1800">
                <a:solidFill>
                  <a:srgbClr val="FFFF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                </a:t>
            </a:r>
            <a:r>
              <a:rPr>
                <a:solidFill>
                  <a:srgbClr val="000000"/>
                </a:solidFill>
              </a:rPr>
              <a:t>- klasická technika barvení mitotických chromozomů </a:t>
            </a:r>
            <a:r>
              <a:rPr b="1">
                <a:solidFill>
                  <a:srgbClr val="000000"/>
                </a:solidFill>
              </a:rPr>
              <a:t>orceinem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               = období</a:t>
            </a:r>
            <a:r>
              <a:rPr>
                <a:solidFill>
                  <a:srgbClr val="FFFF00"/>
                </a:solidFill>
              </a:rPr>
              <a:t> </a:t>
            </a:r>
            <a:r>
              <a:rPr b="1">
                <a:solidFill>
                  <a:srgbClr val="006600"/>
                </a:solidFill>
              </a:rPr>
              <a:t>morfometrických metod</a:t>
            </a:r>
            <a:r>
              <a:rPr>
                <a:solidFill>
                  <a:srgbClr val="FFFF00"/>
                </a:solidFill>
              </a:rPr>
              <a:t> </a:t>
            </a:r>
            <a:r>
              <a:t>identifikace chromozomů</a:t>
            </a:r>
            <a:endParaRPr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                     např. dle polohy centromery – metacentrický, submetacentrický, </a:t>
            </a:r>
            <a:endParaRPr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                                                                      akrocentrický, telocentrický</a:t>
            </a:r>
          </a:p>
        </p:txBody>
      </p:sp>
      <p:pic>
        <p:nvPicPr>
          <p:cNvPr id="16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87091" y="3636009"/>
            <a:ext cx="2447533" cy="2817329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sx="100000" sy="100000" kx="0" ky="0" algn="b" rotWithShape="0" blurRad="292100" dist="139700" dir="2700000">
              <a:srgbClr val="333333">
                <a:alpha val="64999"/>
              </a:srgbClr>
            </a:outerShdw>
          </a:effectLst>
        </p:spPr>
      </p:pic>
      <p:pic>
        <p:nvPicPr>
          <p:cNvPr id="163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18268" y="3740024"/>
            <a:ext cx="3258508" cy="2694114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sx="100000" sy="100000" kx="0" ky="0" algn="b" rotWithShape="0" blurRad="292100" dist="139700" dir="270000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Class="entr" nodeType="after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Class="entr" nodeType="afterEffect" presetSubtype="4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1" grpId="2"/>
      <p:bldP build="whole" bldLvl="1" animBg="1" rev="0" advAuto="0" spid="160" grpId="1"/>
      <p:bldP build="whole" bldLvl="1" animBg="1" rev="0" advAuto="0" spid="162" grpId="3"/>
      <p:bldP build="whole" bldLvl="1" animBg="1" rev="0" advAuto="0" spid="163" grpId="4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 Box 7"/>
          <p:cNvSpPr txBox="1"/>
          <p:nvPr/>
        </p:nvSpPr>
        <p:spPr>
          <a:xfrm>
            <a:off x="1843089" y="198436"/>
            <a:ext cx="8175053" cy="893586"/>
          </a:xfrm>
          <a:prstGeom prst="rect">
            <a:avLst/>
          </a:prstGeom>
          <a:solidFill>
            <a:srgbClr val="CCFFFF">
              <a:alpha val="95000"/>
            </a:srgbClr>
          </a:solidFill>
          <a:ln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800">
                <a:solidFill>
                  <a:srgbClr val="FF00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1969</a:t>
            </a:r>
            <a:r>
              <a:rPr>
                <a:solidFill>
                  <a:srgbClr val="FFFF00"/>
                </a:solidFill>
              </a:rPr>
              <a:t> </a:t>
            </a:r>
            <a:r>
              <a:rPr>
                <a:solidFill>
                  <a:srgbClr val="006600"/>
                </a:solidFill>
              </a:rPr>
              <a:t>– </a:t>
            </a:r>
            <a:r>
              <a:rPr b="1">
                <a:solidFill>
                  <a:srgbClr val="006600"/>
                </a:solidFill>
              </a:rPr>
              <a:t>1. proužkovací technika</a:t>
            </a:r>
            <a:r>
              <a:rPr>
                <a:solidFill>
                  <a:srgbClr val="FFFF00"/>
                </a:solidFill>
              </a:rPr>
              <a:t> </a:t>
            </a:r>
            <a:r>
              <a:rPr>
                <a:solidFill>
                  <a:srgbClr val="000000"/>
                </a:solidFill>
              </a:rPr>
              <a:t>– Q-pruhování</a:t>
            </a:r>
            <a:endParaRPr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                 - počátek</a:t>
            </a:r>
            <a:r>
              <a:rPr>
                <a:solidFill>
                  <a:srgbClr val="FFFF00"/>
                </a:solidFill>
              </a:rPr>
              <a:t> </a:t>
            </a:r>
            <a:r>
              <a:rPr b="1">
                <a:solidFill>
                  <a:srgbClr val="006600"/>
                </a:solidFill>
              </a:rPr>
              <a:t>proužkovacích technik</a:t>
            </a:r>
            <a:r>
              <a:rPr>
                <a:solidFill>
                  <a:srgbClr val="FFFF00"/>
                </a:solidFill>
              </a:rPr>
              <a:t> </a:t>
            </a:r>
            <a:r>
              <a:t>– identifikace chromozomů na </a:t>
            </a:r>
            <a:endParaRPr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                    základě počtu, tloušťky a pozice proužků</a:t>
            </a:r>
          </a:p>
        </p:txBody>
      </p:sp>
      <p:pic>
        <p:nvPicPr>
          <p:cNvPr id="166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92689" y="1751009"/>
            <a:ext cx="4495865" cy="4849239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sx="100000" sy="100000" kx="0" ky="0" algn="b" rotWithShape="0" blurRad="292100" dist="139700" dir="2700000">
              <a:srgbClr val="333333">
                <a:alpha val="64999"/>
              </a:srgbClr>
            </a:outerShdw>
          </a:effectLst>
        </p:spPr>
      </p:pic>
      <p:sp>
        <p:nvSpPr>
          <p:cNvPr id="167" name="Text Box 7"/>
          <p:cNvSpPr txBox="1"/>
          <p:nvPr/>
        </p:nvSpPr>
        <p:spPr>
          <a:xfrm>
            <a:off x="1843089" y="1108072"/>
            <a:ext cx="8175053" cy="626886"/>
          </a:xfrm>
          <a:prstGeom prst="rect">
            <a:avLst/>
          </a:prstGeom>
          <a:solidFill>
            <a:srgbClr val="CCFFFF">
              <a:alpha val="95000"/>
            </a:srgbClr>
          </a:solidFill>
          <a:ln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       –</a:t>
            </a:r>
            <a:r>
              <a:rPr>
                <a:solidFill>
                  <a:srgbClr val="FFFF00"/>
                </a:solidFill>
              </a:rPr>
              <a:t> </a:t>
            </a:r>
            <a:r>
              <a:rPr b="1">
                <a:solidFill>
                  <a:srgbClr val="006600"/>
                </a:solidFill>
              </a:rPr>
              <a:t>G-pruhy</a:t>
            </a:r>
            <a:r>
              <a:rPr>
                <a:solidFill>
                  <a:srgbClr val="FFFF00"/>
                </a:solidFill>
              </a:rPr>
              <a:t> </a:t>
            </a:r>
            <a:r>
              <a:t>– působení trypsinem na metafázní chromozomy s následným </a:t>
            </a:r>
            <a:endParaRPr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                              barvením Giemsovým barvivem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2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6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5" grpId="1"/>
      <p:bldP build="whole" bldLvl="1" animBg="1" rev="0" advAuto="0" spid="167" grpId="2"/>
      <p:bldP build="whole" bldLvl="1" animBg="1" rev="0" advAuto="0" spid="166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ext Box 4"/>
          <p:cNvSpPr txBox="1"/>
          <p:nvPr/>
        </p:nvSpPr>
        <p:spPr>
          <a:xfrm>
            <a:off x="1960643" y="373064"/>
            <a:ext cx="8270714" cy="893585"/>
          </a:xfrm>
          <a:prstGeom prst="rect">
            <a:avLst/>
          </a:prstGeom>
          <a:solidFill>
            <a:srgbClr val="CCFFFF">
              <a:alpha val="95000"/>
            </a:srgbClr>
          </a:solidFill>
          <a:ln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800">
                <a:solidFill>
                  <a:srgbClr val="FF00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1976</a:t>
            </a:r>
            <a:r>
              <a:rPr>
                <a:solidFill>
                  <a:srgbClr val="FFFF00"/>
                </a:solidFill>
              </a:rPr>
              <a:t> </a:t>
            </a:r>
            <a:r>
              <a:rPr>
                <a:solidFill>
                  <a:srgbClr val="006600"/>
                </a:solidFill>
              </a:rPr>
              <a:t>– </a:t>
            </a:r>
            <a:r>
              <a:rPr b="1">
                <a:solidFill>
                  <a:srgbClr val="006600"/>
                </a:solidFill>
              </a:rPr>
              <a:t>HRT</a:t>
            </a:r>
            <a:r>
              <a:rPr>
                <a:solidFill>
                  <a:srgbClr val="FFFF00"/>
                </a:solidFill>
              </a:rPr>
              <a:t> </a:t>
            </a:r>
            <a:r>
              <a:rPr>
                <a:solidFill>
                  <a:srgbClr val="000000"/>
                </a:solidFill>
              </a:rPr>
              <a:t>– zavedení proužkovacích technik v </a:t>
            </a:r>
            <a:r>
              <a:rPr b="1">
                <a:solidFill>
                  <a:srgbClr val="000000"/>
                </a:solidFill>
              </a:rPr>
              <a:t>profázi</a:t>
            </a:r>
            <a:r>
              <a:rPr>
                <a:solidFill>
                  <a:srgbClr val="000000"/>
                </a:solidFill>
              </a:rPr>
              <a:t> </a:t>
            </a:r>
            <a:r>
              <a:rPr b="1">
                <a:solidFill>
                  <a:srgbClr val="000000"/>
                </a:solidFill>
              </a:rPr>
              <a:t>mitotického dělení</a:t>
            </a:r>
            <a:r>
              <a:rPr>
                <a:solidFill>
                  <a:srgbClr val="000000"/>
                </a:solidFill>
              </a:rPr>
              <a:t> </a:t>
            </a:r>
            <a:endParaRPr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                          - chromozomy jsou méně spiralizované a kondenzované = více </a:t>
            </a:r>
            <a:endParaRPr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                            pruhů + identifikace i malých chromozomů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24115" y="1544637"/>
            <a:ext cx="7343776" cy="4837115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sx="100000" sy="100000" kx="0" ky="0" algn="b" rotWithShape="0" blurRad="292100" dist="139700" dir="2700000">
              <a:srgbClr val="333333">
                <a:alpha val="64999"/>
              </a:srgbClr>
            </a:outerShdw>
          </a:effectLst>
        </p:spPr>
      </p:pic>
      <p:sp>
        <p:nvSpPr>
          <p:cNvPr id="172" name="Text Box 7"/>
          <p:cNvSpPr txBox="1"/>
          <p:nvPr/>
        </p:nvSpPr>
        <p:spPr>
          <a:xfrm>
            <a:off x="1703387" y="404814"/>
            <a:ext cx="8848464" cy="893585"/>
          </a:xfrm>
          <a:prstGeom prst="rect">
            <a:avLst/>
          </a:prstGeom>
          <a:solidFill>
            <a:srgbClr val="CCFFFF">
              <a:alpha val="95000"/>
            </a:srgbClr>
          </a:solidFill>
          <a:ln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800">
                <a:solidFill>
                  <a:srgbClr val="FF00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Současnost</a:t>
            </a:r>
            <a:r>
              <a:rPr>
                <a:solidFill>
                  <a:srgbClr val="FFFF00"/>
                </a:solidFill>
              </a:rPr>
              <a:t> </a:t>
            </a:r>
            <a:r>
              <a:rPr>
                <a:solidFill>
                  <a:srgbClr val="000000"/>
                </a:solidFill>
              </a:rPr>
              <a:t>– G-pruhy</a:t>
            </a:r>
            <a:endParaRPr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                    –</a:t>
            </a:r>
            <a:r>
              <a:rPr>
                <a:solidFill>
                  <a:srgbClr val="FFFF00"/>
                </a:solidFill>
              </a:rPr>
              <a:t> </a:t>
            </a:r>
            <a:r>
              <a:rPr b="1">
                <a:solidFill>
                  <a:srgbClr val="006600"/>
                </a:solidFill>
              </a:rPr>
              <a:t>FISH</a:t>
            </a:r>
            <a:r>
              <a:rPr>
                <a:solidFill>
                  <a:srgbClr val="FFFF00"/>
                </a:solidFill>
              </a:rPr>
              <a:t> </a:t>
            </a:r>
            <a:r>
              <a:t>(Fluorescenční </a:t>
            </a:r>
            <a:r>
              <a:rPr i="1"/>
              <a:t>in situ </a:t>
            </a:r>
            <a:r>
              <a:t>hybridizace) – fluorescenční obarvení části </a:t>
            </a:r>
            <a:endParaRPr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                        chromozomu pomocí komplementární sondy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35188" y="692151"/>
            <a:ext cx="3695702" cy="2684467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sx="100000" sy="100000" kx="0" ky="0" algn="b" rotWithShape="0" blurRad="292100" dist="139700" dir="2700000">
              <a:srgbClr val="333333">
                <a:alpha val="64999"/>
              </a:srgbClr>
            </a:outerShdw>
          </a:effectLst>
        </p:spPr>
      </p:pic>
      <p:pic>
        <p:nvPicPr>
          <p:cNvPr id="175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40462" y="692151"/>
            <a:ext cx="3783014" cy="2735267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sx="100000" sy="100000" kx="0" ky="0" algn="b" rotWithShape="0" blurRad="292100" dist="139700" dir="2700000">
              <a:srgbClr val="333333">
                <a:alpha val="64999"/>
              </a:srgbClr>
            </a:outerShdw>
          </a:effectLst>
        </p:spPr>
      </p:pic>
      <p:pic>
        <p:nvPicPr>
          <p:cNvPr id="176" name="Picture 10" descr="Picture 10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24788" y="5154614"/>
            <a:ext cx="2552702" cy="1514477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sx="100000" sy="100000" kx="0" ky="0" algn="b" rotWithShape="0" blurRad="292100" dist="139700" dir="2700000">
              <a:srgbClr val="333333">
                <a:alpha val="64999"/>
              </a:srgbClr>
            </a:outerShdw>
          </a:effectLst>
        </p:spPr>
      </p:pic>
      <p:pic>
        <p:nvPicPr>
          <p:cNvPr id="177" name="Picture 11" descr="Picture 1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256589" y="3284537"/>
            <a:ext cx="1871664" cy="1795464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sx="100000" sy="100000" kx="0" ky="0" algn="b" rotWithShape="0" blurRad="292100" dist="139700" dir="270000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Výchozí návrh">
  <a:themeElements>
    <a:clrScheme name="Výchozí návrh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Výchozí návrh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Výchozí návrh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Výchozí návrh">
  <a:themeElements>
    <a:clrScheme name="Výchozí návrh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Výchozí návrh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Výchozí návrh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