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58" r:id="rId2"/>
    <p:sldId id="351" r:id="rId3"/>
    <p:sldId id="360" r:id="rId4"/>
    <p:sldId id="510" r:id="rId5"/>
    <p:sldId id="511" r:id="rId6"/>
    <p:sldId id="512" r:id="rId7"/>
    <p:sldId id="366" r:id="rId8"/>
    <p:sldId id="455" r:id="rId9"/>
    <p:sldId id="513" r:id="rId10"/>
    <p:sldId id="441" r:id="rId11"/>
    <p:sldId id="442" r:id="rId12"/>
    <p:sldId id="347" r:id="rId13"/>
    <p:sldId id="514" r:id="rId14"/>
    <p:sldId id="364" r:id="rId15"/>
    <p:sldId id="349" r:id="rId16"/>
    <p:sldId id="365" r:id="rId17"/>
    <p:sldId id="363" r:id="rId18"/>
    <p:sldId id="308" r:id="rId19"/>
    <p:sldId id="309" r:id="rId20"/>
    <p:sldId id="310" r:id="rId21"/>
    <p:sldId id="311" r:id="rId22"/>
    <p:sldId id="285" r:id="rId23"/>
    <p:sldId id="284" r:id="rId24"/>
    <p:sldId id="362" r:id="rId25"/>
    <p:sldId id="312" r:id="rId26"/>
    <p:sldId id="313" r:id="rId27"/>
    <p:sldId id="314" r:id="rId28"/>
    <p:sldId id="317" r:id="rId29"/>
    <p:sldId id="318" r:id="rId30"/>
    <p:sldId id="320" r:id="rId31"/>
    <p:sldId id="357" r:id="rId32"/>
    <p:sldId id="286" r:id="rId33"/>
    <p:sldId id="293" r:id="rId34"/>
    <p:sldId id="294" r:id="rId35"/>
    <p:sldId id="295" r:id="rId36"/>
    <p:sldId id="296" r:id="rId37"/>
    <p:sldId id="321" r:id="rId38"/>
    <p:sldId id="322" r:id="rId39"/>
    <p:sldId id="323" r:id="rId40"/>
    <p:sldId id="324" r:id="rId41"/>
    <p:sldId id="325" r:id="rId42"/>
    <p:sldId id="326" r:id="rId43"/>
    <p:sldId id="327" r:id="rId44"/>
    <p:sldId id="328" r:id="rId45"/>
    <p:sldId id="331" r:id="rId46"/>
    <p:sldId id="332" r:id="rId47"/>
    <p:sldId id="333" r:id="rId48"/>
    <p:sldId id="334" r:id="rId49"/>
  </p:sldIdLst>
  <p:sldSz cx="12192000" cy="6858000"/>
  <p:notesSz cx="6858000" cy="9144000"/>
  <p:custDataLst>
    <p:tags r:id="rId51"/>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198"/>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15.11.2024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Fyziologický přístup k problematice hodnocení emocí vychází ze zákona živé přírody – sebezachování jedince a druhu.</a:t>
            </a:r>
          </a:p>
          <a:p>
            <a:r>
              <a:rPr lang="cs-CZ" dirty="0"/>
              <a:t>Sebezachování vyžaduje:  sebeobranu (pasivní-útěk, aktivní-útok)</a:t>
            </a:r>
          </a:p>
          <a:p>
            <a:r>
              <a:rPr lang="cs-CZ" dirty="0"/>
              <a:t>	                  výživu (vyhledávání a konzumace potravy – zdroj energie, minerálů, vitamínů, vody-potřebné pro fyziologickou činnost – pohyby, funkce </a:t>
            </a:r>
            <a:r>
              <a:rPr lang="cs-CZ" dirty="0" err="1"/>
              <a:t>membrám</a:t>
            </a:r>
            <a:r>
              <a:rPr lang="cs-CZ" dirty="0"/>
              <a:t>); 		                  rozmnožování</a:t>
            </a:r>
          </a:p>
        </p:txBody>
      </p:sp>
      <p:sp>
        <p:nvSpPr>
          <p:cNvPr id="4" name="Zástupný symbol pro číslo snímku 3"/>
          <p:cNvSpPr>
            <a:spLocks noGrp="1"/>
          </p:cNvSpPr>
          <p:nvPr>
            <p:ph type="sldNum" sz="quarter" idx="10"/>
          </p:nvPr>
        </p:nvSpPr>
        <p:spPr/>
        <p:txBody>
          <a:bodyPr/>
          <a:lstStyle/>
          <a:p>
            <a:pPr>
              <a:defRPr/>
            </a:pPr>
            <a:fld id="{A4005B5C-E708-404F-8AA5-7415FE9C9D58}" type="slidenum">
              <a:rPr lang="en-US" smtClean="0"/>
              <a:pPr>
                <a:defRPr/>
              </a:pPr>
              <a:t>5</a:t>
            </a:fld>
            <a:endParaRPr lang="en-US"/>
          </a:p>
        </p:txBody>
      </p:sp>
    </p:spTree>
    <p:extLst>
      <p:ext uri="{BB962C8B-B14F-4D97-AF65-F5344CB8AC3E}">
        <p14:creationId xmlns:p14="http://schemas.microsoft.com/office/powerpoint/2010/main" val="284663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44</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257155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46</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47</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48</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A4005B5C-E708-404F-8AA5-7415FE9C9D58}" type="slidenum">
              <a:rPr lang="en-US" smtClean="0"/>
              <a:pPr>
                <a:defRPr/>
              </a:pPr>
              <a:t>6</a:t>
            </a:fld>
            <a:endParaRPr lang="en-US"/>
          </a:p>
        </p:txBody>
      </p:sp>
    </p:spTree>
    <p:extLst>
      <p:ext uri="{BB962C8B-B14F-4D97-AF65-F5344CB8AC3E}">
        <p14:creationId xmlns:p14="http://schemas.microsoft.com/office/powerpoint/2010/main" val="10564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fld id="{E24766D8-3A56-493B-8282-FE7D2637F769}" type="slidenum">
              <a:rPr lang="en-US" altLang="cs-CZ" sz="1200" smtClean="0">
                <a:solidFill>
                  <a:schemeClr val="tx1"/>
                </a:solidFill>
              </a:rPr>
              <a:pPr/>
              <a:t>8</a:t>
            </a:fld>
            <a:endParaRPr lang="en-US" altLang="cs-CZ" sz="1200">
              <a:solidFill>
                <a:schemeClr val="tx1"/>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b="1" dirty="0"/>
          </a:p>
          <a:p>
            <a:pPr eaLnBrk="1" hangingPunct="1"/>
            <a:endParaRPr lang="cs-CZ" altLang="cs-CZ" sz="1000" b="1" dirty="0"/>
          </a:p>
          <a:p>
            <a:pPr eaLnBrk="1" hangingPunct="1"/>
            <a:r>
              <a:rPr lang="cs-CZ" altLang="cs-CZ" sz="1000" b="1" dirty="0"/>
              <a:t>Ochranné - nutriční – reprodukční aktivity jsou spouštěny podněty jak z vnitřního, tak vnějšího prostředí, existuje interakce mezi  podnětem a reakcí na něj.</a:t>
            </a:r>
          </a:p>
          <a:p>
            <a:pPr eaLnBrk="1" hangingPunct="1"/>
            <a:r>
              <a:rPr lang="cs-CZ" altLang="cs-CZ" sz="1000" b="1" dirty="0"/>
              <a:t>Tato interakce má 3 složky kognitivní/poznávací – poznáme význam podnětu mozkovou kůrou</a:t>
            </a:r>
          </a:p>
          <a:p>
            <a:pPr eaLnBrk="1" hangingPunct="1"/>
            <a:r>
              <a:rPr lang="cs-CZ" altLang="cs-CZ" sz="1000" b="1" dirty="0"/>
              <a:t>Afektivní/citovou-reprezentuje podkorové, instinktivní  hodnocení podnětu (pudové cítění)</a:t>
            </a:r>
          </a:p>
          <a:p>
            <a:pPr eaLnBrk="1" hangingPunct="1"/>
            <a:r>
              <a:rPr lang="cs-CZ" altLang="cs-CZ" sz="1000" b="1" dirty="0"/>
              <a:t>Konativní – vyúsťuje do impulzivního úsilí přiměřeně reagovat</a:t>
            </a:r>
          </a:p>
          <a:p>
            <a:pPr eaLnBrk="1" hangingPunct="1"/>
            <a:endParaRPr lang="cs-CZ" altLang="cs-CZ" sz="1000" b="1" dirty="0"/>
          </a:p>
          <a:p>
            <a:pPr eaLnBrk="1" hangingPunct="1"/>
            <a:r>
              <a:rPr lang="cs-CZ" altLang="cs-CZ" sz="1000" b="1" dirty="0"/>
              <a:t>Emoce jsou afektivní složka interakce mezi závažným podnětem a reakcí na něj</a:t>
            </a:r>
          </a:p>
          <a:p>
            <a:pPr eaLnBrk="1" hangingPunct="1"/>
            <a:endParaRPr lang="cs-CZ" altLang="cs-CZ" sz="1000" b="1" dirty="0"/>
          </a:p>
          <a:p>
            <a:pPr eaLnBrk="1" hangingPunct="1"/>
            <a:endParaRPr lang="en-US" altLang="cs-CZ" sz="1000" dirty="0"/>
          </a:p>
        </p:txBody>
      </p:sp>
    </p:spTree>
    <p:extLst>
      <p:ext uri="{BB962C8B-B14F-4D97-AF65-F5344CB8AC3E}">
        <p14:creationId xmlns:p14="http://schemas.microsoft.com/office/powerpoint/2010/main" val="349781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fld id="{A08CDED0-1584-4A8F-80D2-800F00965EDC}" type="slidenum">
              <a:rPr lang="en-US" altLang="cs-CZ" sz="1200" smtClean="0">
                <a:solidFill>
                  <a:schemeClr val="tx1"/>
                </a:solidFill>
              </a:rPr>
              <a:pPr/>
              <a:t>9</a:t>
            </a:fld>
            <a:endParaRPr lang="en-US" altLang="cs-CZ" sz="120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dirty="0"/>
          </a:p>
          <a:p>
            <a:pPr eaLnBrk="1" hangingPunct="1"/>
            <a:r>
              <a:rPr lang="cs-CZ" sz="1200" b="0" i="0" kern="1200" dirty="0">
                <a:solidFill>
                  <a:schemeClr val="tx1"/>
                </a:solidFill>
                <a:effectLst/>
                <a:latin typeface="Arial" charset="0"/>
                <a:ea typeface="+mn-ea"/>
                <a:cs typeface="+mn-cs"/>
              </a:rPr>
              <a:t>Limbický systém se skládá z limbického laloku a hluboce ležících struktur. (Převzato z </a:t>
            </a:r>
            <a:r>
              <a:rPr lang="cs-CZ" sz="1200" b="0" i="0" kern="1200" dirty="0" err="1">
                <a:solidFill>
                  <a:schemeClr val="tx1"/>
                </a:solidFill>
                <a:effectLst/>
                <a:latin typeface="Arial" charset="0"/>
                <a:ea typeface="+mn-ea"/>
                <a:cs typeface="+mn-cs"/>
              </a:rPr>
              <a:t>Nieuwenhuys</a:t>
            </a:r>
            <a:r>
              <a:rPr lang="cs-CZ" sz="1200" b="0" i="0" kern="1200" dirty="0">
                <a:solidFill>
                  <a:schemeClr val="tx1"/>
                </a:solidFill>
                <a:effectLst/>
                <a:latin typeface="Arial" charset="0"/>
                <a:ea typeface="+mn-ea"/>
                <a:cs typeface="+mn-cs"/>
              </a:rPr>
              <a:t> et al. 1988.) A. Tento mediální pohled na mozek ukazuje </a:t>
            </a:r>
            <a:r>
              <a:rPr lang="cs-CZ" sz="1200" b="0" i="0" kern="1200" dirty="0" err="1">
                <a:solidFill>
                  <a:schemeClr val="tx1"/>
                </a:solidFill>
                <a:effectLst/>
                <a:latin typeface="Arial" charset="0"/>
                <a:ea typeface="+mn-ea"/>
                <a:cs typeface="+mn-cs"/>
              </a:rPr>
              <a:t>prefrontální</a:t>
            </a:r>
            <a:r>
              <a:rPr lang="cs-CZ" sz="1200" b="0" i="0" kern="1200" dirty="0">
                <a:solidFill>
                  <a:schemeClr val="tx1"/>
                </a:solidFill>
                <a:effectLst/>
                <a:latin typeface="Arial" charset="0"/>
                <a:ea typeface="+mn-ea"/>
                <a:cs typeface="+mn-cs"/>
              </a:rPr>
              <a:t> limbickou kůru a limbický lalok. Limbický lalok se skládá z primitivní kortikální tkáně (modré), která obklopuje horní mozkový kmen, jakož i ze základních kortikálních struktur (hipokampu a amygdaly). Hledání kortikální reprezentace pocitu vedlo k limbickému systému </a:t>
            </a:r>
            <a:endParaRPr lang="cs-CZ" altLang="cs-CZ" sz="1000" dirty="0"/>
          </a:p>
          <a:p>
            <a:pPr eaLnBrk="1" hangingPunct="1"/>
            <a:endParaRPr lang="cs-CZ" altLang="cs-CZ" sz="1000" dirty="0"/>
          </a:p>
          <a:p>
            <a:pPr eaLnBrk="1" hangingPunct="1"/>
            <a:r>
              <a:rPr lang="cs-CZ" sz="1200" b="0" i="0" kern="1200" dirty="0">
                <a:solidFill>
                  <a:schemeClr val="tx1"/>
                </a:solidFill>
                <a:effectLst/>
                <a:latin typeface="Arial" charset="0"/>
                <a:ea typeface="+mn-ea"/>
                <a:cs typeface="+mn-cs"/>
              </a:rPr>
              <a:t>Emočně významné podněty aktivují senzorické dráhy, které spouštějí hypotalamus k modulaci srdeční frekvence, krevního tlaku a dýchání. (Tato pozorování jsou v souladu s teoriemi James-</a:t>
            </a:r>
            <a:r>
              <a:rPr lang="cs-CZ" sz="1200" b="0" i="0" kern="1200" dirty="0" err="1">
                <a:solidFill>
                  <a:schemeClr val="tx1"/>
                </a:solidFill>
                <a:effectLst/>
                <a:latin typeface="Arial" charset="0"/>
                <a:ea typeface="+mn-ea"/>
                <a:cs typeface="+mn-cs"/>
              </a:rPr>
              <a:t>Lange</a:t>
            </a:r>
            <a:r>
              <a:rPr lang="cs-CZ" sz="1200" b="0" i="0" kern="1200" dirty="0">
                <a:solidFill>
                  <a:schemeClr val="tx1"/>
                </a:solidFill>
                <a:effectLst/>
                <a:latin typeface="Arial" charset="0"/>
                <a:ea typeface="+mn-ea"/>
                <a:cs typeface="+mn-cs"/>
              </a:rPr>
              <a:t> a </a:t>
            </a:r>
            <a:r>
              <a:rPr lang="cs-CZ" sz="1200" b="0" i="0" kern="1200" dirty="0" err="1">
                <a:solidFill>
                  <a:schemeClr val="tx1"/>
                </a:solidFill>
                <a:effectLst/>
                <a:latin typeface="Arial" charset="0"/>
                <a:ea typeface="+mn-ea"/>
                <a:cs typeface="+mn-cs"/>
              </a:rPr>
              <a:t>Schachter-Damasio</a:t>
            </a:r>
            <a:r>
              <a:rPr lang="cs-CZ" sz="1200" b="0" i="0" kern="1200" dirty="0">
                <a:solidFill>
                  <a:schemeClr val="tx1"/>
                </a:solidFill>
                <a:effectLst/>
                <a:latin typeface="Arial" charset="0"/>
                <a:ea typeface="+mn-ea"/>
                <a:cs typeface="+mn-cs"/>
              </a:rPr>
              <a:t>.) Informace o emočně významných podnětech se také přenášejí do mozkové kůry jak přímo z periferních orgánů, jejichž homeostatický stav byl narušen, tak nepřímo z hypotalamu, amygdaly a souvisejících struktur. Jak jsou v kůře zastoupeny pocity a emoce? </a:t>
            </a:r>
            <a:r>
              <a:rPr lang="cs-CZ" sz="1200" b="1" i="0" kern="1200" dirty="0">
                <a:solidFill>
                  <a:schemeClr val="tx1"/>
                </a:solidFill>
                <a:effectLst/>
                <a:latin typeface="Arial" charset="0"/>
                <a:ea typeface="+mn-ea"/>
                <a:cs typeface="+mn-cs"/>
              </a:rPr>
              <a:t>V roce 1937 navrhl James </a:t>
            </a:r>
            <a:r>
              <a:rPr lang="cs-CZ" sz="1200" b="1" i="0" kern="1200" dirty="0" err="1">
                <a:solidFill>
                  <a:schemeClr val="tx1"/>
                </a:solidFill>
                <a:effectLst/>
                <a:latin typeface="Arial" charset="0"/>
                <a:ea typeface="+mn-ea"/>
                <a:cs typeface="+mn-cs"/>
              </a:rPr>
              <a:t>Papez</a:t>
            </a:r>
            <a:r>
              <a:rPr lang="cs-CZ" sz="1200" b="0" i="0" kern="1200" dirty="0">
                <a:solidFill>
                  <a:schemeClr val="tx1"/>
                </a:solidFill>
                <a:effectLst/>
                <a:latin typeface="Arial" charset="0"/>
                <a:ea typeface="+mn-ea"/>
                <a:cs typeface="+mn-cs"/>
              </a:rPr>
              <a:t>, že kortikální aparát pro cítění zahrnuje limbický lalok, oblast identifikovanou Paulem </a:t>
            </a:r>
            <a:r>
              <a:rPr lang="cs-CZ" sz="1200" b="0" i="0" kern="1200" dirty="0" err="1">
                <a:solidFill>
                  <a:schemeClr val="tx1"/>
                </a:solidFill>
                <a:effectLst/>
                <a:latin typeface="Arial" charset="0"/>
                <a:ea typeface="+mn-ea"/>
                <a:cs typeface="+mn-cs"/>
              </a:rPr>
              <a:t>Brocou</a:t>
            </a:r>
            <a:r>
              <a:rPr lang="cs-CZ" sz="1200" b="0" i="0" kern="1200" dirty="0">
                <a:solidFill>
                  <a:schemeClr val="tx1"/>
                </a:solidFill>
                <a:effectLst/>
                <a:latin typeface="Arial" charset="0"/>
                <a:ea typeface="+mn-ea"/>
                <a:cs typeface="+mn-cs"/>
              </a:rPr>
              <a:t>. Limbický lalok </a:t>
            </a:r>
            <a:r>
              <a:rPr lang="cs-CZ" sz="1200" b="1" i="0" kern="1200" dirty="0">
                <a:solidFill>
                  <a:schemeClr val="tx1"/>
                </a:solidFill>
                <a:effectLst/>
                <a:latin typeface="Arial" charset="0"/>
                <a:ea typeface="+mn-ea"/>
                <a:cs typeface="+mn-cs"/>
              </a:rPr>
              <a:t>obsahuje prsten fylogeneticky primitivní kůry kolem mozkového kmene </a:t>
            </a:r>
            <a:r>
              <a:rPr lang="cs-CZ" sz="1200" b="0" i="0" kern="1200" dirty="0">
                <a:solidFill>
                  <a:schemeClr val="tx1"/>
                </a:solidFill>
                <a:effectLst/>
                <a:latin typeface="Arial" charset="0"/>
                <a:ea typeface="+mn-ea"/>
                <a:cs typeface="+mn-cs"/>
              </a:rPr>
              <a:t>a zahrnuje </a:t>
            </a:r>
            <a:r>
              <a:rPr lang="cs-CZ" sz="1200" b="0" i="0" kern="1200" dirty="0" err="1">
                <a:solidFill>
                  <a:schemeClr val="tx1"/>
                </a:solidFill>
                <a:effectLst/>
                <a:latin typeface="Arial" charset="0"/>
                <a:ea typeface="+mn-ea"/>
                <a:cs typeface="+mn-cs"/>
              </a:rPr>
              <a:t>cingulární</a:t>
            </a:r>
            <a:r>
              <a:rPr lang="cs-CZ" sz="1200" b="0" i="0" kern="1200" dirty="0">
                <a:solidFill>
                  <a:schemeClr val="tx1"/>
                </a:solidFill>
                <a:effectLst/>
                <a:latin typeface="Arial" charset="0"/>
                <a:ea typeface="+mn-ea"/>
                <a:cs typeface="+mn-cs"/>
              </a:rPr>
              <a:t> </a:t>
            </a:r>
            <a:r>
              <a:rPr lang="cs-CZ" sz="1200" b="0" i="0" kern="1200" dirty="0" err="1">
                <a:solidFill>
                  <a:schemeClr val="tx1"/>
                </a:solidFill>
                <a:effectLst/>
                <a:latin typeface="Arial" charset="0"/>
                <a:ea typeface="+mn-ea"/>
                <a:cs typeface="+mn-cs"/>
              </a:rPr>
              <a:t>gyrus</a:t>
            </a:r>
            <a:r>
              <a:rPr lang="cs-CZ" sz="1200" b="0" i="0" kern="1200" dirty="0">
                <a:solidFill>
                  <a:schemeClr val="tx1"/>
                </a:solidFill>
                <a:effectLst/>
                <a:latin typeface="Arial" charset="0"/>
                <a:ea typeface="+mn-ea"/>
                <a:cs typeface="+mn-cs"/>
              </a:rPr>
              <a:t>, </a:t>
            </a:r>
            <a:r>
              <a:rPr lang="cs-CZ" sz="1200" b="0" i="0" kern="1200" dirty="0" err="1">
                <a:solidFill>
                  <a:schemeClr val="tx1"/>
                </a:solidFill>
                <a:effectLst/>
                <a:latin typeface="Arial" charset="0"/>
                <a:ea typeface="+mn-ea"/>
                <a:cs typeface="+mn-cs"/>
              </a:rPr>
              <a:t>parahippocampální</a:t>
            </a:r>
            <a:r>
              <a:rPr lang="cs-CZ" sz="1200" b="0" i="0" kern="1200" dirty="0">
                <a:solidFill>
                  <a:schemeClr val="tx1"/>
                </a:solidFill>
                <a:effectLst/>
                <a:latin typeface="Arial" charset="0"/>
                <a:ea typeface="+mn-ea"/>
                <a:cs typeface="+mn-cs"/>
              </a:rPr>
              <a:t> </a:t>
            </a:r>
            <a:r>
              <a:rPr lang="cs-CZ" sz="1200" b="0" i="0" kern="1200" dirty="0" err="1">
                <a:solidFill>
                  <a:schemeClr val="tx1"/>
                </a:solidFill>
                <a:effectLst/>
                <a:latin typeface="Arial" charset="0"/>
                <a:ea typeface="+mn-ea"/>
                <a:cs typeface="+mn-cs"/>
              </a:rPr>
              <a:t>gyrus</a:t>
            </a:r>
            <a:r>
              <a:rPr lang="cs-CZ" sz="1200" b="0" i="0" kern="1200" dirty="0">
                <a:solidFill>
                  <a:schemeClr val="tx1"/>
                </a:solidFill>
                <a:effectLst/>
                <a:latin typeface="Arial" charset="0"/>
                <a:ea typeface="+mn-ea"/>
                <a:cs typeface="+mn-cs"/>
              </a:rPr>
              <a:t> (což je přední a spodní pokračování </a:t>
            </a:r>
            <a:r>
              <a:rPr lang="cs-CZ" sz="1200" b="0" i="0" kern="1200" dirty="0" err="1">
                <a:solidFill>
                  <a:schemeClr val="tx1"/>
                </a:solidFill>
                <a:effectLst/>
                <a:latin typeface="Arial" charset="0"/>
                <a:ea typeface="+mn-ea"/>
                <a:cs typeface="+mn-cs"/>
              </a:rPr>
              <a:t>cingulárního</a:t>
            </a:r>
            <a:r>
              <a:rPr lang="cs-CZ" sz="1200" b="0" i="0" kern="1200" dirty="0">
                <a:solidFill>
                  <a:schemeClr val="tx1"/>
                </a:solidFill>
                <a:effectLst/>
                <a:latin typeface="Arial" charset="0"/>
                <a:ea typeface="+mn-ea"/>
                <a:cs typeface="+mn-cs"/>
              </a:rPr>
              <a:t> </a:t>
            </a:r>
            <a:r>
              <a:rPr lang="cs-CZ" sz="1200" b="0" i="0" kern="1200" dirty="0" err="1">
                <a:solidFill>
                  <a:schemeClr val="tx1"/>
                </a:solidFill>
                <a:effectLst/>
                <a:latin typeface="Arial" charset="0"/>
                <a:ea typeface="+mn-ea"/>
                <a:cs typeface="+mn-cs"/>
              </a:rPr>
              <a:t>gyrusu</a:t>
            </a:r>
            <a:r>
              <a:rPr lang="cs-CZ" sz="1200" b="0" i="0" kern="1200" dirty="0">
                <a:solidFill>
                  <a:schemeClr val="tx1"/>
                </a:solidFill>
                <a:effectLst/>
                <a:latin typeface="Arial" charset="0"/>
                <a:ea typeface="+mn-ea"/>
                <a:cs typeface="+mn-cs"/>
              </a:rPr>
              <a:t>) a hipokampální formace, která leží hluboko v </a:t>
            </a:r>
            <a:r>
              <a:rPr lang="cs-CZ" sz="1200" b="0" i="0" kern="1200" dirty="0" err="1">
                <a:solidFill>
                  <a:schemeClr val="tx1"/>
                </a:solidFill>
                <a:effectLst/>
                <a:latin typeface="Arial" charset="0"/>
                <a:ea typeface="+mn-ea"/>
                <a:cs typeface="+mn-cs"/>
              </a:rPr>
              <a:t>parahippocampálním</a:t>
            </a:r>
            <a:r>
              <a:rPr lang="cs-CZ" sz="1200" b="0" i="0" kern="1200" dirty="0">
                <a:solidFill>
                  <a:schemeClr val="tx1"/>
                </a:solidFill>
                <a:effectLst/>
                <a:latin typeface="Arial" charset="0"/>
                <a:ea typeface="+mn-ea"/>
                <a:cs typeface="+mn-cs"/>
              </a:rPr>
              <a:t> </a:t>
            </a:r>
            <a:r>
              <a:rPr lang="cs-CZ" sz="1200" b="0" i="0" kern="1200" dirty="0" err="1">
                <a:solidFill>
                  <a:schemeClr val="tx1"/>
                </a:solidFill>
                <a:effectLst/>
                <a:latin typeface="Arial" charset="0"/>
                <a:ea typeface="+mn-ea"/>
                <a:cs typeface="+mn-cs"/>
              </a:rPr>
              <a:t>gyrusu</a:t>
            </a:r>
            <a:r>
              <a:rPr lang="cs-CZ" sz="1200" b="0" i="0" kern="1200" dirty="0">
                <a:solidFill>
                  <a:schemeClr val="tx1"/>
                </a:solidFill>
                <a:effectLst/>
                <a:latin typeface="Arial" charset="0"/>
                <a:ea typeface="+mn-ea"/>
                <a:cs typeface="+mn-cs"/>
              </a:rPr>
              <a:t> a je morfologicky jednodušší než nadložní kůra . Hipokampální formace zahrnuje hipokampus proper, </a:t>
            </a:r>
            <a:r>
              <a:rPr lang="cs-CZ" sz="1200" b="0" i="0" kern="1200" dirty="0" err="1">
                <a:solidFill>
                  <a:schemeClr val="tx1"/>
                </a:solidFill>
                <a:effectLst/>
                <a:latin typeface="Arial" charset="0"/>
                <a:ea typeface="+mn-ea"/>
                <a:cs typeface="+mn-cs"/>
              </a:rPr>
              <a:t>dentate</a:t>
            </a:r>
            <a:r>
              <a:rPr lang="cs-CZ" sz="1200" b="0" i="0" kern="1200" dirty="0">
                <a:solidFill>
                  <a:schemeClr val="tx1"/>
                </a:solidFill>
                <a:effectLst/>
                <a:latin typeface="Arial" charset="0"/>
                <a:ea typeface="+mn-ea"/>
                <a:cs typeface="+mn-cs"/>
              </a:rPr>
              <a:t> </a:t>
            </a:r>
            <a:r>
              <a:rPr lang="cs-CZ" sz="1200" b="0" i="0" kern="1200" dirty="0" err="1">
                <a:solidFill>
                  <a:schemeClr val="tx1"/>
                </a:solidFill>
                <a:effectLst/>
                <a:latin typeface="Arial" charset="0"/>
                <a:ea typeface="+mn-ea"/>
                <a:cs typeface="+mn-cs"/>
              </a:rPr>
              <a:t>gyrus</a:t>
            </a:r>
            <a:r>
              <a:rPr lang="cs-CZ" sz="1200" b="0" i="0" kern="1200" dirty="0">
                <a:solidFill>
                  <a:schemeClr val="tx1"/>
                </a:solidFill>
                <a:effectLst/>
                <a:latin typeface="Arial" charset="0"/>
                <a:ea typeface="+mn-ea"/>
                <a:cs typeface="+mn-cs"/>
              </a:rPr>
              <a:t> a </a:t>
            </a:r>
            <a:r>
              <a:rPr lang="cs-CZ" sz="1200" b="0" i="0" kern="1200" dirty="0" err="1">
                <a:solidFill>
                  <a:schemeClr val="tx1"/>
                </a:solidFill>
                <a:effectLst/>
                <a:latin typeface="Arial" charset="0"/>
                <a:ea typeface="+mn-ea"/>
                <a:cs typeface="+mn-cs"/>
              </a:rPr>
              <a:t>subiculum</a:t>
            </a:r>
            <a:r>
              <a:rPr lang="cs-CZ" sz="1200" b="0" i="0" kern="1200" dirty="0">
                <a:solidFill>
                  <a:schemeClr val="tx1"/>
                </a:solidFill>
                <a:effectLst/>
                <a:latin typeface="Arial" charset="0"/>
                <a:ea typeface="+mn-ea"/>
                <a:cs typeface="+mn-cs"/>
              </a:rPr>
              <a:t>.</a:t>
            </a:r>
            <a:endParaRPr lang="en-US" altLang="cs-CZ" sz="1000" dirty="0"/>
          </a:p>
        </p:txBody>
      </p:sp>
    </p:spTree>
    <p:extLst>
      <p:ext uri="{BB962C8B-B14F-4D97-AF65-F5344CB8AC3E}">
        <p14:creationId xmlns:p14="http://schemas.microsoft.com/office/powerpoint/2010/main" val="240503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fld id="{FBC34FAB-423A-4A4F-9DF1-F74F1556545A}" type="slidenum">
              <a:rPr lang="en-US" altLang="cs-CZ" sz="1200" smtClean="0">
                <a:solidFill>
                  <a:schemeClr val="tx1"/>
                </a:solidFill>
              </a:rPr>
              <a:pPr/>
              <a:t>11</a:t>
            </a:fld>
            <a:endParaRPr lang="en-US" altLang="cs-CZ" sz="120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cs-CZ" altLang="cs-CZ" sz="900" dirty="0"/>
          </a:p>
          <a:p>
            <a:pPr eaLnBrk="1" hangingPunct="1">
              <a:lnSpc>
                <a:spcPct val="80000"/>
              </a:lnSpc>
            </a:pPr>
            <a:r>
              <a:rPr lang="cs-CZ" sz="1200" b="0" i="0" kern="1200" dirty="0" err="1">
                <a:solidFill>
                  <a:schemeClr val="tx1"/>
                </a:solidFill>
                <a:effectLst/>
                <a:latin typeface="Arial" charset="0"/>
                <a:ea typeface="+mn-ea"/>
                <a:cs typeface="+mn-cs"/>
              </a:rPr>
              <a:t>Papez</a:t>
            </a:r>
            <a:r>
              <a:rPr lang="cs-CZ" sz="1200" b="0" i="0" kern="1200" dirty="0">
                <a:solidFill>
                  <a:schemeClr val="tx1"/>
                </a:solidFill>
                <a:effectLst/>
                <a:latin typeface="Arial" charset="0"/>
                <a:ea typeface="+mn-ea"/>
                <a:cs typeface="+mn-cs"/>
              </a:rPr>
              <a:t> tvrdil, že smyslové zprávy týkající se emočních podnětů, které přicházejí do thalamu, jsou poté směrovány jak do mozkové kůry (proud myšlení), tak do hypotalamu (proud pocitů). </a:t>
            </a:r>
            <a:r>
              <a:rPr lang="cs-CZ" sz="1200" b="0" i="0" kern="1200" dirty="0" err="1">
                <a:solidFill>
                  <a:schemeClr val="tx1"/>
                </a:solidFill>
                <a:effectLst/>
                <a:latin typeface="Arial" charset="0"/>
                <a:ea typeface="+mn-ea"/>
                <a:cs typeface="+mn-cs"/>
              </a:rPr>
              <a:t>Papez</a:t>
            </a:r>
            <a:r>
              <a:rPr lang="cs-CZ" sz="1200" b="0" i="0" kern="1200" dirty="0">
                <a:solidFill>
                  <a:schemeClr val="tx1"/>
                </a:solidFill>
                <a:effectLst/>
                <a:latin typeface="Arial" charset="0"/>
                <a:ea typeface="+mn-ea"/>
                <a:cs typeface="+mn-cs"/>
              </a:rPr>
              <a:t> navrhl řadu spojení </a:t>
            </a:r>
            <a:r>
              <a:rPr lang="cs-CZ" sz="1200" b="1" i="0" kern="1200" dirty="0">
                <a:solidFill>
                  <a:schemeClr val="tx1"/>
                </a:solidFill>
                <a:effectLst/>
                <a:latin typeface="Arial" charset="0"/>
                <a:ea typeface="+mn-ea"/>
                <a:cs typeface="+mn-cs"/>
              </a:rPr>
              <a:t>od hypotalamu k přednímu thalamu </a:t>
            </a:r>
            <a:r>
              <a:rPr lang="cs-CZ" sz="1200" b="0" i="0" kern="1200" dirty="0">
                <a:solidFill>
                  <a:schemeClr val="tx1"/>
                </a:solidFill>
                <a:effectLst/>
                <a:latin typeface="Arial" charset="0"/>
                <a:ea typeface="+mn-ea"/>
                <a:cs typeface="+mn-cs"/>
              </a:rPr>
              <a:t>(1) a dále k </a:t>
            </a:r>
            <a:r>
              <a:rPr lang="cs-CZ" sz="1200" b="1" i="0" kern="1200" dirty="0">
                <a:solidFill>
                  <a:schemeClr val="tx1"/>
                </a:solidFill>
                <a:effectLst/>
                <a:latin typeface="Arial" charset="0"/>
                <a:ea typeface="+mn-ea"/>
                <a:cs typeface="+mn-cs"/>
              </a:rPr>
              <a:t>mozkové kůře </a:t>
            </a:r>
            <a:r>
              <a:rPr lang="cs-CZ" sz="1200" b="1" i="0" kern="1200" dirty="0" err="1">
                <a:solidFill>
                  <a:schemeClr val="tx1"/>
                </a:solidFill>
                <a:effectLst/>
                <a:latin typeface="Arial" charset="0"/>
                <a:ea typeface="+mn-ea"/>
                <a:cs typeface="+mn-cs"/>
              </a:rPr>
              <a:t>cingulární</a:t>
            </a:r>
            <a:r>
              <a:rPr lang="cs-CZ" sz="1200" b="1" i="0" kern="1200" dirty="0">
                <a:solidFill>
                  <a:schemeClr val="tx1"/>
                </a:solidFill>
                <a:effectLst/>
                <a:latin typeface="Arial" charset="0"/>
                <a:ea typeface="+mn-ea"/>
                <a:cs typeface="+mn-cs"/>
              </a:rPr>
              <a:t> </a:t>
            </a:r>
            <a:r>
              <a:rPr lang="cs-CZ" sz="1200" b="0" i="0" kern="1200" dirty="0">
                <a:solidFill>
                  <a:schemeClr val="tx1"/>
                </a:solidFill>
                <a:effectLst/>
                <a:latin typeface="Arial" charset="0"/>
                <a:ea typeface="+mn-ea"/>
                <a:cs typeface="+mn-cs"/>
              </a:rPr>
              <a:t>(2). Emoční zážitky nebo pocity nastanou, když </a:t>
            </a:r>
            <a:r>
              <a:rPr lang="cs-CZ" sz="1200" b="0" i="0" kern="1200" dirty="0" err="1">
                <a:solidFill>
                  <a:schemeClr val="tx1"/>
                </a:solidFill>
                <a:effectLst/>
                <a:latin typeface="Arial" charset="0"/>
                <a:ea typeface="+mn-ea"/>
                <a:cs typeface="+mn-cs"/>
              </a:rPr>
              <a:t>cingulární</a:t>
            </a:r>
            <a:r>
              <a:rPr lang="cs-CZ" sz="1200" b="0" i="0" kern="1200" dirty="0">
                <a:solidFill>
                  <a:schemeClr val="tx1"/>
                </a:solidFill>
                <a:effectLst/>
                <a:latin typeface="Arial" charset="0"/>
                <a:ea typeface="+mn-ea"/>
                <a:cs typeface="+mn-cs"/>
              </a:rPr>
              <a:t> kůra integruje tyto signály z hypotalamu s informacemi ze smyslové kůry. Výstup z mozkové kůry </a:t>
            </a:r>
            <a:r>
              <a:rPr lang="cs-CZ" sz="1200" b="0" i="0" kern="1200" dirty="0" err="1">
                <a:solidFill>
                  <a:schemeClr val="tx1"/>
                </a:solidFill>
                <a:effectLst/>
                <a:latin typeface="Arial" charset="0"/>
                <a:ea typeface="+mn-ea"/>
                <a:cs typeface="+mn-cs"/>
              </a:rPr>
              <a:t>cingulární</a:t>
            </a:r>
            <a:r>
              <a:rPr lang="cs-CZ" sz="1200" b="0" i="0" kern="1200" dirty="0">
                <a:solidFill>
                  <a:schemeClr val="tx1"/>
                </a:solidFill>
                <a:effectLst/>
                <a:latin typeface="Arial" charset="0"/>
                <a:ea typeface="+mn-ea"/>
                <a:cs typeface="+mn-cs"/>
              </a:rPr>
              <a:t> </a:t>
            </a:r>
            <a:r>
              <a:rPr lang="cs-CZ" sz="1200" b="1" i="0" kern="1200" dirty="0">
                <a:solidFill>
                  <a:schemeClr val="tx1"/>
                </a:solidFill>
                <a:effectLst/>
                <a:latin typeface="Arial" charset="0"/>
                <a:ea typeface="+mn-ea"/>
                <a:cs typeface="+mn-cs"/>
              </a:rPr>
              <a:t>do hipokampu </a:t>
            </a:r>
            <a:r>
              <a:rPr lang="cs-CZ" sz="1200" b="0" i="0" kern="1200" dirty="0">
                <a:solidFill>
                  <a:schemeClr val="tx1"/>
                </a:solidFill>
                <a:effectLst/>
                <a:latin typeface="Arial" charset="0"/>
                <a:ea typeface="+mn-ea"/>
                <a:cs typeface="+mn-cs"/>
              </a:rPr>
              <a:t>(3) a poté do hypotalamu (4) umožňuje kortikální kontrolu emočních reakcí shora dolů. Upraveno se svolením </a:t>
            </a:r>
            <a:r>
              <a:rPr lang="cs-CZ" sz="1200" b="0" i="0" kern="1200" dirty="0" err="1">
                <a:solidFill>
                  <a:schemeClr val="tx1"/>
                </a:solidFill>
                <a:effectLst/>
                <a:latin typeface="Arial" charset="0"/>
                <a:ea typeface="+mn-ea"/>
                <a:cs typeface="+mn-cs"/>
              </a:rPr>
              <a:t>Ref</a:t>
            </a:r>
            <a:r>
              <a:rPr lang="cs-CZ" sz="1200" b="0" i="0" kern="1200" dirty="0">
                <a:solidFill>
                  <a:schemeClr val="tx1"/>
                </a:solidFill>
                <a:effectLst/>
                <a:latin typeface="Arial" charset="0"/>
                <a:ea typeface="+mn-ea"/>
                <a:cs typeface="+mn-cs"/>
              </a:rPr>
              <a:t>. 17 © (1996) Joseph </a:t>
            </a:r>
            <a:r>
              <a:rPr lang="cs-CZ" sz="1200" b="0" i="0" kern="1200" dirty="0" err="1">
                <a:solidFill>
                  <a:schemeClr val="tx1"/>
                </a:solidFill>
                <a:effectLst/>
                <a:latin typeface="Arial" charset="0"/>
                <a:ea typeface="+mn-ea"/>
                <a:cs typeface="+mn-cs"/>
              </a:rPr>
              <a:t>Ledoux</a:t>
            </a:r>
            <a:r>
              <a:rPr lang="cs-CZ" sz="1200" b="0" i="0" kern="1200" dirty="0">
                <a:solidFill>
                  <a:schemeClr val="tx1"/>
                </a:solidFill>
                <a:effectLst/>
                <a:latin typeface="Arial" charset="0"/>
                <a:ea typeface="+mn-ea"/>
                <a:cs typeface="+mn-cs"/>
              </a:rPr>
              <a:t>. Používá se svolením Simona a Schustera. </a:t>
            </a:r>
            <a:endParaRPr lang="cs-CZ" altLang="cs-CZ" sz="900" dirty="0"/>
          </a:p>
          <a:p>
            <a:pPr eaLnBrk="1" hangingPunct="1">
              <a:lnSpc>
                <a:spcPct val="80000"/>
              </a:lnSpc>
            </a:pPr>
            <a:endParaRPr lang="cs-CZ" altLang="cs-CZ" sz="900" dirty="0"/>
          </a:p>
          <a:p>
            <a:pPr eaLnBrk="1" hangingPunct="1">
              <a:lnSpc>
                <a:spcPct val="80000"/>
              </a:lnSpc>
            </a:pPr>
            <a:endParaRPr lang="cs-CZ" altLang="cs-CZ" sz="900" dirty="0"/>
          </a:p>
          <a:p>
            <a:pPr eaLnBrk="1" hangingPunct="1">
              <a:lnSpc>
                <a:spcPct val="80000"/>
              </a:lnSpc>
            </a:pPr>
            <a:endParaRPr lang="cs-CZ" altLang="cs-CZ" sz="900" dirty="0"/>
          </a:p>
          <a:p>
            <a:pPr eaLnBrk="1" hangingPunct="1">
              <a:lnSpc>
                <a:spcPct val="80000"/>
              </a:lnSpc>
            </a:pPr>
            <a:endParaRPr lang="en-US" altLang="cs-CZ" sz="900" dirty="0"/>
          </a:p>
        </p:txBody>
      </p:sp>
    </p:spTree>
    <p:extLst>
      <p:ext uri="{BB962C8B-B14F-4D97-AF65-F5344CB8AC3E}">
        <p14:creationId xmlns:p14="http://schemas.microsoft.com/office/powerpoint/2010/main" val="49392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fld id="{5FA1A1E8-6902-4022-96AE-AB9A2F2B3E26}" type="slidenum">
              <a:rPr lang="en-US" altLang="cs-CZ" sz="1200" smtClean="0">
                <a:solidFill>
                  <a:schemeClr val="tx1"/>
                </a:solidFill>
              </a:rPr>
              <a:pPr/>
              <a:t>12</a:t>
            </a:fld>
            <a:endParaRPr lang="en-US" altLang="cs-CZ" sz="120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cs-CZ" sz="800" b="1" dirty="0"/>
              <a:t> Limbic</a:t>
            </a:r>
            <a:r>
              <a:rPr lang="cs-CZ" altLang="cs-CZ" sz="800" b="1" dirty="0" err="1"/>
              <a:t>ký</a:t>
            </a:r>
            <a:r>
              <a:rPr lang="cs-CZ" altLang="cs-CZ" sz="800" b="1" dirty="0"/>
              <a:t> systém – viz také prezentace </a:t>
            </a:r>
            <a:r>
              <a:rPr lang="cs-CZ" altLang="cs-CZ" sz="800" b="1" dirty="0" err="1"/>
              <a:t>dr.Ďuriše</a:t>
            </a:r>
            <a:r>
              <a:rPr lang="cs-CZ" altLang="cs-CZ" sz="800" b="1" dirty="0"/>
              <a:t> – IS MUNI studijní materiály – ZLFY0322p – podzim 2020</a:t>
            </a:r>
            <a:endParaRPr lang="en-US" altLang="cs-CZ" sz="800" dirty="0"/>
          </a:p>
          <a:p>
            <a:pPr eaLnBrk="1" hangingPunct="1">
              <a:lnSpc>
                <a:spcPct val="80000"/>
              </a:lnSpc>
            </a:pPr>
            <a:endParaRPr lang="en-US" altLang="cs-CZ" sz="800" dirty="0"/>
          </a:p>
          <a:p>
            <a:pPr eaLnBrk="1" hangingPunct="1">
              <a:lnSpc>
                <a:spcPct val="80000"/>
              </a:lnSpc>
            </a:pPr>
            <a:endParaRPr lang="en-US" altLang="cs-CZ" sz="800" dirty="0"/>
          </a:p>
          <a:p>
            <a:pPr eaLnBrk="1" hangingPunct="1">
              <a:lnSpc>
                <a:spcPct val="80000"/>
              </a:lnSpc>
            </a:pPr>
            <a:endParaRPr lang="en-US" altLang="cs-CZ" sz="800" dirty="0"/>
          </a:p>
        </p:txBody>
      </p:sp>
    </p:spTree>
    <p:extLst>
      <p:ext uri="{BB962C8B-B14F-4D97-AF65-F5344CB8AC3E}">
        <p14:creationId xmlns:p14="http://schemas.microsoft.com/office/powerpoint/2010/main" val="309884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fld id="{28A34017-47BE-4022-A8BA-FAD23ED09C72}" type="slidenum">
              <a:rPr lang="en-US" altLang="cs-CZ" sz="1200" smtClean="0">
                <a:solidFill>
                  <a:schemeClr val="tx1"/>
                </a:solidFill>
              </a:rPr>
              <a:pPr/>
              <a:t>13</a:t>
            </a:fld>
            <a:endParaRPr lang="en-US" altLang="cs-CZ" sz="1200">
              <a:solidFill>
                <a:schemeClr val="tx1"/>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cs-CZ" altLang="cs-CZ" sz="800" dirty="0"/>
          </a:p>
          <a:p>
            <a:pPr eaLnBrk="1" hangingPunct="1">
              <a:lnSpc>
                <a:spcPct val="80000"/>
              </a:lnSpc>
            </a:pPr>
            <a:r>
              <a:rPr lang="cs-CZ" sz="1200" b="0" i="0" kern="1200" dirty="0">
                <a:solidFill>
                  <a:schemeClr val="tx1"/>
                </a:solidFill>
                <a:effectLst/>
                <a:latin typeface="Arial" charset="0"/>
                <a:ea typeface="+mn-ea"/>
                <a:cs typeface="+mn-cs"/>
              </a:rPr>
              <a:t>Studie zobrazování mozku ukazují roli amygdaly v emočních reakcích. (Od Morris et al. 1996.)</a:t>
            </a:r>
          </a:p>
          <a:p>
            <a:pPr eaLnBrk="1" hangingPunct="1">
              <a:lnSpc>
                <a:spcPct val="80000"/>
              </a:lnSpc>
            </a:pPr>
            <a:r>
              <a:rPr lang="cs-CZ" sz="1200" b="0" i="0" kern="1200" dirty="0">
                <a:solidFill>
                  <a:schemeClr val="tx1"/>
                </a:solidFill>
                <a:effectLst/>
                <a:latin typeface="Arial" charset="0"/>
                <a:ea typeface="+mn-ea"/>
                <a:cs typeface="+mn-cs"/>
              </a:rPr>
              <a:t> A. Řada tváří ukazuje kontinuum výrazu mezi štěstím a strachem. Při sledování těchto tváří byla zaznamenána aktivita v mozku normálních subjektů.</a:t>
            </a:r>
          </a:p>
          <a:p>
            <a:pPr eaLnBrk="1" hangingPunct="1">
              <a:lnSpc>
                <a:spcPct val="80000"/>
              </a:lnSpc>
            </a:pPr>
            <a:r>
              <a:rPr lang="cs-CZ" sz="1200" b="0" i="0" kern="1200" dirty="0">
                <a:solidFill>
                  <a:schemeClr val="tx1"/>
                </a:solidFill>
                <a:effectLst/>
                <a:latin typeface="Arial" charset="0"/>
                <a:ea typeface="+mn-ea"/>
                <a:cs typeface="+mn-cs"/>
              </a:rPr>
              <a:t> B. Při prezentaci každé z tváří bylo zjištěno, že </a:t>
            </a:r>
            <a:r>
              <a:rPr lang="cs-CZ" sz="1200" b="1" i="0" kern="1200" dirty="0">
                <a:solidFill>
                  <a:schemeClr val="tx1"/>
                </a:solidFill>
                <a:effectLst/>
                <a:latin typeface="Arial" charset="0"/>
                <a:ea typeface="+mn-ea"/>
                <a:cs typeface="+mn-cs"/>
              </a:rPr>
              <a:t>pouze levá amygdala se systematicky mění</a:t>
            </a:r>
            <a:r>
              <a:rPr lang="cs-CZ" sz="1200" b="0" i="0" kern="1200" dirty="0">
                <a:solidFill>
                  <a:schemeClr val="tx1"/>
                </a:solidFill>
                <a:effectLst/>
                <a:latin typeface="Arial" charset="0"/>
                <a:ea typeface="+mn-ea"/>
                <a:cs typeface="+mn-cs"/>
              </a:rPr>
              <a:t>. Oblast s aktivitou, která korelovala s zobrazeným typem obličeje, je označena žlutě a červeně.</a:t>
            </a:r>
          </a:p>
          <a:p>
            <a:pPr eaLnBrk="1" hangingPunct="1">
              <a:lnSpc>
                <a:spcPct val="80000"/>
              </a:lnSpc>
            </a:pPr>
            <a:r>
              <a:rPr lang="cs-CZ" sz="1200" b="0" i="0" kern="1200" dirty="0">
                <a:solidFill>
                  <a:schemeClr val="tx1"/>
                </a:solidFill>
                <a:effectLst/>
                <a:latin typeface="Arial" charset="0"/>
                <a:ea typeface="+mn-ea"/>
                <a:cs typeface="+mn-cs"/>
              </a:rPr>
              <a:t> C. Střední regionální průtok krve mozkem (</a:t>
            </a:r>
            <a:r>
              <a:rPr lang="cs-CZ" sz="1200" b="0" i="0" kern="1200" dirty="0" err="1">
                <a:solidFill>
                  <a:schemeClr val="tx1"/>
                </a:solidFill>
                <a:effectLst/>
                <a:latin typeface="Arial" charset="0"/>
                <a:ea typeface="+mn-ea"/>
                <a:cs typeface="+mn-cs"/>
              </a:rPr>
              <a:t>rCBF</a:t>
            </a:r>
            <a:r>
              <a:rPr lang="cs-CZ" sz="1200" b="0" i="0" kern="1200" dirty="0">
                <a:solidFill>
                  <a:schemeClr val="tx1"/>
                </a:solidFill>
                <a:effectLst/>
                <a:latin typeface="Arial" charset="0"/>
                <a:ea typeface="+mn-ea"/>
                <a:cs typeface="+mn-cs"/>
              </a:rPr>
              <a:t>) pro převážně šťastné a převážně ustrašené výrazy.</a:t>
            </a:r>
          </a:p>
          <a:p>
            <a:pPr eaLnBrk="1" hangingPunct="1">
              <a:lnSpc>
                <a:spcPct val="80000"/>
              </a:lnSpc>
            </a:pPr>
            <a:r>
              <a:rPr lang="cs-CZ" sz="1200" b="0" i="0" kern="1200" dirty="0">
                <a:solidFill>
                  <a:schemeClr val="tx1"/>
                </a:solidFill>
                <a:effectLst/>
                <a:latin typeface="Arial" charset="0"/>
                <a:ea typeface="+mn-ea"/>
                <a:cs typeface="+mn-cs"/>
              </a:rPr>
              <a:t> Tyto výsledky jsou v souladu s experimenty se záznamem a ablací na zvířatech, které naznačují, že amygdala má kritickou roli v emocích, zejména ve strachu. Amygdala je součástí limbického systému nejvíce specificky zapojeného do emocionálních zkušeností. </a:t>
            </a:r>
            <a:endParaRPr lang="cs-CZ" altLang="cs-CZ" sz="800" dirty="0"/>
          </a:p>
          <a:p>
            <a:pPr eaLnBrk="1" hangingPunct="1">
              <a:lnSpc>
                <a:spcPct val="80000"/>
              </a:lnSpc>
            </a:pPr>
            <a:endParaRPr lang="cs-CZ" altLang="cs-CZ" sz="800" dirty="0"/>
          </a:p>
          <a:p>
            <a:pPr eaLnBrk="1" hangingPunct="1">
              <a:lnSpc>
                <a:spcPct val="80000"/>
              </a:lnSpc>
            </a:pPr>
            <a:endParaRPr lang="cs-CZ" altLang="cs-CZ" sz="800" dirty="0"/>
          </a:p>
          <a:p>
            <a:pPr eaLnBrk="1" hangingPunct="1">
              <a:lnSpc>
                <a:spcPct val="80000"/>
              </a:lnSpc>
            </a:pPr>
            <a:endParaRPr lang="cs-CZ" altLang="cs-CZ" sz="800" dirty="0"/>
          </a:p>
          <a:p>
            <a:pPr eaLnBrk="1" hangingPunct="1">
              <a:lnSpc>
                <a:spcPct val="80000"/>
              </a:lnSpc>
            </a:pPr>
            <a:endParaRPr lang="cs-CZ" altLang="cs-CZ" sz="800" dirty="0"/>
          </a:p>
          <a:p>
            <a:pPr eaLnBrk="1" hangingPunct="1">
              <a:lnSpc>
                <a:spcPct val="80000"/>
              </a:lnSpc>
            </a:pPr>
            <a:r>
              <a:rPr lang="en-US" altLang="cs-CZ" sz="800" dirty="0"/>
              <a:t>Figure 50-6 Brain imaging studies demonstrate the role of the amygdala in emotional responses. (From Morris et al. 1996.)</a:t>
            </a:r>
          </a:p>
          <a:p>
            <a:pPr eaLnBrk="1" hangingPunct="1">
              <a:lnSpc>
                <a:spcPct val="80000"/>
              </a:lnSpc>
            </a:pPr>
            <a:r>
              <a:rPr lang="en-US" altLang="cs-CZ" sz="800" dirty="0"/>
              <a:t>A. A series of faces shows a continuum of expression between happiness and fear. Activity in the brain of normal subjects was recorded as they viewed these faces.</a:t>
            </a:r>
          </a:p>
          <a:p>
            <a:pPr eaLnBrk="1" hangingPunct="1">
              <a:lnSpc>
                <a:spcPct val="80000"/>
              </a:lnSpc>
            </a:pPr>
            <a:r>
              <a:rPr lang="en-US" altLang="cs-CZ" sz="800" dirty="0"/>
              <a:t>B. With the presentation of each of the faces only the left amygdala was found to vary in a systematic fashion. The region with activity that was correlated with the type of face that was shown is indicated in yellow and red.</a:t>
            </a:r>
          </a:p>
          <a:p>
            <a:pPr eaLnBrk="1" hangingPunct="1">
              <a:lnSpc>
                <a:spcPct val="80000"/>
              </a:lnSpc>
            </a:pPr>
            <a:r>
              <a:rPr lang="en-US" altLang="cs-CZ" sz="800" dirty="0"/>
              <a:t>C. The mean regional cerebral blood flow (</a:t>
            </a:r>
            <a:r>
              <a:rPr lang="en-US" altLang="cs-CZ" sz="800" dirty="0" err="1"/>
              <a:t>rCBF</a:t>
            </a:r>
            <a:r>
              <a:rPr lang="en-US" altLang="cs-CZ" sz="800" dirty="0"/>
              <a:t>) for the predominantly happy and predominantly fearful expressions. These results are consistent with recording and ablation experiments on animals that suggest the amygdala has a critical role in emotions, particularly in fear.	</a:t>
            </a:r>
          </a:p>
          <a:p>
            <a:pPr eaLnBrk="1" hangingPunct="1">
              <a:lnSpc>
                <a:spcPct val="80000"/>
              </a:lnSpc>
            </a:pPr>
            <a:endParaRPr lang="en-US" altLang="cs-CZ" sz="800" dirty="0"/>
          </a:p>
          <a:p>
            <a:pPr eaLnBrk="1" hangingPunct="1">
              <a:lnSpc>
                <a:spcPct val="80000"/>
              </a:lnSpc>
            </a:pPr>
            <a:endParaRPr lang="en-US" altLang="cs-CZ" sz="800" dirty="0"/>
          </a:p>
          <a:p>
            <a:pPr eaLnBrk="1" hangingPunct="1">
              <a:lnSpc>
                <a:spcPct val="80000"/>
              </a:lnSpc>
            </a:pPr>
            <a:r>
              <a:rPr lang="en-US" altLang="cs-CZ" sz="800" dirty="0"/>
              <a:t>The Amygdala Is the Part of the Limbic System Most Specifically Involved With Emotional Experience</a:t>
            </a:r>
          </a:p>
          <a:p>
            <a:pPr eaLnBrk="1" hangingPunct="1">
              <a:lnSpc>
                <a:spcPct val="80000"/>
              </a:lnSpc>
            </a:pPr>
            <a:endParaRPr lang="en-US" altLang="cs-CZ" sz="800" dirty="0"/>
          </a:p>
          <a:p>
            <a:pPr eaLnBrk="1" hangingPunct="1">
              <a:lnSpc>
                <a:spcPct val="80000"/>
              </a:lnSpc>
            </a:pPr>
            <a:r>
              <a:rPr lang="en-US" altLang="cs-CZ" sz="800" dirty="0"/>
              <a:t>Because </a:t>
            </a:r>
            <a:r>
              <a:rPr lang="en-US" altLang="cs-CZ" sz="800" dirty="0" err="1"/>
              <a:t>Papez's</a:t>
            </a:r>
            <a:r>
              <a:rPr lang="en-US" altLang="cs-CZ" sz="800" dirty="0"/>
              <a:t> ideas were so influential, the whole </a:t>
            </a:r>
            <a:r>
              <a:rPr lang="en-US" altLang="cs-CZ" sz="800" dirty="0" err="1"/>
              <a:t>Klüver-Bucy</a:t>
            </a:r>
            <a:r>
              <a:rPr lang="en-US" altLang="cs-CZ" sz="800" dirty="0"/>
              <a:t> syndrome was for some years ascribed largely to the limbic system. It is now clear that the syndrome can be fractionated and that only some components involve the limbic system. For example, the visual deficits in </a:t>
            </a:r>
            <a:r>
              <a:rPr lang="en-US" altLang="cs-CZ" sz="800" dirty="0" err="1"/>
              <a:t>Klüver-Bucy</a:t>
            </a:r>
            <a:r>
              <a:rPr lang="en-US" altLang="cs-CZ" sz="800" dirty="0"/>
              <a:t> syndrome are mostly due to damage to the visual association areas of the inferior temporal cortex, the area concerned with, among other things, the recognition of faces and other complex visual forms (Chapter 28). Most important, the hippocampus, the mammillary bodies, and anterior thalamic nuclei, which were central to </a:t>
            </a:r>
            <a:r>
              <a:rPr lang="en-US" altLang="cs-CZ" sz="800" dirty="0" err="1"/>
              <a:t>Papez's</a:t>
            </a:r>
            <a:r>
              <a:rPr lang="en-US" altLang="cs-CZ" sz="800" dirty="0"/>
              <a:t> thinking about emotion, were found not to be involved in emotion but are critical for cognitive forms of memory storage (Chapter 62). Thus, with the exception of the cingulate and </a:t>
            </a:r>
            <a:r>
              <a:rPr lang="en-US" altLang="cs-CZ" sz="800" dirty="0" err="1"/>
              <a:t>parahippocampal</a:t>
            </a:r>
            <a:r>
              <a:rPr lang="en-US" altLang="cs-CZ" sz="800" dirty="0"/>
              <a:t> gyri, most parts of the limbic system as originally defined by </a:t>
            </a:r>
            <a:r>
              <a:rPr lang="en-US" altLang="cs-CZ" sz="800" dirty="0" err="1"/>
              <a:t>Papez</a:t>
            </a:r>
            <a:r>
              <a:rPr lang="en-US" altLang="cs-CZ" sz="800" dirty="0"/>
              <a:t> appear not to play a major role in the emotional components of the </a:t>
            </a:r>
            <a:r>
              <a:rPr lang="en-US" altLang="cs-CZ" sz="800" dirty="0" err="1"/>
              <a:t>Klüver-Bucy</a:t>
            </a:r>
            <a:r>
              <a:rPr lang="en-US" altLang="cs-CZ" sz="800" dirty="0"/>
              <a:t> syndrome or in emotion in general.</a:t>
            </a:r>
          </a:p>
          <a:p>
            <a:pPr eaLnBrk="1" hangingPunct="1">
              <a:lnSpc>
                <a:spcPct val="80000"/>
              </a:lnSpc>
            </a:pPr>
            <a:endParaRPr lang="en-US" altLang="cs-CZ" sz="800" dirty="0"/>
          </a:p>
          <a:p>
            <a:pPr eaLnBrk="1" hangingPunct="1">
              <a:lnSpc>
                <a:spcPct val="80000"/>
              </a:lnSpc>
            </a:pPr>
            <a:r>
              <a:rPr lang="en-US" altLang="cs-CZ" sz="800" dirty="0"/>
              <a:t>Considerable evidence from both humans and experimental animals now indicates that the amygdala rather than the hippocampus intervenes between the regions concerned with the somatic expression of emotion (the hypothalamus and the brain stem nuclei) and the neocortical areas concerned with conscious feeling, especially fear (the cingulate, </a:t>
            </a:r>
            <a:r>
              <a:rPr lang="en-US" altLang="cs-CZ" sz="800" dirty="0" err="1"/>
              <a:t>parahippocampal</a:t>
            </a:r>
            <a:r>
              <a:rPr lang="en-US" altLang="cs-CZ" sz="800" dirty="0"/>
              <a:t>, and prefrontal cortices).</a:t>
            </a:r>
          </a:p>
          <a:p>
            <a:pPr eaLnBrk="1" hangingPunct="1">
              <a:lnSpc>
                <a:spcPct val="80000"/>
              </a:lnSpc>
            </a:pPr>
            <a:endParaRPr lang="en-US" altLang="cs-CZ" sz="800" dirty="0"/>
          </a:p>
          <a:p>
            <a:pPr eaLnBrk="1" hangingPunct="1">
              <a:lnSpc>
                <a:spcPct val="80000"/>
              </a:lnSpc>
            </a:pPr>
            <a:r>
              <a:rPr lang="en-US" altLang="cs-CZ" sz="800" dirty="0"/>
              <a:t>For example, electrical stimulation of the amygdala in humans produces feelings of fear and apprehension. Conversely, damage to the amygdala in experimental animals produces tameness. Isolated lesions of the amygdala rarely occur in humans, but lesions of the amygdala occur as part of the widespread </a:t>
            </a:r>
            <a:r>
              <a:rPr lang="en-US" altLang="cs-CZ" sz="800" dirty="0" err="1"/>
              <a:t>Urbach-Wiethe</a:t>
            </a:r>
            <a:r>
              <a:rPr lang="en-US" altLang="cs-CZ" sz="800" dirty="0"/>
              <a:t> disease, a degenerative condition associated with calcium deposition in the amygdala. If the lesion occurs early in life, patients with bilateral amygdala damage fail to learn the cues that normal subjects use to discern fear in facial expressions and to discriminate fine differences in other facial expressions. Thus </a:t>
            </a:r>
            <a:r>
              <a:rPr lang="en-US" altLang="cs-CZ" sz="800" dirty="0" err="1"/>
              <a:t>Urbach-Wiethe</a:t>
            </a:r>
            <a:r>
              <a:rPr lang="en-US" altLang="cs-CZ" sz="800" dirty="0"/>
              <a:t> disease disrupts the unconscious processing of cues to fear in both real faces and imagined faces drawn from memory.</a:t>
            </a:r>
          </a:p>
          <a:p>
            <a:pPr eaLnBrk="1" hangingPunct="1">
              <a:lnSpc>
                <a:spcPct val="80000"/>
              </a:lnSpc>
            </a:pPr>
            <a:endParaRPr lang="en-US" altLang="cs-CZ" sz="800" dirty="0"/>
          </a:p>
          <a:p>
            <a:pPr eaLnBrk="1" hangingPunct="1">
              <a:lnSpc>
                <a:spcPct val="80000"/>
              </a:lnSpc>
            </a:pPr>
            <a:r>
              <a:rPr lang="en-US" altLang="cs-CZ" sz="800" dirty="0"/>
              <a:t>The disease does not impair the conscious ability to discriminate complex visual stimuli such as faces. Indeed, patients can accurately identify familiar people from photographs. For example, one patient with degeneration of the amygdala was tested for her ability to rate the intensity of human facial expressions of happiness, surprise, fear, anger, disgust, and sadness. She rated fear, anger, and surprise as less intense than did any of the controls, although she was able to recognize the identity of familiar faces, some of which she had not seen for many years</a:t>
            </a:r>
          </a:p>
          <a:p>
            <a:pPr eaLnBrk="1" hangingPunct="1">
              <a:lnSpc>
                <a:spcPct val="80000"/>
              </a:lnSpc>
            </a:pPr>
            <a:endParaRPr lang="en-US" altLang="cs-CZ" sz="800" dirty="0"/>
          </a:p>
          <a:p>
            <a:pPr eaLnBrk="1" hangingPunct="1">
              <a:lnSpc>
                <a:spcPct val="80000"/>
              </a:lnSpc>
            </a:pPr>
            <a:r>
              <a:rPr lang="en-US" altLang="cs-CZ" sz="800" dirty="0"/>
              <a:t>These results suggest that there are two anatomically separate neural systems. One, located in the inferotemporal cortex, is involved in the explicit memory of facial identity. The other, located in the amygdala, is concerned with the implicit memory of the appropriate cues that signal emotions expressed by faces. Consistent with this idea, studies using positron emission tomography (PET) and functional magnetic resonance imaging (fMRI) clearly show that recognition of emotional expression in faces involves the amygdala. When subjects were asked to view photographs of fearful or happy faces, the responses in the amygdala, especially in the amygdala of the left hemisphere, were significantly greater to fearful expressions than to happy expressions. Moreover, the response in the left amygdala increases with increasing fearfulness and decreases with increasing happiness (Figure 50-6).</a:t>
            </a:r>
          </a:p>
          <a:p>
            <a:pPr eaLnBrk="1" hangingPunct="1">
              <a:lnSpc>
                <a:spcPct val="80000"/>
              </a:lnSpc>
            </a:pPr>
            <a:endParaRPr lang="en-US" altLang="cs-CZ" sz="800" dirty="0"/>
          </a:p>
          <a:p>
            <a:pPr eaLnBrk="1" hangingPunct="1">
              <a:lnSpc>
                <a:spcPct val="80000"/>
              </a:lnSpc>
            </a:pPr>
            <a:r>
              <a:rPr lang="en-US" altLang="cs-CZ" sz="800" dirty="0"/>
              <a:t>How does the amygdala participate in forming an emotional response to visual stimuli? Appropriate responses to the sight of emotionally charged signals are coded by the inferior temporal cortex. Neurons in the inferior temporal cortex respond to facial features, including the direction of gaze. Lesions in this area impair the ability to discriminate the direction of gaze in other faces. Since the amygdala receives input from the inferior temporal cortex and has strong connections to the autonomic nervous system, it can mediate emotional responses to complex visual stimuli.</a:t>
            </a:r>
          </a:p>
          <a:p>
            <a:pPr eaLnBrk="1" hangingPunct="1">
              <a:lnSpc>
                <a:spcPct val="80000"/>
              </a:lnSpc>
            </a:pPr>
            <a:endParaRPr lang="en-US" altLang="cs-CZ" sz="800" dirty="0"/>
          </a:p>
          <a:p>
            <a:pPr eaLnBrk="1" hangingPunct="1">
              <a:lnSpc>
                <a:spcPct val="80000"/>
              </a:lnSpc>
            </a:pPr>
            <a:r>
              <a:rPr lang="en-US" altLang="cs-CZ" sz="800" dirty="0"/>
              <a:t>As Charles Darwin first pointed out in 1872, fearful, angry, and happy facial expressions are virtually universal and have not only personal but social significance. Indeed, the recognition of facial expressions is essential for successful social behavior in a complex social environment. Thus, the behavioral impairments resulting from damage to the amygdala suggest that the amygdala may be important for social cognition.</a:t>
            </a:r>
          </a:p>
          <a:p>
            <a:pPr eaLnBrk="1" hangingPunct="1">
              <a:lnSpc>
                <a:spcPct val="80000"/>
              </a:lnSpc>
            </a:pPr>
            <a:endParaRPr lang="en-US" altLang="cs-CZ" sz="800" dirty="0"/>
          </a:p>
        </p:txBody>
      </p:sp>
    </p:spTree>
    <p:extLst>
      <p:ext uri="{BB962C8B-B14F-4D97-AF65-F5344CB8AC3E}">
        <p14:creationId xmlns:p14="http://schemas.microsoft.com/office/powerpoint/2010/main" val="38369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17</a:t>
            </a:fld>
            <a:endParaRPr lang="cs-CZ" altLang="cs-CZ" sz="120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57649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42</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15.11.2024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15.11.2024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15.11.2024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40785636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Text Placeholder 2"/>
          <p:cNvSpPr>
            <a:spLocks noGrp="1"/>
          </p:cNvSpPr>
          <p:nvPr>
            <p:ph type="body" sz="half" idx="1"/>
          </p:nvPr>
        </p:nvSpPr>
        <p:spPr>
          <a:xfrm>
            <a:off x="431801" y="687388"/>
            <a:ext cx="11544300"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1801" y="3646488"/>
            <a:ext cx="11544300"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C3F02AEB-EFFD-4A50-941F-41B8D305FB0E}" type="slidenum">
              <a:rPr lang="en-US"/>
              <a:pPr>
                <a:defRPr/>
              </a:pPr>
              <a:t>‹#›</a:t>
            </a:fld>
            <a:endParaRPr lang="en-US"/>
          </a:p>
        </p:txBody>
      </p:sp>
    </p:spTree>
    <p:extLst>
      <p:ext uri="{BB962C8B-B14F-4D97-AF65-F5344CB8AC3E}">
        <p14:creationId xmlns:p14="http://schemas.microsoft.com/office/powerpoint/2010/main" val="27755587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15.11.2024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15.11.2024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15.11.2024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15.11.2024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15.11.2024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15.11.2024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15.11.2024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15.11.2024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15.11.2024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2" r:id="rId12"/>
    <p:sldLayoutId id="2147483663" r:id="rId13"/>
    <p:sldLayoutId id="2147483664"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hyperlink" Target="https://cs.wikipedia.org/wiki/Hnus" TargetMode="External"/><Relationship Id="rId3" Type="http://schemas.openxmlformats.org/officeDocument/2006/relationships/hyperlink" Target="https://cs.wikipedia.org/wiki/Strach" TargetMode="External"/><Relationship Id="rId7" Type="http://schemas.openxmlformats.org/officeDocument/2006/relationships/hyperlink" Target="https://cs.wikipedia.org/wiki/D%C5%AFv%C4%9Br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s.wikipedia.org/wiki/Smutek" TargetMode="External"/><Relationship Id="rId5" Type="http://schemas.openxmlformats.org/officeDocument/2006/relationships/hyperlink" Target="https://cs.wikipedia.org/wiki/Radost" TargetMode="External"/><Relationship Id="rId10" Type="http://schemas.openxmlformats.org/officeDocument/2006/relationships/hyperlink" Target="https://cs.wikipedia.org/wiki/P%C5%99ekvapen%C3%AD" TargetMode="External"/><Relationship Id="rId4" Type="http://schemas.openxmlformats.org/officeDocument/2006/relationships/hyperlink" Target="https://cs.wikipedia.org/wiki/Hn%C4%9Bv" TargetMode="External"/><Relationship Id="rId9" Type="http://schemas.openxmlformats.org/officeDocument/2006/relationships/hyperlink" Target="https://cs.wikipedia.org/wiki/O%C4%8Dek%C3%A1v%C3%A1n%C3%A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F80884-E424-48D8-B4B7-C1CE273C9954}"/>
              </a:ext>
            </a:extLst>
          </p:cNvPr>
          <p:cNvSpPr>
            <a:spLocks noGrp="1"/>
          </p:cNvSpPr>
          <p:nvPr>
            <p:ph type="title"/>
          </p:nvPr>
        </p:nvSpPr>
        <p:spPr/>
        <p:txBody>
          <a:bodyPr/>
          <a:lstStyle/>
          <a:p>
            <a:r>
              <a:rPr lang="cs-CZ" b="1" dirty="0">
                <a:solidFill>
                  <a:srgbClr val="FF0000"/>
                </a:solidFill>
              </a:rPr>
              <a:t>Nervový systém  - hlavní funkce</a:t>
            </a:r>
          </a:p>
        </p:txBody>
      </p:sp>
      <p:sp>
        <p:nvSpPr>
          <p:cNvPr id="3" name="Zástupný symbol pro obsah 2">
            <a:extLst>
              <a:ext uri="{FF2B5EF4-FFF2-40B4-BE49-F238E27FC236}">
                <a16:creationId xmlns:a16="http://schemas.microsoft.com/office/drawing/2014/main" id="{0CB50A21-3CAC-4E55-9528-D564816E9888}"/>
              </a:ext>
            </a:extLst>
          </p:cNvPr>
          <p:cNvSpPr>
            <a:spLocks noGrp="1"/>
          </p:cNvSpPr>
          <p:nvPr>
            <p:ph idx="1"/>
          </p:nvPr>
        </p:nvSpPr>
        <p:spPr/>
        <p:txBody>
          <a:bodyPr/>
          <a:lstStyle/>
          <a:p>
            <a:r>
              <a:rPr lang="cs-CZ" dirty="0"/>
              <a:t>Přijímání, zpracování a ukládání informací, které přicházejí z vnitřního, ale i vnějšího prostředí</a:t>
            </a:r>
          </a:p>
          <a:p>
            <a:r>
              <a:rPr lang="cs-CZ" dirty="0"/>
              <a:t>Tyto informace využije pro řízení (regulaci) a vzájemnou koordinaci činnosti jednotlivých orgánových systémů</a:t>
            </a:r>
          </a:p>
          <a:p>
            <a:endParaRPr lang="cs-CZ" dirty="0"/>
          </a:p>
          <a:p>
            <a:r>
              <a:rPr lang="cs-CZ" dirty="0"/>
              <a:t>Takto jsou zabezpečeny:</a:t>
            </a:r>
          </a:p>
          <a:p>
            <a:pPr lvl="1"/>
            <a:r>
              <a:rPr lang="cs-CZ" dirty="0"/>
              <a:t> funkční jednota živého organismu jako celku</a:t>
            </a:r>
          </a:p>
          <a:p>
            <a:pPr lvl="1"/>
            <a:r>
              <a:rPr lang="cs-CZ" dirty="0"/>
              <a:t>schopnost přizpůsobovat se změnám vnějšího prostředí</a:t>
            </a:r>
          </a:p>
        </p:txBody>
      </p:sp>
    </p:spTree>
    <p:extLst>
      <p:ext uri="{BB962C8B-B14F-4D97-AF65-F5344CB8AC3E}">
        <p14:creationId xmlns:p14="http://schemas.microsoft.com/office/powerpoint/2010/main" val="246316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3458" t="11894" r="13733" b="8315"/>
          <a:stretch>
            <a:fillRect/>
          </a:stretch>
        </p:blipFill>
        <p:spPr>
          <a:xfrm>
            <a:off x="2243138" y="676275"/>
            <a:ext cx="7675562" cy="56022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cs-CZ"/>
              <a:t>Papez Circuit of Emotional Response</a:t>
            </a:r>
          </a:p>
        </p:txBody>
      </p:sp>
      <p:pic>
        <p:nvPicPr>
          <p:cNvPr id="26627" name="Picture 4" descr="Papez circuit"/>
          <p:cNvPicPr>
            <a:picLocks noChangeAspect="1"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b="6424"/>
          <a:stretch>
            <a:fillRect/>
          </a:stretch>
        </p:blipFill>
        <p:spPr bwMode="auto">
          <a:xfrm>
            <a:off x="2292350" y="969964"/>
            <a:ext cx="7437438" cy="4708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cs-CZ"/>
              <a:t>Limbic system expanded</a:t>
            </a:r>
          </a:p>
        </p:txBody>
      </p:sp>
      <p:pic>
        <p:nvPicPr>
          <p:cNvPr id="27651" name="Picture 4" descr="Limbic System"/>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428876" y="669926"/>
            <a:ext cx="7597775"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865314" y="44451"/>
            <a:ext cx="8694737" cy="938213"/>
          </a:xfrm>
        </p:spPr>
        <p:txBody>
          <a:bodyPr/>
          <a:lstStyle/>
          <a:p>
            <a:pPr eaLnBrk="1" hangingPunct="1"/>
            <a:r>
              <a:rPr lang="en-US" altLang="cs-CZ"/>
              <a:t>The Amygdala Is the Part of the Limbic System Most Specifically Involved With Emotional Experience</a:t>
            </a:r>
          </a:p>
        </p:txBody>
      </p:sp>
      <p:grpSp>
        <p:nvGrpSpPr>
          <p:cNvPr id="34819" name="Group 3"/>
          <p:cNvGrpSpPr>
            <a:grpSpLocks/>
          </p:cNvGrpSpPr>
          <p:nvPr/>
        </p:nvGrpSpPr>
        <p:grpSpPr bwMode="auto">
          <a:xfrm>
            <a:off x="193008" y="1363578"/>
            <a:ext cx="5072063" cy="5289550"/>
            <a:chOff x="892" y="609"/>
            <a:chExt cx="3963" cy="4158"/>
          </a:xfrm>
        </p:grpSpPr>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 y="609"/>
              <a:ext cx="3963"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 y="3049"/>
              <a:ext cx="3917"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ovéPole 1">
            <a:extLst>
              <a:ext uri="{FF2B5EF4-FFF2-40B4-BE49-F238E27FC236}">
                <a16:creationId xmlns:a16="http://schemas.microsoft.com/office/drawing/2014/main" id="{38A3327C-95AA-46B4-9EE2-2A0047945FFB}"/>
              </a:ext>
            </a:extLst>
          </p:cNvPr>
          <p:cNvSpPr txBox="1"/>
          <p:nvPr/>
        </p:nvSpPr>
        <p:spPr>
          <a:xfrm>
            <a:off x="5029201" y="2867908"/>
            <a:ext cx="7042484" cy="1994392"/>
          </a:xfrm>
          <a:prstGeom prst="rect">
            <a:avLst/>
          </a:prstGeom>
          <a:noFill/>
        </p:spPr>
        <p:txBody>
          <a:bodyPr wrap="square" rtlCol="0">
            <a:spAutoFit/>
          </a:bodyPr>
          <a:lstStyle/>
          <a:p>
            <a:pPr eaLnBrk="1" hangingPunct="1">
              <a:lnSpc>
                <a:spcPct val="80000"/>
              </a:lnSpc>
            </a:pPr>
            <a:r>
              <a:rPr lang="cs-CZ" sz="1200" b="0" i="0" kern="1200" dirty="0">
                <a:solidFill>
                  <a:schemeClr val="tx1"/>
                </a:solidFill>
                <a:effectLst/>
                <a:latin typeface="Arial" charset="0"/>
                <a:ea typeface="+mn-ea"/>
                <a:cs typeface="+mn-cs"/>
              </a:rPr>
              <a:t>Studie zobrazování mozku ukazují roli amygdaly v emočních reakcích. </a:t>
            </a:r>
          </a:p>
          <a:p>
            <a:pPr eaLnBrk="1" hangingPunct="1">
              <a:lnSpc>
                <a:spcPct val="80000"/>
              </a:lnSpc>
            </a:pPr>
            <a:r>
              <a:rPr lang="cs-CZ" sz="1200" b="0" i="0" kern="1200" dirty="0">
                <a:solidFill>
                  <a:schemeClr val="tx1"/>
                </a:solidFill>
                <a:effectLst/>
                <a:latin typeface="Arial" charset="0"/>
                <a:ea typeface="+mn-ea"/>
                <a:cs typeface="+mn-cs"/>
              </a:rPr>
              <a:t>(Od Morris et al. 1996.)</a:t>
            </a:r>
          </a:p>
          <a:p>
            <a:pPr eaLnBrk="1" hangingPunct="1">
              <a:lnSpc>
                <a:spcPct val="80000"/>
              </a:lnSpc>
            </a:pPr>
            <a:r>
              <a:rPr lang="cs-CZ" sz="1200" b="0" i="0" kern="1200" dirty="0">
                <a:solidFill>
                  <a:schemeClr val="tx1"/>
                </a:solidFill>
                <a:effectLst/>
                <a:latin typeface="Arial" charset="0"/>
                <a:ea typeface="+mn-ea"/>
                <a:cs typeface="+mn-cs"/>
              </a:rPr>
              <a:t> A. Řada tváří ukazuje kontinuum výrazu mezi štěstím a strachem. </a:t>
            </a:r>
          </a:p>
          <a:p>
            <a:pPr eaLnBrk="1" hangingPunct="1">
              <a:lnSpc>
                <a:spcPct val="80000"/>
              </a:lnSpc>
            </a:pPr>
            <a:r>
              <a:rPr lang="cs-CZ" sz="1200" b="0" i="0" kern="1200" dirty="0">
                <a:solidFill>
                  <a:schemeClr val="tx1"/>
                </a:solidFill>
                <a:effectLst/>
                <a:latin typeface="Arial" charset="0"/>
                <a:ea typeface="+mn-ea"/>
                <a:cs typeface="+mn-cs"/>
              </a:rPr>
              <a:t>Při sledování těchto tváří byla zaznamenána aktivita v mozku normálních subjektů.</a:t>
            </a:r>
          </a:p>
          <a:p>
            <a:pPr eaLnBrk="1" hangingPunct="1">
              <a:lnSpc>
                <a:spcPct val="80000"/>
              </a:lnSpc>
            </a:pPr>
            <a:r>
              <a:rPr lang="cs-CZ" sz="1200" b="0" i="0" kern="1200" dirty="0">
                <a:solidFill>
                  <a:schemeClr val="tx1"/>
                </a:solidFill>
                <a:effectLst/>
                <a:latin typeface="Arial" charset="0"/>
                <a:ea typeface="+mn-ea"/>
                <a:cs typeface="+mn-cs"/>
              </a:rPr>
              <a:t> B. Při prezentaci každé z tváří bylo zjištěno, že </a:t>
            </a:r>
            <a:r>
              <a:rPr lang="cs-CZ" sz="1200" b="1" i="0" kern="1200" dirty="0">
                <a:solidFill>
                  <a:schemeClr val="tx1"/>
                </a:solidFill>
                <a:effectLst/>
                <a:latin typeface="Arial" charset="0"/>
                <a:ea typeface="+mn-ea"/>
                <a:cs typeface="+mn-cs"/>
              </a:rPr>
              <a:t>pouze levá amygdala se systematicky mění</a:t>
            </a:r>
            <a:r>
              <a:rPr lang="cs-CZ" sz="1200" b="0" i="0" kern="1200" dirty="0">
                <a:solidFill>
                  <a:schemeClr val="tx1"/>
                </a:solidFill>
                <a:effectLst/>
                <a:latin typeface="Arial" charset="0"/>
                <a:ea typeface="+mn-ea"/>
                <a:cs typeface="+mn-cs"/>
              </a:rPr>
              <a:t>. </a:t>
            </a:r>
          </a:p>
          <a:p>
            <a:pPr eaLnBrk="1" hangingPunct="1">
              <a:lnSpc>
                <a:spcPct val="80000"/>
              </a:lnSpc>
            </a:pPr>
            <a:r>
              <a:rPr lang="cs-CZ" sz="1200" b="0" i="0" kern="1200" dirty="0">
                <a:solidFill>
                  <a:schemeClr val="tx1"/>
                </a:solidFill>
                <a:effectLst/>
                <a:latin typeface="Arial" charset="0"/>
                <a:ea typeface="+mn-ea"/>
                <a:cs typeface="+mn-cs"/>
              </a:rPr>
              <a:t>Oblast s aktivitou, která korelovala s zobrazeným typem obličeje, je označena žlutě a červeně.</a:t>
            </a:r>
          </a:p>
          <a:p>
            <a:pPr eaLnBrk="1" hangingPunct="1">
              <a:lnSpc>
                <a:spcPct val="80000"/>
              </a:lnSpc>
            </a:pPr>
            <a:r>
              <a:rPr lang="cs-CZ" sz="1200" b="0" i="0" kern="1200" dirty="0">
                <a:solidFill>
                  <a:schemeClr val="tx1"/>
                </a:solidFill>
                <a:effectLst/>
                <a:latin typeface="Arial" charset="0"/>
                <a:ea typeface="+mn-ea"/>
                <a:cs typeface="+mn-cs"/>
              </a:rPr>
              <a:t> C. Střední regionální průtok krve mozkem (</a:t>
            </a:r>
            <a:r>
              <a:rPr lang="cs-CZ" sz="1200" b="0" i="0" kern="1200" dirty="0" err="1">
                <a:solidFill>
                  <a:schemeClr val="tx1"/>
                </a:solidFill>
                <a:effectLst/>
                <a:latin typeface="Arial" charset="0"/>
                <a:ea typeface="+mn-ea"/>
                <a:cs typeface="+mn-cs"/>
              </a:rPr>
              <a:t>rCBF</a:t>
            </a:r>
            <a:r>
              <a:rPr lang="cs-CZ" sz="1200" b="0" i="0" kern="1200" dirty="0">
                <a:solidFill>
                  <a:schemeClr val="tx1"/>
                </a:solidFill>
                <a:effectLst/>
                <a:latin typeface="Arial" charset="0"/>
                <a:ea typeface="+mn-ea"/>
                <a:cs typeface="+mn-cs"/>
              </a:rPr>
              <a:t>) pro převážně šťastné a převážně ustrašené výrazy.</a:t>
            </a:r>
          </a:p>
          <a:p>
            <a:pPr eaLnBrk="1" hangingPunct="1">
              <a:lnSpc>
                <a:spcPct val="80000"/>
              </a:lnSpc>
            </a:pPr>
            <a:r>
              <a:rPr lang="cs-CZ" sz="1200" b="0" i="0" kern="1200" dirty="0">
                <a:solidFill>
                  <a:schemeClr val="tx1"/>
                </a:solidFill>
                <a:effectLst/>
                <a:latin typeface="Arial" charset="0"/>
                <a:ea typeface="+mn-ea"/>
                <a:cs typeface="+mn-cs"/>
              </a:rPr>
              <a:t> Tyto výsledky jsou v souladu s experimenty se záznamem a ablací na zvířatech, </a:t>
            </a:r>
          </a:p>
          <a:p>
            <a:pPr eaLnBrk="1" hangingPunct="1">
              <a:lnSpc>
                <a:spcPct val="80000"/>
              </a:lnSpc>
            </a:pPr>
            <a:r>
              <a:rPr lang="cs-CZ" sz="1200" b="0" i="0" kern="1200" dirty="0">
                <a:solidFill>
                  <a:schemeClr val="tx1"/>
                </a:solidFill>
                <a:effectLst/>
                <a:latin typeface="Arial" charset="0"/>
                <a:ea typeface="+mn-ea"/>
                <a:cs typeface="+mn-cs"/>
              </a:rPr>
              <a:t>které naznačují, že amygdala má kritickou roli v emocích, zejména ve strachu. </a:t>
            </a:r>
          </a:p>
          <a:p>
            <a:pPr eaLnBrk="1" hangingPunct="1">
              <a:lnSpc>
                <a:spcPct val="80000"/>
              </a:lnSpc>
            </a:pPr>
            <a:r>
              <a:rPr lang="cs-CZ" sz="1200" b="0" i="0" kern="1200" dirty="0">
                <a:solidFill>
                  <a:schemeClr val="tx1"/>
                </a:solidFill>
                <a:effectLst/>
                <a:latin typeface="Arial" charset="0"/>
                <a:ea typeface="+mn-ea"/>
                <a:cs typeface="+mn-cs"/>
              </a:rPr>
              <a:t>Amygdala je součástí limbického systému nejvíce specificky zapojeného do emocionálních zkušeností. </a:t>
            </a:r>
            <a:endParaRPr lang="cs-CZ" altLang="cs-CZ" sz="1200" dirty="0"/>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7EDFE-16F9-43C2-BB9C-F7A87F28357E}"/>
              </a:ext>
            </a:extLst>
          </p:cNvPr>
          <p:cNvSpPr>
            <a:spLocks noGrp="1"/>
          </p:cNvSpPr>
          <p:nvPr>
            <p:ph type="title"/>
          </p:nvPr>
        </p:nvSpPr>
        <p:spPr/>
        <p:txBody>
          <a:bodyPr/>
          <a:lstStyle/>
          <a:p>
            <a:r>
              <a:rPr lang="cs-CZ" b="1" dirty="0">
                <a:solidFill>
                  <a:srgbClr val="7030A0"/>
                </a:solidFill>
              </a:rPr>
              <a:t>TALAMUS</a:t>
            </a:r>
          </a:p>
        </p:txBody>
      </p:sp>
      <p:sp>
        <p:nvSpPr>
          <p:cNvPr id="3" name="Zástupný obsah 2">
            <a:extLst>
              <a:ext uri="{FF2B5EF4-FFF2-40B4-BE49-F238E27FC236}">
                <a16:creationId xmlns:a16="http://schemas.microsoft.com/office/drawing/2014/main" id="{7197B7A6-58CA-423D-B03F-CD21887E88FF}"/>
              </a:ext>
            </a:extLst>
          </p:cNvPr>
          <p:cNvSpPr>
            <a:spLocks noGrp="1"/>
          </p:cNvSpPr>
          <p:nvPr>
            <p:ph idx="1"/>
          </p:nvPr>
        </p:nvSpPr>
        <p:spPr/>
        <p:txBody>
          <a:bodyPr/>
          <a:lstStyle/>
          <a:p>
            <a:r>
              <a:rPr lang="cs-CZ" dirty="0"/>
              <a:t>Párový orgán</a:t>
            </a:r>
          </a:p>
          <a:p>
            <a:r>
              <a:rPr lang="cs-CZ" dirty="0"/>
              <a:t>Mezi jeho dvěma částmi, které se nacházejí v obou mozkových hemisférách  prochází 3.-mozková komora</a:t>
            </a:r>
          </a:p>
          <a:p>
            <a:r>
              <a:rPr lang="cs-CZ" dirty="0"/>
              <a:t>Integrační mozkové centrum</a:t>
            </a:r>
          </a:p>
          <a:p>
            <a:r>
              <a:rPr lang="cs-CZ" dirty="0"/>
              <a:t>Podílí se na řízení důležitých funkcí v organismu</a:t>
            </a:r>
          </a:p>
          <a:p>
            <a:endParaRPr lang="cs-CZ" dirty="0"/>
          </a:p>
        </p:txBody>
      </p:sp>
    </p:spTree>
    <p:extLst>
      <p:ext uri="{BB962C8B-B14F-4D97-AF65-F5344CB8AC3E}">
        <p14:creationId xmlns:p14="http://schemas.microsoft.com/office/powerpoint/2010/main" val="19530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1364A2B-AEB8-4193-8600-56208B94E051}"/>
              </a:ext>
            </a:extLst>
          </p:cNvPr>
          <p:cNvSpPr>
            <a:spLocks noGrp="1"/>
          </p:cNvSpPr>
          <p:nvPr>
            <p:ph idx="1"/>
          </p:nvPr>
        </p:nvSpPr>
        <p:spPr>
          <a:xfrm>
            <a:off x="473964" y="143129"/>
            <a:ext cx="11244072" cy="4351338"/>
          </a:xfrm>
        </p:spPr>
        <p:txBody>
          <a:bodyPr/>
          <a:lstStyle/>
          <a:p>
            <a:r>
              <a:rPr lang="cs-CZ" dirty="0"/>
              <a:t>Specifická senzorická jádra – corpus </a:t>
            </a:r>
            <a:r>
              <a:rPr lang="cs-CZ" dirty="0" err="1"/>
              <a:t>geniculatum</a:t>
            </a:r>
            <a:r>
              <a:rPr lang="cs-CZ" dirty="0"/>
              <a:t> </a:t>
            </a:r>
            <a:r>
              <a:rPr lang="cs-CZ" dirty="0" err="1"/>
              <a:t>laterale</a:t>
            </a:r>
            <a:r>
              <a:rPr lang="cs-CZ" dirty="0"/>
              <a:t> (součást zrakové dráhy), corpus </a:t>
            </a:r>
            <a:r>
              <a:rPr lang="cs-CZ" dirty="0" err="1"/>
              <a:t>geniculatum</a:t>
            </a:r>
            <a:r>
              <a:rPr lang="cs-CZ" dirty="0"/>
              <a:t> </a:t>
            </a:r>
            <a:r>
              <a:rPr lang="cs-CZ" dirty="0" err="1"/>
              <a:t>mediale</a:t>
            </a:r>
            <a:r>
              <a:rPr lang="cs-CZ" dirty="0"/>
              <a:t> (součást sluchové dráhy), </a:t>
            </a:r>
            <a:r>
              <a:rPr lang="cs-CZ" dirty="0" err="1"/>
              <a:t>ventrobazální</a:t>
            </a:r>
            <a:r>
              <a:rPr lang="cs-CZ" dirty="0"/>
              <a:t> komplex (informace z periferie trupu, končetin a obličeje)</a:t>
            </a:r>
          </a:p>
          <a:p>
            <a:endParaRPr lang="cs-CZ" dirty="0"/>
          </a:p>
          <a:p>
            <a:r>
              <a:rPr lang="cs-CZ" dirty="0"/>
              <a:t>Nespecifická, převážně senzorická jádra – součásti budivého systému retikulární formace + přichází sem informace o bolesti, hlavně viscerální – projekce jader do frontální a </a:t>
            </a:r>
            <a:r>
              <a:rPr lang="cs-CZ" dirty="0" err="1"/>
              <a:t>prefrontální</a:t>
            </a:r>
            <a:r>
              <a:rPr lang="cs-CZ" dirty="0"/>
              <a:t> oblasti</a:t>
            </a:r>
          </a:p>
          <a:p>
            <a:endParaRPr lang="cs-CZ" dirty="0"/>
          </a:p>
          <a:p>
            <a:r>
              <a:rPr lang="cs-CZ" dirty="0"/>
              <a:t>Motorická jádra – příjem informace z BG, mozečku – projekce do </a:t>
            </a:r>
            <a:r>
              <a:rPr lang="cs-CZ" dirty="0" err="1"/>
              <a:t>gyrus</a:t>
            </a:r>
            <a:r>
              <a:rPr lang="cs-CZ" dirty="0"/>
              <a:t> </a:t>
            </a:r>
            <a:r>
              <a:rPr lang="cs-CZ" dirty="0" err="1"/>
              <a:t>precentralis</a:t>
            </a:r>
            <a:r>
              <a:rPr lang="cs-CZ" dirty="0"/>
              <a:t> – regulace motorických funkcí</a:t>
            </a:r>
          </a:p>
          <a:p>
            <a:endParaRPr lang="cs-CZ" dirty="0"/>
          </a:p>
          <a:p>
            <a:r>
              <a:rPr lang="cs-CZ" dirty="0"/>
              <a:t>Asociační jádra – příjemci </a:t>
            </a:r>
            <a:r>
              <a:rPr lang="cs-CZ" dirty="0" err="1"/>
              <a:t>aferentací</a:t>
            </a:r>
            <a:r>
              <a:rPr lang="cs-CZ" dirty="0"/>
              <a:t> z mnoha modalit (zrak, sluch, kůže) - projekce hlavně do frontální asociační kůry, ale i ostatních</a:t>
            </a:r>
          </a:p>
        </p:txBody>
      </p:sp>
    </p:spTree>
    <p:extLst>
      <p:ext uri="{BB962C8B-B14F-4D97-AF65-F5344CB8AC3E}">
        <p14:creationId xmlns:p14="http://schemas.microsoft.com/office/powerpoint/2010/main" val="406665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a:solidFill>
                  <a:srgbClr val="7030A0"/>
                </a:solidFill>
                <a:latin typeface="Bangkok CE" charset="-18"/>
              </a:rPr>
              <a:t>FUNKCE MOZKOVÉ KŮRY</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4" y="2074375"/>
            <a:ext cx="11026335" cy="2717800"/>
          </a:xfrm>
        </p:spPr>
        <p:txBody>
          <a:bodyPr/>
          <a:lstStyle/>
          <a:p>
            <a:endParaRPr lang="cs-CZ" dirty="0"/>
          </a:p>
          <a:p>
            <a:r>
              <a:rPr lang="cs-CZ" dirty="0"/>
              <a:t>Šedá kůra mozková (</a:t>
            </a:r>
            <a:r>
              <a:rPr lang="cs-CZ" dirty="0" err="1"/>
              <a:t>neopallium</a:t>
            </a:r>
            <a:r>
              <a:rPr lang="cs-CZ" dirty="0"/>
              <a:t>) tvoří největší část mozku a pokrývá mozkové hemisféry vrstvou silnou 2-5 mm</a:t>
            </a:r>
          </a:p>
          <a:p>
            <a:r>
              <a:rPr lang="cs-CZ" dirty="0"/>
              <a:t>Jsou zde uloženy především těla neuronů CNS v počtu 15-25 miliard nervových buněk</a:t>
            </a:r>
          </a:p>
          <a:p>
            <a:r>
              <a:rPr lang="cs-CZ" dirty="0"/>
              <a:t>Hemisféry představují koncový mozek (</a:t>
            </a:r>
            <a:r>
              <a:rPr lang="cs-CZ" dirty="0" err="1"/>
              <a:t>telencephalon</a:t>
            </a:r>
            <a:r>
              <a:rPr lang="cs-CZ" dirty="0"/>
              <a:t>) – bílá hmota</a:t>
            </a:r>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403838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na </a:t>
            </a:r>
            <a:r>
              <a:rPr lang="cs-CZ" i="1" dirty="0" err="1"/>
              <a:t>paleocortex</a:t>
            </a:r>
            <a:r>
              <a:rPr lang="cs-CZ" dirty="0"/>
              <a:t>, </a:t>
            </a:r>
            <a:r>
              <a:rPr lang="cs-CZ" i="1" dirty="0" err="1"/>
              <a:t>archicortex</a:t>
            </a:r>
            <a:r>
              <a:rPr lang="cs-CZ" i="1" dirty="0"/>
              <a:t> </a:t>
            </a:r>
            <a:r>
              <a:rPr lang="cs-CZ" dirty="0"/>
              <a:t>a </a:t>
            </a:r>
            <a:r>
              <a:rPr lang="cs-CZ" i="1" dirty="0" err="1"/>
              <a:t>neocortex</a:t>
            </a:r>
            <a:r>
              <a:rPr lang="cs-CZ" dirty="0"/>
              <a:t>.</a:t>
            </a:r>
          </a:p>
          <a:p>
            <a:pPr marL="0" indent="0">
              <a:buNone/>
            </a:pPr>
            <a:r>
              <a:rPr lang="cs-CZ" i="1" dirty="0" err="1"/>
              <a:t>Allocortex</a:t>
            </a:r>
            <a:r>
              <a:rPr lang="cs-CZ" i="1" dirty="0"/>
              <a:t> </a:t>
            </a:r>
            <a:r>
              <a:rPr lang="cs-CZ" dirty="0"/>
              <a:t>je 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a:t>Paleocortex</a:t>
            </a:r>
            <a:r>
              <a:rPr lang="cs-CZ" b="1" dirty="0"/>
              <a:t> </a:t>
            </a:r>
            <a:r>
              <a:rPr lang="cs-CZ" dirty="0"/>
              <a:t>se nachází ve funkční korové oblasti pro čich. </a:t>
            </a:r>
          </a:p>
          <a:p>
            <a:pPr marL="0" indent="0">
              <a:buNone/>
            </a:pPr>
            <a:r>
              <a:rPr lang="cs-CZ" b="1" dirty="0" err="1"/>
              <a:t>Archicortex</a:t>
            </a:r>
            <a:r>
              <a:rPr lang="cs-CZ" dirty="0" err="1"/>
              <a:t>je</a:t>
            </a:r>
            <a:r>
              <a:rPr lang="cs-CZ" dirty="0"/>
              <a:t> uložen v hloubce temporálního laloku a na jeho dolním okraji, kam migroval během vývoje z původního uložení na mediální ploše hemisféry. Funkčně je zapojen do limbického systému. </a:t>
            </a:r>
          </a:p>
          <a:p>
            <a:pPr marL="0" indent="0">
              <a:buNone/>
            </a:pPr>
            <a:r>
              <a:rPr lang="cs-CZ" b="1" dirty="0" err="1"/>
              <a:t>Neocortex</a:t>
            </a:r>
            <a:r>
              <a:rPr lang="cs-CZ" b="1" dirty="0"/>
              <a:t> </a:t>
            </a:r>
            <a:r>
              <a:rPr lang="cs-CZ" dirty="0"/>
              <a:t>je 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057" t="-29296" r="-23682" b="-25130"/>
          <a:stretch/>
        </p:blipFill>
        <p:spPr>
          <a:xfrm>
            <a:off x="-3551205" y="-1865211"/>
            <a:ext cx="18108000" cy="10185750"/>
          </a:xfrm>
          <a:prstGeom prst="rect">
            <a:avLst/>
          </a:prstGeom>
        </p:spPr>
      </p:pic>
    </p:spTree>
    <p:custDataLst>
      <p:tags r:id="rId1"/>
    </p:custDataLst>
    <p:extLst>
      <p:ext uri="{BB962C8B-B14F-4D97-AF65-F5344CB8AC3E}">
        <p14:creationId xmlns:p14="http://schemas.microsoft.com/office/powerpoint/2010/main" val="247522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6308297" y="1863800"/>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5072" y="113370"/>
            <a:ext cx="11716511" cy="706437"/>
          </a:xfrm>
        </p:spPr>
        <p:txBody>
          <a:bodyPr/>
          <a:lstStyle/>
          <a:p>
            <a:r>
              <a:rPr lang="cs-CZ" sz="2600" b="1" dirty="0"/>
              <a:t>Mozková kůra – uloženy analyzátory pro 3 hlavní systémy:</a:t>
            </a:r>
            <a:br>
              <a:rPr lang="cs-CZ" sz="2600" b="1" dirty="0"/>
            </a:br>
            <a:r>
              <a:rPr lang="cs-CZ" sz="2600" b="1" dirty="0"/>
              <a:t>projekční oblasti – primární a sekundární  + asociační oblast  </a:t>
            </a:r>
            <a:r>
              <a:rPr lang="cs-CZ" sz="1200" b="1" dirty="0"/>
              <a:t>projekční: </a:t>
            </a:r>
            <a:r>
              <a:rPr lang="cs-CZ" sz="1200" b="1" dirty="0" err="1"/>
              <a:t>projikují</a:t>
            </a:r>
            <a:r>
              <a:rPr lang="cs-CZ" sz="1200" b="1" dirty="0"/>
              <a:t> se sem přesně definované funkce; </a:t>
            </a:r>
            <a:r>
              <a:rPr lang="cs-CZ" sz="1200" b="1" dirty="0" err="1"/>
              <a:t>asociační-polymodální</a:t>
            </a:r>
            <a:r>
              <a:rPr lang="cs-CZ" sz="1200" b="1" dirty="0"/>
              <a:t> informace</a:t>
            </a:r>
            <a:endParaRPr lang="en-US" sz="1200" b="1" dirty="0"/>
          </a:p>
        </p:txBody>
      </p:sp>
      <p:sp>
        <p:nvSpPr>
          <p:cNvPr id="10" name="TextovéPole 4"/>
          <p:cNvSpPr txBox="1">
            <a:spLocks noChangeArrowheads="1"/>
          </p:cNvSpPr>
          <p:nvPr/>
        </p:nvSpPr>
        <p:spPr bwMode="auto">
          <a:xfrm>
            <a:off x="91459" y="2780929"/>
            <a:ext cx="4429125" cy="2708434"/>
          </a:xfrm>
          <a:prstGeom prst="rect">
            <a:avLst/>
          </a:prstGeom>
          <a:noFill/>
          <a:ln w="9525">
            <a:noFill/>
            <a:miter lim="800000"/>
            <a:headEnd/>
            <a:tailEnd/>
          </a:ln>
        </p:spPr>
        <p:txBody>
          <a:bodyPr wrap="square">
            <a:spAutoFit/>
          </a:bodyPr>
          <a:lstStyle/>
          <a:p>
            <a:r>
              <a:rPr lang="cs-CZ" b="1" dirty="0">
                <a:latin typeface="Calibri" pitchFamily="34" charset="0"/>
              </a:rPr>
              <a:t>Primární oblasti</a:t>
            </a:r>
          </a:p>
          <a:p>
            <a:pPr>
              <a:buFont typeface="Wingdings" pitchFamily="2" charset="2"/>
              <a:buChar char="ü"/>
            </a:pP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a:latin typeface="Calibri" pitchFamily="34" charset="0"/>
              </a:rPr>
              <a:t>Asociační oblasti</a:t>
            </a:r>
          </a:p>
          <a:p>
            <a:pPr>
              <a:buFont typeface="Wingdings" pitchFamily="2" charset="2"/>
              <a:buChar char="ü"/>
            </a:pPr>
            <a:r>
              <a:rPr lang="cs-CZ" dirty="0">
                <a:latin typeface="Calibri" pitchFamily="34" charset="0"/>
              </a:rPr>
              <a:t>Nemají </a:t>
            </a: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r>
              <a:rPr lang="cs-CZ" dirty="0">
                <a:latin typeface="Calibri" pitchFamily="34" charset="0"/>
              </a:rPr>
              <a:t>  </a:t>
            </a:r>
            <a:r>
              <a:rPr lang="cs-CZ" dirty="0" err="1">
                <a:latin typeface="Calibri" pitchFamily="34" charset="0"/>
              </a:rPr>
              <a:t>Parieto</a:t>
            </a:r>
            <a:r>
              <a:rPr lang="cs-CZ" dirty="0">
                <a:latin typeface="Calibri" pitchFamily="34" charset="0"/>
              </a:rPr>
              <a:t>-</a:t>
            </a:r>
            <a:r>
              <a:rPr lang="cs-CZ" dirty="0" err="1">
                <a:latin typeface="Calibri" pitchFamily="34" charset="0"/>
              </a:rPr>
              <a:t>temporo</a:t>
            </a:r>
            <a:r>
              <a:rPr lang="cs-CZ" dirty="0">
                <a:latin typeface="Calibri" pitchFamily="34" charset="0"/>
              </a:rPr>
              <a:t>-okcipitální (</a:t>
            </a:r>
            <a:r>
              <a:rPr lang="cs-CZ" dirty="0" err="1">
                <a:latin typeface="Calibri" pitchFamily="34" charset="0"/>
              </a:rPr>
              <a:t>Wernickeovo</a:t>
            </a:r>
            <a:r>
              <a:rPr lang="cs-CZ" dirty="0">
                <a:latin typeface="Calibri" pitchFamily="34" charset="0"/>
              </a:rPr>
              <a:t> centrum řeči)</a:t>
            </a:r>
          </a:p>
          <a:p>
            <a:pPr>
              <a:buFont typeface="Wingdings" pitchFamily="2" charset="2"/>
              <a:buChar char="ü"/>
            </a:pPr>
            <a:r>
              <a:rPr lang="cs-CZ" dirty="0">
                <a:latin typeface="Calibri" pitchFamily="34" charset="0"/>
              </a:rPr>
              <a:t>  </a:t>
            </a:r>
            <a:r>
              <a:rPr lang="cs-CZ" dirty="0" err="1">
                <a:latin typeface="Calibri" pitchFamily="34" charset="0"/>
              </a:rPr>
              <a:t>prefrontální</a:t>
            </a:r>
            <a:r>
              <a:rPr lang="cs-CZ" dirty="0">
                <a:latin typeface="Calibri" pitchFamily="34" charset="0"/>
              </a:rPr>
              <a:t> (</a:t>
            </a:r>
            <a:r>
              <a:rPr lang="cs-CZ" dirty="0" err="1">
                <a:latin typeface="Calibri" pitchFamily="34" charset="0"/>
              </a:rPr>
              <a:t>Brocovo</a:t>
            </a:r>
            <a:r>
              <a:rPr lang="cs-CZ" dirty="0">
                <a:latin typeface="Calibri" pitchFamily="34" charset="0"/>
              </a:rPr>
              <a:t> centrum řeči)) </a:t>
            </a:r>
          </a:p>
          <a:p>
            <a:pPr>
              <a:buFont typeface="Wingdings" pitchFamily="2" charset="2"/>
              <a:buChar char="ü"/>
            </a:pPr>
            <a:r>
              <a:rPr lang="cs-CZ" dirty="0">
                <a:latin typeface="Calibri" pitchFamily="34" charset="0"/>
              </a:rPr>
              <a:t>  limbická asociační kůra</a:t>
            </a: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3879422" y="4655621"/>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ftright"/>
          <p:cNvPicPr>
            <a:picLocks noChangeAspect="1" noChangeArrowheads="1"/>
          </p:cNvPicPr>
          <p:nvPr/>
        </p:nvPicPr>
        <p:blipFill>
          <a:blip r:embed="rId2" cstate="print">
            <a:lum bright="-18000"/>
          </a:blip>
          <a:srcRect/>
          <a:stretch>
            <a:fillRect/>
          </a:stretch>
        </p:blipFill>
        <p:spPr>
          <a:xfrm>
            <a:off x="2532112" y="1052737"/>
            <a:ext cx="7164288" cy="5365753"/>
          </a:xfrm>
          <a:prstGeom prst="rect">
            <a:avLst/>
          </a:prstGeom>
          <a:noFill/>
          <a:ln/>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Lateralizace</a:t>
            </a:r>
            <a:r>
              <a:rPr lang="cs-CZ" sz="2600" b="1" dirty="0">
                <a:latin typeface="+mj-lt"/>
                <a:ea typeface="+mj-ea"/>
                <a:cs typeface="+mj-cs"/>
              </a:rPr>
              <a:t> mozkových funkcí</a:t>
            </a:r>
            <a:endParaRPr lang="en-US" sz="2600" b="1" dirty="0">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838200" y="365125"/>
            <a:ext cx="10515600" cy="885337"/>
          </a:xfrm>
        </p:spPr>
        <p:txBody>
          <a:bodyPr/>
          <a:lstStyle/>
          <a:p>
            <a:pPr>
              <a:defRPr/>
            </a:pPr>
            <a:r>
              <a:rPr lang="cs-CZ" altLang="cs-CZ" dirty="0"/>
              <a:t>Vyšší nervová činnost</a:t>
            </a:r>
          </a:p>
        </p:txBody>
      </p:sp>
      <p:sp>
        <p:nvSpPr>
          <p:cNvPr id="2" name="TextovéPole 1">
            <a:extLst>
              <a:ext uri="{FF2B5EF4-FFF2-40B4-BE49-F238E27FC236}">
                <a16:creationId xmlns:a16="http://schemas.microsoft.com/office/drawing/2014/main" id="{A8D5DED7-9B9A-46BD-95D1-714788C3BD74}"/>
              </a:ext>
            </a:extLst>
          </p:cNvPr>
          <p:cNvSpPr txBox="1"/>
          <p:nvPr/>
        </p:nvSpPr>
        <p:spPr>
          <a:xfrm>
            <a:off x="838200" y="1563077"/>
            <a:ext cx="8122736" cy="3970318"/>
          </a:xfrm>
          <a:prstGeom prst="rect">
            <a:avLst/>
          </a:prstGeom>
          <a:noFill/>
        </p:spPr>
        <p:txBody>
          <a:bodyPr wrap="none" rtlCol="0">
            <a:spAutoFit/>
          </a:bodyPr>
          <a:lstStyle/>
          <a:p>
            <a:r>
              <a:rPr lang="cs-CZ" dirty="0"/>
              <a:t>Člověk má schopnost nechovat se jen reflexně, pudově</a:t>
            </a:r>
          </a:p>
          <a:p>
            <a:endParaRPr lang="cs-CZ" dirty="0"/>
          </a:p>
          <a:p>
            <a:r>
              <a:rPr lang="cs-CZ" dirty="0"/>
              <a:t> ale promyšleně, plánovitě,</a:t>
            </a:r>
          </a:p>
          <a:p>
            <a:r>
              <a:rPr lang="cs-CZ" dirty="0"/>
              <a:t> má schopnost předvídat (anticipace)</a:t>
            </a:r>
          </a:p>
          <a:p>
            <a:r>
              <a:rPr lang="cs-CZ" dirty="0"/>
              <a:t>Dokáže se vzdát toho co ho uspokojuje v zájmu vyšších, dlouhodobějších cílů</a:t>
            </a:r>
          </a:p>
          <a:p>
            <a:endParaRPr lang="cs-CZ" dirty="0"/>
          </a:p>
          <a:p>
            <a:r>
              <a:rPr lang="cs-CZ" dirty="0"/>
              <a:t>Zásluhou rozsáhlých korových oblastí hlavně čelních (frontálních) laloků</a:t>
            </a:r>
          </a:p>
          <a:p>
            <a:endParaRPr lang="cs-CZ" dirty="0"/>
          </a:p>
          <a:p>
            <a:r>
              <a:rPr lang="cs-CZ" dirty="0"/>
              <a:t>Mozková kůra je sídlo unikátního procesu poznávání a myšlení</a:t>
            </a:r>
          </a:p>
          <a:p>
            <a:endParaRPr lang="cs-CZ" dirty="0"/>
          </a:p>
          <a:p>
            <a:r>
              <a:rPr lang="cs-CZ" dirty="0"/>
              <a:t>Inteligence ?? – počet nervových buněk a jejich spojení + neuroglie ??</a:t>
            </a:r>
          </a:p>
          <a:p>
            <a:endParaRPr lang="cs-CZ" dirty="0"/>
          </a:p>
          <a:p>
            <a:r>
              <a:rPr lang="cs-CZ" dirty="0"/>
              <a:t>Vrcholná funkce mozkové kůry = řeč</a:t>
            </a:r>
          </a:p>
          <a:p>
            <a:endParaRPr lang="cs-CZ" dirty="0"/>
          </a:p>
        </p:txBody>
      </p:sp>
    </p:spTree>
    <p:extLst>
      <p:ext uri="{BB962C8B-B14F-4D97-AF65-F5344CB8AC3E}">
        <p14:creationId xmlns:p14="http://schemas.microsoft.com/office/powerpoint/2010/main" val="331559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03300" y="3286615"/>
            <a:ext cx="3898776" cy="5145435"/>
          </a:xfrm>
        </p:spPr>
        <p:txBody>
          <a:bodyPr>
            <a:normAutofit/>
          </a:bodyPr>
          <a:lstStyle/>
          <a:p>
            <a:r>
              <a:rPr lang="cs-CZ" sz="1800" dirty="0">
                <a:latin typeface="Arial" panose="020B0604020202020204" pitchFamily="34" charset="0"/>
                <a:cs typeface="Arial" panose="020B0604020202020204" pitchFamily="34" charset="0"/>
              </a:rPr>
              <a:t>Výměna signálů</a:t>
            </a:r>
          </a:p>
          <a:p>
            <a:pPr lvl="1">
              <a:buFont typeface="Wingdings" pitchFamily="2" charset="2"/>
              <a:buChar char="ü"/>
            </a:pPr>
            <a:r>
              <a:rPr lang="cs-CZ" sz="1800" dirty="0">
                <a:latin typeface="Arial" panose="020B0604020202020204" pitchFamily="34" charset="0"/>
                <a:cs typeface="Arial" panose="020B0604020202020204" pitchFamily="34" charset="0"/>
              </a:rPr>
              <a:t>	Pachových </a:t>
            </a:r>
          </a:p>
          <a:p>
            <a:pPr lvl="1">
              <a:buFont typeface="Wingdings" pitchFamily="2" charset="2"/>
              <a:buChar char="ü"/>
            </a:pPr>
            <a:r>
              <a:rPr lang="cs-CZ" sz="1800" dirty="0">
                <a:latin typeface="Arial" panose="020B0604020202020204" pitchFamily="34" charset="0"/>
                <a:cs typeface="Arial" panose="020B0604020202020204" pitchFamily="34" charset="0"/>
              </a:rPr>
              <a:t>	Vizuálních</a:t>
            </a:r>
          </a:p>
          <a:p>
            <a:pPr lvl="1">
              <a:buFont typeface="Wingdings" pitchFamily="2" charset="2"/>
              <a:buChar char="ü"/>
            </a:pPr>
            <a:r>
              <a:rPr lang="cs-CZ" sz="1800" dirty="0">
                <a:latin typeface="Arial" panose="020B0604020202020204" pitchFamily="34" charset="0"/>
                <a:cs typeface="Arial" panose="020B0604020202020204" pitchFamily="34" charset="0"/>
              </a:rPr>
              <a:t>	Zvukových</a:t>
            </a:r>
          </a:p>
          <a:p>
            <a:pPr lvl="1"/>
            <a:endParaRPr lang="cs-CZ" sz="1800" dirty="0">
              <a:latin typeface="Arial" panose="020B0604020202020204" pitchFamily="34" charset="0"/>
              <a:cs typeface="Arial" panose="020B0604020202020204" pitchFamily="34" charset="0"/>
            </a:endParaRPr>
          </a:p>
          <a:p>
            <a:pPr marL="0" lvl="1" indent="457200">
              <a:buFont typeface="Arial" pitchFamily="34" charset="0"/>
              <a:buChar char="•"/>
              <a:tabLst>
                <a:tab pos="88900" algn="l"/>
              </a:tabLst>
            </a:pPr>
            <a:r>
              <a:rPr lang="cs-CZ" sz="1800" dirty="0">
                <a:latin typeface="Arial" panose="020B0604020202020204" pitchFamily="34" charset="0"/>
                <a:cs typeface="Arial" panose="020B0604020202020204" pitchFamily="34" charset="0"/>
              </a:rPr>
              <a:t>Mezi jedinci </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Téhož druhu</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Různých druhů</a:t>
            </a:r>
          </a:p>
          <a:p>
            <a:pPr marL="0" lvl="1" indent="457200">
              <a:tabLst>
                <a:tab pos="88900" algn="l"/>
              </a:tabLst>
            </a:pPr>
            <a:endParaRPr lang="cs-CZ" sz="2600" dirty="0"/>
          </a:p>
          <a:p>
            <a:pPr lvl="1"/>
            <a:endParaRPr lang="cs-CZ" dirty="0"/>
          </a:p>
          <a:p>
            <a:pPr lvl="1"/>
            <a:endParaRPr lang="cs-CZ" dirty="0"/>
          </a:p>
          <a:p>
            <a:pPr lvl="1"/>
            <a:endParaRPr lang="cs-CZ" dirty="0"/>
          </a:p>
          <a:p>
            <a:pPr lvl="1"/>
            <a:endParaRPr lang="cs-CZ" dirty="0"/>
          </a:p>
          <a:p>
            <a:endParaRPr lang="en-US" dirty="0"/>
          </a:p>
        </p:txBody>
      </p:sp>
      <p:sp>
        <p:nvSpPr>
          <p:cNvPr id="4" name="Nadpis 1"/>
          <p:cNvSpPr>
            <a:spLocks noGrp="1"/>
          </p:cNvSpPr>
          <p:nvPr>
            <p:ph type="title"/>
          </p:nvPr>
        </p:nvSpPr>
        <p:spPr>
          <a:xfrm>
            <a:off x="1137138" y="2722563"/>
            <a:ext cx="8229600" cy="706437"/>
          </a:xfrm>
        </p:spPr>
        <p:txBody>
          <a:bodyPr/>
          <a:lstStyle/>
          <a:p>
            <a:r>
              <a:rPr lang="cs-CZ" sz="2000" dirty="0">
                <a:latin typeface="Arial CE" panose="020B0604020202020204" pitchFamily="34" charset="0"/>
                <a:cs typeface="Arial CE" panose="020B0604020202020204" pitchFamily="34" charset="0"/>
              </a:rPr>
              <a:t>Komunikace</a:t>
            </a:r>
            <a:endParaRPr lang="en-US" sz="2000" dirty="0">
              <a:latin typeface="Arial CE" panose="020B0604020202020204" pitchFamily="34" charset="0"/>
              <a:cs typeface="Arial CE" panose="020B0604020202020204" pitchFamily="34" charset="0"/>
            </a:endParaRPr>
          </a:p>
        </p:txBody>
      </p:sp>
      <p:sp>
        <p:nvSpPr>
          <p:cNvPr id="5" name="Zástupný symbol pro obsah 2"/>
          <p:cNvSpPr txBox="1">
            <a:spLocks/>
          </p:cNvSpPr>
          <p:nvPr/>
        </p:nvSpPr>
        <p:spPr>
          <a:xfrm>
            <a:off x="5989924" y="3723928"/>
            <a:ext cx="3898776" cy="3312368"/>
          </a:xfrm>
          <a:prstGeom prst="rect">
            <a:avLst/>
          </a:prstGeom>
        </p:spPr>
        <p:txBody>
          <a:bodyPr vert="horz" lIns="91440" tIns="45720" rIns="91440" bIns="45720" rtlCol="0">
            <a:normAutofit/>
          </a:bodyPr>
          <a:lstStyle/>
          <a:p>
            <a:pPr marL="0" lvl="1" indent="457200" fontAlgn="auto">
              <a:spcBef>
                <a:spcPct val="20000"/>
              </a:spcBef>
              <a:spcAft>
                <a:spcPts val="0"/>
              </a:spcAft>
              <a:buFont typeface="Arial" pitchFamily="34" charset="0"/>
              <a:buChar char="•"/>
              <a:tabLst>
                <a:tab pos="88900" algn="l"/>
              </a:tabLst>
              <a:defRPr/>
            </a:pPr>
            <a:r>
              <a:rPr lang="cs-CZ" dirty="0">
                <a:latin typeface="Arial" panose="020B0604020202020204" pitchFamily="34" charset="0"/>
                <a:cs typeface="Arial" panose="020B0604020202020204" pitchFamily="34" charset="0"/>
              </a:rPr>
              <a:t>Kódování </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Jednoduché – velikost</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Složité – tanec včel</a:t>
            </a:r>
          </a:p>
          <a:p>
            <a:pPr marL="400050" lvl="2" indent="457200" fontAlgn="auto">
              <a:spcBef>
                <a:spcPct val="20000"/>
              </a:spcBef>
              <a:spcAft>
                <a:spcPts val="0"/>
              </a:spcAft>
              <a:buFont typeface="Wingdings" pitchFamily="2" charset="2"/>
              <a:buChar char="ü"/>
              <a:tabLst>
                <a:tab pos="88900" algn="l"/>
              </a:tabLst>
              <a:defRPr/>
            </a:pPr>
            <a:endParaRPr lang="cs-CZ" sz="2400" dirty="0"/>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
        <p:nvSpPr>
          <p:cNvPr id="2" name="TextovéPole 1">
            <a:extLst>
              <a:ext uri="{FF2B5EF4-FFF2-40B4-BE49-F238E27FC236}">
                <a16:creationId xmlns:a16="http://schemas.microsoft.com/office/drawing/2014/main" id="{8DD44D89-A2BA-4813-B99E-07F9A8513E58}"/>
              </a:ext>
            </a:extLst>
          </p:cNvPr>
          <p:cNvSpPr txBox="1"/>
          <p:nvPr/>
        </p:nvSpPr>
        <p:spPr>
          <a:xfrm>
            <a:off x="574296" y="487297"/>
            <a:ext cx="11043408" cy="2092881"/>
          </a:xfrm>
          <a:prstGeom prst="rect">
            <a:avLst/>
          </a:prstGeom>
          <a:noFill/>
        </p:spPr>
        <p:txBody>
          <a:bodyPr wrap="none" rtlCol="0">
            <a:spAutoFit/>
          </a:bodyPr>
          <a:lstStyle/>
          <a:p>
            <a:r>
              <a:rPr lang="cs-CZ" sz="3600" b="1" dirty="0">
                <a:solidFill>
                  <a:srgbClr val="FF0000"/>
                </a:solidFill>
              </a:rPr>
              <a:t>Řeč</a:t>
            </a:r>
            <a:r>
              <a:rPr lang="cs-CZ" sz="2800" b="1" dirty="0">
                <a:solidFill>
                  <a:srgbClr val="FF0000"/>
                </a:solidFill>
              </a:rPr>
              <a:t> </a:t>
            </a:r>
          </a:p>
          <a:p>
            <a:r>
              <a:rPr lang="cs-CZ" sz="2800" b="1" dirty="0"/>
              <a:t>-</a:t>
            </a:r>
            <a:r>
              <a:rPr lang="cs-CZ" dirty="0"/>
              <a:t> </a:t>
            </a:r>
            <a:r>
              <a:rPr lang="cs-CZ" sz="2800" dirty="0"/>
              <a:t>slovní, písemný, posunkový prostředek dorozumívání se mezi lidmi</a:t>
            </a:r>
          </a:p>
          <a:p>
            <a:r>
              <a:rPr lang="cs-CZ" sz="2400" dirty="0"/>
              <a:t>(v podstatě kód, pomocí kterého člověk vyjadřuje svoje myšlenky, pocity, </a:t>
            </a:r>
          </a:p>
          <a:p>
            <a:r>
              <a:rPr lang="cs-CZ" sz="2400" dirty="0"/>
              <a:t>představy a zkušenosti)</a:t>
            </a:r>
          </a:p>
          <a:p>
            <a:endParaRPr lang="cs-CZ" dirty="0"/>
          </a:p>
        </p:txBody>
      </p:sp>
    </p:spTree>
    <p:extLst>
      <p:ext uri="{BB962C8B-B14F-4D97-AF65-F5344CB8AC3E}">
        <p14:creationId xmlns:p14="http://schemas.microsoft.com/office/powerpoint/2010/main" val="3619167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337490" y="837245"/>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375872" y="4149613"/>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1969770"/>
          </a:xfrm>
          <a:prstGeom prst="rect">
            <a:avLst/>
          </a:prstGeom>
          <a:noFill/>
        </p:spPr>
        <p:txBody>
          <a:bodyPr wrap="square" rtlCol="0">
            <a:spAutoFit/>
          </a:bodyPr>
          <a:lstStyle/>
          <a:p>
            <a:pPr>
              <a:buFont typeface="Arial" pitchFamily="34" charset="0"/>
              <a:buChar char="•"/>
            </a:pPr>
            <a:r>
              <a:rPr lang="cs-CZ" sz="2000" dirty="0"/>
              <a:t>  </a:t>
            </a:r>
            <a:r>
              <a:rPr lang="cs-CZ" sz="1400" dirty="0"/>
              <a:t>Kondukční afázie</a:t>
            </a:r>
          </a:p>
          <a:p>
            <a:pPr lvl="1">
              <a:buFont typeface="Wingdings" pitchFamily="2" charset="2"/>
              <a:buChar char="ü"/>
            </a:pPr>
            <a:r>
              <a:rPr lang="cs-CZ" sz="1400" dirty="0"/>
              <a:t>  Poškození </a:t>
            </a:r>
            <a:r>
              <a:rPr lang="cs-CZ" sz="1400" dirty="0" err="1"/>
              <a:t>fasc</a:t>
            </a:r>
            <a:r>
              <a:rPr lang="cs-CZ" sz="1400" dirty="0"/>
              <a:t>. </a:t>
            </a:r>
            <a:r>
              <a:rPr lang="cs-CZ" sz="1400" dirty="0" err="1"/>
              <a:t>arcuatus</a:t>
            </a:r>
            <a:endParaRPr lang="cs-CZ" sz="1400" dirty="0"/>
          </a:p>
          <a:p>
            <a:pPr lvl="1">
              <a:buFont typeface="Wingdings" pitchFamily="2" charset="2"/>
              <a:buChar char="ü"/>
            </a:pPr>
            <a:r>
              <a:rPr lang="cs-CZ" sz="1400" dirty="0"/>
              <a:t>  Pacient rozumí i mluví</a:t>
            </a:r>
          </a:p>
          <a:p>
            <a:pPr lvl="1">
              <a:buFont typeface="Wingdings" pitchFamily="2" charset="2"/>
              <a:buChar char="ü"/>
            </a:pPr>
            <a:r>
              <a:rPr lang="cs-CZ" sz="1400" dirty="0"/>
              <a:t>  Problém zopakovat slyšené </a:t>
            </a:r>
          </a:p>
          <a:p>
            <a:pPr>
              <a:buFont typeface="Arial" pitchFamily="34" charset="0"/>
              <a:buChar char="•"/>
            </a:pPr>
            <a:r>
              <a:rPr lang="cs-CZ" sz="1400" dirty="0"/>
              <a:t>  Dysartrie</a:t>
            </a:r>
          </a:p>
          <a:p>
            <a:pPr lvl="1">
              <a:buFont typeface="Wingdings" pitchFamily="2" charset="2"/>
              <a:buChar char="ü"/>
            </a:pPr>
            <a:r>
              <a:rPr lang="cs-CZ" sz="1400" dirty="0"/>
              <a:t>  Problém s artikulací</a:t>
            </a:r>
          </a:p>
          <a:p>
            <a:pPr lvl="1">
              <a:buFont typeface="Wingdings" pitchFamily="2" charset="2"/>
              <a:buChar char="ü"/>
            </a:pPr>
            <a:r>
              <a:rPr lang="cs-CZ" sz="1400"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465777" y="1369808"/>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endParaRPr lang="cs-CZ" sz="800"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2" cstate="print"/>
          <a:srcRect l="49378" t="23594" r="15131" b="22842"/>
          <a:stretch>
            <a:fillRect/>
          </a:stretch>
        </p:blipFill>
        <p:spPr bwMode="auto">
          <a:xfrm>
            <a:off x="126473" y="1103694"/>
            <a:ext cx="5078572" cy="4416150"/>
          </a:xfrm>
          <a:prstGeom prst="rect">
            <a:avLst/>
          </a:prstGeom>
          <a:noFill/>
        </p:spPr>
      </p:pic>
      <p:sp>
        <p:nvSpPr>
          <p:cNvPr id="8" name="TextovéPole 7">
            <a:extLst>
              <a:ext uri="{FF2B5EF4-FFF2-40B4-BE49-F238E27FC236}">
                <a16:creationId xmlns:a16="http://schemas.microsoft.com/office/drawing/2014/main" id="{CB6B7778-F8E7-4D25-B03B-44152955D1FA}"/>
              </a:ext>
            </a:extLst>
          </p:cNvPr>
          <p:cNvSpPr txBox="1"/>
          <p:nvPr/>
        </p:nvSpPr>
        <p:spPr>
          <a:xfrm>
            <a:off x="5526569" y="2234551"/>
            <a:ext cx="6407523" cy="2154436"/>
          </a:xfrm>
          <a:prstGeom prst="rect">
            <a:avLst/>
          </a:prstGeom>
          <a:noFill/>
        </p:spPr>
        <p:txBody>
          <a:bodyPr wrap="none" rtlCol="0">
            <a:spAutoFit/>
          </a:bodyPr>
          <a:lstStyle/>
          <a:p>
            <a:pPr marL="450850" lvl="1" indent="-450850" fontAlgn="auto">
              <a:spcBef>
                <a:spcPct val="20000"/>
              </a:spcBef>
              <a:spcAft>
                <a:spcPts val="0"/>
              </a:spcAft>
              <a:defRPr/>
            </a:pPr>
            <a:r>
              <a:rPr lang="cs-CZ" sz="2000" b="1" dirty="0" err="1"/>
              <a:t>Lobulus</a:t>
            </a:r>
            <a:r>
              <a:rPr lang="cs-CZ" sz="2000" b="1" dirty="0"/>
              <a:t> </a:t>
            </a:r>
            <a:r>
              <a:rPr lang="cs-CZ" sz="2000" b="1" dirty="0" err="1"/>
              <a:t>parietalis</a:t>
            </a:r>
            <a:r>
              <a:rPr lang="cs-CZ" sz="2000" b="1" dirty="0"/>
              <a:t> </a:t>
            </a:r>
            <a:r>
              <a:rPr lang="cs-CZ" sz="2000" b="1" dirty="0" err="1"/>
              <a:t>inferior</a:t>
            </a:r>
            <a:endParaRPr lang="cs-CZ" sz="2000" b="1" dirty="0"/>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a:p>
            <a:endParaRPr lang="cs-CZ" dirty="0"/>
          </a:p>
        </p:txBody>
      </p:sp>
    </p:spTree>
    <p:extLst>
      <p:ext uri="{BB962C8B-B14F-4D97-AF65-F5344CB8AC3E}">
        <p14:creationId xmlns:p14="http://schemas.microsoft.com/office/powerpoint/2010/main" val="34115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15474" y="404665"/>
            <a:ext cx="9161055" cy="931919"/>
          </a:xfrm>
          <a:prstGeom prst="rect">
            <a:avLst/>
          </a:prstGeom>
        </p:spPr>
        <p:txBody>
          <a:bodyPr vert="horz" lIns="0" rIns="0" bIns="0"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50000"/>
              </a:lnSpc>
              <a:spcBef>
                <a:spcPts val="600"/>
              </a:spcBef>
              <a:spcAft>
                <a:spcPts val="1200"/>
              </a:spcAft>
            </a:pPr>
            <a:endParaRPr lang="ru-RU" sz="2800" dirty="0">
              <a:solidFill>
                <a:schemeClr val="tx1"/>
              </a:solidFill>
            </a:endParaRPr>
          </a:p>
        </p:txBody>
      </p:sp>
      <p:grpSp>
        <p:nvGrpSpPr>
          <p:cNvPr id="71" name="Skupina 70"/>
          <p:cNvGrpSpPr/>
          <p:nvPr/>
        </p:nvGrpSpPr>
        <p:grpSpPr>
          <a:xfrm>
            <a:off x="734646" y="1563424"/>
            <a:ext cx="7188531" cy="4112026"/>
            <a:chOff x="1805353" y="2516899"/>
            <a:chExt cx="7188531" cy="4112026"/>
          </a:xfrm>
        </p:grpSpPr>
        <p:sp>
          <p:nvSpPr>
            <p:cNvPr id="70" name="TextovéPole 69"/>
            <p:cNvSpPr txBox="1"/>
            <p:nvPr/>
          </p:nvSpPr>
          <p:spPr>
            <a:xfrm>
              <a:off x="2751015" y="3160018"/>
              <a:ext cx="2914822" cy="276999"/>
            </a:xfrm>
            <a:prstGeom prst="rect">
              <a:avLst/>
            </a:prstGeom>
            <a:noFill/>
          </p:spPr>
          <p:txBody>
            <a:bodyPr wrap="square" rtlCol="0">
              <a:spAutoFit/>
            </a:bodyPr>
            <a:lstStyle/>
            <a:p>
              <a:r>
                <a:rPr lang="cs-CZ" sz="1200" dirty="0"/>
                <a:t>Centrum sytosti a hladu</a:t>
              </a:r>
              <a:endParaRPr lang="en-US" sz="1200" dirty="0"/>
            </a:p>
          </p:txBody>
        </p:sp>
        <p:grpSp>
          <p:nvGrpSpPr>
            <p:cNvPr id="47" name="Skupina 46"/>
            <p:cNvGrpSpPr/>
            <p:nvPr/>
          </p:nvGrpSpPr>
          <p:grpSpPr>
            <a:xfrm>
              <a:off x="4372845" y="2516899"/>
              <a:ext cx="4621039" cy="3648405"/>
              <a:chOff x="4372845" y="2286439"/>
              <a:chExt cx="4621039" cy="3648405"/>
            </a:xfrm>
          </p:grpSpPr>
          <p:grpSp>
            <p:nvGrpSpPr>
              <p:cNvPr id="44" name="Skupina 43"/>
              <p:cNvGrpSpPr/>
              <p:nvPr/>
            </p:nvGrpSpPr>
            <p:grpSpPr>
              <a:xfrm>
                <a:off x="4372845" y="2286439"/>
                <a:ext cx="4621039" cy="3648405"/>
                <a:chOff x="4372845" y="2286439"/>
                <a:chExt cx="4621039" cy="3648405"/>
              </a:xfrm>
            </p:grpSpPr>
            <p:grpSp>
              <p:nvGrpSpPr>
                <p:cNvPr id="43" name="Skupina 42"/>
                <p:cNvGrpSpPr/>
                <p:nvPr/>
              </p:nvGrpSpPr>
              <p:grpSpPr>
                <a:xfrm>
                  <a:off x="4372845" y="2286439"/>
                  <a:ext cx="4621039" cy="3648405"/>
                  <a:chOff x="4372845" y="2286439"/>
                  <a:chExt cx="4621039" cy="3648405"/>
                </a:xfrm>
              </p:grpSpPr>
              <p:grpSp>
                <p:nvGrpSpPr>
                  <p:cNvPr id="40" name="Skupina 39"/>
                  <p:cNvGrpSpPr/>
                  <p:nvPr/>
                </p:nvGrpSpPr>
                <p:grpSpPr>
                  <a:xfrm>
                    <a:off x="4372845" y="2286439"/>
                    <a:ext cx="4621039" cy="3648405"/>
                    <a:chOff x="4372845" y="2286439"/>
                    <a:chExt cx="4621039" cy="3648405"/>
                  </a:xfrm>
                </p:grpSpPr>
                <p:grpSp>
                  <p:nvGrpSpPr>
                    <p:cNvPr id="32" name="Skupina 31"/>
                    <p:cNvGrpSpPr/>
                    <p:nvPr/>
                  </p:nvGrpSpPr>
                  <p:grpSpPr>
                    <a:xfrm>
                      <a:off x="4372845" y="2286439"/>
                      <a:ext cx="4621039" cy="3648405"/>
                      <a:chOff x="4372845" y="2286439"/>
                      <a:chExt cx="4621039" cy="3648405"/>
                    </a:xfrm>
                  </p:grpSpPr>
                  <p:pic>
                    <p:nvPicPr>
                      <p:cNvPr id="31" name="Obrázek 3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8395" y="2996952"/>
                        <a:ext cx="1295489" cy="319739"/>
                      </a:xfrm>
                      <a:prstGeom prst="rect">
                        <a:avLst/>
                      </a:prstGeom>
                    </p:spPr>
                  </p:pic>
                  <p:grpSp>
                    <p:nvGrpSpPr>
                      <p:cNvPr id="30" name="Skupina 29"/>
                      <p:cNvGrpSpPr/>
                      <p:nvPr/>
                    </p:nvGrpSpPr>
                    <p:grpSpPr>
                      <a:xfrm>
                        <a:off x="4372845" y="2286439"/>
                        <a:ext cx="4335872" cy="3648405"/>
                        <a:chOff x="4372845" y="2286439"/>
                        <a:chExt cx="4335872" cy="3648405"/>
                      </a:xfrm>
                    </p:grpSpPr>
                    <p:pic>
                      <p:nvPicPr>
                        <p:cNvPr id="9" name="Obrázek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261" y="2286439"/>
                          <a:ext cx="4104456" cy="3648405"/>
                        </a:xfrm>
                        <a:prstGeom prst="rect">
                          <a:avLst/>
                        </a:prstGeom>
                      </p:spPr>
                    </p:pic>
                    <p:grpSp>
                      <p:nvGrpSpPr>
                        <p:cNvPr id="29" name="Skupina 28"/>
                        <p:cNvGrpSpPr/>
                        <p:nvPr/>
                      </p:nvGrpSpPr>
                      <p:grpSpPr>
                        <a:xfrm>
                          <a:off x="4372845" y="2492896"/>
                          <a:ext cx="1916756" cy="1800200"/>
                          <a:chOff x="4372845" y="2492896"/>
                          <a:chExt cx="1916756" cy="1800200"/>
                        </a:xfrm>
                      </p:grpSpPr>
                      <p:cxnSp>
                        <p:nvCxnSpPr>
                          <p:cNvPr id="13" name="Přímá spojnice 12"/>
                          <p:cNvCxnSpPr/>
                          <p:nvPr/>
                        </p:nvCxnSpPr>
                        <p:spPr>
                          <a:xfrm flipH="1" flipV="1">
                            <a:off x="4615958" y="3146578"/>
                            <a:ext cx="1612226" cy="1146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5021611" y="2824567"/>
                            <a:ext cx="1134565" cy="13421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5508104" y="2636912"/>
                            <a:ext cx="781497" cy="1533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flipV="1">
                            <a:off x="5201364" y="2492896"/>
                            <a:ext cx="30674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4856501" y="2816375"/>
                            <a:ext cx="1533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4372845" y="3151888"/>
                            <a:ext cx="2470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4" name="Přímá spojnice 33"/>
                    <p:cNvCxnSpPr/>
                    <p:nvPr/>
                  </p:nvCxnSpPr>
                  <p:spPr>
                    <a:xfrm flipV="1">
                      <a:off x="6432033" y="3172459"/>
                      <a:ext cx="700213" cy="10515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flipH="1">
                      <a:off x="7132637" y="3178265"/>
                      <a:ext cx="591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 name="Obrázek 4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5019" t="15902" r="7104" b="69329"/>
                  <a:stretch/>
                </p:blipFill>
                <p:spPr>
                  <a:xfrm>
                    <a:off x="8350759" y="4671675"/>
                    <a:ext cx="561599" cy="197485"/>
                  </a:xfrm>
                  <a:prstGeom prst="rect">
                    <a:avLst/>
                  </a:prstGeom>
                </p:spPr>
              </p:pic>
            </p:grpSp>
            <p:pic>
              <p:nvPicPr>
                <p:cNvPr id="42" name="Obrázek 4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242" t="68571" r="6805" b="12100"/>
                <a:stretch/>
              </p:blipFill>
              <p:spPr>
                <a:xfrm>
                  <a:off x="8053132" y="5292203"/>
                  <a:ext cx="740569" cy="234968"/>
                </a:xfrm>
                <a:prstGeom prst="rect">
                  <a:avLst/>
                </a:prstGeom>
              </p:spPr>
            </p:pic>
          </p:grpSp>
          <p:sp>
            <p:nvSpPr>
              <p:cNvPr id="45" name="Obdélník 44"/>
              <p:cNvSpPr/>
              <p:nvPr/>
            </p:nvSpPr>
            <p:spPr>
              <a:xfrm>
                <a:off x="8057019" y="5296786"/>
                <a:ext cx="726242" cy="2199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7734205" y="3059687"/>
                <a:ext cx="1248741" cy="2177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p:nvSpPr>
            <p:spPr>
              <a:xfrm>
                <a:off x="8414070" y="4656939"/>
                <a:ext cx="519154" cy="2113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9" name="TextovéPole 48"/>
            <p:cNvSpPr txBox="1"/>
            <p:nvPr/>
          </p:nvSpPr>
          <p:spPr>
            <a:xfrm>
              <a:off x="2751015" y="5077869"/>
              <a:ext cx="3867611" cy="276999"/>
            </a:xfrm>
            <a:prstGeom prst="rect">
              <a:avLst/>
            </a:prstGeom>
            <a:noFill/>
          </p:spPr>
          <p:txBody>
            <a:bodyPr wrap="square" rtlCol="0">
              <a:spAutoFit/>
            </a:bodyPr>
            <a:lstStyle/>
            <a:p>
              <a:r>
                <a:rPr lang="cs-CZ" sz="1200" dirty="0"/>
                <a:t>Kontrola vyprazdňování močového měchýře</a:t>
              </a:r>
              <a:endParaRPr lang="en-US" sz="1200" dirty="0"/>
            </a:p>
          </p:txBody>
        </p:sp>
        <p:sp>
          <p:nvSpPr>
            <p:cNvPr id="50" name="TextovéPole 49"/>
            <p:cNvSpPr txBox="1"/>
            <p:nvPr/>
          </p:nvSpPr>
          <p:spPr>
            <a:xfrm>
              <a:off x="4636693" y="5793815"/>
              <a:ext cx="3395071" cy="276999"/>
            </a:xfrm>
            <a:prstGeom prst="rect">
              <a:avLst/>
            </a:prstGeom>
            <a:noFill/>
          </p:spPr>
          <p:txBody>
            <a:bodyPr wrap="square" rtlCol="0">
              <a:spAutoFit/>
            </a:bodyPr>
            <a:lstStyle/>
            <a:p>
              <a:r>
                <a:rPr lang="cs-CZ" sz="1200" dirty="0"/>
                <a:t>Dýchací centrum</a:t>
              </a:r>
              <a:endParaRPr lang="en-US" sz="1200" dirty="0"/>
            </a:p>
          </p:txBody>
        </p:sp>
        <p:sp>
          <p:nvSpPr>
            <p:cNvPr id="51" name="TextovéPole 50"/>
            <p:cNvSpPr txBox="1"/>
            <p:nvPr/>
          </p:nvSpPr>
          <p:spPr>
            <a:xfrm>
              <a:off x="3454399" y="6351926"/>
              <a:ext cx="2749199" cy="276999"/>
            </a:xfrm>
            <a:prstGeom prst="rect">
              <a:avLst/>
            </a:prstGeom>
            <a:noFill/>
          </p:spPr>
          <p:txBody>
            <a:bodyPr wrap="square" rtlCol="0">
              <a:spAutoFit/>
            </a:bodyPr>
            <a:lstStyle/>
            <a:p>
              <a:r>
                <a:rPr lang="cs-CZ" sz="1200" dirty="0"/>
                <a:t>Centrum pro kontrolu krevního tlaku</a:t>
              </a:r>
              <a:endParaRPr lang="en-US" sz="1200" dirty="0"/>
            </a:p>
          </p:txBody>
        </p:sp>
        <p:cxnSp>
          <p:nvCxnSpPr>
            <p:cNvPr id="53" name="Přímá spojnice 52"/>
            <p:cNvCxnSpPr/>
            <p:nvPr/>
          </p:nvCxnSpPr>
          <p:spPr>
            <a:xfrm flipH="1">
              <a:off x="6156176" y="4760768"/>
              <a:ext cx="534765" cy="540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flipH="1">
              <a:off x="5864614" y="5303400"/>
              <a:ext cx="2988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a:off x="6084168" y="5048800"/>
              <a:ext cx="556711" cy="756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flipH="1">
              <a:off x="5876605" y="5797949"/>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flipH="1">
              <a:off x="6163491" y="5201200"/>
              <a:ext cx="698135" cy="964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flipH="1">
              <a:off x="5968270" y="616530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flipH="1">
              <a:off x="6228184" y="5640147"/>
              <a:ext cx="648351" cy="905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flipH="1">
              <a:off x="6019475" y="653997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3088988" y="2564904"/>
              <a:ext cx="2457216" cy="276999"/>
            </a:xfrm>
            <a:prstGeom prst="rect">
              <a:avLst/>
            </a:prstGeom>
            <a:noFill/>
          </p:spPr>
          <p:txBody>
            <a:bodyPr wrap="square" rtlCol="0">
              <a:spAutoFit/>
            </a:bodyPr>
            <a:lstStyle/>
            <a:p>
              <a:r>
                <a:rPr lang="cs-CZ" sz="1200" dirty="0"/>
                <a:t>Centrum pro kontrolu teploty</a:t>
              </a:r>
              <a:endParaRPr lang="en-US" sz="1200" dirty="0"/>
            </a:p>
          </p:txBody>
        </p:sp>
        <p:sp>
          <p:nvSpPr>
            <p:cNvPr id="69" name="TextovéPole 68"/>
            <p:cNvSpPr txBox="1"/>
            <p:nvPr/>
          </p:nvSpPr>
          <p:spPr>
            <a:xfrm>
              <a:off x="1805353" y="2898810"/>
              <a:ext cx="3856292" cy="276999"/>
            </a:xfrm>
            <a:prstGeom prst="rect">
              <a:avLst/>
            </a:prstGeom>
            <a:noFill/>
          </p:spPr>
          <p:txBody>
            <a:bodyPr wrap="square" rtlCol="0">
              <a:spAutoFit/>
            </a:bodyPr>
            <a:lstStyle/>
            <a:p>
              <a:r>
                <a:rPr lang="cs-CZ" sz="1200" dirty="0"/>
                <a:t>Centrum pro kontrolu vodního hospodaření</a:t>
              </a:r>
              <a:endParaRPr lang="en-US" sz="1200" dirty="0"/>
            </a:p>
          </p:txBody>
        </p:sp>
      </p:grpSp>
    </p:spTree>
    <p:custDataLst>
      <p:tags r:id="rId1"/>
    </p:custDataLst>
    <p:extLst>
      <p:ext uri="{BB962C8B-B14F-4D97-AF65-F5344CB8AC3E}">
        <p14:creationId xmlns:p14="http://schemas.microsoft.com/office/powerpoint/2010/main" val="296559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476738" y="1052737"/>
            <a:ext cx="10191262"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vyvíjejí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5.- 6.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extLst>
      <p:ext uri="{BB962C8B-B14F-4D97-AF65-F5344CB8AC3E}">
        <p14:creationId xmlns:p14="http://schemas.microsoft.com/office/powerpoint/2010/main" val="1336457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1703512" y="2064763"/>
            <a:ext cx="8784976" cy="4134430"/>
          </a:xfrm>
          <a:prstGeom prst="rect">
            <a:avLst/>
          </a:prstGeom>
          <a:noFill/>
        </p:spPr>
      </p:pic>
    </p:spTree>
    <p:extLst>
      <p:ext uri="{BB962C8B-B14F-4D97-AF65-F5344CB8AC3E}">
        <p14:creationId xmlns:p14="http://schemas.microsoft.com/office/powerpoint/2010/main" val="594637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77597" y="338801"/>
            <a:ext cx="100415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mozkové kůry</a:t>
            </a:r>
          </a:p>
          <a:p>
            <a:pP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FontTx/>
              <a:buNone/>
            </a:pPr>
            <a:r>
              <a:rPr lang="cs-CZ" altLang="cs-CZ" dirty="0">
                <a:solidFill>
                  <a:schemeClr val="tx2"/>
                </a:solidFill>
                <a:latin typeface="Arial CE" panose="020B0604020202020204" pitchFamily="34" charset="0"/>
              </a:rPr>
              <a:t>  - Elektroencefalografie (EEG)</a:t>
            </a:r>
          </a:p>
        </p:txBody>
      </p:sp>
      <p:sp>
        <p:nvSpPr>
          <p:cNvPr id="13315" name="Text Box 3"/>
          <p:cNvSpPr txBox="1">
            <a:spLocks noChangeArrowheads="1"/>
          </p:cNvSpPr>
          <p:nvPr/>
        </p:nvSpPr>
        <p:spPr bwMode="auto">
          <a:xfrm>
            <a:off x="588673" y="2192342"/>
            <a:ext cx="1074153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Vyšetřovací metoda – registruje bioelektrickou aktivitu mozku</a:t>
            </a:r>
          </a:p>
          <a:p>
            <a:pPr eaLnBrk="1" hangingPunct="1">
              <a:spcBef>
                <a:spcPct val="0"/>
              </a:spcBef>
              <a:buClrTx/>
              <a:buSzTx/>
              <a:buFontTx/>
              <a:buNone/>
            </a:pPr>
            <a:r>
              <a:rPr lang="cs-CZ" altLang="cs-CZ" sz="2000" b="0" dirty="0">
                <a:solidFill>
                  <a:schemeClr val="tx1"/>
                </a:solidFill>
                <a:latin typeface="Arial CE" panose="020B0604020202020204" pitchFamily="34" charset="0"/>
              </a:rPr>
              <a:t>- </a:t>
            </a:r>
            <a:r>
              <a:rPr lang="cs-CZ" altLang="cs-CZ" sz="1800" b="0" dirty="0">
                <a:solidFill>
                  <a:schemeClr val="tx1"/>
                </a:solidFill>
                <a:latin typeface="Arial CE" panose="020B0604020202020204" pitchFamily="34" charset="0"/>
              </a:rPr>
              <a:t>Získané křivky registrují rytmickou aktivitu  velkého množství korových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Podkladem jsou rozdílné změny membránového napětí na dendritech a tělech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dané součtem excitačních a inhibičních postsynaptických potenciálů </a:t>
            </a:r>
          </a:p>
          <a:p>
            <a:pPr eaLnBrk="1" hangingPunct="1">
              <a:spcBef>
                <a:spcPct val="0"/>
              </a:spcBef>
              <a:buClrTx/>
              <a:buSzTx/>
              <a:buFontTx/>
              <a:buNone/>
            </a:pPr>
            <a:r>
              <a:rPr lang="cs-CZ" altLang="cs-CZ" sz="1800" b="0" dirty="0">
                <a:solidFill>
                  <a:schemeClr val="tx1"/>
                </a:solidFill>
                <a:latin typeface="Arial CE" panose="020B0604020202020204" pitchFamily="34" charset="0"/>
              </a:rPr>
              <a:t>  (časová a prostorová sumace)</a:t>
            </a: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p:txBody>
      </p:sp>
      <p:grpSp>
        <p:nvGrpSpPr>
          <p:cNvPr id="4" name="Skupina 3">
            <a:extLst>
              <a:ext uri="{FF2B5EF4-FFF2-40B4-BE49-F238E27FC236}">
                <a16:creationId xmlns:a16="http://schemas.microsoft.com/office/drawing/2014/main" id="{211B3E1A-1D18-4EFC-9DD6-98C0A2D3730A}"/>
              </a:ext>
            </a:extLst>
          </p:cNvPr>
          <p:cNvGrpSpPr>
            <a:grpSpLocks/>
          </p:cNvGrpSpPr>
          <p:nvPr/>
        </p:nvGrpSpPr>
        <p:grpSpPr bwMode="auto">
          <a:xfrm>
            <a:off x="712952" y="4016103"/>
            <a:ext cx="5245734" cy="2404109"/>
            <a:chOff x="1077402" y="1055522"/>
            <a:chExt cx="52456" cy="24040"/>
          </a:xfrm>
        </p:grpSpPr>
        <p:sp>
          <p:nvSpPr>
            <p:cNvPr id="5" name="Freeform 361">
              <a:extLst>
                <a:ext uri="{FF2B5EF4-FFF2-40B4-BE49-F238E27FC236}">
                  <a16:creationId xmlns:a16="http://schemas.microsoft.com/office/drawing/2014/main" id="{D30EC025-9A0A-4F9C-B97D-179FED3E3CD9}"/>
                </a:ext>
              </a:extLst>
            </p:cNvPr>
            <p:cNvSpPr>
              <a:spLocks/>
            </p:cNvSpPr>
            <p:nvPr/>
          </p:nvSpPr>
          <p:spPr bwMode="auto">
            <a:xfrm>
              <a:off x="1077531" y="1055781"/>
              <a:ext cx="16452" cy="9366"/>
            </a:xfrm>
            <a:custGeom>
              <a:avLst/>
              <a:gdLst>
                <a:gd name="T0" fmla="*/ 1435266 w 1645152"/>
                <a:gd name="T1" fmla="*/ 265287 h 936566"/>
                <a:gd name="T2" fmla="*/ 1356480 w 1645152"/>
                <a:gd name="T3" fmla="*/ 205720 h 936566"/>
                <a:gd name="T4" fmla="*/ 1165483 w 1645152"/>
                <a:gd name="T5" fmla="*/ 131708 h 936566"/>
                <a:gd name="T6" fmla="*/ 1042351 w 1645152"/>
                <a:gd name="T7" fmla="*/ 84262 h 936566"/>
                <a:gd name="T8" fmla="*/ 902719 w 1645152"/>
                <a:gd name="T9" fmla="*/ 25378 h 936566"/>
                <a:gd name="T10" fmla="*/ 747676 w 1645152"/>
                <a:gd name="T11" fmla="*/ 19497 h 936566"/>
                <a:gd name="T12" fmla="*/ 668889 w 1645152"/>
                <a:gd name="T13" fmla="*/ 398 h 936566"/>
                <a:gd name="T14" fmla="*/ 585328 w 1645152"/>
                <a:gd name="T15" fmla="*/ 21885 h 936566"/>
                <a:gd name="T16" fmla="*/ 535191 w 1645152"/>
                <a:gd name="T17" fmla="*/ 43160 h 936566"/>
                <a:gd name="T18" fmla="*/ 368068 w 1645152"/>
                <a:gd name="T19" fmla="*/ 74409 h 936566"/>
                <a:gd name="T20" fmla="*/ 212883 w 1645152"/>
                <a:gd name="T21" fmla="*/ 162746 h 936566"/>
                <a:gd name="T22" fmla="*/ 122159 w 1645152"/>
                <a:gd name="T23" fmla="*/ 254793 h 936566"/>
                <a:gd name="T24" fmla="*/ 60372 w 1645152"/>
                <a:gd name="T25" fmla="*/ 345685 h 936566"/>
                <a:gd name="T26" fmla="*/ 17111 w 1645152"/>
                <a:gd name="T27" fmla="*/ 450684 h 936566"/>
                <a:gd name="T28" fmla="*/ 14723 w 1645152"/>
                <a:gd name="T29" fmla="*/ 520866 h 936566"/>
                <a:gd name="T30" fmla="*/ 398 w 1645152"/>
                <a:gd name="T31" fmla="*/ 570492 h 936566"/>
                <a:gd name="T32" fmla="*/ 17111 w 1645152"/>
                <a:gd name="T33" fmla="*/ 680826 h 936566"/>
                <a:gd name="T34" fmla="*/ 93510 w 1645152"/>
                <a:gd name="T35" fmla="*/ 804974 h 936566"/>
                <a:gd name="T36" fmla="*/ 167521 w 1645152"/>
                <a:gd name="T37" fmla="*/ 865204 h 936566"/>
                <a:gd name="T38" fmla="*/ 270182 w 1645152"/>
                <a:gd name="T39" fmla="*/ 885918 h 936566"/>
                <a:gd name="T40" fmla="*/ 418205 w 1645152"/>
                <a:gd name="T41" fmla="*/ 889691 h 936566"/>
                <a:gd name="T42" fmla="*/ 523254 w 1645152"/>
                <a:gd name="T43" fmla="*/ 925583 h 936566"/>
                <a:gd name="T44" fmla="*/ 649111 w 1645152"/>
                <a:gd name="T45" fmla="*/ 925583 h 936566"/>
                <a:gd name="T46" fmla="*/ 776325 w 1645152"/>
                <a:gd name="T47" fmla="*/ 859686 h 936566"/>
                <a:gd name="T48" fmla="*/ 862200 w 1645152"/>
                <a:gd name="T49" fmla="*/ 859686 h 936566"/>
                <a:gd name="T50" fmla="*/ 952998 w 1645152"/>
                <a:gd name="T51" fmla="*/ 847928 h 936566"/>
                <a:gd name="T52" fmla="*/ 1047014 w 1645152"/>
                <a:gd name="T53" fmla="*/ 841067 h 936566"/>
                <a:gd name="T54" fmla="*/ 1159535 w 1645152"/>
                <a:gd name="T55" fmla="*/ 793437 h 936566"/>
                <a:gd name="T56" fmla="*/ 1177420 w 1645152"/>
                <a:gd name="T57" fmla="*/ 829058 h 936566"/>
                <a:gd name="T58" fmla="*/ 1224250 w 1645152"/>
                <a:gd name="T59" fmla="*/ 859686 h 936566"/>
                <a:gd name="T60" fmla="*/ 1301568 w 1645152"/>
                <a:gd name="T61" fmla="*/ 868745 h 936566"/>
                <a:gd name="T62" fmla="*/ 1356480 w 1645152"/>
                <a:gd name="T63" fmla="*/ 859686 h 936566"/>
                <a:gd name="T64" fmla="*/ 1375580 w 1645152"/>
                <a:gd name="T65" fmla="*/ 851317 h 936566"/>
                <a:gd name="T66" fmla="*/ 1413779 w 1645152"/>
                <a:gd name="T67" fmla="*/ 883316 h 936566"/>
                <a:gd name="T68" fmla="*/ 1461529 w 1645152"/>
                <a:gd name="T69" fmla="*/ 901844 h 936566"/>
                <a:gd name="T70" fmla="*/ 1542702 w 1645152"/>
                <a:gd name="T71" fmla="*/ 906813 h 936566"/>
                <a:gd name="T72" fmla="*/ 1550092 w 1645152"/>
                <a:gd name="T73" fmla="*/ 838399 h 936566"/>
                <a:gd name="T74" fmla="*/ 1618488 w 1645152"/>
                <a:gd name="T75" fmla="*/ 776325 h 936566"/>
                <a:gd name="T76" fmla="*/ 1645152 w 1645152"/>
                <a:gd name="T77" fmla="*/ 702160 h 936566"/>
                <a:gd name="T78" fmla="*/ 1618488 w 1645152"/>
                <a:gd name="T79" fmla="*/ 569096 h 936566"/>
                <a:gd name="T80" fmla="*/ 1535540 w 1645152"/>
                <a:gd name="T81" fmla="*/ 513703 h 936566"/>
                <a:gd name="T82" fmla="*/ 1578514 w 1645152"/>
                <a:gd name="T83" fmla="*/ 408655 h 936566"/>
                <a:gd name="T84" fmla="*/ 1473466 w 1645152"/>
                <a:gd name="T85" fmla="*/ 286275 h 936566"/>
                <a:gd name="T86" fmla="*/ 1435266 w 1645152"/>
                <a:gd name="T87" fmla="*/ 265287 h 936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5152" h="936566">
                  <a:moveTo>
                    <a:pt x="1435266" y="265287"/>
                  </a:moveTo>
                  <a:cubicBezTo>
                    <a:pt x="1415768" y="251861"/>
                    <a:pt x="1401444" y="227983"/>
                    <a:pt x="1356480" y="205720"/>
                  </a:cubicBezTo>
                  <a:cubicBezTo>
                    <a:pt x="1311516" y="183457"/>
                    <a:pt x="1217838" y="151951"/>
                    <a:pt x="1165483" y="131708"/>
                  </a:cubicBezTo>
                  <a:cubicBezTo>
                    <a:pt x="1113128" y="111465"/>
                    <a:pt x="1086145" y="101984"/>
                    <a:pt x="1042351" y="84262"/>
                  </a:cubicBezTo>
                  <a:cubicBezTo>
                    <a:pt x="998557" y="66540"/>
                    <a:pt x="951831" y="36172"/>
                    <a:pt x="902719" y="25378"/>
                  </a:cubicBezTo>
                  <a:cubicBezTo>
                    <a:pt x="853607" y="14584"/>
                    <a:pt x="786648" y="23660"/>
                    <a:pt x="747676" y="19497"/>
                  </a:cubicBezTo>
                  <a:cubicBezTo>
                    <a:pt x="708704" y="15334"/>
                    <a:pt x="695947" y="0"/>
                    <a:pt x="668889" y="398"/>
                  </a:cubicBezTo>
                  <a:cubicBezTo>
                    <a:pt x="641831" y="796"/>
                    <a:pt x="607611" y="14758"/>
                    <a:pt x="585328" y="21885"/>
                  </a:cubicBezTo>
                  <a:cubicBezTo>
                    <a:pt x="563045" y="29012"/>
                    <a:pt x="571401" y="34406"/>
                    <a:pt x="535191" y="43160"/>
                  </a:cubicBezTo>
                  <a:cubicBezTo>
                    <a:pt x="498981" y="51914"/>
                    <a:pt x="421786" y="54478"/>
                    <a:pt x="368068" y="74409"/>
                  </a:cubicBezTo>
                  <a:cubicBezTo>
                    <a:pt x="314350" y="94340"/>
                    <a:pt x="253868" y="132682"/>
                    <a:pt x="212883" y="162746"/>
                  </a:cubicBezTo>
                  <a:cubicBezTo>
                    <a:pt x="171898" y="192810"/>
                    <a:pt x="147578" y="224303"/>
                    <a:pt x="122159" y="254793"/>
                  </a:cubicBezTo>
                  <a:cubicBezTo>
                    <a:pt x="96740" y="285283"/>
                    <a:pt x="77880" y="313037"/>
                    <a:pt x="60372" y="345685"/>
                  </a:cubicBezTo>
                  <a:cubicBezTo>
                    <a:pt x="42864" y="378333"/>
                    <a:pt x="24719" y="421487"/>
                    <a:pt x="17111" y="450684"/>
                  </a:cubicBezTo>
                  <a:cubicBezTo>
                    <a:pt x="9503" y="479881"/>
                    <a:pt x="17508" y="500898"/>
                    <a:pt x="14723" y="520866"/>
                  </a:cubicBezTo>
                  <a:cubicBezTo>
                    <a:pt x="11938" y="540834"/>
                    <a:pt x="0" y="543832"/>
                    <a:pt x="398" y="570492"/>
                  </a:cubicBezTo>
                  <a:cubicBezTo>
                    <a:pt x="796" y="597152"/>
                    <a:pt x="1592" y="641746"/>
                    <a:pt x="17111" y="680826"/>
                  </a:cubicBezTo>
                  <a:cubicBezTo>
                    <a:pt x="32630" y="719906"/>
                    <a:pt x="68442" y="774244"/>
                    <a:pt x="93510" y="804974"/>
                  </a:cubicBezTo>
                  <a:cubicBezTo>
                    <a:pt x="118578" y="835704"/>
                    <a:pt x="138076" y="851713"/>
                    <a:pt x="167521" y="865204"/>
                  </a:cubicBezTo>
                  <a:cubicBezTo>
                    <a:pt x="196966" y="878695"/>
                    <a:pt x="228401" y="881837"/>
                    <a:pt x="270182" y="885918"/>
                  </a:cubicBezTo>
                  <a:cubicBezTo>
                    <a:pt x="311963" y="889999"/>
                    <a:pt x="376026" y="883080"/>
                    <a:pt x="418205" y="889691"/>
                  </a:cubicBezTo>
                  <a:cubicBezTo>
                    <a:pt x="460384" y="896302"/>
                    <a:pt x="484770" y="919601"/>
                    <a:pt x="523254" y="925583"/>
                  </a:cubicBezTo>
                  <a:cubicBezTo>
                    <a:pt x="561738" y="931565"/>
                    <a:pt x="606933" y="936566"/>
                    <a:pt x="649111" y="925583"/>
                  </a:cubicBezTo>
                  <a:cubicBezTo>
                    <a:pt x="691289" y="914600"/>
                    <a:pt x="740810" y="870669"/>
                    <a:pt x="776325" y="859686"/>
                  </a:cubicBezTo>
                  <a:cubicBezTo>
                    <a:pt x="811840" y="848703"/>
                    <a:pt x="832755" y="861646"/>
                    <a:pt x="862200" y="859686"/>
                  </a:cubicBezTo>
                  <a:cubicBezTo>
                    <a:pt x="891645" y="857726"/>
                    <a:pt x="922196" y="851031"/>
                    <a:pt x="952998" y="847928"/>
                  </a:cubicBezTo>
                  <a:cubicBezTo>
                    <a:pt x="983800" y="844825"/>
                    <a:pt x="1012591" y="850149"/>
                    <a:pt x="1047014" y="841067"/>
                  </a:cubicBezTo>
                  <a:cubicBezTo>
                    <a:pt x="1081437" y="831985"/>
                    <a:pt x="1137801" y="795438"/>
                    <a:pt x="1159535" y="793437"/>
                  </a:cubicBezTo>
                  <a:cubicBezTo>
                    <a:pt x="1181269" y="791436"/>
                    <a:pt x="1166634" y="818016"/>
                    <a:pt x="1177420" y="829058"/>
                  </a:cubicBezTo>
                  <a:cubicBezTo>
                    <a:pt x="1188206" y="840100"/>
                    <a:pt x="1203559" y="853072"/>
                    <a:pt x="1224250" y="859686"/>
                  </a:cubicBezTo>
                  <a:cubicBezTo>
                    <a:pt x="1244941" y="866300"/>
                    <a:pt x="1279530" y="868745"/>
                    <a:pt x="1301568" y="868745"/>
                  </a:cubicBezTo>
                  <a:cubicBezTo>
                    <a:pt x="1323606" y="868745"/>
                    <a:pt x="1344145" y="862591"/>
                    <a:pt x="1356480" y="859686"/>
                  </a:cubicBezTo>
                  <a:cubicBezTo>
                    <a:pt x="1368815" y="856781"/>
                    <a:pt x="1366030" y="847379"/>
                    <a:pt x="1375580" y="851317"/>
                  </a:cubicBezTo>
                  <a:cubicBezTo>
                    <a:pt x="1385130" y="855255"/>
                    <a:pt x="1399454" y="874895"/>
                    <a:pt x="1413779" y="883316"/>
                  </a:cubicBezTo>
                  <a:cubicBezTo>
                    <a:pt x="1428104" y="891737"/>
                    <a:pt x="1440042" y="897928"/>
                    <a:pt x="1461529" y="901844"/>
                  </a:cubicBezTo>
                  <a:cubicBezTo>
                    <a:pt x="1483016" y="905760"/>
                    <a:pt x="1527942" y="917387"/>
                    <a:pt x="1542702" y="906813"/>
                  </a:cubicBezTo>
                  <a:cubicBezTo>
                    <a:pt x="1557462" y="896239"/>
                    <a:pt x="1537461" y="860147"/>
                    <a:pt x="1550092" y="838399"/>
                  </a:cubicBezTo>
                  <a:cubicBezTo>
                    <a:pt x="1562723" y="816651"/>
                    <a:pt x="1602645" y="799031"/>
                    <a:pt x="1618488" y="776325"/>
                  </a:cubicBezTo>
                  <a:cubicBezTo>
                    <a:pt x="1634331" y="753619"/>
                    <a:pt x="1645152" y="736698"/>
                    <a:pt x="1645152" y="702160"/>
                  </a:cubicBezTo>
                  <a:cubicBezTo>
                    <a:pt x="1645152" y="667622"/>
                    <a:pt x="1636757" y="600505"/>
                    <a:pt x="1618488" y="569096"/>
                  </a:cubicBezTo>
                  <a:cubicBezTo>
                    <a:pt x="1600219" y="537687"/>
                    <a:pt x="1542202" y="540443"/>
                    <a:pt x="1535540" y="513703"/>
                  </a:cubicBezTo>
                  <a:cubicBezTo>
                    <a:pt x="1528878" y="486963"/>
                    <a:pt x="1588860" y="446560"/>
                    <a:pt x="1578514" y="408655"/>
                  </a:cubicBezTo>
                  <a:cubicBezTo>
                    <a:pt x="1568168" y="370750"/>
                    <a:pt x="1496545" y="310170"/>
                    <a:pt x="1473466" y="286275"/>
                  </a:cubicBezTo>
                  <a:cubicBezTo>
                    <a:pt x="1450387" y="262380"/>
                    <a:pt x="1454764" y="278713"/>
                    <a:pt x="1435266" y="265287"/>
                  </a:cubicBezTo>
                  <a:close/>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 name="Freeform 362">
              <a:extLst>
                <a:ext uri="{FF2B5EF4-FFF2-40B4-BE49-F238E27FC236}">
                  <a16:creationId xmlns:a16="http://schemas.microsoft.com/office/drawing/2014/main" id="{BE661674-7EE6-4CE2-9860-F274A5A8865C}"/>
                </a:ext>
              </a:extLst>
            </p:cNvPr>
            <p:cNvSpPr>
              <a:spLocks/>
            </p:cNvSpPr>
            <p:nvPr/>
          </p:nvSpPr>
          <p:spPr bwMode="auto">
            <a:xfrm>
              <a:off x="1091313" y="1057809"/>
              <a:ext cx="1719" cy="1975"/>
            </a:xfrm>
            <a:custGeom>
              <a:avLst/>
              <a:gdLst>
                <a:gd name="T0" fmla="*/ 111833 w 115999"/>
                <a:gd name="T1" fmla="*/ 117096 h 117096"/>
                <a:gd name="T2" fmla="*/ 97360 w 115999"/>
                <a:gd name="T3" fmla="*/ 53943 h 117096"/>
                <a:gd name="T4" fmla="*/ 0 w 115999"/>
                <a:gd name="T5" fmla="*/ 0 h 117096"/>
              </a:gdLst>
              <a:ahLst/>
              <a:cxnLst>
                <a:cxn ang="0">
                  <a:pos x="T0" y="T1"/>
                </a:cxn>
                <a:cxn ang="0">
                  <a:pos x="T2" y="T3"/>
                </a:cxn>
                <a:cxn ang="0">
                  <a:pos x="T4" y="T5"/>
                </a:cxn>
              </a:cxnLst>
              <a:rect l="0" t="0" r="r" b="b"/>
              <a:pathLst>
                <a:path w="115999" h="117096">
                  <a:moveTo>
                    <a:pt x="111833" y="117096"/>
                  </a:moveTo>
                  <a:cubicBezTo>
                    <a:pt x="113916" y="95277"/>
                    <a:pt x="115999" y="73459"/>
                    <a:pt x="97360" y="53943"/>
                  </a:cubicBezTo>
                  <a:cubicBezTo>
                    <a:pt x="78721" y="34427"/>
                    <a:pt x="39360" y="1721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 name="Freeform 363">
              <a:extLst>
                <a:ext uri="{FF2B5EF4-FFF2-40B4-BE49-F238E27FC236}">
                  <a16:creationId xmlns:a16="http://schemas.microsoft.com/office/drawing/2014/main" id="{CDD332BC-9BA5-46E2-A99A-469D61440AB0}"/>
                </a:ext>
              </a:extLst>
            </p:cNvPr>
            <p:cNvSpPr>
              <a:spLocks/>
            </p:cNvSpPr>
            <p:nvPr/>
          </p:nvSpPr>
          <p:spPr bwMode="auto">
            <a:xfrm>
              <a:off x="1090950" y="1057760"/>
              <a:ext cx="2031" cy="1933"/>
            </a:xfrm>
            <a:custGeom>
              <a:avLst/>
              <a:gdLst>
                <a:gd name="T0" fmla="*/ 196900 w 203086"/>
                <a:gd name="T1" fmla="*/ 190200 h 193293"/>
                <a:gd name="T2" fmla="*/ 196900 w 203086"/>
                <a:gd name="T3" fmla="*/ 137935 h 193293"/>
                <a:gd name="T4" fmla="*/ 177313 w 203086"/>
                <a:gd name="T5" fmla="*/ 96389 h 193293"/>
                <a:gd name="T6" fmla="*/ 135047 w 203086"/>
                <a:gd name="T7" fmla="*/ 60104 h 193293"/>
                <a:gd name="T8" fmla="*/ 52576 w 203086"/>
                <a:gd name="T9" fmla="*/ 18041 h 193293"/>
                <a:gd name="T10" fmla="*/ 13402 w 203086"/>
                <a:gd name="T11" fmla="*/ 9794 h 193293"/>
                <a:gd name="T12" fmla="*/ 8247 w 203086"/>
                <a:gd name="T13" fmla="*/ 76802 h 193293"/>
                <a:gd name="T14" fmla="*/ 62884 w 203086"/>
                <a:gd name="T15" fmla="*/ 144348 h 193293"/>
                <a:gd name="T16" fmla="*/ 122676 w 203086"/>
                <a:gd name="T17" fmla="*/ 159273 h 193293"/>
                <a:gd name="T18" fmla="*/ 162227 w 203086"/>
                <a:gd name="T19" fmla="*/ 180922 h 193293"/>
                <a:gd name="T20" fmla="*/ 203086 w 203086"/>
                <a:gd name="T21" fmla="*/ 193293 h 193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086" h="193293">
                  <a:moveTo>
                    <a:pt x="196900" y="190200"/>
                  </a:moveTo>
                  <a:cubicBezTo>
                    <a:pt x="198532" y="171885"/>
                    <a:pt x="200164" y="153570"/>
                    <a:pt x="196900" y="137935"/>
                  </a:cubicBezTo>
                  <a:cubicBezTo>
                    <a:pt x="193636" y="122300"/>
                    <a:pt x="187622" y="109361"/>
                    <a:pt x="177313" y="96389"/>
                  </a:cubicBezTo>
                  <a:cubicBezTo>
                    <a:pt x="167004" y="83417"/>
                    <a:pt x="155836" y="73162"/>
                    <a:pt x="135047" y="60104"/>
                  </a:cubicBezTo>
                  <a:cubicBezTo>
                    <a:pt x="114258" y="47046"/>
                    <a:pt x="72850" y="26426"/>
                    <a:pt x="52576" y="18041"/>
                  </a:cubicBezTo>
                  <a:cubicBezTo>
                    <a:pt x="32302" y="9656"/>
                    <a:pt x="20790" y="0"/>
                    <a:pt x="13402" y="9794"/>
                  </a:cubicBezTo>
                  <a:cubicBezTo>
                    <a:pt x="6014" y="19588"/>
                    <a:pt x="0" y="54376"/>
                    <a:pt x="8247" y="76802"/>
                  </a:cubicBezTo>
                  <a:cubicBezTo>
                    <a:pt x="16494" y="99228"/>
                    <a:pt x="43813" y="130603"/>
                    <a:pt x="62884" y="144348"/>
                  </a:cubicBezTo>
                  <a:cubicBezTo>
                    <a:pt x="81955" y="158093"/>
                    <a:pt x="106119" y="153177"/>
                    <a:pt x="122676" y="159273"/>
                  </a:cubicBezTo>
                  <a:cubicBezTo>
                    <a:pt x="139233" y="165369"/>
                    <a:pt x="148825" y="175252"/>
                    <a:pt x="162227" y="180922"/>
                  </a:cubicBezTo>
                  <a:cubicBezTo>
                    <a:pt x="175629" y="186592"/>
                    <a:pt x="189357" y="189942"/>
                    <a:pt x="203086" y="193293"/>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8" name="Freeform 364">
              <a:extLst>
                <a:ext uri="{FF2B5EF4-FFF2-40B4-BE49-F238E27FC236}">
                  <a16:creationId xmlns:a16="http://schemas.microsoft.com/office/drawing/2014/main" id="{EEEC5976-6A40-4178-9E81-95A45391AB60}"/>
                </a:ext>
              </a:extLst>
            </p:cNvPr>
            <p:cNvSpPr>
              <a:spLocks/>
            </p:cNvSpPr>
            <p:nvPr/>
          </p:nvSpPr>
          <p:spPr bwMode="auto">
            <a:xfrm>
              <a:off x="1086558" y="1056945"/>
              <a:ext cx="1257" cy="1416"/>
            </a:xfrm>
            <a:custGeom>
              <a:avLst/>
              <a:gdLst>
                <a:gd name="T0" fmla="*/ 45830 w 94510"/>
                <a:gd name="T1" fmla="*/ 219 h 106570"/>
                <a:gd name="T2" fmla="*/ 6359 w 94510"/>
                <a:gd name="T3" fmla="*/ 8113 h 106570"/>
                <a:gd name="T4" fmla="*/ 7675 w 94510"/>
                <a:gd name="T5" fmla="*/ 48899 h 106570"/>
                <a:gd name="T6" fmla="*/ 47145 w 94510"/>
                <a:gd name="T7" fmla="*/ 98895 h 106570"/>
                <a:gd name="T8" fmla="*/ 94510 w 94510"/>
                <a:gd name="T9" fmla="*/ 94948 h 106570"/>
              </a:gdLst>
              <a:ahLst/>
              <a:cxnLst>
                <a:cxn ang="0">
                  <a:pos x="T0" y="T1"/>
                </a:cxn>
                <a:cxn ang="0">
                  <a:pos x="T2" y="T3"/>
                </a:cxn>
                <a:cxn ang="0">
                  <a:pos x="T4" y="T5"/>
                </a:cxn>
                <a:cxn ang="0">
                  <a:pos x="T6" y="T7"/>
                </a:cxn>
                <a:cxn ang="0">
                  <a:pos x="T8" y="T9"/>
                </a:cxn>
              </a:cxnLst>
              <a:rect l="0" t="0" r="r" b="b"/>
              <a:pathLst>
                <a:path w="94510" h="106570">
                  <a:moveTo>
                    <a:pt x="45830" y="219"/>
                  </a:moveTo>
                  <a:cubicBezTo>
                    <a:pt x="29274" y="109"/>
                    <a:pt x="12718" y="0"/>
                    <a:pt x="6359" y="8113"/>
                  </a:cubicBezTo>
                  <a:cubicBezTo>
                    <a:pt x="0" y="16226"/>
                    <a:pt x="877" y="33769"/>
                    <a:pt x="7675" y="48899"/>
                  </a:cubicBezTo>
                  <a:cubicBezTo>
                    <a:pt x="14473" y="64029"/>
                    <a:pt x="32672" y="91220"/>
                    <a:pt x="47145" y="98895"/>
                  </a:cubicBezTo>
                  <a:cubicBezTo>
                    <a:pt x="61618" y="106570"/>
                    <a:pt x="78064" y="100759"/>
                    <a:pt x="94510" y="9494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9" name="Freeform 365">
              <a:extLst>
                <a:ext uri="{FF2B5EF4-FFF2-40B4-BE49-F238E27FC236}">
                  <a16:creationId xmlns:a16="http://schemas.microsoft.com/office/drawing/2014/main" id="{2C97FFC3-7DF3-497A-A841-70684CE8024F}"/>
                </a:ext>
              </a:extLst>
            </p:cNvPr>
            <p:cNvSpPr>
              <a:spLocks/>
            </p:cNvSpPr>
            <p:nvPr/>
          </p:nvSpPr>
          <p:spPr bwMode="auto">
            <a:xfrm>
              <a:off x="1086937" y="1058259"/>
              <a:ext cx="2190" cy="1985"/>
            </a:xfrm>
            <a:custGeom>
              <a:avLst/>
              <a:gdLst>
                <a:gd name="T0" fmla="*/ 50215 w 164679"/>
                <a:gd name="T1" fmla="*/ 0 h 149331"/>
                <a:gd name="T2" fmla="*/ 5482 w 164679"/>
                <a:gd name="T3" fmla="*/ 30261 h 149331"/>
                <a:gd name="T4" fmla="*/ 17323 w 164679"/>
                <a:gd name="T5" fmla="*/ 72363 h 149331"/>
                <a:gd name="T6" fmla="*/ 30480 w 164679"/>
                <a:gd name="T7" fmla="*/ 135515 h 149331"/>
                <a:gd name="T8" fmla="*/ 72582 w 164679"/>
                <a:gd name="T9" fmla="*/ 147357 h 149331"/>
                <a:gd name="T10" fmla="*/ 164679 w 164679"/>
                <a:gd name="T11" fmla="*/ 147357 h 149331"/>
              </a:gdLst>
              <a:ahLst/>
              <a:cxnLst>
                <a:cxn ang="0">
                  <a:pos x="T0" y="T1"/>
                </a:cxn>
                <a:cxn ang="0">
                  <a:pos x="T2" y="T3"/>
                </a:cxn>
                <a:cxn ang="0">
                  <a:pos x="T4" y="T5"/>
                </a:cxn>
                <a:cxn ang="0">
                  <a:pos x="T6" y="T7"/>
                </a:cxn>
                <a:cxn ang="0">
                  <a:pos x="T8" y="T9"/>
                </a:cxn>
                <a:cxn ang="0">
                  <a:pos x="T10" y="T11"/>
                </a:cxn>
              </a:cxnLst>
              <a:rect l="0" t="0" r="r" b="b"/>
              <a:pathLst>
                <a:path w="164679" h="149331">
                  <a:moveTo>
                    <a:pt x="50215" y="0"/>
                  </a:moveTo>
                  <a:cubicBezTo>
                    <a:pt x="30589" y="9100"/>
                    <a:pt x="10964" y="18201"/>
                    <a:pt x="5482" y="30261"/>
                  </a:cubicBezTo>
                  <a:cubicBezTo>
                    <a:pt x="0" y="42321"/>
                    <a:pt x="13157" y="54821"/>
                    <a:pt x="17323" y="72363"/>
                  </a:cubicBezTo>
                  <a:cubicBezTo>
                    <a:pt x="21489" y="89905"/>
                    <a:pt x="21270" y="123016"/>
                    <a:pt x="30480" y="135515"/>
                  </a:cubicBezTo>
                  <a:cubicBezTo>
                    <a:pt x="39690" y="148014"/>
                    <a:pt x="50215" y="145383"/>
                    <a:pt x="72582" y="147357"/>
                  </a:cubicBezTo>
                  <a:cubicBezTo>
                    <a:pt x="94949" y="149331"/>
                    <a:pt x="129814" y="148344"/>
                    <a:pt x="164679" y="14735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0" name="Freeform 366">
              <a:extLst>
                <a:ext uri="{FF2B5EF4-FFF2-40B4-BE49-F238E27FC236}">
                  <a16:creationId xmlns:a16="http://schemas.microsoft.com/office/drawing/2014/main" id="{AF932AFA-DA10-40CB-AA44-EE9476AEED74}"/>
                </a:ext>
              </a:extLst>
            </p:cNvPr>
            <p:cNvSpPr>
              <a:spLocks/>
            </p:cNvSpPr>
            <p:nvPr/>
          </p:nvSpPr>
          <p:spPr bwMode="auto">
            <a:xfrm>
              <a:off x="1087412" y="1057318"/>
              <a:ext cx="2799" cy="487"/>
            </a:xfrm>
            <a:custGeom>
              <a:avLst/>
              <a:gdLst>
                <a:gd name="T0" fmla="*/ 0 w 210510"/>
                <a:gd name="T1" fmla="*/ 11622 h 36620"/>
                <a:gd name="T2" fmla="*/ 31577 w 210510"/>
                <a:gd name="T3" fmla="*/ 1097 h 36620"/>
                <a:gd name="T4" fmla="*/ 85520 w 210510"/>
                <a:gd name="T5" fmla="*/ 18201 h 36620"/>
                <a:gd name="T6" fmla="*/ 156567 w 210510"/>
                <a:gd name="T7" fmla="*/ 33989 h 36620"/>
                <a:gd name="T8" fmla="*/ 210510 w 210510"/>
                <a:gd name="T9" fmla="*/ 33989 h 36620"/>
              </a:gdLst>
              <a:ahLst/>
              <a:cxnLst>
                <a:cxn ang="0">
                  <a:pos x="T0" y="T1"/>
                </a:cxn>
                <a:cxn ang="0">
                  <a:pos x="T2" y="T3"/>
                </a:cxn>
                <a:cxn ang="0">
                  <a:pos x="T4" y="T5"/>
                </a:cxn>
                <a:cxn ang="0">
                  <a:pos x="T6" y="T7"/>
                </a:cxn>
                <a:cxn ang="0">
                  <a:pos x="T8" y="T9"/>
                </a:cxn>
              </a:cxnLst>
              <a:rect l="0" t="0" r="r" b="b"/>
              <a:pathLst>
                <a:path w="210510" h="36620">
                  <a:moveTo>
                    <a:pt x="0" y="11622"/>
                  </a:moveTo>
                  <a:cubicBezTo>
                    <a:pt x="8662" y="5811"/>
                    <a:pt x="17324" y="0"/>
                    <a:pt x="31577" y="1097"/>
                  </a:cubicBezTo>
                  <a:cubicBezTo>
                    <a:pt x="45830" y="2194"/>
                    <a:pt x="64688" y="12719"/>
                    <a:pt x="85520" y="18201"/>
                  </a:cubicBezTo>
                  <a:cubicBezTo>
                    <a:pt x="106352" y="23683"/>
                    <a:pt x="135735" y="31358"/>
                    <a:pt x="156567" y="33989"/>
                  </a:cubicBezTo>
                  <a:cubicBezTo>
                    <a:pt x="177399" y="36620"/>
                    <a:pt x="193954" y="35304"/>
                    <a:pt x="210510" y="3398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1" name="Freeform 367">
              <a:extLst>
                <a:ext uri="{FF2B5EF4-FFF2-40B4-BE49-F238E27FC236}">
                  <a16:creationId xmlns:a16="http://schemas.microsoft.com/office/drawing/2014/main" id="{159C17BC-8F81-495D-96F4-EF6B450B69BF}"/>
                </a:ext>
              </a:extLst>
            </p:cNvPr>
            <p:cNvSpPr>
              <a:spLocks/>
            </p:cNvSpPr>
            <p:nvPr/>
          </p:nvSpPr>
          <p:spPr bwMode="auto">
            <a:xfrm>
              <a:off x="1089669" y="1057805"/>
              <a:ext cx="437" cy="839"/>
            </a:xfrm>
            <a:custGeom>
              <a:avLst/>
              <a:gdLst>
                <a:gd name="T0" fmla="*/ 0 w 32892"/>
                <a:gd name="T1" fmla="*/ 0 h 63153"/>
                <a:gd name="T2" fmla="*/ 21050 w 32892"/>
                <a:gd name="T3" fmla="*/ 36839 h 63153"/>
                <a:gd name="T4" fmla="*/ 32892 w 32892"/>
                <a:gd name="T5" fmla="*/ 63153 h 63153"/>
              </a:gdLst>
              <a:ahLst/>
              <a:cxnLst>
                <a:cxn ang="0">
                  <a:pos x="T0" y="T1"/>
                </a:cxn>
                <a:cxn ang="0">
                  <a:pos x="T2" y="T3"/>
                </a:cxn>
                <a:cxn ang="0">
                  <a:pos x="T4" y="T5"/>
                </a:cxn>
              </a:cxnLst>
              <a:rect l="0" t="0" r="r" b="b"/>
              <a:pathLst>
                <a:path w="32892" h="63153">
                  <a:moveTo>
                    <a:pt x="0" y="0"/>
                  </a:moveTo>
                  <a:cubicBezTo>
                    <a:pt x="7784" y="13157"/>
                    <a:pt x="15568" y="26314"/>
                    <a:pt x="21050" y="36839"/>
                  </a:cubicBezTo>
                  <a:cubicBezTo>
                    <a:pt x="26532" y="47364"/>
                    <a:pt x="29712" y="55258"/>
                    <a:pt x="32892" y="6315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2" name="Freeform 368">
              <a:extLst>
                <a:ext uri="{FF2B5EF4-FFF2-40B4-BE49-F238E27FC236}">
                  <a16:creationId xmlns:a16="http://schemas.microsoft.com/office/drawing/2014/main" id="{67587BD8-705B-4A33-837B-88964CA437D9}"/>
                </a:ext>
              </a:extLst>
            </p:cNvPr>
            <p:cNvSpPr>
              <a:spLocks/>
            </p:cNvSpPr>
            <p:nvPr/>
          </p:nvSpPr>
          <p:spPr bwMode="auto">
            <a:xfrm>
              <a:off x="1090963" y="1060023"/>
              <a:ext cx="1871" cy="1752"/>
            </a:xfrm>
            <a:custGeom>
              <a:avLst/>
              <a:gdLst>
                <a:gd name="T0" fmla="*/ 140778 w 140778"/>
                <a:gd name="T1" fmla="*/ 131787 h 131787"/>
                <a:gd name="T2" fmla="*/ 128937 w 140778"/>
                <a:gd name="T3" fmla="*/ 79160 h 131787"/>
                <a:gd name="T4" fmla="*/ 89467 w 140778"/>
                <a:gd name="T5" fmla="*/ 27848 h 131787"/>
                <a:gd name="T6" fmla="*/ 38155 w 140778"/>
                <a:gd name="T7" fmla="*/ 4166 h 131787"/>
                <a:gd name="T8" fmla="*/ 0 w 140778"/>
                <a:gd name="T9" fmla="*/ 2850 h 131787"/>
              </a:gdLst>
              <a:ahLst/>
              <a:cxnLst>
                <a:cxn ang="0">
                  <a:pos x="T0" y="T1"/>
                </a:cxn>
                <a:cxn ang="0">
                  <a:pos x="T2" y="T3"/>
                </a:cxn>
                <a:cxn ang="0">
                  <a:pos x="T4" y="T5"/>
                </a:cxn>
                <a:cxn ang="0">
                  <a:pos x="T6" y="T7"/>
                </a:cxn>
                <a:cxn ang="0">
                  <a:pos x="T8" y="T9"/>
                </a:cxn>
              </a:cxnLst>
              <a:rect l="0" t="0" r="r" b="b"/>
              <a:pathLst>
                <a:path w="140778" h="131787">
                  <a:moveTo>
                    <a:pt x="140778" y="131787"/>
                  </a:moveTo>
                  <a:cubicBezTo>
                    <a:pt x="139133" y="114135"/>
                    <a:pt x="137489" y="96483"/>
                    <a:pt x="128937" y="79160"/>
                  </a:cubicBezTo>
                  <a:cubicBezTo>
                    <a:pt x="120385" y="61837"/>
                    <a:pt x="104597" y="40347"/>
                    <a:pt x="89467" y="27848"/>
                  </a:cubicBezTo>
                  <a:cubicBezTo>
                    <a:pt x="74337" y="15349"/>
                    <a:pt x="53066" y="8332"/>
                    <a:pt x="38155" y="4166"/>
                  </a:cubicBezTo>
                  <a:cubicBezTo>
                    <a:pt x="23244" y="0"/>
                    <a:pt x="11622" y="1425"/>
                    <a:pt x="0" y="285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3" name="Freeform 369">
              <a:extLst>
                <a:ext uri="{FF2B5EF4-FFF2-40B4-BE49-F238E27FC236}">
                  <a16:creationId xmlns:a16="http://schemas.microsoft.com/office/drawing/2014/main" id="{C75FD44C-3563-4E2A-8A08-645B7A52F873}"/>
                </a:ext>
              </a:extLst>
            </p:cNvPr>
            <p:cNvSpPr>
              <a:spLocks/>
            </p:cNvSpPr>
            <p:nvPr/>
          </p:nvSpPr>
          <p:spPr bwMode="auto">
            <a:xfrm>
              <a:off x="1090911" y="1059027"/>
              <a:ext cx="906" cy="1101"/>
            </a:xfrm>
            <a:custGeom>
              <a:avLst/>
              <a:gdLst>
                <a:gd name="T0" fmla="*/ 65784 w 68196"/>
                <a:gd name="T1" fmla="*/ 82888 h 82888"/>
                <a:gd name="T2" fmla="*/ 61837 w 68196"/>
                <a:gd name="T3" fmla="*/ 42102 h 82888"/>
                <a:gd name="T4" fmla="*/ 27629 w 68196"/>
                <a:gd name="T5" fmla="*/ 11842 h 82888"/>
                <a:gd name="T6" fmla="*/ 0 w 68196"/>
                <a:gd name="T7" fmla="*/ 0 h 82888"/>
              </a:gdLst>
              <a:ahLst/>
              <a:cxnLst>
                <a:cxn ang="0">
                  <a:pos x="T0" y="T1"/>
                </a:cxn>
                <a:cxn ang="0">
                  <a:pos x="T2" y="T3"/>
                </a:cxn>
                <a:cxn ang="0">
                  <a:pos x="T4" y="T5"/>
                </a:cxn>
                <a:cxn ang="0">
                  <a:pos x="T6" y="T7"/>
                </a:cxn>
              </a:cxnLst>
              <a:rect l="0" t="0" r="r" b="b"/>
              <a:pathLst>
                <a:path w="68196" h="82888">
                  <a:moveTo>
                    <a:pt x="65784" y="82888"/>
                  </a:moveTo>
                  <a:cubicBezTo>
                    <a:pt x="66990" y="68415"/>
                    <a:pt x="68196" y="53943"/>
                    <a:pt x="61837" y="42102"/>
                  </a:cubicBezTo>
                  <a:cubicBezTo>
                    <a:pt x="55478" y="30261"/>
                    <a:pt x="37935" y="18859"/>
                    <a:pt x="27629" y="11842"/>
                  </a:cubicBezTo>
                  <a:cubicBezTo>
                    <a:pt x="17323" y="4825"/>
                    <a:pt x="8661" y="2412"/>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4" name="Freeform 370">
              <a:extLst>
                <a:ext uri="{FF2B5EF4-FFF2-40B4-BE49-F238E27FC236}">
                  <a16:creationId xmlns:a16="http://schemas.microsoft.com/office/drawing/2014/main" id="{E5CD9788-ACE3-4CAB-AF5D-74366D2B2EB1}"/>
                </a:ext>
              </a:extLst>
            </p:cNvPr>
            <p:cNvSpPr>
              <a:spLocks/>
            </p:cNvSpPr>
            <p:nvPr/>
          </p:nvSpPr>
          <p:spPr bwMode="auto">
            <a:xfrm>
              <a:off x="1083635" y="1056573"/>
              <a:ext cx="2413" cy="2281"/>
            </a:xfrm>
            <a:custGeom>
              <a:avLst/>
              <a:gdLst>
                <a:gd name="T0" fmla="*/ 181564 w 181564"/>
                <a:gd name="T1" fmla="*/ 3837 h 171587"/>
                <a:gd name="T2" fmla="*/ 130252 w 181564"/>
                <a:gd name="T3" fmla="*/ 5811 h 171587"/>
                <a:gd name="T4" fmla="*/ 127621 w 181564"/>
                <a:gd name="T5" fmla="*/ 38703 h 171587"/>
                <a:gd name="T6" fmla="*/ 126305 w 181564"/>
                <a:gd name="T7" fmla="*/ 86068 h 171587"/>
                <a:gd name="T8" fmla="*/ 80256 w 181564"/>
                <a:gd name="T9" fmla="*/ 116329 h 171587"/>
                <a:gd name="T10" fmla="*/ 24998 w 181564"/>
                <a:gd name="T11" fmla="*/ 138695 h 171587"/>
                <a:gd name="T12" fmla="*/ 0 w 181564"/>
                <a:gd name="T13" fmla="*/ 171587 h 171587"/>
              </a:gdLst>
              <a:ahLst/>
              <a:cxnLst>
                <a:cxn ang="0">
                  <a:pos x="T0" y="T1"/>
                </a:cxn>
                <a:cxn ang="0">
                  <a:pos x="T2" y="T3"/>
                </a:cxn>
                <a:cxn ang="0">
                  <a:pos x="T4" y="T5"/>
                </a:cxn>
                <a:cxn ang="0">
                  <a:pos x="T6" y="T7"/>
                </a:cxn>
                <a:cxn ang="0">
                  <a:pos x="T8" y="T9"/>
                </a:cxn>
                <a:cxn ang="0">
                  <a:pos x="T10" y="T11"/>
                </a:cxn>
                <a:cxn ang="0">
                  <a:pos x="T12" y="T13"/>
                </a:cxn>
              </a:cxnLst>
              <a:rect l="0" t="0" r="r" b="b"/>
              <a:pathLst>
                <a:path w="181564" h="171587">
                  <a:moveTo>
                    <a:pt x="181564" y="3837"/>
                  </a:moveTo>
                  <a:cubicBezTo>
                    <a:pt x="160403" y="1918"/>
                    <a:pt x="139242" y="0"/>
                    <a:pt x="130252" y="5811"/>
                  </a:cubicBezTo>
                  <a:cubicBezTo>
                    <a:pt x="121262" y="11622"/>
                    <a:pt x="128279" y="25327"/>
                    <a:pt x="127621" y="38703"/>
                  </a:cubicBezTo>
                  <a:cubicBezTo>
                    <a:pt x="126963" y="52079"/>
                    <a:pt x="134199" y="73130"/>
                    <a:pt x="126305" y="86068"/>
                  </a:cubicBezTo>
                  <a:cubicBezTo>
                    <a:pt x="118411" y="99006"/>
                    <a:pt x="97140" y="107558"/>
                    <a:pt x="80256" y="116329"/>
                  </a:cubicBezTo>
                  <a:cubicBezTo>
                    <a:pt x="63372" y="125100"/>
                    <a:pt x="38374" y="129485"/>
                    <a:pt x="24998" y="138695"/>
                  </a:cubicBezTo>
                  <a:cubicBezTo>
                    <a:pt x="11622" y="147905"/>
                    <a:pt x="5811" y="159746"/>
                    <a:pt x="0" y="17158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5" name="Freeform 371">
              <a:extLst>
                <a:ext uri="{FF2B5EF4-FFF2-40B4-BE49-F238E27FC236}">
                  <a16:creationId xmlns:a16="http://schemas.microsoft.com/office/drawing/2014/main" id="{4AE10EE4-1258-46C7-9AF7-0796E7CB070E}"/>
                </a:ext>
              </a:extLst>
            </p:cNvPr>
            <p:cNvSpPr>
              <a:spLocks/>
            </p:cNvSpPr>
            <p:nvPr/>
          </p:nvSpPr>
          <p:spPr bwMode="auto">
            <a:xfrm>
              <a:off x="1082095" y="1058692"/>
              <a:ext cx="1790" cy="1682"/>
            </a:xfrm>
            <a:custGeom>
              <a:avLst/>
              <a:gdLst>
                <a:gd name="T0" fmla="*/ 0 w 134638"/>
                <a:gd name="T1" fmla="*/ 126525 h 126525"/>
                <a:gd name="T2" fmla="*/ 7894 w 134638"/>
                <a:gd name="T3" fmla="*/ 84423 h 126525"/>
                <a:gd name="T4" fmla="*/ 39470 w 134638"/>
                <a:gd name="T5" fmla="*/ 58109 h 126525"/>
                <a:gd name="T6" fmla="*/ 99992 w 134638"/>
                <a:gd name="T7" fmla="*/ 62056 h 126525"/>
                <a:gd name="T8" fmla="*/ 130252 w 134638"/>
                <a:gd name="T9" fmla="*/ 42321 h 126525"/>
                <a:gd name="T10" fmla="*/ 126305 w 134638"/>
                <a:gd name="T11" fmla="*/ 10745 h 126525"/>
                <a:gd name="T12" fmla="*/ 89466 w 134638"/>
                <a:gd name="T13" fmla="*/ 219 h 126525"/>
                <a:gd name="T14" fmla="*/ 30260 w 134638"/>
                <a:gd name="T15" fmla="*/ 12060 h 126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38" h="126525">
                  <a:moveTo>
                    <a:pt x="0" y="126525"/>
                  </a:moveTo>
                  <a:cubicBezTo>
                    <a:pt x="658" y="111175"/>
                    <a:pt x="1316" y="95826"/>
                    <a:pt x="7894" y="84423"/>
                  </a:cubicBezTo>
                  <a:cubicBezTo>
                    <a:pt x="14472" y="73020"/>
                    <a:pt x="24120" y="61837"/>
                    <a:pt x="39470" y="58109"/>
                  </a:cubicBezTo>
                  <a:cubicBezTo>
                    <a:pt x="54820" y="54381"/>
                    <a:pt x="84862" y="64687"/>
                    <a:pt x="99992" y="62056"/>
                  </a:cubicBezTo>
                  <a:cubicBezTo>
                    <a:pt x="115122" y="59425"/>
                    <a:pt x="125866" y="50873"/>
                    <a:pt x="130252" y="42321"/>
                  </a:cubicBezTo>
                  <a:cubicBezTo>
                    <a:pt x="134638" y="33769"/>
                    <a:pt x="133103" y="17762"/>
                    <a:pt x="126305" y="10745"/>
                  </a:cubicBezTo>
                  <a:cubicBezTo>
                    <a:pt x="119507" y="3728"/>
                    <a:pt x="105473" y="0"/>
                    <a:pt x="89466" y="219"/>
                  </a:cubicBezTo>
                  <a:cubicBezTo>
                    <a:pt x="73459" y="438"/>
                    <a:pt x="51859" y="6249"/>
                    <a:pt x="30260" y="1206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6" name="Freeform 372">
              <a:extLst>
                <a:ext uri="{FF2B5EF4-FFF2-40B4-BE49-F238E27FC236}">
                  <a16:creationId xmlns:a16="http://schemas.microsoft.com/office/drawing/2014/main" id="{46C60061-662A-417B-BE63-0D46D597312D}"/>
                </a:ext>
              </a:extLst>
            </p:cNvPr>
            <p:cNvSpPr>
              <a:spLocks/>
            </p:cNvSpPr>
            <p:nvPr/>
          </p:nvSpPr>
          <p:spPr bwMode="auto">
            <a:xfrm>
              <a:off x="1087885" y="1059140"/>
              <a:ext cx="2553" cy="1148"/>
            </a:xfrm>
            <a:custGeom>
              <a:avLst/>
              <a:gdLst>
                <a:gd name="T0" fmla="*/ 192090 w 192090"/>
                <a:gd name="T1" fmla="*/ 86396 h 86396"/>
                <a:gd name="T2" fmla="*/ 146041 w 192090"/>
                <a:gd name="T3" fmla="*/ 25875 h 86396"/>
                <a:gd name="T4" fmla="*/ 111833 w 192090"/>
                <a:gd name="T5" fmla="*/ 2193 h 86396"/>
                <a:gd name="T6" fmla="*/ 57890 w 192090"/>
                <a:gd name="T7" fmla="*/ 12718 h 86396"/>
                <a:gd name="T8" fmla="*/ 0 w 192090"/>
                <a:gd name="T9" fmla="*/ 8771 h 86396"/>
              </a:gdLst>
              <a:ahLst/>
              <a:cxnLst>
                <a:cxn ang="0">
                  <a:pos x="T0" y="T1"/>
                </a:cxn>
                <a:cxn ang="0">
                  <a:pos x="T2" y="T3"/>
                </a:cxn>
                <a:cxn ang="0">
                  <a:pos x="T4" y="T5"/>
                </a:cxn>
                <a:cxn ang="0">
                  <a:pos x="T6" y="T7"/>
                </a:cxn>
                <a:cxn ang="0">
                  <a:pos x="T8" y="T9"/>
                </a:cxn>
              </a:cxnLst>
              <a:rect l="0" t="0" r="r" b="b"/>
              <a:pathLst>
                <a:path w="192090" h="86396">
                  <a:moveTo>
                    <a:pt x="192090" y="86396"/>
                  </a:moveTo>
                  <a:cubicBezTo>
                    <a:pt x="175753" y="63152"/>
                    <a:pt x="159417" y="39909"/>
                    <a:pt x="146041" y="25875"/>
                  </a:cubicBezTo>
                  <a:cubicBezTo>
                    <a:pt x="132665" y="11841"/>
                    <a:pt x="126525" y="4386"/>
                    <a:pt x="111833" y="2193"/>
                  </a:cubicBezTo>
                  <a:cubicBezTo>
                    <a:pt x="97141" y="0"/>
                    <a:pt x="76529" y="11622"/>
                    <a:pt x="57890" y="12718"/>
                  </a:cubicBezTo>
                  <a:cubicBezTo>
                    <a:pt x="39251" y="13814"/>
                    <a:pt x="19625" y="11292"/>
                    <a:pt x="0" y="8771"/>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7" name="Freeform 373">
              <a:extLst>
                <a:ext uri="{FF2B5EF4-FFF2-40B4-BE49-F238E27FC236}">
                  <a16:creationId xmlns:a16="http://schemas.microsoft.com/office/drawing/2014/main" id="{94BF2A20-22C3-4D1B-859F-60FAB1E01359}"/>
                </a:ext>
              </a:extLst>
            </p:cNvPr>
            <p:cNvSpPr>
              <a:spLocks/>
            </p:cNvSpPr>
            <p:nvPr/>
          </p:nvSpPr>
          <p:spPr bwMode="auto">
            <a:xfrm>
              <a:off x="1088619" y="1058329"/>
              <a:ext cx="819" cy="875"/>
            </a:xfrm>
            <a:custGeom>
              <a:avLst/>
              <a:gdLst>
                <a:gd name="T0" fmla="*/ 59205 w 61618"/>
                <a:gd name="T1" fmla="*/ 65784 h 65784"/>
                <a:gd name="T2" fmla="*/ 53943 w 61618"/>
                <a:gd name="T3" fmla="*/ 24998 h 65784"/>
                <a:gd name="T4" fmla="*/ 13156 w 61618"/>
                <a:gd name="T5" fmla="*/ 6578 h 65784"/>
                <a:gd name="T6" fmla="*/ 0 w 61618"/>
                <a:gd name="T7" fmla="*/ 0 h 65784"/>
              </a:gdLst>
              <a:ahLst/>
              <a:cxnLst>
                <a:cxn ang="0">
                  <a:pos x="T0" y="T1"/>
                </a:cxn>
                <a:cxn ang="0">
                  <a:pos x="T2" y="T3"/>
                </a:cxn>
                <a:cxn ang="0">
                  <a:pos x="T4" y="T5"/>
                </a:cxn>
                <a:cxn ang="0">
                  <a:pos x="T6" y="T7"/>
                </a:cxn>
              </a:cxnLst>
              <a:rect l="0" t="0" r="r" b="b"/>
              <a:pathLst>
                <a:path w="61618" h="65784">
                  <a:moveTo>
                    <a:pt x="59205" y="65784"/>
                  </a:moveTo>
                  <a:cubicBezTo>
                    <a:pt x="60411" y="50325"/>
                    <a:pt x="61618" y="34866"/>
                    <a:pt x="53943" y="24998"/>
                  </a:cubicBezTo>
                  <a:cubicBezTo>
                    <a:pt x="46268" y="15130"/>
                    <a:pt x="22146" y="10744"/>
                    <a:pt x="13156" y="6578"/>
                  </a:cubicBezTo>
                  <a:cubicBezTo>
                    <a:pt x="4166" y="2412"/>
                    <a:pt x="2083" y="1206"/>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8" name="Freeform 374">
              <a:extLst>
                <a:ext uri="{FF2B5EF4-FFF2-40B4-BE49-F238E27FC236}">
                  <a16:creationId xmlns:a16="http://schemas.microsoft.com/office/drawing/2014/main" id="{8B7F0583-8488-4473-AB8C-BA4100BB5D1F}"/>
                </a:ext>
              </a:extLst>
            </p:cNvPr>
            <p:cNvSpPr>
              <a:spLocks/>
            </p:cNvSpPr>
            <p:nvPr/>
          </p:nvSpPr>
          <p:spPr bwMode="auto">
            <a:xfrm>
              <a:off x="1087179" y="1061060"/>
              <a:ext cx="5282" cy="2529"/>
            </a:xfrm>
            <a:custGeom>
              <a:avLst/>
              <a:gdLst>
                <a:gd name="T0" fmla="*/ 391196 w 397336"/>
                <a:gd name="T1" fmla="*/ 190226 h 190226"/>
                <a:gd name="T2" fmla="*/ 391196 w 397336"/>
                <a:gd name="T3" fmla="*/ 182332 h 190226"/>
                <a:gd name="T4" fmla="*/ 354357 w 397336"/>
                <a:gd name="T5" fmla="*/ 148124 h 190226"/>
                <a:gd name="T6" fmla="*/ 278048 w 397336"/>
                <a:gd name="T7" fmla="*/ 153387 h 190226"/>
                <a:gd name="T8" fmla="*/ 208316 w 397336"/>
                <a:gd name="T9" fmla="*/ 157334 h 190226"/>
                <a:gd name="T10" fmla="*/ 187266 w 397336"/>
                <a:gd name="T11" fmla="*/ 102075 h 190226"/>
                <a:gd name="T12" fmla="*/ 166215 w 397336"/>
                <a:gd name="T13" fmla="*/ 42211 h 190226"/>
                <a:gd name="T14" fmla="*/ 113587 w 397336"/>
                <a:gd name="T15" fmla="*/ 6030 h 190226"/>
                <a:gd name="T16" fmla="*/ 58329 w 397336"/>
                <a:gd name="T17" fmla="*/ 6030 h 190226"/>
                <a:gd name="T18" fmla="*/ 5701 w 397336"/>
                <a:gd name="T19" fmla="*/ 37607 h 190226"/>
                <a:gd name="T20" fmla="*/ 24121 w 397336"/>
                <a:gd name="T21" fmla="*/ 99444 h 190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336" h="190226">
                  <a:moveTo>
                    <a:pt x="391196" y="190226"/>
                  </a:moveTo>
                  <a:cubicBezTo>
                    <a:pt x="394266" y="189787"/>
                    <a:pt x="397336" y="189349"/>
                    <a:pt x="391196" y="182332"/>
                  </a:cubicBezTo>
                  <a:cubicBezTo>
                    <a:pt x="385056" y="175315"/>
                    <a:pt x="373215" y="152948"/>
                    <a:pt x="354357" y="148124"/>
                  </a:cubicBezTo>
                  <a:cubicBezTo>
                    <a:pt x="335499" y="143300"/>
                    <a:pt x="302388" y="151852"/>
                    <a:pt x="278048" y="153387"/>
                  </a:cubicBezTo>
                  <a:cubicBezTo>
                    <a:pt x="253708" y="154922"/>
                    <a:pt x="223446" y="165886"/>
                    <a:pt x="208316" y="157334"/>
                  </a:cubicBezTo>
                  <a:cubicBezTo>
                    <a:pt x="193186" y="148782"/>
                    <a:pt x="194283" y="121262"/>
                    <a:pt x="187266" y="102075"/>
                  </a:cubicBezTo>
                  <a:cubicBezTo>
                    <a:pt x="180249" y="82888"/>
                    <a:pt x="178495" y="58219"/>
                    <a:pt x="166215" y="42211"/>
                  </a:cubicBezTo>
                  <a:cubicBezTo>
                    <a:pt x="153935" y="26203"/>
                    <a:pt x="131568" y="12060"/>
                    <a:pt x="113587" y="6030"/>
                  </a:cubicBezTo>
                  <a:cubicBezTo>
                    <a:pt x="95606" y="0"/>
                    <a:pt x="76310" y="767"/>
                    <a:pt x="58329" y="6030"/>
                  </a:cubicBezTo>
                  <a:cubicBezTo>
                    <a:pt x="40348" y="11293"/>
                    <a:pt x="11402" y="22038"/>
                    <a:pt x="5701" y="37607"/>
                  </a:cubicBezTo>
                  <a:cubicBezTo>
                    <a:pt x="0" y="53176"/>
                    <a:pt x="12060" y="76310"/>
                    <a:pt x="24121" y="9944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9" name="Freeform 375">
              <a:extLst>
                <a:ext uri="{FF2B5EF4-FFF2-40B4-BE49-F238E27FC236}">
                  <a16:creationId xmlns:a16="http://schemas.microsoft.com/office/drawing/2014/main" id="{7D14747B-1FA0-4A38-9C63-8ABA4D246AF0}"/>
                </a:ext>
              </a:extLst>
            </p:cNvPr>
            <p:cNvSpPr>
              <a:spLocks/>
            </p:cNvSpPr>
            <p:nvPr/>
          </p:nvSpPr>
          <p:spPr bwMode="auto">
            <a:xfrm>
              <a:off x="1091817" y="1061508"/>
              <a:ext cx="755" cy="1050"/>
            </a:xfrm>
            <a:custGeom>
              <a:avLst/>
              <a:gdLst>
                <a:gd name="T0" fmla="*/ 56794 w 56794"/>
                <a:gd name="T1" fmla="*/ 78941 h 78941"/>
                <a:gd name="T2" fmla="*/ 42321 w 56794"/>
                <a:gd name="T3" fmla="*/ 28945 h 78941"/>
                <a:gd name="T4" fmla="*/ 16008 w 56794"/>
                <a:gd name="T5" fmla="*/ 5263 h 78941"/>
                <a:gd name="T6" fmla="*/ 0 w 56794"/>
                <a:gd name="T7" fmla="*/ 0 h 78941"/>
              </a:gdLst>
              <a:ahLst/>
              <a:cxnLst>
                <a:cxn ang="0">
                  <a:pos x="T0" y="T1"/>
                </a:cxn>
                <a:cxn ang="0">
                  <a:pos x="T2" y="T3"/>
                </a:cxn>
                <a:cxn ang="0">
                  <a:pos x="T4" y="T5"/>
                </a:cxn>
                <a:cxn ang="0">
                  <a:pos x="T6" y="T7"/>
                </a:cxn>
              </a:cxnLst>
              <a:rect l="0" t="0" r="r" b="b"/>
              <a:pathLst>
                <a:path w="56794" h="78941">
                  <a:moveTo>
                    <a:pt x="56794" y="78941"/>
                  </a:moveTo>
                  <a:cubicBezTo>
                    <a:pt x="52956" y="60083"/>
                    <a:pt x="49119" y="41225"/>
                    <a:pt x="42321" y="28945"/>
                  </a:cubicBezTo>
                  <a:cubicBezTo>
                    <a:pt x="35523" y="16665"/>
                    <a:pt x="23062" y="10087"/>
                    <a:pt x="16008" y="5263"/>
                  </a:cubicBezTo>
                  <a:cubicBezTo>
                    <a:pt x="8954" y="439"/>
                    <a:pt x="4477" y="21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0" name="Freeform 376">
              <a:extLst>
                <a:ext uri="{FF2B5EF4-FFF2-40B4-BE49-F238E27FC236}">
                  <a16:creationId xmlns:a16="http://schemas.microsoft.com/office/drawing/2014/main" id="{9F709A5D-F324-48B3-A303-1AA5C1B9B6FC}"/>
                </a:ext>
              </a:extLst>
            </p:cNvPr>
            <p:cNvSpPr>
              <a:spLocks/>
            </p:cNvSpPr>
            <p:nvPr/>
          </p:nvSpPr>
          <p:spPr bwMode="auto">
            <a:xfrm>
              <a:off x="1091120" y="1060654"/>
              <a:ext cx="997" cy="944"/>
            </a:xfrm>
            <a:custGeom>
              <a:avLst/>
              <a:gdLst>
                <a:gd name="T0" fmla="*/ 0 w 74994"/>
                <a:gd name="T1" fmla="*/ 0 h 71047"/>
                <a:gd name="T2" fmla="*/ 49996 w 74994"/>
                <a:gd name="T3" fmla="*/ 19735 h 71047"/>
                <a:gd name="T4" fmla="*/ 57890 w 74994"/>
                <a:gd name="T5" fmla="*/ 36839 h 71047"/>
                <a:gd name="T6" fmla="*/ 74994 w 74994"/>
                <a:gd name="T7" fmla="*/ 71047 h 71047"/>
              </a:gdLst>
              <a:ahLst/>
              <a:cxnLst>
                <a:cxn ang="0">
                  <a:pos x="T0" y="T1"/>
                </a:cxn>
                <a:cxn ang="0">
                  <a:pos x="T2" y="T3"/>
                </a:cxn>
                <a:cxn ang="0">
                  <a:pos x="T4" y="T5"/>
                </a:cxn>
                <a:cxn ang="0">
                  <a:pos x="T6" y="T7"/>
                </a:cxn>
              </a:cxnLst>
              <a:rect l="0" t="0" r="r" b="b"/>
              <a:pathLst>
                <a:path w="74994" h="71047">
                  <a:moveTo>
                    <a:pt x="0" y="0"/>
                  </a:moveTo>
                  <a:cubicBezTo>
                    <a:pt x="20174" y="6797"/>
                    <a:pt x="40348" y="13595"/>
                    <a:pt x="49996" y="19735"/>
                  </a:cubicBezTo>
                  <a:cubicBezTo>
                    <a:pt x="59644" y="25875"/>
                    <a:pt x="53724" y="28287"/>
                    <a:pt x="57890" y="36839"/>
                  </a:cubicBezTo>
                  <a:cubicBezTo>
                    <a:pt x="62056" y="45391"/>
                    <a:pt x="72143" y="65127"/>
                    <a:pt x="74994" y="7104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1" name="Freeform 377">
              <a:extLst>
                <a:ext uri="{FF2B5EF4-FFF2-40B4-BE49-F238E27FC236}">
                  <a16:creationId xmlns:a16="http://schemas.microsoft.com/office/drawing/2014/main" id="{586C1BCA-1E98-475B-8AF2-E093C2439DC0}"/>
                </a:ext>
              </a:extLst>
            </p:cNvPr>
            <p:cNvSpPr>
              <a:spLocks/>
            </p:cNvSpPr>
            <p:nvPr/>
          </p:nvSpPr>
          <p:spPr bwMode="auto">
            <a:xfrm>
              <a:off x="1089774" y="1060516"/>
              <a:ext cx="1393" cy="1941"/>
            </a:xfrm>
            <a:custGeom>
              <a:avLst/>
              <a:gdLst>
                <a:gd name="T0" fmla="*/ 68415 w 104816"/>
                <a:gd name="T1" fmla="*/ 146041 h 146041"/>
                <a:gd name="T2" fmla="*/ 103939 w 104816"/>
                <a:gd name="T3" fmla="*/ 96045 h 146041"/>
                <a:gd name="T4" fmla="*/ 73678 w 104816"/>
                <a:gd name="T5" fmla="*/ 60522 h 146041"/>
                <a:gd name="T6" fmla="*/ 15788 w 104816"/>
                <a:gd name="T7" fmla="*/ 22367 h 146041"/>
                <a:gd name="T8" fmla="*/ 0 w 104816"/>
                <a:gd name="T9" fmla="*/ 0 h 146041"/>
              </a:gdLst>
              <a:ahLst/>
              <a:cxnLst>
                <a:cxn ang="0">
                  <a:pos x="T0" y="T1"/>
                </a:cxn>
                <a:cxn ang="0">
                  <a:pos x="T2" y="T3"/>
                </a:cxn>
                <a:cxn ang="0">
                  <a:pos x="T4" y="T5"/>
                </a:cxn>
                <a:cxn ang="0">
                  <a:pos x="T6" y="T7"/>
                </a:cxn>
                <a:cxn ang="0">
                  <a:pos x="T8" y="T9"/>
                </a:cxn>
              </a:cxnLst>
              <a:rect l="0" t="0" r="r" b="b"/>
              <a:pathLst>
                <a:path w="104816" h="146041">
                  <a:moveTo>
                    <a:pt x="68415" y="146041"/>
                  </a:moveTo>
                  <a:cubicBezTo>
                    <a:pt x="85738" y="128169"/>
                    <a:pt x="103062" y="110298"/>
                    <a:pt x="103939" y="96045"/>
                  </a:cubicBezTo>
                  <a:cubicBezTo>
                    <a:pt x="104816" y="81792"/>
                    <a:pt x="88370" y="72802"/>
                    <a:pt x="73678" y="60522"/>
                  </a:cubicBezTo>
                  <a:cubicBezTo>
                    <a:pt x="58986" y="48242"/>
                    <a:pt x="28068" y="32454"/>
                    <a:pt x="15788" y="22367"/>
                  </a:cubicBezTo>
                  <a:cubicBezTo>
                    <a:pt x="3508" y="12280"/>
                    <a:pt x="1754" y="6140"/>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2" name="Freeform 378">
              <a:extLst>
                <a:ext uri="{FF2B5EF4-FFF2-40B4-BE49-F238E27FC236}">
                  <a16:creationId xmlns:a16="http://schemas.microsoft.com/office/drawing/2014/main" id="{6837A461-3C61-4540-9F37-1C5F0BC0B166}"/>
                </a:ext>
              </a:extLst>
            </p:cNvPr>
            <p:cNvSpPr>
              <a:spLocks/>
            </p:cNvSpPr>
            <p:nvPr/>
          </p:nvSpPr>
          <p:spPr bwMode="auto">
            <a:xfrm>
              <a:off x="1084349" y="1058434"/>
              <a:ext cx="1804" cy="1743"/>
            </a:xfrm>
            <a:custGeom>
              <a:avLst/>
              <a:gdLst>
                <a:gd name="T0" fmla="*/ 135735 w 135735"/>
                <a:gd name="T1" fmla="*/ 0 h 131130"/>
                <a:gd name="T2" fmla="*/ 73898 w 135735"/>
                <a:gd name="T3" fmla="*/ 10525 h 131130"/>
                <a:gd name="T4" fmla="*/ 19955 w 135735"/>
                <a:gd name="T5" fmla="*/ 27629 h 131130"/>
                <a:gd name="T6" fmla="*/ 1535 w 135735"/>
                <a:gd name="T7" fmla="*/ 76309 h 131130"/>
                <a:gd name="T8" fmla="*/ 10745 w 135735"/>
                <a:gd name="T9" fmla="*/ 124990 h 131130"/>
                <a:gd name="T10" fmla="*/ 58110 w 135735"/>
                <a:gd name="T11" fmla="*/ 113149 h 131130"/>
                <a:gd name="T12" fmla="*/ 83108 w 135735"/>
                <a:gd name="T13" fmla="*/ 94729 h 131130"/>
                <a:gd name="T14" fmla="*/ 131788 w 135735"/>
                <a:gd name="T15" fmla="*/ 103939 h 131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735" h="131130">
                  <a:moveTo>
                    <a:pt x="135735" y="0"/>
                  </a:moveTo>
                  <a:cubicBezTo>
                    <a:pt x="114465" y="2960"/>
                    <a:pt x="93195" y="5920"/>
                    <a:pt x="73898" y="10525"/>
                  </a:cubicBezTo>
                  <a:cubicBezTo>
                    <a:pt x="54601" y="15130"/>
                    <a:pt x="32015" y="16665"/>
                    <a:pt x="19955" y="27629"/>
                  </a:cubicBezTo>
                  <a:cubicBezTo>
                    <a:pt x="7895" y="38593"/>
                    <a:pt x="3070" y="60082"/>
                    <a:pt x="1535" y="76309"/>
                  </a:cubicBezTo>
                  <a:cubicBezTo>
                    <a:pt x="0" y="92536"/>
                    <a:pt x="1316" y="118850"/>
                    <a:pt x="10745" y="124990"/>
                  </a:cubicBezTo>
                  <a:cubicBezTo>
                    <a:pt x="20174" y="131130"/>
                    <a:pt x="46050" y="118192"/>
                    <a:pt x="58110" y="113149"/>
                  </a:cubicBezTo>
                  <a:cubicBezTo>
                    <a:pt x="70170" y="108106"/>
                    <a:pt x="70828" y="96264"/>
                    <a:pt x="83108" y="94729"/>
                  </a:cubicBezTo>
                  <a:cubicBezTo>
                    <a:pt x="95388" y="93194"/>
                    <a:pt x="113588" y="98566"/>
                    <a:pt x="131788" y="10393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3" name="Freeform 379">
              <a:extLst>
                <a:ext uri="{FF2B5EF4-FFF2-40B4-BE49-F238E27FC236}">
                  <a16:creationId xmlns:a16="http://schemas.microsoft.com/office/drawing/2014/main" id="{973E9A0D-2587-4241-A46B-C9DEFCFED9FF}"/>
                </a:ext>
              </a:extLst>
            </p:cNvPr>
            <p:cNvSpPr>
              <a:spLocks/>
            </p:cNvSpPr>
            <p:nvPr/>
          </p:nvSpPr>
          <p:spPr bwMode="auto">
            <a:xfrm>
              <a:off x="1085471" y="1059046"/>
              <a:ext cx="1758" cy="2184"/>
            </a:xfrm>
            <a:custGeom>
              <a:avLst/>
              <a:gdLst>
                <a:gd name="T0" fmla="*/ 84203 w 132226"/>
                <a:gd name="T1" fmla="*/ 0 h 164241"/>
                <a:gd name="T2" fmla="*/ 118411 w 132226"/>
                <a:gd name="T3" fmla="*/ 17104 h 164241"/>
                <a:gd name="T4" fmla="*/ 131568 w 132226"/>
                <a:gd name="T5" fmla="*/ 48680 h 164241"/>
                <a:gd name="T6" fmla="*/ 114464 w 132226"/>
                <a:gd name="T7" fmla="*/ 111833 h 164241"/>
                <a:gd name="T8" fmla="*/ 60521 w 132226"/>
                <a:gd name="T9" fmla="*/ 147356 h 164241"/>
                <a:gd name="T10" fmla="*/ 17103 w 132226"/>
                <a:gd name="T11" fmla="*/ 161829 h 164241"/>
                <a:gd name="T12" fmla="*/ 0 w 132226"/>
                <a:gd name="T13" fmla="*/ 161829 h 164241"/>
              </a:gdLst>
              <a:ahLst/>
              <a:cxnLst>
                <a:cxn ang="0">
                  <a:pos x="T0" y="T1"/>
                </a:cxn>
                <a:cxn ang="0">
                  <a:pos x="T2" y="T3"/>
                </a:cxn>
                <a:cxn ang="0">
                  <a:pos x="T4" y="T5"/>
                </a:cxn>
                <a:cxn ang="0">
                  <a:pos x="T6" y="T7"/>
                </a:cxn>
                <a:cxn ang="0">
                  <a:pos x="T8" y="T9"/>
                </a:cxn>
                <a:cxn ang="0">
                  <a:pos x="T10" y="T11"/>
                </a:cxn>
                <a:cxn ang="0">
                  <a:pos x="T12" y="T13"/>
                </a:cxn>
              </a:cxnLst>
              <a:rect l="0" t="0" r="r" b="b"/>
              <a:pathLst>
                <a:path w="132226" h="164241">
                  <a:moveTo>
                    <a:pt x="84203" y="0"/>
                  </a:moveTo>
                  <a:cubicBezTo>
                    <a:pt x="97360" y="4495"/>
                    <a:pt x="110517" y="8991"/>
                    <a:pt x="118411" y="17104"/>
                  </a:cubicBezTo>
                  <a:cubicBezTo>
                    <a:pt x="126305" y="25217"/>
                    <a:pt x="132226" y="32892"/>
                    <a:pt x="131568" y="48680"/>
                  </a:cubicBezTo>
                  <a:cubicBezTo>
                    <a:pt x="130910" y="64468"/>
                    <a:pt x="126305" y="95387"/>
                    <a:pt x="114464" y="111833"/>
                  </a:cubicBezTo>
                  <a:cubicBezTo>
                    <a:pt x="102623" y="128279"/>
                    <a:pt x="76748" y="139023"/>
                    <a:pt x="60521" y="147356"/>
                  </a:cubicBezTo>
                  <a:cubicBezTo>
                    <a:pt x="44294" y="155689"/>
                    <a:pt x="27190" y="159417"/>
                    <a:pt x="17103" y="161829"/>
                  </a:cubicBezTo>
                  <a:cubicBezTo>
                    <a:pt x="7016" y="164241"/>
                    <a:pt x="3508" y="163035"/>
                    <a:pt x="0" y="16182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4" name="Freeform 380">
              <a:extLst>
                <a:ext uri="{FF2B5EF4-FFF2-40B4-BE49-F238E27FC236}">
                  <a16:creationId xmlns:a16="http://schemas.microsoft.com/office/drawing/2014/main" id="{4DFDAF33-BF12-453B-9699-00FA4CCABECE}"/>
                </a:ext>
              </a:extLst>
            </p:cNvPr>
            <p:cNvSpPr>
              <a:spLocks/>
            </p:cNvSpPr>
            <p:nvPr/>
          </p:nvSpPr>
          <p:spPr bwMode="auto">
            <a:xfrm>
              <a:off x="1083979" y="1059991"/>
              <a:ext cx="1754" cy="1554"/>
            </a:xfrm>
            <a:custGeom>
              <a:avLst/>
              <a:gdLst>
                <a:gd name="T0" fmla="*/ 132007 w 132007"/>
                <a:gd name="T1" fmla="*/ 46049 h 116876"/>
                <a:gd name="T2" fmla="*/ 103062 w 132007"/>
                <a:gd name="T3" fmla="*/ 80256 h 116876"/>
                <a:gd name="T4" fmla="*/ 58328 w 132007"/>
                <a:gd name="T5" fmla="*/ 112490 h 116876"/>
                <a:gd name="T6" fmla="*/ 22805 w 132007"/>
                <a:gd name="T7" fmla="*/ 106570 h 116876"/>
                <a:gd name="T8" fmla="*/ 3070 w 132007"/>
                <a:gd name="T9" fmla="*/ 85519 h 116876"/>
                <a:gd name="T10" fmla="*/ 4385 w 132007"/>
                <a:gd name="T11" fmla="*/ 42102 h 116876"/>
                <a:gd name="T12" fmla="*/ 17542 w 132007"/>
                <a:gd name="T13" fmla="*/ 22366 h 116876"/>
                <a:gd name="T14" fmla="*/ 29383 w 132007"/>
                <a:gd name="T15" fmla="*/ 0 h 116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007" h="116876">
                  <a:moveTo>
                    <a:pt x="132007" y="46049"/>
                  </a:moveTo>
                  <a:cubicBezTo>
                    <a:pt x="123674" y="57616"/>
                    <a:pt x="115342" y="69183"/>
                    <a:pt x="103062" y="80256"/>
                  </a:cubicBezTo>
                  <a:cubicBezTo>
                    <a:pt x="90782" y="91329"/>
                    <a:pt x="71704" y="108104"/>
                    <a:pt x="58328" y="112490"/>
                  </a:cubicBezTo>
                  <a:cubicBezTo>
                    <a:pt x="44952" y="116876"/>
                    <a:pt x="32015" y="111065"/>
                    <a:pt x="22805" y="106570"/>
                  </a:cubicBezTo>
                  <a:cubicBezTo>
                    <a:pt x="13595" y="102075"/>
                    <a:pt x="6140" y="96264"/>
                    <a:pt x="3070" y="85519"/>
                  </a:cubicBezTo>
                  <a:cubicBezTo>
                    <a:pt x="0" y="74774"/>
                    <a:pt x="1973" y="52628"/>
                    <a:pt x="4385" y="42102"/>
                  </a:cubicBezTo>
                  <a:cubicBezTo>
                    <a:pt x="6797" y="31576"/>
                    <a:pt x="13376" y="29383"/>
                    <a:pt x="17542" y="22366"/>
                  </a:cubicBezTo>
                  <a:cubicBezTo>
                    <a:pt x="21708" y="15349"/>
                    <a:pt x="25545" y="7674"/>
                    <a:pt x="2938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5" name="Freeform 381">
              <a:extLst>
                <a:ext uri="{FF2B5EF4-FFF2-40B4-BE49-F238E27FC236}">
                  <a16:creationId xmlns:a16="http://schemas.microsoft.com/office/drawing/2014/main" id="{E5C5F485-4FAE-48B5-B5F5-FF783814A231}"/>
                </a:ext>
              </a:extLst>
            </p:cNvPr>
            <p:cNvSpPr>
              <a:spLocks/>
            </p:cNvSpPr>
            <p:nvPr/>
          </p:nvSpPr>
          <p:spPr bwMode="auto">
            <a:xfrm>
              <a:off x="1081536" y="1056790"/>
              <a:ext cx="2349" cy="1802"/>
            </a:xfrm>
            <a:custGeom>
              <a:avLst/>
              <a:gdLst>
                <a:gd name="T0" fmla="*/ 176740 w 176740"/>
                <a:gd name="T1" fmla="*/ 0 h 135515"/>
                <a:gd name="T2" fmla="*/ 167092 w 176740"/>
                <a:gd name="T3" fmla="*/ 59205 h 135515"/>
                <a:gd name="T4" fmla="*/ 142094 w 176740"/>
                <a:gd name="T5" fmla="*/ 86835 h 135515"/>
                <a:gd name="T6" fmla="*/ 78941 w 176740"/>
                <a:gd name="T7" fmla="*/ 92097 h 135515"/>
                <a:gd name="T8" fmla="*/ 28945 w 176740"/>
                <a:gd name="T9" fmla="*/ 118192 h 135515"/>
                <a:gd name="T10" fmla="*/ 0 w 176740"/>
                <a:gd name="T11" fmla="*/ 135515 h 135515"/>
              </a:gdLst>
              <a:ahLst/>
              <a:cxnLst>
                <a:cxn ang="0">
                  <a:pos x="T0" y="T1"/>
                </a:cxn>
                <a:cxn ang="0">
                  <a:pos x="T2" y="T3"/>
                </a:cxn>
                <a:cxn ang="0">
                  <a:pos x="T4" y="T5"/>
                </a:cxn>
                <a:cxn ang="0">
                  <a:pos x="T6" y="T7"/>
                </a:cxn>
                <a:cxn ang="0">
                  <a:pos x="T8" y="T9"/>
                </a:cxn>
                <a:cxn ang="0">
                  <a:pos x="T10" y="T11"/>
                </a:cxn>
              </a:cxnLst>
              <a:rect l="0" t="0" r="r" b="b"/>
              <a:pathLst>
                <a:path w="176740" h="135515">
                  <a:moveTo>
                    <a:pt x="176740" y="0"/>
                  </a:moveTo>
                  <a:cubicBezTo>
                    <a:pt x="174803" y="22366"/>
                    <a:pt x="172866" y="44733"/>
                    <a:pt x="167092" y="59205"/>
                  </a:cubicBezTo>
                  <a:cubicBezTo>
                    <a:pt x="161318" y="73677"/>
                    <a:pt x="156786" y="81353"/>
                    <a:pt x="142094" y="86835"/>
                  </a:cubicBezTo>
                  <a:cubicBezTo>
                    <a:pt x="127402" y="92317"/>
                    <a:pt x="97799" y="86871"/>
                    <a:pt x="78941" y="92097"/>
                  </a:cubicBezTo>
                  <a:cubicBezTo>
                    <a:pt x="60083" y="97323"/>
                    <a:pt x="42102" y="110956"/>
                    <a:pt x="28945" y="118192"/>
                  </a:cubicBezTo>
                  <a:cubicBezTo>
                    <a:pt x="15788" y="125428"/>
                    <a:pt x="7894" y="130471"/>
                    <a:pt x="0" y="13551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6" name="Freeform 382">
              <a:extLst>
                <a:ext uri="{FF2B5EF4-FFF2-40B4-BE49-F238E27FC236}">
                  <a16:creationId xmlns:a16="http://schemas.microsoft.com/office/drawing/2014/main" id="{7307889A-90A2-4629-B602-D7220F6A9185}"/>
                </a:ext>
              </a:extLst>
            </p:cNvPr>
            <p:cNvSpPr>
              <a:spLocks/>
            </p:cNvSpPr>
            <p:nvPr/>
          </p:nvSpPr>
          <p:spPr bwMode="auto">
            <a:xfrm>
              <a:off x="1080635" y="1058588"/>
              <a:ext cx="1221" cy="954"/>
            </a:xfrm>
            <a:custGeom>
              <a:avLst/>
              <a:gdLst>
                <a:gd name="T0" fmla="*/ 91878 w 91878"/>
                <a:gd name="T1" fmla="*/ 5920 h 71704"/>
                <a:gd name="T2" fmla="*/ 64249 w 91878"/>
                <a:gd name="T3" fmla="*/ 3289 h 71704"/>
                <a:gd name="T4" fmla="*/ 10306 w 91878"/>
                <a:gd name="T5" fmla="*/ 25655 h 71704"/>
                <a:gd name="T6" fmla="*/ 2412 w 91878"/>
                <a:gd name="T7" fmla="*/ 49338 h 71704"/>
                <a:gd name="T8" fmla="*/ 2412 w 91878"/>
                <a:gd name="T9" fmla="*/ 71704 h 71704"/>
              </a:gdLst>
              <a:ahLst/>
              <a:cxnLst>
                <a:cxn ang="0">
                  <a:pos x="T0" y="T1"/>
                </a:cxn>
                <a:cxn ang="0">
                  <a:pos x="T2" y="T3"/>
                </a:cxn>
                <a:cxn ang="0">
                  <a:pos x="T4" y="T5"/>
                </a:cxn>
                <a:cxn ang="0">
                  <a:pos x="T6" y="T7"/>
                </a:cxn>
                <a:cxn ang="0">
                  <a:pos x="T8" y="T9"/>
                </a:cxn>
              </a:cxnLst>
              <a:rect l="0" t="0" r="r" b="b"/>
              <a:pathLst>
                <a:path w="91878" h="71704">
                  <a:moveTo>
                    <a:pt x="91878" y="5920"/>
                  </a:moveTo>
                  <a:cubicBezTo>
                    <a:pt x="84861" y="2960"/>
                    <a:pt x="77844" y="0"/>
                    <a:pt x="64249" y="3289"/>
                  </a:cubicBezTo>
                  <a:cubicBezTo>
                    <a:pt x="50654" y="6578"/>
                    <a:pt x="20612" y="17980"/>
                    <a:pt x="10306" y="25655"/>
                  </a:cubicBezTo>
                  <a:cubicBezTo>
                    <a:pt x="0" y="33330"/>
                    <a:pt x="3728" y="41663"/>
                    <a:pt x="2412" y="49338"/>
                  </a:cubicBezTo>
                  <a:cubicBezTo>
                    <a:pt x="1096" y="57013"/>
                    <a:pt x="1754" y="64358"/>
                    <a:pt x="2412" y="7170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7" name="Freeform 383">
              <a:extLst>
                <a:ext uri="{FF2B5EF4-FFF2-40B4-BE49-F238E27FC236}">
                  <a16:creationId xmlns:a16="http://schemas.microsoft.com/office/drawing/2014/main" id="{BB3F74AC-01CE-4E33-BE35-1C144C6B5AFC}"/>
                </a:ext>
              </a:extLst>
            </p:cNvPr>
            <p:cNvSpPr>
              <a:spLocks/>
            </p:cNvSpPr>
            <p:nvPr/>
          </p:nvSpPr>
          <p:spPr bwMode="auto">
            <a:xfrm>
              <a:off x="1080276" y="1061230"/>
              <a:ext cx="3746" cy="1997"/>
            </a:xfrm>
            <a:custGeom>
              <a:avLst/>
              <a:gdLst>
                <a:gd name="T0" fmla="*/ 274977 w 281776"/>
                <a:gd name="T1" fmla="*/ 0 h 150207"/>
                <a:gd name="T2" fmla="*/ 265768 w 281776"/>
                <a:gd name="T3" fmla="*/ 38374 h 150207"/>
                <a:gd name="T4" fmla="*/ 178932 w 281776"/>
                <a:gd name="T5" fmla="*/ 48899 h 150207"/>
                <a:gd name="T6" fmla="*/ 76309 w 281776"/>
                <a:gd name="T7" fmla="*/ 62056 h 150207"/>
                <a:gd name="T8" fmla="*/ 10525 w 281776"/>
                <a:gd name="T9" fmla="*/ 115999 h 150207"/>
                <a:gd name="T10" fmla="*/ 13156 w 281776"/>
                <a:gd name="T11" fmla="*/ 150207 h 150207"/>
              </a:gdLst>
              <a:ahLst/>
              <a:cxnLst>
                <a:cxn ang="0">
                  <a:pos x="T0" y="T1"/>
                </a:cxn>
                <a:cxn ang="0">
                  <a:pos x="T2" y="T3"/>
                </a:cxn>
                <a:cxn ang="0">
                  <a:pos x="T4" y="T5"/>
                </a:cxn>
                <a:cxn ang="0">
                  <a:pos x="T6" y="T7"/>
                </a:cxn>
                <a:cxn ang="0">
                  <a:pos x="T8" y="T9"/>
                </a:cxn>
                <a:cxn ang="0">
                  <a:pos x="T10" y="T11"/>
                </a:cxn>
              </a:cxnLst>
              <a:rect l="0" t="0" r="r" b="b"/>
              <a:pathLst>
                <a:path w="281776" h="150207">
                  <a:moveTo>
                    <a:pt x="274977" y="0"/>
                  </a:moveTo>
                  <a:cubicBezTo>
                    <a:pt x="278376" y="15112"/>
                    <a:pt x="281776" y="30224"/>
                    <a:pt x="265768" y="38374"/>
                  </a:cubicBezTo>
                  <a:cubicBezTo>
                    <a:pt x="249760" y="46524"/>
                    <a:pt x="210508" y="44952"/>
                    <a:pt x="178932" y="48899"/>
                  </a:cubicBezTo>
                  <a:cubicBezTo>
                    <a:pt x="147356" y="52846"/>
                    <a:pt x="104377" y="50873"/>
                    <a:pt x="76309" y="62056"/>
                  </a:cubicBezTo>
                  <a:cubicBezTo>
                    <a:pt x="48241" y="73239"/>
                    <a:pt x="21050" y="101307"/>
                    <a:pt x="10525" y="115999"/>
                  </a:cubicBezTo>
                  <a:cubicBezTo>
                    <a:pt x="0" y="130691"/>
                    <a:pt x="6578" y="140449"/>
                    <a:pt x="13156" y="1502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8" name="Freeform 384">
              <a:extLst>
                <a:ext uri="{FF2B5EF4-FFF2-40B4-BE49-F238E27FC236}">
                  <a16:creationId xmlns:a16="http://schemas.microsoft.com/office/drawing/2014/main" id="{86582E7C-DBF5-49FA-BDFA-8BF3737A9818}"/>
                </a:ext>
              </a:extLst>
            </p:cNvPr>
            <p:cNvSpPr>
              <a:spLocks/>
            </p:cNvSpPr>
            <p:nvPr/>
          </p:nvSpPr>
          <p:spPr bwMode="auto">
            <a:xfrm>
              <a:off x="1086885" y="1062055"/>
              <a:ext cx="1699" cy="1521"/>
            </a:xfrm>
            <a:custGeom>
              <a:avLst/>
              <a:gdLst>
                <a:gd name="T0" fmla="*/ 43636 w 127840"/>
                <a:gd name="T1" fmla="*/ 114465 h 114465"/>
                <a:gd name="T2" fmla="*/ 3947 w 127840"/>
                <a:gd name="T3" fmla="*/ 93414 h 114465"/>
                <a:gd name="T4" fmla="*/ 19954 w 127840"/>
                <a:gd name="T5" fmla="*/ 68416 h 114465"/>
                <a:gd name="T6" fmla="*/ 76529 w 127840"/>
                <a:gd name="T7" fmla="*/ 60522 h 114465"/>
                <a:gd name="T8" fmla="*/ 104158 w 127840"/>
                <a:gd name="T9" fmla="*/ 43418 h 114465"/>
                <a:gd name="T10" fmla="*/ 117315 w 127840"/>
                <a:gd name="T11" fmla="*/ 10526 h 114465"/>
                <a:gd name="T12" fmla="*/ 127840 w 127840"/>
                <a:gd name="T13" fmla="*/ 0 h 114465"/>
              </a:gdLst>
              <a:ahLst/>
              <a:cxnLst>
                <a:cxn ang="0">
                  <a:pos x="T0" y="T1"/>
                </a:cxn>
                <a:cxn ang="0">
                  <a:pos x="T2" y="T3"/>
                </a:cxn>
                <a:cxn ang="0">
                  <a:pos x="T4" y="T5"/>
                </a:cxn>
                <a:cxn ang="0">
                  <a:pos x="T6" y="T7"/>
                </a:cxn>
                <a:cxn ang="0">
                  <a:pos x="T8" y="T9"/>
                </a:cxn>
                <a:cxn ang="0">
                  <a:pos x="T10" y="T11"/>
                </a:cxn>
                <a:cxn ang="0">
                  <a:pos x="T12" y="T13"/>
                </a:cxn>
              </a:cxnLst>
              <a:rect l="0" t="0" r="r" b="b"/>
              <a:pathLst>
                <a:path w="127840" h="114465">
                  <a:moveTo>
                    <a:pt x="43636" y="114465"/>
                  </a:moveTo>
                  <a:cubicBezTo>
                    <a:pt x="25765" y="107777"/>
                    <a:pt x="7894" y="101089"/>
                    <a:pt x="3947" y="93414"/>
                  </a:cubicBezTo>
                  <a:cubicBezTo>
                    <a:pt x="0" y="85739"/>
                    <a:pt x="7857" y="73898"/>
                    <a:pt x="19954" y="68416"/>
                  </a:cubicBezTo>
                  <a:cubicBezTo>
                    <a:pt x="32051" y="62934"/>
                    <a:pt x="62495" y="64688"/>
                    <a:pt x="76529" y="60522"/>
                  </a:cubicBezTo>
                  <a:cubicBezTo>
                    <a:pt x="90563" y="56356"/>
                    <a:pt x="97360" y="51751"/>
                    <a:pt x="104158" y="43418"/>
                  </a:cubicBezTo>
                  <a:cubicBezTo>
                    <a:pt x="110956" y="35085"/>
                    <a:pt x="113368" y="17762"/>
                    <a:pt x="117315" y="10526"/>
                  </a:cubicBezTo>
                  <a:cubicBezTo>
                    <a:pt x="121262" y="3290"/>
                    <a:pt x="126305" y="1754"/>
                    <a:pt x="12784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9" name="Freeform 385">
              <a:extLst>
                <a:ext uri="{FF2B5EF4-FFF2-40B4-BE49-F238E27FC236}">
                  <a16:creationId xmlns:a16="http://schemas.microsoft.com/office/drawing/2014/main" id="{F769BBD2-9EFA-4A59-9C5A-FF959B746395}"/>
                </a:ext>
              </a:extLst>
            </p:cNvPr>
            <p:cNvSpPr>
              <a:spLocks/>
            </p:cNvSpPr>
            <p:nvPr/>
          </p:nvSpPr>
          <p:spPr bwMode="auto">
            <a:xfrm>
              <a:off x="1081308" y="1060096"/>
              <a:ext cx="2047" cy="1347"/>
            </a:xfrm>
            <a:custGeom>
              <a:avLst/>
              <a:gdLst>
                <a:gd name="T0" fmla="*/ 153935 w 153935"/>
                <a:gd name="T1" fmla="*/ 0 h 101307"/>
                <a:gd name="T2" fmla="*/ 135515 w 153935"/>
                <a:gd name="T3" fmla="*/ 6140 h 101307"/>
                <a:gd name="T4" fmla="*/ 131568 w 153935"/>
                <a:gd name="T5" fmla="*/ 35523 h 101307"/>
                <a:gd name="T6" fmla="*/ 124990 w 153935"/>
                <a:gd name="T7" fmla="*/ 59206 h 101307"/>
                <a:gd name="T8" fmla="*/ 93413 w 153935"/>
                <a:gd name="T9" fmla="*/ 64468 h 101307"/>
                <a:gd name="T10" fmla="*/ 53943 w 153935"/>
                <a:gd name="T11" fmla="*/ 57890 h 101307"/>
                <a:gd name="T12" fmla="*/ 21051 w 153935"/>
                <a:gd name="T13" fmla="*/ 56574 h 101307"/>
                <a:gd name="T14" fmla="*/ 10525 w 153935"/>
                <a:gd name="T15" fmla="*/ 72362 h 101307"/>
                <a:gd name="T16" fmla="*/ 0 w 153935"/>
                <a:gd name="T17" fmla="*/ 101307 h 10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935" h="101307">
                  <a:moveTo>
                    <a:pt x="153935" y="0"/>
                  </a:moveTo>
                  <a:cubicBezTo>
                    <a:pt x="146589" y="110"/>
                    <a:pt x="139243" y="220"/>
                    <a:pt x="135515" y="6140"/>
                  </a:cubicBezTo>
                  <a:cubicBezTo>
                    <a:pt x="131787" y="12060"/>
                    <a:pt x="133322" y="26679"/>
                    <a:pt x="131568" y="35523"/>
                  </a:cubicBezTo>
                  <a:cubicBezTo>
                    <a:pt x="129814" y="44367"/>
                    <a:pt x="131349" y="54382"/>
                    <a:pt x="124990" y="59206"/>
                  </a:cubicBezTo>
                  <a:cubicBezTo>
                    <a:pt x="118631" y="64030"/>
                    <a:pt x="105254" y="64687"/>
                    <a:pt x="93413" y="64468"/>
                  </a:cubicBezTo>
                  <a:cubicBezTo>
                    <a:pt x="81572" y="64249"/>
                    <a:pt x="66003" y="59206"/>
                    <a:pt x="53943" y="57890"/>
                  </a:cubicBezTo>
                  <a:cubicBezTo>
                    <a:pt x="41883" y="56574"/>
                    <a:pt x="28287" y="54162"/>
                    <a:pt x="21051" y="56574"/>
                  </a:cubicBezTo>
                  <a:cubicBezTo>
                    <a:pt x="13815" y="58986"/>
                    <a:pt x="14033" y="64907"/>
                    <a:pt x="10525" y="72362"/>
                  </a:cubicBezTo>
                  <a:cubicBezTo>
                    <a:pt x="7017" y="79817"/>
                    <a:pt x="3508" y="90562"/>
                    <a:pt x="0" y="1013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0" name="Freeform 386">
              <a:extLst>
                <a:ext uri="{FF2B5EF4-FFF2-40B4-BE49-F238E27FC236}">
                  <a16:creationId xmlns:a16="http://schemas.microsoft.com/office/drawing/2014/main" id="{FB3B48EA-26E5-4EEA-AEE2-788A17565217}"/>
                </a:ext>
              </a:extLst>
            </p:cNvPr>
            <p:cNvSpPr>
              <a:spLocks/>
            </p:cNvSpPr>
            <p:nvPr/>
          </p:nvSpPr>
          <p:spPr bwMode="auto">
            <a:xfrm>
              <a:off x="1083110" y="1062405"/>
              <a:ext cx="2588" cy="507"/>
            </a:xfrm>
            <a:custGeom>
              <a:avLst/>
              <a:gdLst>
                <a:gd name="T0" fmla="*/ 194721 w 194721"/>
                <a:gd name="T1" fmla="*/ 18420 h 38155"/>
                <a:gd name="T2" fmla="*/ 160514 w 194721"/>
                <a:gd name="T3" fmla="*/ 2631 h 38155"/>
                <a:gd name="T4" fmla="*/ 90782 w 194721"/>
                <a:gd name="T5" fmla="*/ 2631 h 38155"/>
                <a:gd name="T6" fmla="*/ 32892 w 194721"/>
                <a:gd name="T7" fmla="*/ 9210 h 38155"/>
                <a:gd name="T8" fmla="*/ 0 w 194721"/>
                <a:gd name="T9" fmla="*/ 38155 h 38155"/>
              </a:gdLst>
              <a:ahLst/>
              <a:cxnLst>
                <a:cxn ang="0">
                  <a:pos x="T0" y="T1"/>
                </a:cxn>
                <a:cxn ang="0">
                  <a:pos x="T2" y="T3"/>
                </a:cxn>
                <a:cxn ang="0">
                  <a:pos x="T4" y="T5"/>
                </a:cxn>
                <a:cxn ang="0">
                  <a:pos x="T6" y="T7"/>
                </a:cxn>
                <a:cxn ang="0">
                  <a:pos x="T8" y="T9"/>
                </a:cxn>
              </a:cxnLst>
              <a:rect l="0" t="0" r="r" b="b"/>
              <a:pathLst>
                <a:path w="194721" h="38155">
                  <a:moveTo>
                    <a:pt x="194721" y="18420"/>
                  </a:moveTo>
                  <a:cubicBezTo>
                    <a:pt x="186279" y="11841"/>
                    <a:pt x="177837" y="5262"/>
                    <a:pt x="160514" y="2631"/>
                  </a:cubicBezTo>
                  <a:cubicBezTo>
                    <a:pt x="143191" y="0"/>
                    <a:pt x="112052" y="1535"/>
                    <a:pt x="90782" y="2631"/>
                  </a:cubicBezTo>
                  <a:cubicBezTo>
                    <a:pt x="69512" y="3727"/>
                    <a:pt x="48022" y="3289"/>
                    <a:pt x="32892" y="9210"/>
                  </a:cubicBezTo>
                  <a:cubicBezTo>
                    <a:pt x="17762" y="15131"/>
                    <a:pt x="8881" y="26643"/>
                    <a:pt x="0" y="3815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1" name="Freeform 387">
              <a:extLst>
                <a:ext uri="{FF2B5EF4-FFF2-40B4-BE49-F238E27FC236}">
                  <a16:creationId xmlns:a16="http://schemas.microsoft.com/office/drawing/2014/main" id="{FD65B509-E0DC-4760-8112-6AD1EDEE3AAD}"/>
                </a:ext>
              </a:extLst>
            </p:cNvPr>
            <p:cNvSpPr>
              <a:spLocks/>
            </p:cNvSpPr>
            <p:nvPr/>
          </p:nvSpPr>
          <p:spPr bwMode="auto">
            <a:xfrm>
              <a:off x="1081308" y="1062993"/>
              <a:ext cx="2501" cy="251"/>
            </a:xfrm>
            <a:custGeom>
              <a:avLst/>
              <a:gdLst>
                <a:gd name="T0" fmla="*/ 188143 w 188143"/>
                <a:gd name="T1" fmla="*/ 10964 h 18858"/>
                <a:gd name="T2" fmla="*/ 149988 w 188143"/>
                <a:gd name="T3" fmla="*/ 8332 h 18858"/>
                <a:gd name="T4" fmla="*/ 93413 w 188143"/>
                <a:gd name="T5" fmla="*/ 658 h 18858"/>
                <a:gd name="T6" fmla="*/ 27629 w 188143"/>
                <a:gd name="T7" fmla="*/ 4385 h 18858"/>
                <a:gd name="T8" fmla="*/ 0 w 188143"/>
                <a:gd name="T9" fmla="*/ 18858 h 18858"/>
              </a:gdLst>
              <a:ahLst/>
              <a:cxnLst>
                <a:cxn ang="0">
                  <a:pos x="T0" y="T1"/>
                </a:cxn>
                <a:cxn ang="0">
                  <a:pos x="T2" y="T3"/>
                </a:cxn>
                <a:cxn ang="0">
                  <a:pos x="T4" y="T5"/>
                </a:cxn>
                <a:cxn ang="0">
                  <a:pos x="T6" y="T7"/>
                </a:cxn>
                <a:cxn ang="0">
                  <a:pos x="T8" y="T9"/>
                </a:cxn>
              </a:cxnLst>
              <a:rect l="0" t="0" r="r" b="b"/>
              <a:pathLst>
                <a:path w="188143" h="18858">
                  <a:moveTo>
                    <a:pt x="188143" y="10964"/>
                  </a:moveTo>
                  <a:cubicBezTo>
                    <a:pt x="176959" y="10507"/>
                    <a:pt x="165776" y="10050"/>
                    <a:pt x="149988" y="8332"/>
                  </a:cubicBezTo>
                  <a:cubicBezTo>
                    <a:pt x="134200" y="6614"/>
                    <a:pt x="113806" y="1316"/>
                    <a:pt x="93413" y="658"/>
                  </a:cubicBezTo>
                  <a:cubicBezTo>
                    <a:pt x="73020" y="0"/>
                    <a:pt x="43198" y="1352"/>
                    <a:pt x="27629" y="4385"/>
                  </a:cubicBezTo>
                  <a:cubicBezTo>
                    <a:pt x="12060" y="7418"/>
                    <a:pt x="6030" y="13138"/>
                    <a:pt x="0" y="1885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2" name="Freeform 388">
              <a:extLst>
                <a:ext uri="{FF2B5EF4-FFF2-40B4-BE49-F238E27FC236}">
                  <a16:creationId xmlns:a16="http://schemas.microsoft.com/office/drawing/2014/main" id="{5321CDF6-C1F4-4525-A212-4FAABACC400E}"/>
                </a:ext>
              </a:extLst>
            </p:cNvPr>
            <p:cNvSpPr>
              <a:spLocks/>
            </p:cNvSpPr>
            <p:nvPr/>
          </p:nvSpPr>
          <p:spPr bwMode="auto">
            <a:xfrm>
              <a:off x="1083844" y="1063769"/>
              <a:ext cx="1977" cy="303"/>
            </a:xfrm>
            <a:custGeom>
              <a:avLst/>
              <a:gdLst>
                <a:gd name="T0" fmla="*/ 148672 w 148672"/>
                <a:gd name="T1" fmla="*/ 0 h 22806"/>
                <a:gd name="T2" fmla="*/ 96045 w 148672"/>
                <a:gd name="T3" fmla="*/ 15789 h 22806"/>
                <a:gd name="T4" fmla="*/ 46049 w 148672"/>
                <a:gd name="T5" fmla="*/ 22367 h 22806"/>
                <a:gd name="T6" fmla="*/ 0 w 148672"/>
                <a:gd name="T7" fmla="*/ 13157 h 22806"/>
              </a:gdLst>
              <a:ahLst/>
              <a:cxnLst>
                <a:cxn ang="0">
                  <a:pos x="T0" y="T1"/>
                </a:cxn>
                <a:cxn ang="0">
                  <a:pos x="T2" y="T3"/>
                </a:cxn>
                <a:cxn ang="0">
                  <a:pos x="T4" y="T5"/>
                </a:cxn>
                <a:cxn ang="0">
                  <a:pos x="T6" y="T7"/>
                </a:cxn>
              </a:cxnLst>
              <a:rect l="0" t="0" r="r" b="b"/>
              <a:pathLst>
                <a:path w="148672" h="22806">
                  <a:moveTo>
                    <a:pt x="148672" y="0"/>
                  </a:moveTo>
                  <a:cubicBezTo>
                    <a:pt x="130910" y="6030"/>
                    <a:pt x="113149" y="12061"/>
                    <a:pt x="96045" y="15789"/>
                  </a:cubicBezTo>
                  <a:cubicBezTo>
                    <a:pt x="78941" y="19517"/>
                    <a:pt x="62056" y="22806"/>
                    <a:pt x="46049" y="22367"/>
                  </a:cubicBezTo>
                  <a:cubicBezTo>
                    <a:pt x="30042" y="21928"/>
                    <a:pt x="15021" y="17542"/>
                    <a:pt x="0" y="1315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3" name="Freeform 389">
              <a:extLst>
                <a:ext uri="{FF2B5EF4-FFF2-40B4-BE49-F238E27FC236}">
                  <a16:creationId xmlns:a16="http://schemas.microsoft.com/office/drawing/2014/main" id="{7A9E3187-53B1-472B-AAEE-5B1A0B1CF25C}"/>
                </a:ext>
              </a:extLst>
            </p:cNvPr>
            <p:cNvSpPr>
              <a:spLocks/>
            </p:cNvSpPr>
            <p:nvPr/>
          </p:nvSpPr>
          <p:spPr bwMode="auto">
            <a:xfrm>
              <a:off x="1079612" y="1056895"/>
              <a:ext cx="3201" cy="2011"/>
            </a:xfrm>
            <a:custGeom>
              <a:avLst/>
              <a:gdLst>
                <a:gd name="T0" fmla="*/ 240770 w 240770"/>
                <a:gd name="T1" fmla="*/ 0 h 151303"/>
                <a:gd name="T2" fmla="*/ 184195 w 240770"/>
                <a:gd name="T3" fmla="*/ 13157 h 151303"/>
                <a:gd name="T4" fmla="*/ 134199 w 240770"/>
                <a:gd name="T5" fmla="*/ 34207 h 151303"/>
                <a:gd name="T6" fmla="*/ 113148 w 240770"/>
                <a:gd name="T7" fmla="*/ 88150 h 151303"/>
                <a:gd name="T8" fmla="*/ 77625 w 240770"/>
                <a:gd name="T9" fmla="*/ 113148 h 151303"/>
                <a:gd name="T10" fmla="*/ 34207 w 240770"/>
                <a:gd name="T11" fmla="*/ 114464 h 151303"/>
                <a:gd name="T12" fmla="*/ 0 w 240770"/>
                <a:gd name="T13" fmla="*/ 151303 h 151303"/>
              </a:gdLst>
              <a:ahLst/>
              <a:cxnLst>
                <a:cxn ang="0">
                  <a:pos x="T0" y="T1"/>
                </a:cxn>
                <a:cxn ang="0">
                  <a:pos x="T2" y="T3"/>
                </a:cxn>
                <a:cxn ang="0">
                  <a:pos x="T4" y="T5"/>
                </a:cxn>
                <a:cxn ang="0">
                  <a:pos x="T6" y="T7"/>
                </a:cxn>
                <a:cxn ang="0">
                  <a:pos x="T8" y="T9"/>
                </a:cxn>
                <a:cxn ang="0">
                  <a:pos x="T10" y="T11"/>
                </a:cxn>
                <a:cxn ang="0">
                  <a:pos x="T12" y="T13"/>
                </a:cxn>
              </a:cxnLst>
              <a:rect l="0" t="0" r="r" b="b"/>
              <a:pathLst>
                <a:path w="240770" h="151303">
                  <a:moveTo>
                    <a:pt x="240770" y="0"/>
                  </a:moveTo>
                  <a:cubicBezTo>
                    <a:pt x="221363" y="3728"/>
                    <a:pt x="201957" y="7456"/>
                    <a:pt x="184195" y="13157"/>
                  </a:cubicBezTo>
                  <a:cubicBezTo>
                    <a:pt x="166433" y="18858"/>
                    <a:pt x="146040" y="21708"/>
                    <a:pt x="134199" y="34207"/>
                  </a:cubicBezTo>
                  <a:cubicBezTo>
                    <a:pt x="122358" y="46706"/>
                    <a:pt x="122577" y="74993"/>
                    <a:pt x="113148" y="88150"/>
                  </a:cubicBezTo>
                  <a:cubicBezTo>
                    <a:pt x="103719" y="101307"/>
                    <a:pt x="90782" y="108762"/>
                    <a:pt x="77625" y="113148"/>
                  </a:cubicBezTo>
                  <a:cubicBezTo>
                    <a:pt x="64468" y="117534"/>
                    <a:pt x="47144" y="108105"/>
                    <a:pt x="34207" y="114464"/>
                  </a:cubicBezTo>
                  <a:cubicBezTo>
                    <a:pt x="21270" y="120823"/>
                    <a:pt x="5920" y="144944"/>
                    <a:pt x="0" y="151303"/>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4" name="Freeform 390">
              <a:extLst>
                <a:ext uri="{FF2B5EF4-FFF2-40B4-BE49-F238E27FC236}">
                  <a16:creationId xmlns:a16="http://schemas.microsoft.com/office/drawing/2014/main" id="{9150FEA7-C18C-45DE-997F-E03B1661763C}"/>
                </a:ext>
              </a:extLst>
            </p:cNvPr>
            <p:cNvSpPr>
              <a:spLocks/>
            </p:cNvSpPr>
            <p:nvPr/>
          </p:nvSpPr>
          <p:spPr bwMode="auto">
            <a:xfrm>
              <a:off x="1078135" y="1059892"/>
              <a:ext cx="2014" cy="1592"/>
            </a:xfrm>
            <a:custGeom>
              <a:avLst/>
              <a:gdLst>
                <a:gd name="T0" fmla="*/ 151523 w 151523"/>
                <a:gd name="T1" fmla="*/ 0 h 119727"/>
                <a:gd name="T2" fmla="*/ 102843 w 151523"/>
                <a:gd name="T3" fmla="*/ 35523 h 119727"/>
                <a:gd name="T4" fmla="*/ 93633 w 151523"/>
                <a:gd name="T5" fmla="*/ 89466 h 119727"/>
                <a:gd name="T6" fmla="*/ 50216 w 151523"/>
                <a:gd name="T7" fmla="*/ 114464 h 119727"/>
                <a:gd name="T8" fmla="*/ 8114 w 151523"/>
                <a:gd name="T9" fmla="*/ 114464 h 119727"/>
                <a:gd name="T10" fmla="*/ 1535 w 151523"/>
                <a:gd name="T11" fmla="*/ 82888 h 119727"/>
                <a:gd name="T12" fmla="*/ 13376 w 151523"/>
                <a:gd name="T13" fmla="*/ 61837 h 119727"/>
              </a:gdLst>
              <a:ahLst/>
              <a:cxnLst>
                <a:cxn ang="0">
                  <a:pos x="T0" y="T1"/>
                </a:cxn>
                <a:cxn ang="0">
                  <a:pos x="T2" y="T3"/>
                </a:cxn>
                <a:cxn ang="0">
                  <a:pos x="T4" y="T5"/>
                </a:cxn>
                <a:cxn ang="0">
                  <a:pos x="T6" y="T7"/>
                </a:cxn>
                <a:cxn ang="0">
                  <a:pos x="T8" y="T9"/>
                </a:cxn>
                <a:cxn ang="0">
                  <a:pos x="T10" y="T11"/>
                </a:cxn>
                <a:cxn ang="0">
                  <a:pos x="T12" y="T13"/>
                </a:cxn>
              </a:cxnLst>
              <a:rect l="0" t="0" r="r" b="b"/>
              <a:pathLst>
                <a:path w="151523" h="119727">
                  <a:moveTo>
                    <a:pt x="151523" y="0"/>
                  </a:moveTo>
                  <a:cubicBezTo>
                    <a:pt x="132007" y="10306"/>
                    <a:pt x="112491" y="20612"/>
                    <a:pt x="102843" y="35523"/>
                  </a:cubicBezTo>
                  <a:cubicBezTo>
                    <a:pt x="93195" y="50434"/>
                    <a:pt x="102404" y="76309"/>
                    <a:pt x="93633" y="89466"/>
                  </a:cubicBezTo>
                  <a:cubicBezTo>
                    <a:pt x="84862" y="102623"/>
                    <a:pt x="64469" y="110298"/>
                    <a:pt x="50216" y="114464"/>
                  </a:cubicBezTo>
                  <a:cubicBezTo>
                    <a:pt x="35963" y="118630"/>
                    <a:pt x="16228" y="119727"/>
                    <a:pt x="8114" y="114464"/>
                  </a:cubicBezTo>
                  <a:cubicBezTo>
                    <a:pt x="0" y="109201"/>
                    <a:pt x="658" y="91659"/>
                    <a:pt x="1535" y="82888"/>
                  </a:cubicBezTo>
                  <a:cubicBezTo>
                    <a:pt x="2412" y="74117"/>
                    <a:pt x="7894" y="67977"/>
                    <a:pt x="13376" y="6183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5" name="Freeform 391">
              <a:extLst>
                <a:ext uri="{FF2B5EF4-FFF2-40B4-BE49-F238E27FC236}">
                  <a16:creationId xmlns:a16="http://schemas.microsoft.com/office/drawing/2014/main" id="{92BC3D86-BCF2-4534-98C1-490B85299F5B}"/>
                </a:ext>
              </a:extLst>
            </p:cNvPr>
            <p:cNvSpPr>
              <a:spLocks/>
            </p:cNvSpPr>
            <p:nvPr/>
          </p:nvSpPr>
          <p:spPr bwMode="auto">
            <a:xfrm>
              <a:off x="1078305" y="1061472"/>
              <a:ext cx="540" cy="1822"/>
            </a:xfrm>
            <a:custGeom>
              <a:avLst/>
              <a:gdLst>
                <a:gd name="T0" fmla="*/ 6359 w 40567"/>
                <a:gd name="T1" fmla="*/ 0 h 137050"/>
                <a:gd name="T2" fmla="*/ 36620 w 40567"/>
                <a:gd name="T3" fmla="*/ 42101 h 137050"/>
                <a:gd name="T4" fmla="*/ 5044 w 40567"/>
                <a:gd name="T5" fmla="*/ 99992 h 137050"/>
                <a:gd name="T6" fmla="*/ 6359 w 40567"/>
                <a:gd name="T7" fmla="*/ 131568 h 137050"/>
                <a:gd name="T8" fmla="*/ 40567 w 40567"/>
                <a:gd name="T9" fmla="*/ 132884 h 137050"/>
              </a:gdLst>
              <a:ahLst/>
              <a:cxnLst>
                <a:cxn ang="0">
                  <a:pos x="T0" y="T1"/>
                </a:cxn>
                <a:cxn ang="0">
                  <a:pos x="T2" y="T3"/>
                </a:cxn>
                <a:cxn ang="0">
                  <a:pos x="T4" y="T5"/>
                </a:cxn>
                <a:cxn ang="0">
                  <a:pos x="T6" y="T7"/>
                </a:cxn>
                <a:cxn ang="0">
                  <a:pos x="T8" y="T9"/>
                </a:cxn>
              </a:cxnLst>
              <a:rect l="0" t="0" r="r" b="b"/>
              <a:pathLst>
                <a:path w="40567" h="137050">
                  <a:moveTo>
                    <a:pt x="6359" y="0"/>
                  </a:moveTo>
                  <a:cubicBezTo>
                    <a:pt x="21599" y="12718"/>
                    <a:pt x="36839" y="25436"/>
                    <a:pt x="36620" y="42101"/>
                  </a:cubicBezTo>
                  <a:cubicBezTo>
                    <a:pt x="36401" y="58766"/>
                    <a:pt x="10088" y="85081"/>
                    <a:pt x="5044" y="99992"/>
                  </a:cubicBezTo>
                  <a:cubicBezTo>
                    <a:pt x="0" y="114903"/>
                    <a:pt x="438" y="126086"/>
                    <a:pt x="6359" y="131568"/>
                  </a:cubicBezTo>
                  <a:cubicBezTo>
                    <a:pt x="12280" y="137050"/>
                    <a:pt x="26423" y="134967"/>
                    <a:pt x="40567" y="13288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6" name="Freeform 392">
              <a:extLst>
                <a:ext uri="{FF2B5EF4-FFF2-40B4-BE49-F238E27FC236}">
                  <a16:creationId xmlns:a16="http://schemas.microsoft.com/office/drawing/2014/main" id="{B7B9BA44-AD08-448C-8D1D-C2953A1B0D99}"/>
                </a:ext>
              </a:extLst>
            </p:cNvPr>
            <p:cNvSpPr>
              <a:spLocks/>
            </p:cNvSpPr>
            <p:nvPr/>
          </p:nvSpPr>
          <p:spPr bwMode="auto">
            <a:xfrm>
              <a:off x="1080365" y="1060603"/>
              <a:ext cx="496" cy="1732"/>
            </a:xfrm>
            <a:custGeom>
              <a:avLst/>
              <a:gdLst>
                <a:gd name="T0" fmla="*/ 37314 w 37314"/>
                <a:gd name="T1" fmla="*/ 130252 h 130252"/>
                <a:gd name="T2" fmla="*/ 7053 w 37314"/>
                <a:gd name="T3" fmla="*/ 89466 h 130252"/>
                <a:gd name="T4" fmla="*/ 475 w 37314"/>
                <a:gd name="T5" fmla="*/ 38154 h 130252"/>
                <a:gd name="T6" fmla="*/ 9904 w 37314"/>
                <a:gd name="T7" fmla="*/ 15788 h 130252"/>
                <a:gd name="T8" fmla="*/ 25473 w 37314"/>
                <a:gd name="T9" fmla="*/ 0 h 130252"/>
              </a:gdLst>
              <a:ahLst/>
              <a:cxnLst>
                <a:cxn ang="0">
                  <a:pos x="T0" y="T1"/>
                </a:cxn>
                <a:cxn ang="0">
                  <a:pos x="T2" y="T3"/>
                </a:cxn>
                <a:cxn ang="0">
                  <a:pos x="T4" y="T5"/>
                </a:cxn>
                <a:cxn ang="0">
                  <a:pos x="T6" y="T7"/>
                </a:cxn>
                <a:cxn ang="0">
                  <a:pos x="T8" y="T9"/>
                </a:cxn>
              </a:cxnLst>
              <a:rect l="0" t="0" r="r" b="b"/>
              <a:pathLst>
                <a:path w="37314" h="130252">
                  <a:moveTo>
                    <a:pt x="37314" y="130252"/>
                  </a:moveTo>
                  <a:cubicBezTo>
                    <a:pt x="25253" y="117534"/>
                    <a:pt x="13193" y="104816"/>
                    <a:pt x="7053" y="89466"/>
                  </a:cubicBezTo>
                  <a:cubicBezTo>
                    <a:pt x="913" y="74116"/>
                    <a:pt x="0" y="50434"/>
                    <a:pt x="475" y="38154"/>
                  </a:cubicBezTo>
                  <a:cubicBezTo>
                    <a:pt x="950" y="25874"/>
                    <a:pt x="5738" y="22147"/>
                    <a:pt x="9904" y="15788"/>
                  </a:cubicBezTo>
                  <a:cubicBezTo>
                    <a:pt x="14070" y="9429"/>
                    <a:pt x="19771" y="4714"/>
                    <a:pt x="2547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7" name="Freeform 393">
              <a:extLst>
                <a:ext uri="{FF2B5EF4-FFF2-40B4-BE49-F238E27FC236}">
                  <a16:creationId xmlns:a16="http://schemas.microsoft.com/office/drawing/2014/main" id="{EFB3BD89-687B-4212-A9B9-DE39EF7E5B94}"/>
                </a:ext>
              </a:extLst>
            </p:cNvPr>
            <p:cNvSpPr>
              <a:spLocks/>
            </p:cNvSpPr>
            <p:nvPr/>
          </p:nvSpPr>
          <p:spPr bwMode="auto">
            <a:xfrm>
              <a:off x="1080133" y="1059376"/>
              <a:ext cx="2134" cy="1274"/>
            </a:xfrm>
            <a:custGeom>
              <a:avLst/>
              <a:gdLst>
                <a:gd name="T0" fmla="*/ 160513 w 160513"/>
                <a:gd name="T1" fmla="*/ 18639 h 95826"/>
                <a:gd name="T2" fmla="*/ 135515 w 160513"/>
                <a:gd name="T3" fmla="*/ 1535 h 95826"/>
                <a:gd name="T4" fmla="*/ 96045 w 160513"/>
                <a:gd name="T5" fmla="*/ 9429 h 95826"/>
                <a:gd name="T6" fmla="*/ 86835 w 160513"/>
                <a:gd name="T7" fmla="*/ 41006 h 95826"/>
                <a:gd name="T8" fmla="*/ 80257 w 160513"/>
                <a:gd name="T9" fmla="*/ 75213 h 95826"/>
                <a:gd name="T10" fmla="*/ 59206 w 160513"/>
                <a:gd name="T11" fmla="*/ 93633 h 95826"/>
                <a:gd name="T12" fmla="*/ 0 w 160513"/>
                <a:gd name="T13" fmla="*/ 88370 h 95826"/>
              </a:gdLst>
              <a:ahLst/>
              <a:cxnLst>
                <a:cxn ang="0">
                  <a:pos x="T0" y="T1"/>
                </a:cxn>
                <a:cxn ang="0">
                  <a:pos x="T2" y="T3"/>
                </a:cxn>
                <a:cxn ang="0">
                  <a:pos x="T4" y="T5"/>
                </a:cxn>
                <a:cxn ang="0">
                  <a:pos x="T6" y="T7"/>
                </a:cxn>
                <a:cxn ang="0">
                  <a:pos x="T8" y="T9"/>
                </a:cxn>
                <a:cxn ang="0">
                  <a:pos x="T10" y="T11"/>
                </a:cxn>
                <a:cxn ang="0">
                  <a:pos x="T12" y="T13"/>
                </a:cxn>
              </a:cxnLst>
              <a:rect l="0" t="0" r="r" b="b"/>
              <a:pathLst>
                <a:path w="160513" h="95826">
                  <a:moveTo>
                    <a:pt x="160513" y="18639"/>
                  </a:moveTo>
                  <a:cubicBezTo>
                    <a:pt x="153386" y="10854"/>
                    <a:pt x="146260" y="3070"/>
                    <a:pt x="135515" y="1535"/>
                  </a:cubicBezTo>
                  <a:cubicBezTo>
                    <a:pt x="124770" y="0"/>
                    <a:pt x="104158" y="2851"/>
                    <a:pt x="96045" y="9429"/>
                  </a:cubicBezTo>
                  <a:cubicBezTo>
                    <a:pt x="87932" y="16007"/>
                    <a:pt x="89466" y="30042"/>
                    <a:pt x="86835" y="41006"/>
                  </a:cubicBezTo>
                  <a:cubicBezTo>
                    <a:pt x="84204" y="51970"/>
                    <a:pt x="84862" y="66442"/>
                    <a:pt x="80257" y="75213"/>
                  </a:cubicBezTo>
                  <a:cubicBezTo>
                    <a:pt x="75652" y="83984"/>
                    <a:pt x="72582" y="91440"/>
                    <a:pt x="59206" y="93633"/>
                  </a:cubicBezTo>
                  <a:cubicBezTo>
                    <a:pt x="45830" y="95826"/>
                    <a:pt x="9868" y="89466"/>
                    <a:pt x="0" y="8837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8" name="Freeform 394">
              <a:extLst>
                <a:ext uri="{FF2B5EF4-FFF2-40B4-BE49-F238E27FC236}">
                  <a16:creationId xmlns:a16="http://schemas.microsoft.com/office/drawing/2014/main" id="{F11E845F-5728-4EED-9682-549852740DC1}"/>
                </a:ext>
              </a:extLst>
            </p:cNvPr>
            <p:cNvSpPr>
              <a:spLocks/>
            </p:cNvSpPr>
            <p:nvPr/>
          </p:nvSpPr>
          <p:spPr bwMode="auto">
            <a:xfrm>
              <a:off x="1081011" y="1063699"/>
              <a:ext cx="3043" cy="979"/>
            </a:xfrm>
            <a:custGeom>
              <a:avLst/>
              <a:gdLst>
                <a:gd name="T0" fmla="*/ 0 w 228929"/>
                <a:gd name="T1" fmla="*/ 73678 h 73678"/>
                <a:gd name="T2" fmla="*/ 23683 w 228929"/>
                <a:gd name="T3" fmla="*/ 39470 h 73678"/>
                <a:gd name="T4" fmla="*/ 34208 w 228929"/>
                <a:gd name="T5" fmla="*/ 19735 h 73678"/>
                <a:gd name="T6" fmla="*/ 74994 w 228929"/>
                <a:gd name="T7" fmla="*/ 17103 h 73678"/>
                <a:gd name="T8" fmla="*/ 119727 w 228929"/>
                <a:gd name="T9" fmla="*/ 23682 h 73678"/>
                <a:gd name="T10" fmla="*/ 188143 w 228929"/>
                <a:gd name="T11" fmla="*/ 23682 h 73678"/>
                <a:gd name="T12" fmla="*/ 228929 w 228929"/>
                <a:gd name="T13" fmla="*/ 0 h 73678"/>
              </a:gdLst>
              <a:ahLst/>
              <a:cxnLst>
                <a:cxn ang="0">
                  <a:pos x="T0" y="T1"/>
                </a:cxn>
                <a:cxn ang="0">
                  <a:pos x="T2" y="T3"/>
                </a:cxn>
                <a:cxn ang="0">
                  <a:pos x="T4" y="T5"/>
                </a:cxn>
                <a:cxn ang="0">
                  <a:pos x="T6" y="T7"/>
                </a:cxn>
                <a:cxn ang="0">
                  <a:pos x="T8" y="T9"/>
                </a:cxn>
                <a:cxn ang="0">
                  <a:pos x="T10" y="T11"/>
                </a:cxn>
                <a:cxn ang="0">
                  <a:pos x="T12" y="T13"/>
                </a:cxn>
              </a:cxnLst>
              <a:rect l="0" t="0" r="r" b="b"/>
              <a:pathLst>
                <a:path w="228929" h="73678">
                  <a:moveTo>
                    <a:pt x="0" y="73678"/>
                  </a:moveTo>
                  <a:cubicBezTo>
                    <a:pt x="8991" y="61069"/>
                    <a:pt x="17982" y="48460"/>
                    <a:pt x="23683" y="39470"/>
                  </a:cubicBezTo>
                  <a:cubicBezTo>
                    <a:pt x="29384" y="30480"/>
                    <a:pt x="25656" y="23463"/>
                    <a:pt x="34208" y="19735"/>
                  </a:cubicBezTo>
                  <a:cubicBezTo>
                    <a:pt x="42760" y="16007"/>
                    <a:pt x="60741" y="16445"/>
                    <a:pt x="74994" y="17103"/>
                  </a:cubicBezTo>
                  <a:cubicBezTo>
                    <a:pt x="89247" y="17761"/>
                    <a:pt x="100869" y="22586"/>
                    <a:pt x="119727" y="23682"/>
                  </a:cubicBezTo>
                  <a:cubicBezTo>
                    <a:pt x="138585" y="24778"/>
                    <a:pt x="169943" y="27629"/>
                    <a:pt x="188143" y="23682"/>
                  </a:cubicBezTo>
                  <a:cubicBezTo>
                    <a:pt x="206343" y="19735"/>
                    <a:pt x="217636" y="9867"/>
                    <a:pt x="228929"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9" name="Freeform 395">
              <a:extLst>
                <a:ext uri="{FF2B5EF4-FFF2-40B4-BE49-F238E27FC236}">
                  <a16:creationId xmlns:a16="http://schemas.microsoft.com/office/drawing/2014/main" id="{9136E9C8-0DC4-4A44-B5FD-2F03551913E1}"/>
                </a:ext>
              </a:extLst>
            </p:cNvPr>
            <p:cNvSpPr>
              <a:spLocks/>
            </p:cNvSpPr>
            <p:nvPr/>
          </p:nvSpPr>
          <p:spPr bwMode="auto">
            <a:xfrm>
              <a:off x="1087179" y="1064330"/>
              <a:ext cx="5018" cy="1968"/>
            </a:xfrm>
            <a:custGeom>
              <a:avLst/>
              <a:gdLst>
                <a:gd name="T0" fmla="*/ 360936 w 360936"/>
                <a:gd name="T1" fmla="*/ 46049 h 148015"/>
                <a:gd name="T2" fmla="*/ 313571 w 360936"/>
                <a:gd name="T3" fmla="*/ 114465 h 148015"/>
                <a:gd name="T4" fmla="*/ 212264 w 360936"/>
                <a:gd name="T5" fmla="*/ 147357 h 148015"/>
                <a:gd name="T6" fmla="*/ 137270 w 360936"/>
                <a:gd name="T7" fmla="*/ 118412 h 148015"/>
                <a:gd name="T8" fmla="*/ 32015 w 360936"/>
                <a:gd name="T9" fmla="*/ 48681 h 148015"/>
                <a:gd name="T10" fmla="*/ 0 w 360936"/>
                <a:gd name="T11" fmla="*/ 0 h 148015"/>
              </a:gdLst>
              <a:ahLst/>
              <a:cxnLst>
                <a:cxn ang="0">
                  <a:pos x="T0" y="T1"/>
                </a:cxn>
                <a:cxn ang="0">
                  <a:pos x="T2" y="T3"/>
                </a:cxn>
                <a:cxn ang="0">
                  <a:pos x="T4" y="T5"/>
                </a:cxn>
                <a:cxn ang="0">
                  <a:pos x="T6" y="T7"/>
                </a:cxn>
                <a:cxn ang="0">
                  <a:pos x="T8" y="T9"/>
                </a:cxn>
                <a:cxn ang="0">
                  <a:pos x="T10" y="T11"/>
                </a:cxn>
              </a:cxnLst>
              <a:rect l="0" t="0" r="r" b="b"/>
              <a:pathLst>
                <a:path w="360936" h="148015">
                  <a:moveTo>
                    <a:pt x="360936" y="46049"/>
                  </a:moveTo>
                  <a:cubicBezTo>
                    <a:pt x="349643" y="71814"/>
                    <a:pt x="338350" y="97580"/>
                    <a:pt x="313571" y="114465"/>
                  </a:cubicBezTo>
                  <a:cubicBezTo>
                    <a:pt x="288792" y="131350"/>
                    <a:pt x="241647" y="146699"/>
                    <a:pt x="212264" y="147357"/>
                  </a:cubicBezTo>
                  <a:cubicBezTo>
                    <a:pt x="182881" y="148015"/>
                    <a:pt x="167311" y="134858"/>
                    <a:pt x="137270" y="118412"/>
                  </a:cubicBezTo>
                  <a:cubicBezTo>
                    <a:pt x="107229" y="101966"/>
                    <a:pt x="54893" y="68416"/>
                    <a:pt x="32015" y="48681"/>
                  </a:cubicBezTo>
                  <a:cubicBezTo>
                    <a:pt x="9137" y="28946"/>
                    <a:pt x="4568" y="1447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0" name="Freeform 396">
              <a:extLst>
                <a:ext uri="{FF2B5EF4-FFF2-40B4-BE49-F238E27FC236}">
                  <a16:creationId xmlns:a16="http://schemas.microsoft.com/office/drawing/2014/main" id="{D0814C46-9BDD-4A65-B390-761777750EA6}"/>
                </a:ext>
              </a:extLst>
            </p:cNvPr>
            <p:cNvSpPr>
              <a:spLocks/>
            </p:cNvSpPr>
            <p:nvPr/>
          </p:nvSpPr>
          <p:spPr bwMode="auto">
            <a:xfrm>
              <a:off x="1089334" y="1064714"/>
              <a:ext cx="2484" cy="1365"/>
            </a:xfrm>
            <a:custGeom>
              <a:avLst/>
              <a:gdLst>
                <a:gd name="T0" fmla="*/ 186827 w 186827"/>
                <a:gd name="T1" fmla="*/ 0 h 102623"/>
                <a:gd name="T2" fmla="*/ 153935 w 186827"/>
                <a:gd name="T3" fmla="*/ 43417 h 102623"/>
                <a:gd name="T4" fmla="*/ 93413 w 186827"/>
                <a:gd name="T5" fmla="*/ 78941 h 102623"/>
                <a:gd name="T6" fmla="*/ 0 w 186827"/>
                <a:gd name="T7" fmla="*/ 102623 h 102623"/>
              </a:gdLst>
              <a:ahLst/>
              <a:cxnLst>
                <a:cxn ang="0">
                  <a:pos x="T0" y="T1"/>
                </a:cxn>
                <a:cxn ang="0">
                  <a:pos x="T2" y="T3"/>
                </a:cxn>
                <a:cxn ang="0">
                  <a:pos x="T4" y="T5"/>
                </a:cxn>
                <a:cxn ang="0">
                  <a:pos x="T6" y="T7"/>
                </a:cxn>
              </a:cxnLst>
              <a:rect l="0" t="0" r="r" b="b"/>
              <a:pathLst>
                <a:path w="186827" h="102623">
                  <a:moveTo>
                    <a:pt x="186827" y="0"/>
                  </a:moveTo>
                  <a:cubicBezTo>
                    <a:pt x="178165" y="15130"/>
                    <a:pt x="169504" y="30260"/>
                    <a:pt x="153935" y="43417"/>
                  </a:cubicBezTo>
                  <a:cubicBezTo>
                    <a:pt x="138366" y="56574"/>
                    <a:pt x="119069" y="69073"/>
                    <a:pt x="93413" y="78941"/>
                  </a:cubicBezTo>
                  <a:cubicBezTo>
                    <a:pt x="67757" y="88809"/>
                    <a:pt x="33878" y="95716"/>
                    <a:pt x="0" y="10262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1" name="Freeform 397">
              <a:extLst>
                <a:ext uri="{FF2B5EF4-FFF2-40B4-BE49-F238E27FC236}">
                  <a16:creationId xmlns:a16="http://schemas.microsoft.com/office/drawing/2014/main" id="{83F3823C-2032-458A-94C9-51B8813B5A23}"/>
                </a:ext>
              </a:extLst>
            </p:cNvPr>
            <p:cNvSpPr>
              <a:spLocks/>
            </p:cNvSpPr>
            <p:nvPr/>
          </p:nvSpPr>
          <p:spPr bwMode="auto">
            <a:xfrm>
              <a:off x="1088777" y="1064488"/>
              <a:ext cx="2658" cy="1241"/>
            </a:xfrm>
            <a:custGeom>
              <a:avLst/>
              <a:gdLst>
                <a:gd name="T0" fmla="*/ 189459 w 189459"/>
                <a:gd name="T1" fmla="*/ 0 h 86835"/>
                <a:gd name="T2" fmla="*/ 143410 w 189459"/>
                <a:gd name="T3" fmla="*/ 46049 h 86835"/>
                <a:gd name="T4" fmla="*/ 31577 w 189459"/>
                <a:gd name="T5" fmla="*/ 76091 h 86835"/>
                <a:gd name="T6" fmla="*/ 0 w 189459"/>
                <a:gd name="T7" fmla="*/ 86835 h 86835"/>
              </a:gdLst>
              <a:ahLst/>
              <a:cxnLst>
                <a:cxn ang="0">
                  <a:pos x="T0" y="T1"/>
                </a:cxn>
                <a:cxn ang="0">
                  <a:pos x="T2" y="T3"/>
                </a:cxn>
                <a:cxn ang="0">
                  <a:pos x="T4" y="T5"/>
                </a:cxn>
                <a:cxn ang="0">
                  <a:pos x="T6" y="T7"/>
                </a:cxn>
              </a:cxnLst>
              <a:rect l="0" t="0" r="r" b="b"/>
              <a:pathLst>
                <a:path w="189459" h="86835">
                  <a:moveTo>
                    <a:pt x="189459" y="0"/>
                  </a:moveTo>
                  <a:cubicBezTo>
                    <a:pt x="179591" y="16683"/>
                    <a:pt x="169724" y="33367"/>
                    <a:pt x="143410" y="46049"/>
                  </a:cubicBezTo>
                  <a:cubicBezTo>
                    <a:pt x="117096" y="58731"/>
                    <a:pt x="55479" y="69293"/>
                    <a:pt x="31577" y="76091"/>
                  </a:cubicBezTo>
                  <a:cubicBezTo>
                    <a:pt x="7675" y="82889"/>
                    <a:pt x="3837" y="84862"/>
                    <a:pt x="0" y="8683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2" name="Freeform 398">
              <a:extLst>
                <a:ext uri="{FF2B5EF4-FFF2-40B4-BE49-F238E27FC236}">
                  <a16:creationId xmlns:a16="http://schemas.microsoft.com/office/drawing/2014/main" id="{DDD06BD9-FD0F-41C0-98E9-E31FBDA28C11}"/>
                </a:ext>
              </a:extLst>
            </p:cNvPr>
            <p:cNvSpPr>
              <a:spLocks/>
            </p:cNvSpPr>
            <p:nvPr/>
          </p:nvSpPr>
          <p:spPr bwMode="auto">
            <a:xfrm>
              <a:off x="1085232" y="1064725"/>
              <a:ext cx="4863" cy="1691"/>
            </a:xfrm>
            <a:custGeom>
              <a:avLst/>
              <a:gdLst>
                <a:gd name="T0" fmla="*/ 330237 w 330237"/>
                <a:gd name="T1" fmla="*/ 122358 h 127182"/>
                <a:gd name="T2" fmla="*/ 251296 w 330237"/>
                <a:gd name="T3" fmla="*/ 122358 h 127182"/>
                <a:gd name="T4" fmla="*/ 119727 w 330237"/>
                <a:gd name="T5" fmla="*/ 115780 h 127182"/>
                <a:gd name="T6" fmla="*/ 52628 w 330237"/>
                <a:gd name="T7" fmla="*/ 53943 h 127182"/>
                <a:gd name="T8" fmla="*/ 0 w 330237"/>
                <a:gd name="T9" fmla="*/ 0 h 127182"/>
              </a:gdLst>
              <a:ahLst/>
              <a:cxnLst>
                <a:cxn ang="0">
                  <a:pos x="T0" y="T1"/>
                </a:cxn>
                <a:cxn ang="0">
                  <a:pos x="T2" y="T3"/>
                </a:cxn>
                <a:cxn ang="0">
                  <a:pos x="T4" y="T5"/>
                </a:cxn>
                <a:cxn ang="0">
                  <a:pos x="T6" y="T7"/>
                </a:cxn>
                <a:cxn ang="0">
                  <a:pos x="T8" y="T9"/>
                </a:cxn>
              </a:cxnLst>
              <a:rect l="0" t="0" r="r" b="b"/>
              <a:pathLst>
                <a:path w="330237" h="127182">
                  <a:moveTo>
                    <a:pt x="330237" y="122358"/>
                  </a:moveTo>
                  <a:cubicBezTo>
                    <a:pt x="308309" y="122906"/>
                    <a:pt x="286381" y="123454"/>
                    <a:pt x="251296" y="122358"/>
                  </a:cubicBezTo>
                  <a:cubicBezTo>
                    <a:pt x="216211" y="121262"/>
                    <a:pt x="152838" y="127182"/>
                    <a:pt x="119727" y="115780"/>
                  </a:cubicBezTo>
                  <a:cubicBezTo>
                    <a:pt x="86616" y="104378"/>
                    <a:pt x="72583" y="73240"/>
                    <a:pt x="52628" y="53943"/>
                  </a:cubicBezTo>
                  <a:cubicBezTo>
                    <a:pt x="32673" y="34646"/>
                    <a:pt x="16336" y="1732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3" name="Freeform 399">
              <a:extLst>
                <a:ext uri="{FF2B5EF4-FFF2-40B4-BE49-F238E27FC236}">
                  <a16:creationId xmlns:a16="http://schemas.microsoft.com/office/drawing/2014/main" id="{F8177BEE-DC6A-420C-8DBC-5E0FA65C858C}"/>
                </a:ext>
              </a:extLst>
            </p:cNvPr>
            <p:cNvSpPr>
              <a:spLocks/>
            </p:cNvSpPr>
            <p:nvPr/>
          </p:nvSpPr>
          <p:spPr bwMode="auto">
            <a:xfrm>
              <a:off x="1088001" y="1066349"/>
              <a:ext cx="776" cy="1443"/>
            </a:xfrm>
            <a:custGeom>
              <a:avLst/>
              <a:gdLst>
                <a:gd name="T0" fmla="*/ 58329 w 58329"/>
                <a:gd name="T1" fmla="*/ 108543 h 108543"/>
                <a:gd name="T2" fmla="*/ 9648 w 58329"/>
                <a:gd name="T3" fmla="*/ 30918 h 108543"/>
                <a:gd name="T4" fmla="*/ 439 w 58329"/>
                <a:gd name="T5" fmla="*/ 0 h 108543"/>
              </a:gdLst>
              <a:ahLst/>
              <a:cxnLst>
                <a:cxn ang="0">
                  <a:pos x="T0" y="T1"/>
                </a:cxn>
                <a:cxn ang="0">
                  <a:pos x="T2" y="T3"/>
                </a:cxn>
                <a:cxn ang="0">
                  <a:pos x="T4" y="T5"/>
                </a:cxn>
              </a:cxnLst>
              <a:rect l="0" t="0" r="r" b="b"/>
              <a:pathLst>
                <a:path w="58329" h="108543">
                  <a:moveTo>
                    <a:pt x="58329" y="108543"/>
                  </a:moveTo>
                  <a:cubicBezTo>
                    <a:pt x="38812" y="78775"/>
                    <a:pt x="19296" y="49008"/>
                    <a:pt x="9648" y="30918"/>
                  </a:cubicBezTo>
                  <a:cubicBezTo>
                    <a:pt x="0" y="12828"/>
                    <a:pt x="219" y="6414"/>
                    <a:pt x="439"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4" name="Freeform 400">
              <a:extLst>
                <a:ext uri="{FF2B5EF4-FFF2-40B4-BE49-F238E27FC236}">
                  <a16:creationId xmlns:a16="http://schemas.microsoft.com/office/drawing/2014/main" id="{C7D9D3A9-9998-4140-9E6D-3AD9A180ECBC}"/>
                </a:ext>
              </a:extLst>
            </p:cNvPr>
            <p:cNvSpPr>
              <a:spLocks/>
            </p:cNvSpPr>
            <p:nvPr/>
          </p:nvSpPr>
          <p:spPr bwMode="auto">
            <a:xfrm>
              <a:off x="1083885" y="1065203"/>
              <a:ext cx="2522" cy="3320"/>
            </a:xfrm>
            <a:custGeom>
              <a:avLst/>
              <a:gdLst>
                <a:gd name="T0" fmla="*/ 181126 w 189678"/>
                <a:gd name="T1" fmla="*/ 247349 h 249761"/>
                <a:gd name="T2" fmla="*/ 179810 w 189678"/>
                <a:gd name="T3" fmla="*/ 228929 h 249761"/>
                <a:gd name="T4" fmla="*/ 121920 w 189678"/>
                <a:gd name="T5" fmla="*/ 122359 h 249761"/>
                <a:gd name="T6" fmla="*/ 41663 w 189678"/>
                <a:gd name="T7" fmla="*/ 64469 h 249761"/>
                <a:gd name="T8" fmla="*/ 0 w 189678"/>
                <a:gd name="T9" fmla="*/ 0 h 249761"/>
              </a:gdLst>
              <a:ahLst/>
              <a:cxnLst>
                <a:cxn ang="0">
                  <a:pos x="T0" y="T1"/>
                </a:cxn>
                <a:cxn ang="0">
                  <a:pos x="T2" y="T3"/>
                </a:cxn>
                <a:cxn ang="0">
                  <a:pos x="T4" y="T5"/>
                </a:cxn>
                <a:cxn ang="0">
                  <a:pos x="T6" y="T7"/>
                </a:cxn>
                <a:cxn ang="0">
                  <a:pos x="T8" y="T9"/>
                </a:cxn>
              </a:cxnLst>
              <a:rect l="0" t="0" r="r" b="b"/>
              <a:pathLst>
                <a:path w="189678" h="249761">
                  <a:moveTo>
                    <a:pt x="181126" y="247349"/>
                  </a:moveTo>
                  <a:cubicBezTo>
                    <a:pt x="185402" y="248555"/>
                    <a:pt x="189678" y="249761"/>
                    <a:pt x="179810" y="228929"/>
                  </a:cubicBezTo>
                  <a:cubicBezTo>
                    <a:pt x="169942" y="208097"/>
                    <a:pt x="144944" y="149769"/>
                    <a:pt x="121920" y="122359"/>
                  </a:cubicBezTo>
                  <a:cubicBezTo>
                    <a:pt x="98896" y="94949"/>
                    <a:pt x="61983" y="84862"/>
                    <a:pt x="41663" y="64469"/>
                  </a:cubicBezTo>
                  <a:cubicBezTo>
                    <a:pt x="21343" y="44076"/>
                    <a:pt x="10671" y="22038"/>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5" name="Freeform 401">
              <a:extLst>
                <a:ext uri="{FF2B5EF4-FFF2-40B4-BE49-F238E27FC236}">
                  <a16:creationId xmlns:a16="http://schemas.microsoft.com/office/drawing/2014/main" id="{32F312A5-285D-4B41-AB74-99AB08A3B6C5}"/>
                </a:ext>
              </a:extLst>
            </p:cNvPr>
            <p:cNvSpPr>
              <a:spLocks/>
            </p:cNvSpPr>
            <p:nvPr/>
          </p:nvSpPr>
          <p:spPr bwMode="auto">
            <a:xfrm>
              <a:off x="1087955" y="1064434"/>
              <a:ext cx="2763" cy="772"/>
            </a:xfrm>
            <a:custGeom>
              <a:avLst/>
              <a:gdLst>
                <a:gd name="T0" fmla="*/ 199984 w 199984"/>
                <a:gd name="T1" fmla="*/ 0 h 56574"/>
                <a:gd name="T2" fmla="*/ 146041 w 199984"/>
                <a:gd name="T3" fmla="*/ 31576 h 56574"/>
                <a:gd name="T4" fmla="*/ 84203 w 199984"/>
                <a:gd name="T5" fmla="*/ 40786 h 56574"/>
                <a:gd name="T6" fmla="*/ 0 w 199984"/>
                <a:gd name="T7" fmla="*/ 56574 h 56574"/>
              </a:gdLst>
              <a:ahLst/>
              <a:cxnLst>
                <a:cxn ang="0">
                  <a:pos x="T0" y="T1"/>
                </a:cxn>
                <a:cxn ang="0">
                  <a:pos x="T2" y="T3"/>
                </a:cxn>
                <a:cxn ang="0">
                  <a:pos x="T4" y="T5"/>
                </a:cxn>
                <a:cxn ang="0">
                  <a:pos x="T6" y="T7"/>
                </a:cxn>
              </a:cxnLst>
              <a:rect l="0" t="0" r="r" b="b"/>
              <a:pathLst>
                <a:path w="199984" h="56574">
                  <a:moveTo>
                    <a:pt x="199984" y="0"/>
                  </a:moveTo>
                  <a:cubicBezTo>
                    <a:pt x="182661" y="12389"/>
                    <a:pt x="165338" y="24778"/>
                    <a:pt x="146041" y="31576"/>
                  </a:cubicBezTo>
                  <a:cubicBezTo>
                    <a:pt x="126744" y="38374"/>
                    <a:pt x="108543" y="36620"/>
                    <a:pt x="84203" y="40786"/>
                  </a:cubicBezTo>
                  <a:cubicBezTo>
                    <a:pt x="59863" y="44952"/>
                    <a:pt x="29931" y="50763"/>
                    <a:pt x="0" y="56574"/>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6" name="Freeform 402">
              <a:extLst>
                <a:ext uri="{FF2B5EF4-FFF2-40B4-BE49-F238E27FC236}">
                  <a16:creationId xmlns:a16="http://schemas.microsoft.com/office/drawing/2014/main" id="{A7207293-CC4A-410C-B1D8-FCBD5AE62A43}"/>
                </a:ext>
              </a:extLst>
            </p:cNvPr>
            <p:cNvSpPr>
              <a:spLocks/>
            </p:cNvSpPr>
            <p:nvPr/>
          </p:nvSpPr>
          <p:spPr bwMode="auto">
            <a:xfrm>
              <a:off x="1087362" y="1064192"/>
              <a:ext cx="2081" cy="608"/>
            </a:xfrm>
            <a:custGeom>
              <a:avLst/>
              <a:gdLst>
                <a:gd name="T0" fmla="*/ 153935 w 153935"/>
                <a:gd name="T1" fmla="*/ 0 h 28945"/>
                <a:gd name="T2" fmla="*/ 93413 w 153935"/>
                <a:gd name="T3" fmla="*/ 19735 h 28945"/>
                <a:gd name="T4" fmla="*/ 0 w 153935"/>
                <a:gd name="T5" fmla="*/ 28945 h 28945"/>
              </a:gdLst>
              <a:ahLst/>
              <a:cxnLst>
                <a:cxn ang="0">
                  <a:pos x="T0" y="T1"/>
                </a:cxn>
                <a:cxn ang="0">
                  <a:pos x="T2" y="T3"/>
                </a:cxn>
                <a:cxn ang="0">
                  <a:pos x="T4" y="T5"/>
                </a:cxn>
              </a:cxnLst>
              <a:rect l="0" t="0" r="r" b="b"/>
              <a:pathLst>
                <a:path w="153935" h="28945">
                  <a:moveTo>
                    <a:pt x="153935" y="0"/>
                  </a:moveTo>
                  <a:cubicBezTo>
                    <a:pt x="136502" y="7455"/>
                    <a:pt x="119069" y="14911"/>
                    <a:pt x="93413" y="19735"/>
                  </a:cubicBezTo>
                  <a:cubicBezTo>
                    <a:pt x="67757" y="24559"/>
                    <a:pt x="33878" y="26752"/>
                    <a:pt x="0" y="2894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7" name="Freeform 403">
              <a:extLst>
                <a:ext uri="{FF2B5EF4-FFF2-40B4-BE49-F238E27FC236}">
                  <a16:creationId xmlns:a16="http://schemas.microsoft.com/office/drawing/2014/main" id="{6893F3BA-8336-424D-9E75-EBBD9FD1C71C}"/>
                </a:ext>
              </a:extLst>
            </p:cNvPr>
            <p:cNvSpPr>
              <a:spLocks/>
            </p:cNvSpPr>
            <p:nvPr/>
          </p:nvSpPr>
          <p:spPr bwMode="auto">
            <a:xfrm>
              <a:off x="1086153" y="1064400"/>
              <a:ext cx="1026" cy="1258"/>
            </a:xfrm>
            <a:custGeom>
              <a:avLst/>
              <a:gdLst>
                <a:gd name="T0" fmla="*/ 74994 w 74994"/>
                <a:gd name="T1" fmla="*/ 0 h 89466"/>
                <a:gd name="T2" fmla="*/ 55259 w 74994"/>
                <a:gd name="T3" fmla="*/ 40786 h 89466"/>
                <a:gd name="T4" fmla="*/ 0 w 74994"/>
                <a:gd name="T5" fmla="*/ 89466 h 89466"/>
              </a:gdLst>
              <a:ahLst/>
              <a:cxnLst>
                <a:cxn ang="0">
                  <a:pos x="T0" y="T1"/>
                </a:cxn>
                <a:cxn ang="0">
                  <a:pos x="T2" y="T3"/>
                </a:cxn>
                <a:cxn ang="0">
                  <a:pos x="T4" y="T5"/>
                </a:cxn>
              </a:cxnLst>
              <a:rect l="0" t="0" r="r" b="b"/>
              <a:pathLst>
                <a:path w="74994" h="89466">
                  <a:moveTo>
                    <a:pt x="74994" y="0"/>
                  </a:moveTo>
                  <a:cubicBezTo>
                    <a:pt x="71376" y="12937"/>
                    <a:pt x="67758" y="25875"/>
                    <a:pt x="55259" y="40786"/>
                  </a:cubicBezTo>
                  <a:cubicBezTo>
                    <a:pt x="42760" y="55697"/>
                    <a:pt x="21380" y="72581"/>
                    <a:pt x="0" y="89466"/>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8" name="Freeform 404">
              <a:extLst>
                <a:ext uri="{FF2B5EF4-FFF2-40B4-BE49-F238E27FC236}">
                  <a16:creationId xmlns:a16="http://schemas.microsoft.com/office/drawing/2014/main" id="{3AA4B24D-E9F0-475F-9918-1D43561556AD}"/>
                </a:ext>
              </a:extLst>
            </p:cNvPr>
            <p:cNvSpPr>
              <a:spLocks/>
            </p:cNvSpPr>
            <p:nvPr/>
          </p:nvSpPr>
          <p:spPr bwMode="auto">
            <a:xfrm>
              <a:off x="1085733" y="1064320"/>
              <a:ext cx="892" cy="903"/>
            </a:xfrm>
            <a:custGeom>
              <a:avLst/>
              <a:gdLst>
                <a:gd name="T0" fmla="*/ 67100 w 67100"/>
                <a:gd name="T1" fmla="*/ 0 h 67977"/>
                <a:gd name="T2" fmla="*/ 44733 w 67100"/>
                <a:gd name="T3" fmla="*/ 44076 h 67977"/>
                <a:gd name="T4" fmla="*/ 0 w 67100"/>
                <a:gd name="T5" fmla="*/ 67977 h 67977"/>
              </a:gdLst>
              <a:ahLst/>
              <a:cxnLst>
                <a:cxn ang="0">
                  <a:pos x="T0" y="T1"/>
                </a:cxn>
                <a:cxn ang="0">
                  <a:pos x="T2" y="T3"/>
                </a:cxn>
                <a:cxn ang="0">
                  <a:pos x="T4" y="T5"/>
                </a:cxn>
              </a:cxnLst>
              <a:rect l="0" t="0" r="r" b="b"/>
              <a:pathLst>
                <a:path w="67100" h="67977">
                  <a:moveTo>
                    <a:pt x="67100" y="0"/>
                  </a:moveTo>
                  <a:cubicBezTo>
                    <a:pt x="61508" y="16373"/>
                    <a:pt x="55916" y="32747"/>
                    <a:pt x="44733" y="44076"/>
                  </a:cubicBezTo>
                  <a:cubicBezTo>
                    <a:pt x="33550" y="55405"/>
                    <a:pt x="16775" y="61691"/>
                    <a:pt x="0" y="6797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9" name="Freeform 405">
              <a:extLst>
                <a:ext uri="{FF2B5EF4-FFF2-40B4-BE49-F238E27FC236}">
                  <a16:creationId xmlns:a16="http://schemas.microsoft.com/office/drawing/2014/main" id="{EA8A1D5C-05C3-4682-840D-9379FC403575}"/>
                </a:ext>
              </a:extLst>
            </p:cNvPr>
            <p:cNvSpPr>
              <a:spLocks/>
            </p:cNvSpPr>
            <p:nvPr/>
          </p:nvSpPr>
          <p:spPr bwMode="auto">
            <a:xfrm>
              <a:off x="1086903" y="1064888"/>
              <a:ext cx="2013" cy="1483"/>
            </a:xfrm>
            <a:custGeom>
              <a:avLst/>
              <a:gdLst>
                <a:gd name="T0" fmla="*/ 155250 w 155250"/>
                <a:gd name="T1" fmla="*/ 116657 h 116657"/>
                <a:gd name="T2" fmla="*/ 57890 w 155250"/>
                <a:gd name="T3" fmla="*/ 60521 h 116657"/>
                <a:gd name="T4" fmla="*/ 0 w 155250"/>
                <a:gd name="T5" fmla="*/ 0 h 116657"/>
              </a:gdLst>
              <a:ahLst/>
              <a:cxnLst>
                <a:cxn ang="0">
                  <a:pos x="T0" y="T1"/>
                </a:cxn>
                <a:cxn ang="0">
                  <a:pos x="T2" y="T3"/>
                </a:cxn>
                <a:cxn ang="0">
                  <a:pos x="T4" y="T5"/>
                </a:cxn>
              </a:cxnLst>
              <a:rect l="0" t="0" r="r" b="b"/>
              <a:pathLst>
                <a:path w="155250" h="116657">
                  <a:moveTo>
                    <a:pt x="155250" y="116657"/>
                  </a:moveTo>
                  <a:cubicBezTo>
                    <a:pt x="119507" y="98310"/>
                    <a:pt x="83765" y="79964"/>
                    <a:pt x="57890" y="60521"/>
                  </a:cubicBezTo>
                  <a:cubicBezTo>
                    <a:pt x="32015" y="41078"/>
                    <a:pt x="16007" y="2053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0" name="Freeform 406">
              <a:extLst>
                <a:ext uri="{FF2B5EF4-FFF2-40B4-BE49-F238E27FC236}">
                  <a16:creationId xmlns:a16="http://schemas.microsoft.com/office/drawing/2014/main" id="{0CB48114-F8C5-47C6-94FD-2F6FBF68F081}"/>
                </a:ext>
              </a:extLst>
            </p:cNvPr>
            <p:cNvSpPr>
              <a:spLocks/>
            </p:cNvSpPr>
            <p:nvPr/>
          </p:nvSpPr>
          <p:spPr bwMode="auto">
            <a:xfrm>
              <a:off x="1086407" y="1065413"/>
              <a:ext cx="866" cy="936"/>
            </a:xfrm>
            <a:custGeom>
              <a:avLst/>
              <a:gdLst>
                <a:gd name="T0" fmla="*/ 65126 w 65126"/>
                <a:gd name="T1" fmla="*/ 70389 h 70389"/>
                <a:gd name="T2" fmla="*/ 25436 w 65126"/>
                <a:gd name="T3" fmla="*/ 32892 h 70389"/>
                <a:gd name="T4" fmla="*/ 0 w 65126"/>
                <a:gd name="T5" fmla="*/ 0 h 70389"/>
              </a:gdLst>
              <a:ahLst/>
              <a:cxnLst>
                <a:cxn ang="0">
                  <a:pos x="T0" y="T1"/>
                </a:cxn>
                <a:cxn ang="0">
                  <a:pos x="T2" y="T3"/>
                </a:cxn>
                <a:cxn ang="0">
                  <a:pos x="T4" y="T5"/>
                </a:cxn>
              </a:cxnLst>
              <a:rect l="0" t="0" r="r" b="b"/>
              <a:pathLst>
                <a:path w="65126" h="70389">
                  <a:moveTo>
                    <a:pt x="65126" y="70389"/>
                  </a:moveTo>
                  <a:cubicBezTo>
                    <a:pt x="50708" y="57506"/>
                    <a:pt x="36290" y="44623"/>
                    <a:pt x="25436" y="32892"/>
                  </a:cubicBezTo>
                  <a:cubicBezTo>
                    <a:pt x="14582" y="21161"/>
                    <a:pt x="7291" y="10580"/>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1" name="Oval 407">
              <a:extLst>
                <a:ext uri="{FF2B5EF4-FFF2-40B4-BE49-F238E27FC236}">
                  <a16:creationId xmlns:a16="http://schemas.microsoft.com/office/drawing/2014/main" id="{A08D5928-10E3-4C3F-BFD8-5C51C153E611}"/>
                </a:ext>
              </a:extLst>
            </p:cNvPr>
            <p:cNvSpPr>
              <a:spLocks noChangeArrowheads="1"/>
            </p:cNvSpPr>
            <p:nvPr/>
          </p:nvSpPr>
          <p:spPr bwMode="auto">
            <a:xfrm>
              <a:off x="1115128" y="1064849"/>
              <a:ext cx="14713" cy="14713"/>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2" name="Freeform 408">
              <a:extLst>
                <a:ext uri="{FF2B5EF4-FFF2-40B4-BE49-F238E27FC236}">
                  <a16:creationId xmlns:a16="http://schemas.microsoft.com/office/drawing/2014/main" id="{3AEC6D58-A5DB-411E-BC83-2F2AADEDF155}"/>
                </a:ext>
              </a:extLst>
            </p:cNvPr>
            <p:cNvSpPr>
              <a:spLocks/>
            </p:cNvSpPr>
            <p:nvPr/>
          </p:nvSpPr>
          <p:spPr bwMode="auto">
            <a:xfrm>
              <a:off x="1123463" y="1065575"/>
              <a:ext cx="6395" cy="9264"/>
            </a:xfrm>
            <a:custGeom>
              <a:avLst/>
              <a:gdLst>
                <a:gd name="T0" fmla="*/ 629645 w 719367"/>
                <a:gd name="T1" fmla="*/ 381330 h 1042084"/>
                <a:gd name="T2" fmla="*/ 557104 w 719367"/>
                <a:gd name="T3" fmla="*/ 395584 h 1042084"/>
                <a:gd name="T4" fmla="*/ 461655 w 719367"/>
                <a:gd name="T5" fmla="*/ 386154 h 1042084"/>
                <a:gd name="T6" fmla="*/ 379569 w 719367"/>
                <a:gd name="T7" fmla="*/ 286765 h 1042084"/>
                <a:gd name="T8" fmla="*/ 280302 w 719367"/>
                <a:gd name="T9" fmla="*/ 126411 h 1042084"/>
                <a:gd name="T10" fmla="*/ 167672 w 719367"/>
                <a:gd name="T11" fmla="*/ 16536 h 1042084"/>
                <a:gd name="T12" fmla="*/ 60770 w 719367"/>
                <a:gd name="T13" fmla="*/ 27192 h 1042084"/>
                <a:gd name="T14" fmla="*/ 49316 w 719367"/>
                <a:gd name="T15" fmla="*/ 118775 h 1042084"/>
                <a:gd name="T16" fmla="*/ 47407 w 719367"/>
                <a:gd name="T17" fmla="*/ 151227 h 1042084"/>
                <a:gd name="T18" fmla="*/ 1591 w 719367"/>
                <a:gd name="T19" fmla="*/ 169286 h 1042084"/>
                <a:gd name="T20" fmla="*/ 56952 w 719367"/>
                <a:gd name="T21" fmla="*/ 173233 h 1042084"/>
                <a:gd name="T22" fmla="*/ 55043 w 719367"/>
                <a:gd name="T23" fmla="*/ 191316 h 1042084"/>
                <a:gd name="T24" fmla="*/ 3500 w 719367"/>
                <a:gd name="T25" fmla="*/ 198952 h 1042084"/>
                <a:gd name="T26" fmla="*/ 70315 w 719367"/>
                <a:gd name="T27" fmla="*/ 214239 h 1042084"/>
                <a:gd name="T28" fmla="*/ 74133 w 719367"/>
                <a:gd name="T29" fmla="*/ 329274 h 1042084"/>
                <a:gd name="T30" fmla="*/ 16863 w 719367"/>
                <a:gd name="T31" fmla="*/ 352166 h 1042084"/>
                <a:gd name="T32" fmla="*/ 89404 w 719367"/>
                <a:gd name="T33" fmla="*/ 356113 h 1042084"/>
                <a:gd name="T34" fmla="*/ 85586 w 719367"/>
                <a:gd name="T35" fmla="*/ 381330 h 1042084"/>
                <a:gd name="T36" fmla="*/ 24499 w 719367"/>
                <a:gd name="T37" fmla="*/ 389849 h 1042084"/>
                <a:gd name="T38" fmla="*/ 95131 w 719367"/>
                <a:gd name="T39" fmla="*/ 410848 h 1042084"/>
                <a:gd name="T40" fmla="*/ 89404 w 719367"/>
                <a:gd name="T41" fmla="*/ 487207 h 1042084"/>
                <a:gd name="T42" fmla="*/ 35953 w 719367"/>
                <a:gd name="T43" fmla="*/ 494843 h 1042084"/>
                <a:gd name="T44" fmla="*/ 98949 w 719367"/>
                <a:gd name="T45" fmla="*/ 508206 h 1042084"/>
                <a:gd name="T46" fmla="*/ 95131 w 719367"/>
                <a:gd name="T47" fmla="*/ 540659 h 1042084"/>
                <a:gd name="T48" fmla="*/ 16863 w 719367"/>
                <a:gd name="T49" fmla="*/ 542568 h 1042084"/>
                <a:gd name="T50" fmla="*/ 85586 w 719367"/>
                <a:gd name="T51" fmla="*/ 559748 h 1042084"/>
                <a:gd name="T52" fmla="*/ 79860 w 719367"/>
                <a:gd name="T53" fmla="*/ 670469 h 1042084"/>
                <a:gd name="T54" fmla="*/ 14954 w 719367"/>
                <a:gd name="T55" fmla="*/ 674287 h 1042084"/>
                <a:gd name="T56" fmla="*/ 93222 w 719367"/>
                <a:gd name="T57" fmla="*/ 693377 h 1042084"/>
                <a:gd name="T58" fmla="*/ 93222 w 719367"/>
                <a:gd name="T59" fmla="*/ 729647 h 1042084"/>
                <a:gd name="T60" fmla="*/ 13045 w 719367"/>
                <a:gd name="T61" fmla="*/ 737283 h 1042084"/>
                <a:gd name="T62" fmla="*/ 79860 w 719367"/>
                <a:gd name="T63" fmla="*/ 746828 h 1042084"/>
                <a:gd name="T64" fmla="*/ 83677 w 719367"/>
                <a:gd name="T65" fmla="*/ 867094 h 1042084"/>
                <a:gd name="T66" fmla="*/ 13045 w 719367"/>
                <a:gd name="T67" fmla="*/ 880457 h 1042084"/>
                <a:gd name="T68" fmla="*/ 89404 w 719367"/>
                <a:gd name="T69" fmla="*/ 899546 h 1042084"/>
                <a:gd name="T70" fmla="*/ 14954 w 719367"/>
                <a:gd name="T71" fmla="*/ 933908 h 1042084"/>
                <a:gd name="T72" fmla="*/ 81768 w 719367"/>
                <a:gd name="T73" fmla="*/ 930090 h 1042084"/>
                <a:gd name="T74" fmla="*/ 97040 w 719367"/>
                <a:gd name="T75" fmla="*/ 996904 h 1042084"/>
                <a:gd name="T76" fmla="*/ 146674 w 719367"/>
                <a:gd name="T77" fmla="*/ 1040811 h 1042084"/>
                <a:gd name="T78" fmla="*/ 228760 w 719367"/>
                <a:gd name="T79" fmla="*/ 1004540 h 1042084"/>
                <a:gd name="T80" fmla="*/ 329935 w 719367"/>
                <a:gd name="T81" fmla="*/ 872821 h 1042084"/>
                <a:gd name="T82" fmla="*/ 436838 w 719367"/>
                <a:gd name="T83" fmla="*/ 725829 h 1042084"/>
                <a:gd name="T84" fmla="*/ 513197 w 719367"/>
                <a:gd name="T85" fmla="*/ 613200 h 1042084"/>
                <a:gd name="T86" fmla="*/ 719367 w 719367"/>
                <a:gd name="T87" fmla="*/ 624654 h 104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9367" h="1042084">
                  <a:moveTo>
                    <a:pt x="629645" y="381330"/>
                  </a:moveTo>
                  <a:cubicBezTo>
                    <a:pt x="607373" y="388055"/>
                    <a:pt x="585102" y="394780"/>
                    <a:pt x="557104" y="395584"/>
                  </a:cubicBezTo>
                  <a:cubicBezTo>
                    <a:pt x="529106" y="396388"/>
                    <a:pt x="491244" y="404291"/>
                    <a:pt x="461655" y="386154"/>
                  </a:cubicBezTo>
                  <a:cubicBezTo>
                    <a:pt x="432066" y="368017"/>
                    <a:pt x="409794" y="330055"/>
                    <a:pt x="379569" y="286765"/>
                  </a:cubicBezTo>
                  <a:cubicBezTo>
                    <a:pt x="349344" y="243475"/>
                    <a:pt x="315618" y="171449"/>
                    <a:pt x="280302" y="126411"/>
                  </a:cubicBezTo>
                  <a:cubicBezTo>
                    <a:pt x="244986" y="81373"/>
                    <a:pt x="204261" y="33072"/>
                    <a:pt x="167672" y="16536"/>
                  </a:cubicBezTo>
                  <a:cubicBezTo>
                    <a:pt x="131083" y="0"/>
                    <a:pt x="80496" y="10152"/>
                    <a:pt x="60770" y="27192"/>
                  </a:cubicBezTo>
                  <a:cubicBezTo>
                    <a:pt x="41044" y="44232"/>
                    <a:pt x="51543" y="98103"/>
                    <a:pt x="49316" y="118775"/>
                  </a:cubicBezTo>
                  <a:cubicBezTo>
                    <a:pt x="47089" y="139447"/>
                    <a:pt x="55361" y="142809"/>
                    <a:pt x="47407" y="151227"/>
                  </a:cubicBezTo>
                  <a:cubicBezTo>
                    <a:pt x="39453" y="159645"/>
                    <a:pt x="0" y="165618"/>
                    <a:pt x="1591" y="169286"/>
                  </a:cubicBezTo>
                  <a:cubicBezTo>
                    <a:pt x="3182" y="172954"/>
                    <a:pt x="48043" y="169561"/>
                    <a:pt x="56952" y="173233"/>
                  </a:cubicBezTo>
                  <a:cubicBezTo>
                    <a:pt x="65861" y="176905"/>
                    <a:pt x="63952" y="187030"/>
                    <a:pt x="55043" y="191316"/>
                  </a:cubicBezTo>
                  <a:cubicBezTo>
                    <a:pt x="46134" y="195602"/>
                    <a:pt x="955" y="195132"/>
                    <a:pt x="3500" y="198952"/>
                  </a:cubicBezTo>
                  <a:cubicBezTo>
                    <a:pt x="6045" y="202772"/>
                    <a:pt x="58543" y="192519"/>
                    <a:pt x="70315" y="214239"/>
                  </a:cubicBezTo>
                  <a:cubicBezTo>
                    <a:pt x="82087" y="235959"/>
                    <a:pt x="83042" y="306286"/>
                    <a:pt x="74133" y="329274"/>
                  </a:cubicBezTo>
                  <a:cubicBezTo>
                    <a:pt x="65224" y="352262"/>
                    <a:pt x="14318" y="347693"/>
                    <a:pt x="16863" y="352166"/>
                  </a:cubicBezTo>
                  <a:cubicBezTo>
                    <a:pt x="19408" y="356639"/>
                    <a:pt x="77950" y="351252"/>
                    <a:pt x="89404" y="356113"/>
                  </a:cubicBezTo>
                  <a:cubicBezTo>
                    <a:pt x="100858" y="360974"/>
                    <a:pt x="96403" y="375707"/>
                    <a:pt x="85586" y="381330"/>
                  </a:cubicBezTo>
                  <a:cubicBezTo>
                    <a:pt x="74769" y="386953"/>
                    <a:pt x="22908" y="384929"/>
                    <a:pt x="24499" y="389849"/>
                  </a:cubicBezTo>
                  <a:cubicBezTo>
                    <a:pt x="26090" y="394769"/>
                    <a:pt x="84314" y="394622"/>
                    <a:pt x="95131" y="410848"/>
                  </a:cubicBezTo>
                  <a:cubicBezTo>
                    <a:pt x="105948" y="427074"/>
                    <a:pt x="99267" y="473208"/>
                    <a:pt x="89404" y="487207"/>
                  </a:cubicBezTo>
                  <a:cubicBezTo>
                    <a:pt x="79541" y="501206"/>
                    <a:pt x="34362" y="491343"/>
                    <a:pt x="35953" y="494843"/>
                  </a:cubicBezTo>
                  <a:cubicBezTo>
                    <a:pt x="37544" y="498343"/>
                    <a:pt x="89086" y="500570"/>
                    <a:pt x="98949" y="508206"/>
                  </a:cubicBezTo>
                  <a:cubicBezTo>
                    <a:pt x="108812" y="515842"/>
                    <a:pt x="108812" y="534932"/>
                    <a:pt x="95131" y="540659"/>
                  </a:cubicBezTo>
                  <a:cubicBezTo>
                    <a:pt x="81450" y="546386"/>
                    <a:pt x="18454" y="539387"/>
                    <a:pt x="16863" y="542568"/>
                  </a:cubicBezTo>
                  <a:cubicBezTo>
                    <a:pt x="15272" y="545749"/>
                    <a:pt x="75086" y="538431"/>
                    <a:pt x="85586" y="559748"/>
                  </a:cubicBezTo>
                  <a:cubicBezTo>
                    <a:pt x="96086" y="581065"/>
                    <a:pt x="91632" y="651379"/>
                    <a:pt x="79860" y="670469"/>
                  </a:cubicBezTo>
                  <a:cubicBezTo>
                    <a:pt x="68088" y="689559"/>
                    <a:pt x="12727" y="670469"/>
                    <a:pt x="14954" y="674287"/>
                  </a:cubicBezTo>
                  <a:cubicBezTo>
                    <a:pt x="17181" y="678105"/>
                    <a:pt x="80177" y="684150"/>
                    <a:pt x="93222" y="693377"/>
                  </a:cubicBezTo>
                  <a:cubicBezTo>
                    <a:pt x="106267" y="702604"/>
                    <a:pt x="106585" y="722329"/>
                    <a:pt x="93222" y="729647"/>
                  </a:cubicBezTo>
                  <a:cubicBezTo>
                    <a:pt x="79859" y="736965"/>
                    <a:pt x="15272" y="734420"/>
                    <a:pt x="13045" y="737283"/>
                  </a:cubicBezTo>
                  <a:cubicBezTo>
                    <a:pt x="10818" y="740146"/>
                    <a:pt x="68088" y="725193"/>
                    <a:pt x="79860" y="746828"/>
                  </a:cubicBezTo>
                  <a:cubicBezTo>
                    <a:pt x="91632" y="768463"/>
                    <a:pt x="94813" y="844822"/>
                    <a:pt x="83677" y="867094"/>
                  </a:cubicBezTo>
                  <a:cubicBezTo>
                    <a:pt x="72541" y="889366"/>
                    <a:pt x="12091" y="875048"/>
                    <a:pt x="13045" y="880457"/>
                  </a:cubicBezTo>
                  <a:cubicBezTo>
                    <a:pt x="13999" y="885866"/>
                    <a:pt x="89086" y="890638"/>
                    <a:pt x="89404" y="899546"/>
                  </a:cubicBezTo>
                  <a:cubicBezTo>
                    <a:pt x="89722" y="908454"/>
                    <a:pt x="16227" y="928817"/>
                    <a:pt x="14954" y="933908"/>
                  </a:cubicBezTo>
                  <a:cubicBezTo>
                    <a:pt x="13681" y="938999"/>
                    <a:pt x="68087" y="919591"/>
                    <a:pt x="81768" y="930090"/>
                  </a:cubicBezTo>
                  <a:cubicBezTo>
                    <a:pt x="95449" y="940589"/>
                    <a:pt x="86222" y="978451"/>
                    <a:pt x="97040" y="996904"/>
                  </a:cubicBezTo>
                  <a:cubicBezTo>
                    <a:pt x="107858" y="1015357"/>
                    <a:pt x="124721" y="1039538"/>
                    <a:pt x="146674" y="1040811"/>
                  </a:cubicBezTo>
                  <a:cubicBezTo>
                    <a:pt x="168627" y="1042084"/>
                    <a:pt x="198216" y="1032538"/>
                    <a:pt x="228760" y="1004540"/>
                  </a:cubicBezTo>
                  <a:cubicBezTo>
                    <a:pt x="259304" y="976542"/>
                    <a:pt x="295255" y="919273"/>
                    <a:pt x="329935" y="872821"/>
                  </a:cubicBezTo>
                  <a:cubicBezTo>
                    <a:pt x="364615" y="826369"/>
                    <a:pt x="406294" y="769099"/>
                    <a:pt x="436838" y="725829"/>
                  </a:cubicBezTo>
                  <a:cubicBezTo>
                    <a:pt x="467382" y="682559"/>
                    <a:pt x="466109" y="630062"/>
                    <a:pt x="513197" y="613200"/>
                  </a:cubicBezTo>
                  <a:cubicBezTo>
                    <a:pt x="560285" y="596338"/>
                    <a:pt x="639826" y="610496"/>
                    <a:pt x="719367" y="62465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53" name="Freeform 409">
              <a:extLst>
                <a:ext uri="{FF2B5EF4-FFF2-40B4-BE49-F238E27FC236}">
                  <a16:creationId xmlns:a16="http://schemas.microsoft.com/office/drawing/2014/main" id="{2C6983EE-1781-4F22-88C5-8B4A2BC73311}"/>
                </a:ext>
              </a:extLst>
            </p:cNvPr>
            <p:cNvSpPr>
              <a:spLocks/>
            </p:cNvSpPr>
            <p:nvPr/>
          </p:nvSpPr>
          <p:spPr bwMode="auto">
            <a:xfrm>
              <a:off x="1115094" y="1066045"/>
              <a:ext cx="5801" cy="9267"/>
            </a:xfrm>
            <a:custGeom>
              <a:avLst/>
              <a:gdLst>
                <a:gd name="T0" fmla="*/ 0 w 652553"/>
                <a:gd name="T1" fmla="*/ 657691 h 1042350"/>
                <a:gd name="T2" fmla="*/ 173718 w 652553"/>
                <a:gd name="T3" fmla="*/ 650055 h 1042350"/>
                <a:gd name="T4" fmla="*/ 263440 w 652553"/>
                <a:gd name="T5" fmla="*/ 711142 h 1042350"/>
                <a:gd name="T6" fmla="*/ 377978 w 652553"/>
                <a:gd name="T7" fmla="*/ 905858 h 1042350"/>
                <a:gd name="T8" fmla="*/ 549786 w 652553"/>
                <a:gd name="T9" fmla="*/ 1024215 h 1042350"/>
                <a:gd name="T10" fmla="*/ 628054 w 652553"/>
                <a:gd name="T11" fmla="*/ 1014670 h 1042350"/>
                <a:gd name="T12" fmla="*/ 631872 w 652553"/>
                <a:gd name="T13" fmla="*/ 873405 h 1042350"/>
                <a:gd name="T14" fmla="*/ 614691 w 652553"/>
                <a:gd name="T15" fmla="*/ 833317 h 1042350"/>
                <a:gd name="T16" fmla="*/ 633781 w 652553"/>
                <a:gd name="T17" fmla="*/ 816136 h 1042350"/>
                <a:gd name="T18" fmla="*/ 631872 w 652553"/>
                <a:gd name="T19" fmla="*/ 737868 h 1042350"/>
                <a:gd name="T20" fmla="*/ 587966 w 652553"/>
                <a:gd name="T21" fmla="*/ 701598 h 1042350"/>
                <a:gd name="T22" fmla="*/ 616600 w 652553"/>
                <a:gd name="T23" fmla="*/ 650055 h 1042350"/>
                <a:gd name="T24" fmla="*/ 603237 w 652553"/>
                <a:gd name="T25" fmla="*/ 585150 h 1042350"/>
                <a:gd name="T26" fmla="*/ 605146 w 652553"/>
                <a:gd name="T27" fmla="*/ 546970 h 1042350"/>
                <a:gd name="T28" fmla="*/ 622327 w 652553"/>
                <a:gd name="T29" fmla="*/ 524063 h 1042350"/>
                <a:gd name="T30" fmla="*/ 616600 w 652553"/>
                <a:gd name="T31" fmla="*/ 432889 h 1042350"/>
                <a:gd name="T32" fmla="*/ 586057 w 652553"/>
                <a:gd name="T33" fmla="*/ 409524 h 1042350"/>
                <a:gd name="T34" fmla="*/ 620418 w 652553"/>
                <a:gd name="T35" fmla="*/ 361800 h 1042350"/>
                <a:gd name="T36" fmla="*/ 616600 w 652553"/>
                <a:gd name="T37" fmla="*/ 268260 h 1042350"/>
                <a:gd name="T38" fmla="*/ 593693 w 652553"/>
                <a:gd name="T39" fmla="*/ 214808 h 1042350"/>
                <a:gd name="T40" fmla="*/ 639508 w 652553"/>
                <a:gd name="T41" fmla="*/ 168043 h 1042350"/>
                <a:gd name="T42" fmla="*/ 647144 w 652553"/>
                <a:gd name="T43" fmla="*/ 71635 h 1042350"/>
                <a:gd name="T44" fmla="*/ 607055 w 652553"/>
                <a:gd name="T45" fmla="*/ 14414 h 1042350"/>
                <a:gd name="T46" fmla="*/ 511607 w 652553"/>
                <a:gd name="T47" fmla="*/ 24809 h 1042350"/>
                <a:gd name="T48" fmla="*/ 393250 w 652553"/>
                <a:gd name="T49" fmla="*/ 163266 h 1042350"/>
                <a:gd name="T50" fmla="*/ 297801 w 652553"/>
                <a:gd name="T51" fmla="*/ 304530 h 1042350"/>
                <a:gd name="T52" fmla="*/ 200443 w 652553"/>
                <a:gd name="T53" fmla="*/ 371344 h 1042350"/>
                <a:gd name="T54" fmla="*/ 64906 w 652553"/>
                <a:gd name="T55" fmla="*/ 371344 h 104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2553" h="1042350">
                  <a:moveTo>
                    <a:pt x="0" y="657691"/>
                  </a:moveTo>
                  <a:cubicBezTo>
                    <a:pt x="64905" y="649419"/>
                    <a:pt x="129811" y="641147"/>
                    <a:pt x="173718" y="650055"/>
                  </a:cubicBezTo>
                  <a:cubicBezTo>
                    <a:pt x="217625" y="658963"/>
                    <a:pt x="229397" y="668508"/>
                    <a:pt x="263440" y="711142"/>
                  </a:cubicBezTo>
                  <a:cubicBezTo>
                    <a:pt x="297483" y="753776"/>
                    <a:pt x="330254" y="853679"/>
                    <a:pt x="377978" y="905858"/>
                  </a:cubicBezTo>
                  <a:cubicBezTo>
                    <a:pt x="425702" y="958037"/>
                    <a:pt x="508107" y="1006080"/>
                    <a:pt x="549786" y="1024215"/>
                  </a:cubicBezTo>
                  <a:cubicBezTo>
                    <a:pt x="591465" y="1042350"/>
                    <a:pt x="614373" y="1039805"/>
                    <a:pt x="628054" y="1014670"/>
                  </a:cubicBezTo>
                  <a:cubicBezTo>
                    <a:pt x="641735" y="989535"/>
                    <a:pt x="634099" y="903630"/>
                    <a:pt x="631872" y="873405"/>
                  </a:cubicBezTo>
                  <a:cubicBezTo>
                    <a:pt x="629645" y="843180"/>
                    <a:pt x="614373" y="842862"/>
                    <a:pt x="614691" y="833317"/>
                  </a:cubicBezTo>
                  <a:cubicBezTo>
                    <a:pt x="615009" y="823772"/>
                    <a:pt x="630918" y="832044"/>
                    <a:pt x="633781" y="816136"/>
                  </a:cubicBezTo>
                  <a:cubicBezTo>
                    <a:pt x="636644" y="800228"/>
                    <a:pt x="639508" y="756958"/>
                    <a:pt x="631872" y="737868"/>
                  </a:cubicBezTo>
                  <a:cubicBezTo>
                    <a:pt x="624236" y="718778"/>
                    <a:pt x="590511" y="716233"/>
                    <a:pt x="587966" y="701598"/>
                  </a:cubicBezTo>
                  <a:cubicBezTo>
                    <a:pt x="585421" y="686963"/>
                    <a:pt x="614055" y="669463"/>
                    <a:pt x="616600" y="650055"/>
                  </a:cubicBezTo>
                  <a:cubicBezTo>
                    <a:pt x="619145" y="630647"/>
                    <a:pt x="605146" y="602331"/>
                    <a:pt x="603237" y="585150"/>
                  </a:cubicBezTo>
                  <a:cubicBezTo>
                    <a:pt x="601328" y="567969"/>
                    <a:pt x="601964" y="557151"/>
                    <a:pt x="605146" y="546970"/>
                  </a:cubicBezTo>
                  <a:cubicBezTo>
                    <a:pt x="608328" y="536789"/>
                    <a:pt x="620418" y="543076"/>
                    <a:pt x="622327" y="524063"/>
                  </a:cubicBezTo>
                  <a:cubicBezTo>
                    <a:pt x="624236" y="505050"/>
                    <a:pt x="622645" y="451979"/>
                    <a:pt x="616600" y="432889"/>
                  </a:cubicBezTo>
                  <a:cubicBezTo>
                    <a:pt x="610555" y="413799"/>
                    <a:pt x="585421" y="421372"/>
                    <a:pt x="586057" y="409524"/>
                  </a:cubicBezTo>
                  <a:cubicBezTo>
                    <a:pt x="586693" y="397676"/>
                    <a:pt x="615328" y="385344"/>
                    <a:pt x="620418" y="361800"/>
                  </a:cubicBezTo>
                  <a:cubicBezTo>
                    <a:pt x="625508" y="338256"/>
                    <a:pt x="621054" y="292759"/>
                    <a:pt x="616600" y="268260"/>
                  </a:cubicBezTo>
                  <a:cubicBezTo>
                    <a:pt x="612146" y="243761"/>
                    <a:pt x="589875" y="231511"/>
                    <a:pt x="593693" y="214808"/>
                  </a:cubicBezTo>
                  <a:cubicBezTo>
                    <a:pt x="597511" y="198105"/>
                    <a:pt x="630600" y="191905"/>
                    <a:pt x="639508" y="168043"/>
                  </a:cubicBezTo>
                  <a:cubicBezTo>
                    <a:pt x="648416" y="144181"/>
                    <a:pt x="652553" y="97240"/>
                    <a:pt x="647144" y="71635"/>
                  </a:cubicBezTo>
                  <a:cubicBezTo>
                    <a:pt x="641735" y="46030"/>
                    <a:pt x="629644" y="22218"/>
                    <a:pt x="607055" y="14414"/>
                  </a:cubicBezTo>
                  <a:cubicBezTo>
                    <a:pt x="584466" y="6610"/>
                    <a:pt x="547241" y="0"/>
                    <a:pt x="511607" y="24809"/>
                  </a:cubicBezTo>
                  <a:cubicBezTo>
                    <a:pt x="475973" y="49618"/>
                    <a:pt x="428884" y="116646"/>
                    <a:pt x="393250" y="163266"/>
                  </a:cubicBezTo>
                  <a:cubicBezTo>
                    <a:pt x="357616" y="209886"/>
                    <a:pt x="329936" y="269850"/>
                    <a:pt x="297801" y="304530"/>
                  </a:cubicBezTo>
                  <a:cubicBezTo>
                    <a:pt x="265666" y="339210"/>
                    <a:pt x="239259" y="360208"/>
                    <a:pt x="200443" y="371344"/>
                  </a:cubicBezTo>
                  <a:cubicBezTo>
                    <a:pt x="161627" y="382480"/>
                    <a:pt x="113266" y="376912"/>
                    <a:pt x="64906" y="37134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4" name="Oval 410">
              <a:extLst>
                <a:ext uri="{FF2B5EF4-FFF2-40B4-BE49-F238E27FC236}">
                  <a16:creationId xmlns:a16="http://schemas.microsoft.com/office/drawing/2014/main" id="{CFBD52DC-9239-4027-98EB-2DB220AAC162}"/>
                </a:ext>
              </a:extLst>
            </p:cNvPr>
            <p:cNvSpPr>
              <a:spLocks noChangeArrowheads="1"/>
            </p:cNvSpPr>
            <p:nvPr/>
          </p:nvSpPr>
          <p:spPr bwMode="auto">
            <a:xfrm>
              <a:off x="1120916" y="106824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5" name="Oval 411">
              <a:extLst>
                <a:ext uri="{FF2B5EF4-FFF2-40B4-BE49-F238E27FC236}">
                  <a16:creationId xmlns:a16="http://schemas.microsoft.com/office/drawing/2014/main" id="{CA453836-179E-4CD8-8A82-24CD1EA1164D}"/>
                </a:ext>
              </a:extLst>
            </p:cNvPr>
            <p:cNvSpPr>
              <a:spLocks noChangeArrowheads="1"/>
            </p:cNvSpPr>
            <p:nvPr/>
          </p:nvSpPr>
          <p:spPr bwMode="auto">
            <a:xfrm>
              <a:off x="1121932" y="1069278"/>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6" name="Oval 412">
              <a:extLst>
                <a:ext uri="{FF2B5EF4-FFF2-40B4-BE49-F238E27FC236}">
                  <a16:creationId xmlns:a16="http://schemas.microsoft.com/office/drawing/2014/main" id="{31062511-BA82-4BAD-9CC0-1BDB2BC441A9}"/>
                </a:ext>
              </a:extLst>
            </p:cNvPr>
            <p:cNvSpPr>
              <a:spLocks noChangeArrowheads="1"/>
            </p:cNvSpPr>
            <p:nvPr/>
          </p:nvSpPr>
          <p:spPr bwMode="auto">
            <a:xfrm>
              <a:off x="1122948" y="107029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7" name="Oval 413">
              <a:extLst>
                <a:ext uri="{FF2B5EF4-FFF2-40B4-BE49-F238E27FC236}">
                  <a16:creationId xmlns:a16="http://schemas.microsoft.com/office/drawing/2014/main" id="{8E8303B9-4224-4744-8A3B-4ADE189AE6FC}"/>
                </a:ext>
              </a:extLst>
            </p:cNvPr>
            <p:cNvSpPr>
              <a:spLocks noChangeArrowheads="1"/>
            </p:cNvSpPr>
            <p:nvPr/>
          </p:nvSpPr>
          <p:spPr bwMode="auto">
            <a:xfrm>
              <a:off x="1123964" y="1071310"/>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8" name="Oval 414">
              <a:extLst>
                <a:ext uri="{FF2B5EF4-FFF2-40B4-BE49-F238E27FC236}">
                  <a16:creationId xmlns:a16="http://schemas.microsoft.com/office/drawing/2014/main" id="{B69D1DD6-7E83-460B-8F24-ABFCB009DE20}"/>
                </a:ext>
              </a:extLst>
            </p:cNvPr>
            <p:cNvSpPr>
              <a:spLocks noChangeArrowheads="1"/>
            </p:cNvSpPr>
            <p:nvPr/>
          </p:nvSpPr>
          <p:spPr bwMode="auto">
            <a:xfrm>
              <a:off x="1123182" y="1067403"/>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9" name="Oval 415">
              <a:extLst>
                <a:ext uri="{FF2B5EF4-FFF2-40B4-BE49-F238E27FC236}">
                  <a16:creationId xmlns:a16="http://schemas.microsoft.com/office/drawing/2014/main" id="{61A89C07-206A-46D4-BA70-CE1FACB8FD63}"/>
                </a:ext>
              </a:extLst>
            </p:cNvPr>
            <p:cNvSpPr>
              <a:spLocks noChangeArrowheads="1"/>
            </p:cNvSpPr>
            <p:nvPr/>
          </p:nvSpPr>
          <p:spPr bwMode="auto">
            <a:xfrm>
              <a:off x="1122297" y="107271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0" name="Oval 416">
              <a:extLst>
                <a:ext uri="{FF2B5EF4-FFF2-40B4-BE49-F238E27FC236}">
                  <a16:creationId xmlns:a16="http://schemas.microsoft.com/office/drawing/2014/main" id="{36270CE8-72F7-4A15-9A4B-0A0A9B848AB9}"/>
                </a:ext>
              </a:extLst>
            </p:cNvPr>
            <p:cNvSpPr>
              <a:spLocks noChangeArrowheads="1"/>
            </p:cNvSpPr>
            <p:nvPr/>
          </p:nvSpPr>
          <p:spPr bwMode="auto">
            <a:xfrm>
              <a:off x="1123364" y="1073526"/>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1" name="Oval 417">
              <a:extLst>
                <a:ext uri="{FF2B5EF4-FFF2-40B4-BE49-F238E27FC236}">
                  <a16:creationId xmlns:a16="http://schemas.microsoft.com/office/drawing/2014/main" id="{2440A3D5-6B12-40FC-80F8-D2B5F097D3C3}"/>
                </a:ext>
              </a:extLst>
            </p:cNvPr>
            <p:cNvSpPr>
              <a:spLocks noChangeArrowheads="1"/>
            </p:cNvSpPr>
            <p:nvPr/>
          </p:nvSpPr>
          <p:spPr bwMode="auto">
            <a:xfrm>
              <a:off x="1123430" y="1068577"/>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2" name="Oval 418">
              <a:extLst>
                <a:ext uri="{FF2B5EF4-FFF2-40B4-BE49-F238E27FC236}">
                  <a16:creationId xmlns:a16="http://schemas.microsoft.com/office/drawing/2014/main" id="{542A4F5C-788D-4CB5-8448-09A624000458}"/>
                </a:ext>
              </a:extLst>
            </p:cNvPr>
            <p:cNvSpPr>
              <a:spLocks noChangeArrowheads="1"/>
            </p:cNvSpPr>
            <p:nvPr/>
          </p:nvSpPr>
          <p:spPr bwMode="auto">
            <a:xfrm>
              <a:off x="1121120" y="1073912"/>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3" name="Freeform 419">
              <a:extLst>
                <a:ext uri="{FF2B5EF4-FFF2-40B4-BE49-F238E27FC236}">
                  <a16:creationId xmlns:a16="http://schemas.microsoft.com/office/drawing/2014/main" id="{F7510976-1941-4DE7-B057-68A51482A6E7}"/>
                </a:ext>
              </a:extLst>
            </p:cNvPr>
            <p:cNvSpPr>
              <a:spLocks/>
            </p:cNvSpPr>
            <p:nvPr/>
          </p:nvSpPr>
          <p:spPr bwMode="auto">
            <a:xfrm>
              <a:off x="1117181" y="1075159"/>
              <a:ext cx="3106" cy="3080"/>
            </a:xfrm>
            <a:custGeom>
              <a:avLst/>
              <a:gdLst>
                <a:gd name="T0" fmla="*/ 0 w 349343"/>
                <a:gd name="T1" fmla="*/ 178489 h 346480"/>
                <a:gd name="T2" fmla="*/ 125992 w 349343"/>
                <a:gd name="T3" fmla="*/ 188034 h 346480"/>
                <a:gd name="T4" fmla="*/ 171808 w 349343"/>
                <a:gd name="T5" fmla="*/ 21953 h 346480"/>
                <a:gd name="T6" fmla="*/ 190898 w 349343"/>
                <a:gd name="T7" fmla="*/ 319754 h 346480"/>
                <a:gd name="T8" fmla="*/ 213805 w 349343"/>
                <a:gd name="T9" fmla="*/ 182307 h 346480"/>
                <a:gd name="T10" fmla="*/ 234804 w 349343"/>
                <a:gd name="T11" fmla="*/ 210942 h 346480"/>
                <a:gd name="T12" fmla="*/ 349343 w 349343"/>
                <a:gd name="T13" fmla="*/ 209033 h 346480"/>
              </a:gdLst>
              <a:ahLst/>
              <a:cxnLst>
                <a:cxn ang="0">
                  <a:pos x="T0" y="T1"/>
                </a:cxn>
                <a:cxn ang="0">
                  <a:pos x="T2" y="T3"/>
                </a:cxn>
                <a:cxn ang="0">
                  <a:pos x="T4" y="T5"/>
                </a:cxn>
                <a:cxn ang="0">
                  <a:pos x="T6" y="T7"/>
                </a:cxn>
                <a:cxn ang="0">
                  <a:pos x="T8" y="T9"/>
                </a:cxn>
                <a:cxn ang="0">
                  <a:pos x="T10" y="T11"/>
                </a:cxn>
                <a:cxn ang="0">
                  <a:pos x="T12" y="T13"/>
                </a:cxn>
              </a:cxnLst>
              <a:rect l="0" t="0" r="r" b="b"/>
              <a:pathLst>
                <a:path w="349343" h="346480">
                  <a:moveTo>
                    <a:pt x="0" y="178489"/>
                  </a:moveTo>
                  <a:cubicBezTo>
                    <a:pt x="48678" y="196306"/>
                    <a:pt x="97357" y="214123"/>
                    <a:pt x="125992" y="188034"/>
                  </a:cubicBezTo>
                  <a:cubicBezTo>
                    <a:pt x="154627" y="161945"/>
                    <a:pt x="160990" y="0"/>
                    <a:pt x="171808" y="21953"/>
                  </a:cubicBezTo>
                  <a:cubicBezTo>
                    <a:pt x="182626" y="43906"/>
                    <a:pt x="183899" y="293028"/>
                    <a:pt x="190898" y="319754"/>
                  </a:cubicBezTo>
                  <a:cubicBezTo>
                    <a:pt x="197897" y="346480"/>
                    <a:pt x="206487" y="200442"/>
                    <a:pt x="213805" y="182307"/>
                  </a:cubicBezTo>
                  <a:cubicBezTo>
                    <a:pt x="221123" y="164172"/>
                    <a:pt x="212215" y="206488"/>
                    <a:pt x="234804" y="210942"/>
                  </a:cubicBezTo>
                  <a:cubicBezTo>
                    <a:pt x="257393" y="215396"/>
                    <a:pt x="303368" y="212214"/>
                    <a:pt x="349343" y="209033"/>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4" name="Freeform 420">
              <a:extLst>
                <a:ext uri="{FF2B5EF4-FFF2-40B4-BE49-F238E27FC236}">
                  <a16:creationId xmlns:a16="http://schemas.microsoft.com/office/drawing/2014/main" id="{8222F08E-FC84-48A4-AA67-4F6E62FD6116}"/>
                </a:ext>
              </a:extLst>
            </p:cNvPr>
            <p:cNvSpPr>
              <a:spLocks/>
            </p:cNvSpPr>
            <p:nvPr/>
          </p:nvSpPr>
          <p:spPr bwMode="auto">
            <a:xfrm>
              <a:off x="1122948" y="1075917"/>
              <a:ext cx="5145" cy="1485"/>
            </a:xfrm>
            <a:custGeom>
              <a:avLst/>
              <a:gdLst>
                <a:gd name="T0" fmla="*/ 0 w 578706"/>
                <a:gd name="T1" fmla="*/ 139038 h 167036"/>
                <a:gd name="T2" fmla="*/ 183548 w 578706"/>
                <a:gd name="T3" fmla="*/ 144765 h 167036"/>
                <a:gd name="T4" fmla="*/ 301905 w 578706"/>
                <a:gd name="T5" fmla="*/ 5409 h 167036"/>
                <a:gd name="T6" fmla="*/ 435533 w 578706"/>
                <a:gd name="T7" fmla="*/ 112312 h 167036"/>
                <a:gd name="T8" fmla="*/ 578706 w 578706"/>
                <a:gd name="T9" fmla="*/ 121857 h 167036"/>
              </a:gdLst>
              <a:ahLst/>
              <a:cxnLst>
                <a:cxn ang="0">
                  <a:pos x="T0" y="T1"/>
                </a:cxn>
                <a:cxn ang="0">
                  <a:pos x="T2" y="T3"/>
                </a:cxn>
                <a:cxn ang="0">
                  <a:pos x="T4" y="T5"/>
                </a:cxn>
                <a:cxn ang="0">
                  <a:pos x="T6" y="T7"/>
                </a:cxn>
                <a:cxn ang="0">
                  <a:pos x="T8" y="T9"/>
                </a:cxn>
              </a:cxnLst>
              <a:rect l="0" t="0" r="r" b="b"/>
              <a:pathLst>
                <a:path w="578706" h="167036">
                  <a:moveTo>
                    <a:pt x="0" y="139038"/>
                  </a:moveTo>
                  <a:cubicBezTo>
                    <a:pt x="66615" y="153037"/>
                    <a:pt x="133231" y="167036"/>
                    <a:pt x="183548" y="144765"/>
                  </a:cubicBezTo>
                  <a:cubicBezTo>
                    <a:pt x="233865" y="122494"/>
                    <a:pt x="259908" y="10818"/>
                    <a:pt x="301905" y="5409"/>
                  </a:cubicBezTo>
                  <a:cubicBezTo>
                    <a:pt x="343902" y="0"/>
                    <a:pt x="389400" y="92904"/>
                    <a:pt x="435533" y="112312"/>
                  </a:cubicBezTo>
                  <a:cubicBezTo>
                    <a:pt x="481666" y="131720"/>
                    <a:pt x="555480" y="120266"/>
                    <a:pt x="578706" y="1218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65" name="Group 421">
              <a:extLst>
                <a:ext uri="{FF2B5EF4-FFF2-40B4-BE49-F238E27FC236}">
                  <a16:creationId xmlns:a16="http://schemas.microsoft.com/office/drawing/2014/main" id="{FCEF44AF-1DB6-452E-BF82-F2E2B9B4AAEC}"/>
                </a:ext>
              </a:extLst>
            </p:cNvPr>
            <p:cNvGrpSpPr>
              <a:grpSpLocks/>
            </p:cNvGrpSpPr>
            <p:nvPr/>
          </p:nvGrpSpPr>
          <p:grpSpPr bwMode="auto">
            <a:xfrm>
              <a:off x="1094554" y="1062682"/>
              <a:ext cx="15435" cy="15417"/>
              <a:chOff x="1089352" y="1060889"/>
              <a:chExt cx="15434" cy="15417"/>
            </a:xfrm>
          </p:grpSpPr>
          <p:sp>
            <p:nvSpPr>
              <p:cNvPr id="90" name="Oval 422">
                <a:extLst>
                  <a:ext uri="{FF2B5EF4-FFF2-40B4-BE49-F238E27FC236}">
                    <a16:creationId xmlns:a16="http://schemas.microsoft.com/office/drawing/2014/main" id="{2F9DE791-7E79-4F53-8E9C-C92E2AE19BE2}"/>
                  </a:ext>
                </a:extLst>
              </p:cNvPr>
              <p:cNvSpPr>
                <a:spLocks noChangeArrowheads="1"/>
              </p:cNvSpPr>
              <p:nvPr/>
            </p:nvSpPr>
            <p:spPr bwMode="auto">
              <a:xfrm>
                <a:off x="1089411" y="1060910"/>
                <a:ext cx="14807" cy="14671"/>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grpSp>
            <p:nvGrpSpPr>
              <p:cNvPr id="91" name="Group 423">
                <a:extLst>
                  <a:ext uri="{FF2B5EF4-FFF2-40B4-BE49-F238E27FC236}">
                    <a16:creationId xmlns:a16="http://schemas.microsoft.com/office/drawing/2014/main" id="{62EFAA9F-276D-4DD6-AEE5-2945A233F6CD}"/>
                  </a:ext>
                </a:extLst>
              </p:cNvPr>
              <p:cNvGrpSpPr>
                <a:grpSpLocks/>
              </p:cNvGrpSpPr>
              <p:nvPr/>
            </p:nvGrpSpPr>
            <p:grpSpPr bwMode="auto">
              <a:xfrm>
                <a:off x="1089418" y="1065197"/>
                <a:ext cx="7381" cy="9801"/>
                <a:chOff x="1089231" y="1067808"/>
                <a:chExt cx="11927" cy="15838"/>
              </a:xfrm>
            </p:grpSpPr>
            <p:sp>
              <p:nvSpPr>
                <p:cNvPr id="361" name="Freeform 424">
                  <a:extLst>
                    <a:ext uri="{FF2B5EF4-FFF2-40B4-BE49-F238E27FC236}">
                      <a16:creationId xmlns:a16="http://schemas.microsoft.com/office/drawing/2014/main" id="{E27B7C1E-6664-430B-9752-E0A994A8003F}"/>
                    </a:ext>
                  </a:extLst>
                </p:cNvPr>
                <p:cNvSpPr>
                  <a:spLocks/>
                </p:cNvSpPr>
                <p:nvPr/>
              </p:nvSpPr>
              <p:spPr bwMode="auto">
                <a:xfrm>
                  <a:off x="1089942" y="1067808"/>
                  <a:ext cx="11216" cy="15728"/>
                </a:xfrm>
                <a:custGeom>
                  <a:avLst/>
                  <a:gdLst>
                    <a:gd name="T0" fmla="*/ 0 w 1121554"/>
                    <a:gd name="T1" fmla="*/ 231344 h 1572829"/>
                    <a:gd name="T2" fmla="*/ 279248 w 1121554"/>
                    <a:gd name="T3" fmla="*/ 171114 h 1572829"/>
                    <a:gd name="T4" fmla="*/ 509217 w 1121554"/>
                    <a:gd name="T5" fmla="*/ 94458 h 1572829"/>
                    <a:gd name="T6" fmla="*/ 870596 w 1121554"/>
                    <a:gd name="T7" fmla="*/ 6388 h 1572829"/>
                    <a:gd name="T8" fmla="*/ 1040335 w 1121554"/>
                    <a:gd name="T9" fmla="*/ 56130 h 1572829"/>
                    <a:gd name="T10" fmla="*/ 1073188 w 1121554"/>
                    <a:gd name="T11" fmla="*/ 220393 h 1572829"/>
                    <a:gd name="T12" fmla="*/ 1116991 w 1121554"/>
                    <a:gd name="T13" fmla="*/ 484586 h 1572829"/>
                    <a:gd name="T14" fmla="*/ 1100565 w 1121554"/>
                    <a:gd name="T15" fmla="*/ 702233 h 1572829"/>
                    <a:gd name="T16" fmla="*/ 1078663 w 1121554"/>
                    <a:gd name="T17" fmla="*/ 997907 h 1572829"/>
                    <a:gd name="T18" fmla="*/ 1040335 w 1121554"/>
                    <a:gd name="T19" fmla="*/ 1238827 h 1572829"/>
                    <a:gd name="T20" fmla="*/ 930826 w 1121554"/>
                    <a:gd name="T21" fmla="*/ 1441418 h 1572829"/>
                    <a:gd name="T22" fmla="*/ 848694 w 1121554"/>
                    <a:gd name="T23" fmla="*/ 1507124 h 1572829"/>
                    <a:gd name="T24" fmla="*/ 618726 w 1121554"/>
                    <a:gd name="T25" fmla="*/ 1572829 h 157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1554" h="1572829">
                      <a:moveTo>
                        <a:pt x="0" y="231344"/>
                      </a:moveTo>
                      <a:cubicBezTo>
                        <a:pt x="97189" y="212636"/>
                        <a:pt x="194379" y="193928"/>
                        <a:pt x="279248" y="171114"/>
                      </a:cubicBezTo>
                      <a:cubicBezTo>
                        <a:pt x="364117" y="148300"/>
                        <a:pt x="410659" y="121912"/>
                        <a:pt x="509217" y="94458"/>
                      </a:cubicBezTo>
                      <a:cubicBezTo>
                        <a:pt x="607775" y="67004"/>
                        <a:pt x="782076" y="12776"/>
                        <a:pt x="870596" y="6388"/>
                      </a:cubicBezTo>
                      <a:cubicBezTo>
                        <a:pt x="959116" y="0"/>
                        <a:pt x="1006570" y="20463"/>
                        <a:pt x="1040335" y="56130"/>
                      </a:cubicBezTo>
                      <a:cubicBezTo>
                        <a:pt x="1074100" y="91797"/>
                        <a:pt x="1060412" y="148984"/>
                        <a:pt x="1073188" y="220393"/>
                      </a:cubicBezTo>
                      <a:cubicBezTo>
                        <a:pt x="1085964" y="291802"/>
                        <a:pt x="1112428" y="404279"/>
                        <a:pt x="1116991" y="484586"/>
                      </a:cubicBezTo>
                      <a:cubicBezTo>
                        <a:pt x="1121554" y="564893"/>
                        <a:pt x="1106953" y="616680"/>
                        <a:pt x="1100565" y="702233"/>
                      </a:cubicBezTo>
                      <a:cubicBezTo>
                        <a:pt x="1094177" y="787786"/>
                        <a:pt x="1088701" y="908475"/>
                        <a:pt x="1078663" y="997907"/>
                      </a:cubicBezTo>
                      <a:cubicBezTo>
                        <a:pt x="1068625" y="1087339"/>
                        <a:pt x="1064975" y="1164908"/>
                        <a:pt x="1040335" y="1238827"/>
                      </a:cubicBezTo>
                      <a:cubicBezTo>
                        <a:pt x="1015695" y="1312746"/>
                        <a:pt x="962766" y="1396702"/>
                        <a:pt x="930826" y="1441418"/>
                      </a:cubicBezTo>
                      <a:cubicBezTo>
                        <a:pt x="898886" y="1486134"/>
                        <a:pt x="900711" y="1485222"/>
                        <a:pt x="848694" y="1507124"/>
                      </a:cubicBezTo>
                      <a:cubicBezTo>
                        <a:pt x="796677" y="1529026"/>
                        <a:pt x="707701" y="1550927"/>
                        <a:pt x="618726" y="1572829"/>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2" name="Freeform 425">
                  <a:extLst>
                    <a:ext uri="{FF2B5EF4-FFF2-40B4-BE49-F238E27FC236}">
                      <a16:creationId xmlns:a16="http://schemas.microsoft.com/office/drawing/2014/main" id="{82F4363B-1849-496A-BB69-D19B1E4E45AB}"/>
                    </a:ext>
                  </a:extLst>
                </p:cNvPr>
                <p:cNvSpPr>
                  <a:spLocks/>
                </p:cNvSpPr>
                <p:nvPr/>
              </p:nvSpPr>
              <p:spPr bwMode="auto">
                <a:xfrm>
                  <a:off x="1089231" y="1069838"/>
                  <a:ext cx="7063" cy="13808"/>
                </a:xfrm>
                <a:custGeom>
                  <a:avLst/>
                  <a:gdLst>
                    <a:gd name="T0" fmla="*/ 706334 w 706334"/>
                    <a:gd name="T1" fmla="*/ 1380726 h 1380726"/>
                    <a:gd name="T2" fmla="*/ 574923 w 706334"/>
                    <a:gd name="T3" fmla="*/ 1293119 h 1380726"/>
                    <a:gd name="T4" fmla="*/ 383282 w 706334"/>
                    <a:gd name="T5" fmla="*/ 1167184 h 1380726"/>
                    <a:gd name="T6" fmla="*/ 301151 w 706334"/>
                    <a:gd name="T7" fmla="*/ 1068626 h 1380726"/>
                    <a:gd name="T8" fmla="*/ 142363 w 706334"/>
                    <a:gd name="T9" fmla="*/ 866034 h 1380726"/>
                    <a:gd name="T10" fmla="*/ 32854 w 706334"/>
                    <a:gd name="T11" fmla="*/ 570360 h 1380726"/>
                    <a:gd name="T12" fmla="*/ 5476 w 706334"/>
                    <a:gd name="T13" fmla="*/ 323964 h 1380726"/>
                    <a:gd name="T14" fmla="*/ 5476 w 706334"/>
                    <a:gd name="T15" fmla="*/ 126848 h 1380726"/>
                    <a:gd name="T16" fmla="*/ 38329 w 706334"/>
                    <a:gd name="T17" fmla="*/ 17339 h 1380726"/>
                    <a:gd name="T18" fmla="*/ 93084 w 706334"/>
                    <a:gd name="T19" fmla="*/ 22815 h 1380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334" h="1380726">
                      <a:moveTo>
                        <a:pt x="706334" y="1380726"/>
                      </a:moveTo>
                      <a:cubicBezTo>
                        <a:pt x="667549" y="1354717"/>
                        <a:pt x="628765" y="1328709"/>
                        <a:pt x="574923" y="1293119"/>
                      </a:cubicBezTo>
                      <a:cubicBezTo>
                        <a:pt x="521081" y="1257529"/>
                        <a:pt x="428911" y="1204599"/>
                        <a:pt x="383282" y="1167184"/>
                      </a:cubicBezTo>
                      <a:cubicBezTo>
                        <a:pt x="337653" y="1129769"/>
                        <a:pt x="341304" y="1118818"/>
                        <a:pt x="301151" y="1068626"/>
                      </a:cubicBezTo>
                      <a:cubicBezTo>
                        <a:pt x="260998" y="1018434"/>
                        <a:pt x="187079" y="949078"/>
                        <a:pt x="142363" y="866034"/>
                      </a:cubicBezTo>
                      <a:cubicBezTo>
                        <a:pt x="97647" y="782990"/>
                        <a:pt x="55668" y="660705"/>
                        <a:pt x="32854" y="570360"/>
                      </a:cubicBezTo>
                      <a:cubicBezTo>
                        <a:pt x="10040" y="480015"/>
                        <a:pt x="10039" y="397883"/>
                        <a:pt x="5476" y="323964"/>
                      </a:cubicBezTo>
                      <a:cubicBezTo>
                        <a:pt x="913" y="250045"/>
                        <a:pt x="0" y="177952"/>
                        <a:pt x="5476" y="126848"/>
                      </a:cubicBezTo>
                      <a:cubicBezTo>
                        <a:pt x="10952" y="75744"/>
                        <a:pt x="23728" y="34678"/>
                        <a:pt x="38329" y="17339"/>
                      </a:cubicBezTo>
                      <a:cubicBezTo>
                        <a:pt x="52930" y="0"/>
                        <a:pt x="73007" y="11407"/>
                        <a:pt x="93084" y="22815"/>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2" name="Freeform 426">
                <a:extLst>
                  <a:ext uri="{FF2B5EF4-FFF2-40B4-BE49-F238E27FC236}">
                    <a16:creationId xmlns:a16="http://schemas.microsoft.com/office/drawing/2014/main" id="{1E59D320-623A-4B55-BF86-EE50221A4715}"/>
                  </a:ext>
                </a:extLst>
              </p:cNvPr>
              <p:cNvSpPr>
                <a:spLocks/>
              </p:cNvSpPr>
              <p:nvPr/>
            </p:nvSpPr>
            <p:spPr bwMode="auto">
              <a:xfrm>
                <a:off x="1096450" y="1062469"/>
                <a:ext cx="5013" cy="11784"/>
              </a:xfrm>
              <a:custGeom>
                <a:avLst/>
                <a:gdLst>
                  <a:gd name="T0" fmla="*/ 810214 w 810214"/>
                  <a:gd name="T1" fmla="*/ 0 h 1904418"/>
                  <a:gd name="T2" fmla="*/ 574770 w 810214"/>
                  <a:gd name="T3" fmla="*/ 109509 h 1904418"/>
                  <a:gd name="T4" fmla="*/ 284571 w 810214"/>
                  <a:gd name="T5" fmla="*/ 251871 h 1904418"/>
                  <a:gd name="T6" fmla="*/ 87455 w 810214"/>
                  <a:gd name="T7" fmla="*/ 481840 h 1904418"/>
                  <a:gd name="T8" fmla="*/ 37263 w 810214"/>
                  <a:gd name="T9" fmla="*/ 728235 h 1904418"/>
                  <a:gd name="T10" fmla="*/ 43651 w 810214"/>
                  <a:gd name="T11" fmla="*/ 892499 h 1904418"/>
                  <a:gd name="T12" fmla="*/ 27225 w 810214"/>
                  <a:gd name="T13" fmla="*/ 1133418 h 1904418"/>
                  <a:gd name="T14" fmla="*/ 5323 w 810214"/>
                  <a:gd name="T15" fmla="*/ 1357912 h 1904418"/>
                  <a:gd name="T16" fmla="*/ 5323 w 810214"/>
                  <a:gd name="T17" fmla="*/ 1571454 h 1904418"/>
                  <a:gd name="T18" fmla="*/ 37263 w 810214"/>
                  <a:gd name="T19" fmla="*/ 1730242 h 1904418"/>
                  <a:gd name="T20" fmla="*/ 175062 w 810214"/>
                  <a:gd name="T21" fmla="*/ 1795948 h 1904418"/>
                  <a:gd name="T22" fmla="*/ 580245 w 810214"/>
                  <a:gd name="T23" fmla="*/ 1883555 h 1904418"/>
                  <a:gd name="T24" fmla="*/ 755460 w 810214"/>
                  <a:gd name="T25" fmla="*/ 1904418 h 190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214" h="1904418">
                    <a:moveTo>
                      <a:pt x="810214" y="0"/>
                    </a:moveTo>
                    <a:cubicBezTo>
                      <a:pt x="736295" y="33765"/>
                      <a:pt x="662377" y="67530"/>
                      <a:pt x="574770" y="109509"/>
                    </a:cubicBezTo>
                    <a:cubicBezTo>
                      <a:pt x="487163" y="151488"/>
                      <a:pt x="365790" y="189816"/>
                      <a:pt x="284571" y="251871"/>
                    </a:cubicBezTo>
                    <a:cubicBezTo>
                      <a:pt x="203352" y="313926"/>
                      <a:pt x="128673" y="402446"/>
                      <a:pt x="87455" y="481840"/>
                    </a:cubicBezTo>
                    <a:cubicBezTo>
                      <a:pt x="46237" y="561234"/>
                      <a:pt x="44564" y="659792"/>
                      <a:pt x="37263" y="728235"/>
                    </a:cubicBezTo>
                    <a:cubicBezTo>
                      <a:pt x="29962" y="796678"/>
                      <a:pt x="45324" y="824969"/>
                      <a:pt x="43651" y="892499"/>
                    </a:cubicBezTo>
                    <a:cubicBezTo>
                      <a:pt x="41978" y="960029"/>
                      <a:pt x="33613" y="1055849"/>
                      <a:pt x="27225" y="1133418"/>
                    </a:cubicBezTo>
                    <a:cubicBezTo>
                      <a:pt x="20837" y="1210987"/>
                      <a:pt x="8973" y="1284906"/>
                      <a:pt x="5323" y="1357912"/>
                    </a:cubicBezTo>
                    <a:cubicBezTo>
                      <a:pt x="1673" y="1430918"/>
                      <a:pt x="0" y="1509399"/>
                      <a:pt x="5323" y="1571454"/>
                    </a:cubicBezTo>
                    <a:cubicBezTo>
                      <a:pt x="10646" y="1633509"/>
                      <a:pt x="8973" y="1692826"/>
                      <a:pt x="37263" y="1730242"/>
                    </a:cubicBezTo>
                    <a:cubicBezTo>
                      <a:pt x="65553" y="1767658"/>
                      <a:pt x="84565" y="1770396"/>
                      <a:pt x="175062" y="1795948"/>
                    </a:cubicBezTo>
                    <a:cubicBezTo>
                      <a:pt x="265559" y="1821500"/>
                      <a:pt x="483512" y="1865477"/>
                      <a:pt x="580245" y="1883555"/>
                    </a:cubicBezTo>
                    <a:cubicBezTo>
                      <a:pt x="676978" y="1901633"/>
                      <a:pt x="716219" y="1903025"/>
                      <a:pt x="755460" y="1904418"/>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3" name="Group 427">
                <a:extLst>
                  <a:ext uri="{FF2B5EF4-FFF2-40B4-BE49-F238E27FC236}">
                    <a16:creationId xmlns:a16="http://schemas.microsoft.com/office/drawing/2014/main" id="{D65D3C57-B4CE-4913-A873-329C84368EFC}"/>
                  </a:ext>
                </a:extLst>
              </p:cNvPr>
              <p:cNvGrpSpPr>
                <a:grpSpLocks/>
              </p:cNvGrpSpPr>
              <p:nvPr/>
            </p:nvGrpSpPr>
            <p:grpSpPr bwMode="auto">
              <a:xfrm>
                <a:off x="1089556" y="1067688"/>
                <a:ext cx="5468" cy="5826"/>
                <a:chOff x="1089340" y="1071876"/>
                <a:chExt cx="8834" cy="9415"/>
              </a:xfrm>
            </p:grpSpPr>
            <p:sp>
              <p:nvSpPr>
                <p:cNvPr id="359" name="Freeform 428">
                  <a:extLst>
                    <a:ext uri="{FF2B5EF4-FFF2-40B4-BE49-F238E27FC236}">
                      <a16:creationId xmlns:a16="http://schemas.microsoft.com/office/drawing/2014/main" id="{41C20E92-B506-4753-A71D-A2A243A5223C}"/>
                    </a:ext>
                  </a:extLst>
                </p:cNvPr>
                <p:cNvSpPr>
                  <a:spLocks/>
                </p:cNvSpPr>
                <p:nvPr/>
              </p:nvSpPr>
              <p:spPr bwMode="auto">
                <a:xfrm>
                  <a:off x="1089450" y="1071876"/>
                  <a:ext cx="8724" cy="9415"/>
                </a:xfrm>
                <a:custGeom>
                  <a:avLst/>
                  <a:gdLst>
                    <a:gd name="T0" fmla="*/ 0 w 872421"/>
                    <a:gd name="T1" fmla="*/ 201103 h 941565"/>
                    <a:gd name="T2" fmla="*/ 202591 w 872421"/>
                    <a:gd name="T3" fmla="*/ 158576 h 941565"/>
                    <a:gd name="T4" fmla="*/ 361379 w 872421"/>
                    <a:gd name="T5" fmla="*/ 158576 h 941565"/>
                    <a:gd name="T6" fmla="*/ 553020 w 872421"/>
                    <a:gd name="T7" fmla="*/ 70968 h 941565"/>
                    <a:gd name="T8" fmla="*/ 782989 w 872421"/>
                    <a:gd name="T9" fmla="*/ 21689 h 941565"/>
                    <a:gd name="T10" fmla="*/ 859645 w 872421"/>
                    <a:gd name="T11" fmla="*/ 201103 h 941565"/>
                    <a:gd name="T12" fmla="*/ 859645 w 872421"/>
                    <a:gd name="T13" fmla="*/ 273560 h 941565"/>
                    <a:gd name="T14" fmla="*/ 826793 w 872421"/>
                    <a:gd name="T15" fmla="*/ 498053 h 941565"/>
                    <a:gd name="T16" fmla="*/ 832268 w 872421"/>
                    <a:gd name="T17" fmla="*/ 689694 h 941565"/>
                    <a:gd name="T18" fmla="*/ 750136 w 872421"/>
                    <a:gd name="T19" fmla="*/ 804679 h 941565"/>
                    <a:gd name="T20" fmla="*/ 602299 w 872421"/>
                    <a:gd name="T21" fmla="*/ 870384 h 941565"/>
                    <a:gd name="T22" fmla="*/ 432560 w 872421"/>
                    <a:gd name="T23" fmla="*/ 903237 h 941565"/>
                    <a:gd name="T24" fmla="*/ 323051 w 872421"/>
                    <a:gd name="T25" fmla="*/ 941565 h 94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421" h="941565">
                      <a:moveTo>
                        <a:pt x="0" y="201103"/>
                      </a:moveTo>
                      <a:cubicBezTo>
                        <a:pt x="71180" y="183383"/>
                        <a:pt x="142361" y="165664"/>
                        <a:pt x="202591" y="158576"/>
                      </a:cubicBezTo>
                      <a:cubicBezTo>
                        <a:pt x="262821" y="151488"/>
                        <a:pt x="302974" y="173177"/>
                        <a:pt x="361379" y="158576"/>
                      </a:cubicBezTo>
                      <a:cubicBezTo>
                        <a:pt x="419784" y="143975"/>
                        <a:pt x="482752" y="93782"/>
                        <a:pt x="553020" y="70968"/>
                      </a:cubicBezTo>
                      <a:cubicBezTo>
                        <a:pt x="623288" y="48154"/>
                        <a:pt x="731885" y="0"/>
                        <a:pt x="782989" y="21689"/>
                      </a:cubicBezTo>
                      <a:cubicBezTo>
                        <a:pt x="834093" y="43378"/>
                        <a:pt x="846869" y="159125"/>
                        <a:pt x="859645" y="201103"/>
                      </a:cubicBezTo>
                      <a:cubicBezTo>
                        <a:pt x="872421" y="243081"/>
                        <a:pt x="865120" y="224068"/>
                        <a:pt x="859645" y="273560"/>
                      </a:cubicBezTo>
                      <a:cubicBezTo>
                        <a:pt x="854170" y="323052"/>
                        <a:pt x="831356" y="428697"/>
                        <a:pt x="826793" y="498053"/>
                      </a:cubicBezTo>
                      <a:cubicBezTo>
                        <a:pt x="822230" y="567409"/>
                        <a:pt x="845044" y="638590"/>
                        <a:pt x="832268" y="689694"/>
                      </a:cubicBezTo>
                      <a:cubicBezTo>
                        <a:pt x="819492" y="740798"/>
                        <a:pt x="788464" y="774564"/>
                        <a:pt x="750136" y="804679"/>
                      </a:cubicBezTo>
                      <a:cubicBezTo>
                        <a:pt x="711808" y="834794"/>
                        <a:pt x="655228" y="853958"/>
                        <a:pt x="602299" y="870384"/>
                      </a:cubicBezTo>
                      <a:cubicBezTo>
                        <a:pt x="549370" y="886810"/>
                        <a:pt x="479101" y="891374"/>
                        <a:pt x="432560" y="903237"/>
                      </a:cubicBezTo>
                      <a:cubicBezTo>
                        <a:pt x="386019" y="915100"/>
                        <a:pt x="354535" y="928332"/>
                        <a:pt x="323051" y="9415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0" name="Freeform 429">
                  <a:extLst>
                    <a:ext uri="{FF2B5EF4-FFF2-40B4-BE49-F238E27FC236}">
                      <a16:creationId xmlns:a16="http://schemas.microsoft.com/office/drawing/2014/main" id="{C6FBBDE1-D989-4751-BAA7-5899DFA92B11}"/>
                    </a:ext>
                  </a:extLst>
                </p:cNvPr>
                <p:cNvSpPr>
                  <a:spLocks/>
                </p:cNvSpPr>
                <p:nvPr/>
              </p:nvSpPr>
              <p:spPr bwMode="auto">
                <a:xfrm>
                  <a:off x="1089340" y="1074064"/>
                  <a:ext cx="3285" cy="7227"/>
                </a:xfrm>
                <a:custGeom>
                  <a:avLst/>
                  <a:gdLst>
                    <a:gd name="T0" fmla="*/ 328527 w 328527"/>
                    <a:gd name="T1" fmla="*/ 722759 h 722759"/>
                    <a:gd name="T2" fmla="*/ 273772 w 328527"/>
                    <a:gd name="T3" fmla="*/ 607774 h 722759"/>
                    <a:gd name="T4" fmla="*/ 153312 w 328527"/>
                    <a:gd name="T5" fmla="*/ 492790 h 722759"/>
                    <a:gd name="T6" fmla="*/ 82132 w 328527"/>
                    <a:gd name="T7" fmla="*/ 328527 h 722759"/>
                    <a:gd name="T8" fmla="*/ 21902 w 328527"/>
                    <a:gd name="T9" fmla="*/ 169739 h 722759"/>
                    <a:gd name="T10" fmla="*/ 0 w 328527"/>
                    <a:gd name="T11" fmla="*/ 0 h 722759"/>
                  </a:gdLst>
                  <a:ahLst/>
                  <a:cxnLst>
                    <a:cxn ang="0">
                      <a:pos x="T0" y="T1"/>
                    </a:cxn>
                    <a:cxn ang="0">
                      <a:pos x="T2" y="T3"/>
                    </a:cxn>
                    <a:cxn ang="0">
                      <a:pos x="T4" y="T5"/>
                    </a:cxn>
                    <a:cxn ang="0">
                      <a:pos x="T6" y="T7"/>
                    </a:cxn>
                    <a:cxn ang="0">
                      <a:pos x="T8" y="T9"/>
                    </a:cxn>
                    <a:cxn ang="0">
                      <a:pos x="T10" y="T11"/>
                    </a:cxn>
                  </a:cxnLst>
                  <a:rect l="0" t="0" r="r" b="b"/>
                  <a:pathLst>
                    <a:path w="328527" h="722759">
                      <a:moveTo>
                        <a:pt x="328527" y="722759"/>
                      </a:moveTo>
                      <a:cubicBezTo>
                        <a:pt x="315750" y="684430"/>
                        <a:pt x="302974" y="646102"/>
                        <a:pt x="273772" y="607774"/>
                      </a:cubicBezTo>
                      <a:cubicBezTo>
                        <a:pt x="244570" y="569446"/>
                        <a:pt x="185252" y="539331"/>
                        <a:pt x="153312" y="492790"/>
                      </a:cubicBezTo>
                      <a:cubicBezTo>
                        <a:pt x="121372" y="446249"/>
                        <a:pt x="104034" y="382369"/>
                        <a:pt x="82132" y="328527"/>
                      </a:cubicBezTo>
                      <a:cubicBezTo>
                        <a:pt x="60230" y="274685"/>
                        <a:pt x="35591" y="224493"/>
                        <a:pt x="21902" y="169739"/>
                      </a:cubicBezTo>
                      <a:cubicBezTo>
                        <a:pt x="8213" y="114985"/>
                        <a:pt x="1825" y="32853"/>
                        <a:pt x="0"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4" name="Freeform 430">
                <a:extLst>
                  <a:ext uri="{FF2B5EF4-FFF2-40B4-BE49-F238E27FC236}">
                    <a16:creationId xmlns:a16="http://schemas.microsoft.com/office/drawing/2014/main" id="{3BF9CB06-6031-49E6-9B90-E767DBE3FB52}"/>
                  </a:ext>
                </a:extLst>
              </p:cNvPr>
              <p:cNvSpPr>
                <a:spLocks/>
              </p:cNvSpPr>
              <p:nvPr/>
            </p:nvSpPr>
            <p:spPr bwMode="auto">
              <a:xfrm>
                <a:off x="1101020" y="1062502"/>
                <a:ext cx="3179" cy="11859"/>
              </a:xfrm>
              <a:custGeom>
                <a:avLst/>
                <a:gdLst>
                  <a:gd name="T0" fmla="*/ 0 w 513779"/>
                  <a:gd name="T1" fmla="*/ 1916407 h 1916407"/>
                  <a:gd name="T2" fmla="*/ 131411 w 513779"/>
                  <a:gd name="T3" fmla="*/ 1795947 h 1916407"/>
                  <a:gd name="T4" fmla="*/ 284724 w 513779"/>
                  <a:gd name="T5" fmla="*/ 1623471 h 1916407"/>
                  <a:gd name="T6" fmla="*/ 448987 w 513779"/>
                  <a:gd name="T7" fmla="*/ 1308632 h 1916407"/>
                  <a:gd name="T8" fmla="*/ 508304 w 513779"/>
                  <a:gd name="T9" fmla="*/ 1007483 h 1916407"/>
                  <a:gd name="T10" fmla="*/ 481840 w 513779"/>
                  <a:gd name="T11" fmla="*/ 646103 h 1916407"/>
                  <a:gd name="T12" fmla="*/ 355904 w 513779"/>
                  <a:gd name="T13" fmla="*/ 334002 h 1916407"/>
                  <a:gd name="T14" fmla="*/ 186166 w 513779"/>
                  <a:gd name="T15" fmla="*/ 87607 h 1916407"/>
                  <a:gd name="T16" fmla="*/ 54755 w 513779"/>
                  <a:gd name="T17" fmla="*/ 0 h 191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779" h="1916407">
                    <a:moveTo>
                      <a:pt x="0" y="1916407"/>
                    </a:moveTo>
                    <a:cubicBezTo>
                      <a:pt x="41978" y="1880588"/>
                      <a:pt x="83957" y="1844770"/>
                      <a:pt x="131411" y="1795947"/>
                    </a:cubicBezTo>
                    <a:cubicBezTo>
                      <a:pt x="178865" y="1747124"/>
                      <a:pt x="231795" y="1704690"/>
                      <a:pt x="284724" y="1623471"/>
                    </a:cubicBezTo>
                    <a:cubicBezTo>
                      <a:pt x="337653" y="1542252"/>
                      <a:pt x="411724" y="1411297"/>
                      <a:pt x="448987" y="1308632"/>
                    </a:cubicBezTo>
                    <a:cubicBezTo>
                      <a:pt x="486250" y="1205967"/>
                      <a:pt x="502829" y="1117904"/>
                      <a:pt x="508304" y="1007483"/>
                    </a:cubicBezTo>
                    <a:cubicBezTo>
                      <a:pt x="513779" y="897062"/>
                      <a:pt x="507240" y="758350"/>
                      <a:pt x="481840" y="646103"/>
                    </a:cubicBezTo>
                    <a:cubicBezTo>
                      <a:pt x="456440" y="533856"/>
                      <a:pt x="405183" y="427085"/>
                      <a:pt x="355904" y="334002"/>
                    </a:cubicBezTo>
                    <a:cubicBezTo>
                      <a:pt x="306625" y="240919"/>
                      <a:pt x="236357" y="143274"/>
                      <a:pt x="186166" y="87607"/>
                    </a:cubicBezTo>
                    <a:cubicBezTo>
                      <a:pt x="135975" y="31940"/>
                      <a:pt x="95365" y="15970"/>
                      <a:pt x="54755" y="0"/>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5" name="Group 431">
                <a:extLst>
                  <a:ext uri="{FF2B5EF4-FFF2-40B4-BE49-F238E27FC236}">
                    <a16:creationId xmlns:a16="http://schemas.microsoft.com/office/drawing/2014/main" id="{8F43DAD9-1BE5-4A33-A94E-F43DA2C5492F}"/>
                  </a:ext>
                </a:extLst>
              </p:cNvPr>
              <p:cNvGrpSpPr>
                <a:grpSpLocks/>
              </p:cNvGrpSpPr>
              <p:nvPr/>
            </p:nvGrpSpPr>
            <p:grpSpPr bwMode="auto">
              <a:xfrm>
                <a:off x="1098293" y="1064120"/>
                <a:ext cx="5896" cy="8381"/>
                <a:chOff x="1103841" y="1066188"/>
                <a:chExt cx="9527" cy="13543"/>
              </a:xfrm>
            </p:grpSpPr>
            <p:sp>
              <p:nvSpPr>
                <p:cNvPr id="357" name="Freeform 432">
                  <a:extLst>
                    <a:ext uri="{FF2B5EF4-FFF2-40B4-BE49-F238E27FC236}">
                      <a16:creationId xmlns:a16="http://schemas.microsoft.com/office/drawing/2014/main" id="{90CFDFC6-D312-41E7-BF62-D9E12C13A388}"/>
                    </a:ext>
                  </a:extLst>
                </p:cNvPr>
                <p:cNvSpPr>
                  <a:spLocks/>
                </p:cNvSpPr>
                <p:nvPr/>
              </p:nvSpPr>
              <p:spPr bwMode="auto">
                <a:xfrm>
                  <a:off x="1103841" y="1066224"/>
                  <a:ext cx="7620" cy="13507"/>
                </a:xfrm>
                <a:custGeom>
                  <a:avLst/>
                  <a:gdLst>
                    <a:gd name="T0" fmla="*/ 740099 w 740099"/>
                    <a:gd name="T1" fmla="*/ 1315116 h 1350707"/>
                    <a:gd name="T2" fmla="*/ 647016 w 740099"/>
                    <a:gd name="T3" fmla="*/ 1347969 h 1350707"/>
                    <a:gd name="T4" fmla="*/ 471802 w 740099"/>
                    <a:gd name="T5" fmla="*/ 1331542 h 1350707"/>
                    <a:gd name="T6" fmla="*/ 340391 w 740099"/>
                    <a:gd name="T7" fmla="*/ 1320592 h 1350707"/>
                    <a:gd name="T8" fmla="*/ 50192 w 740099"/>
                    <a:gd name="T9" fmla="*/ 1254886 h 1350707"/>
                    <a:gd name="T10" fmla="*/ 39241 w 740099"/>
                    <a:gd name="T11" fmla="*/ 1090623 h 1350707"/>
                    <a:gd name="T12" fmla="*/ 50192 w 740099"/>
                    <a:gd name="T13" fmla="*/ 975638 h 1350707"/>
                    <a:gd name="T14" fmla="*/ 110422 w 740099"/>
                    <a:gd name="T15" fmla="*/ 729243 h 1350707"/>
                    <a:gd name="T16" fmla="*/ 137799 w 740099"/>
                    <a:gd name="T17" fmla="*/ 449995 h 1350707"/>
                    <a:gd name="T18" fmla="*/ 198029 w 740099"/>
                    <a:gd name="T19" fmla="*/ 302158 h 1350707"/>
                    <a:gd name="T20" fmla="*/ 258259 w 740099"/>
                    <a:gd name="T21" fmla="*/ 198125 h 1350707"/>
                    <a:gd name="T22" fmla="*/ 614163 w 740099"/>
                    <a:gd name="T23" fmla="*/ 99566 h 1350707"/>
                    <a:gd name="T24" fmla="*/ 740099 w 740099"/>
                    <a:gd name="T25" fmla="*/ 0 h 1350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099" h="1350707">
                      <a:moveTo>
                        <a:pt x="740099" y="1315116"/>
                      </a:moveTo>
                      <a:cubicBezTo>
                        <a:pt x="715915" y="1330173"/>
                        <a:pt x="691732" y="1345231"/>
                        <a:pt x="647016" y="1347969"/>
                      </a:cubicBezTo>
                      <a:cubicBezTo>
                        <a:pt x="602300" y="1350707"/>
                        <a:pt x="522906" y="1336105"/>
                        <a:pt x="471802" y="1331542"/>
                      </a:cubicBezTo>
                      <a:cubicBezTo>
                        <a:pt x="420698" y="1326979"/>
                        <a:pt x="410659" y="1333368"/>
                        <a:pt x="340391" y="1320592"/>
                      </a:cubicBezTo>
                      <a:cubicBezTo>
                        <a:pt x="270123" y="1307816"/>
                        <a:pt x="100384" y="1293214"/>
                        <a:pt x="50192" y="1254886"/>
                      </a:cubicBezTo>
                      <a:cubicBezTo>
                        <a:pt x="0" y="1216558"/>
                        <a:pt x="39241" y="1137164"/>
                        <a:pt x="39241" y="1090623"/>
                      </a:cubicBezTo>
                      <a:cubicBezTo>
                        <a:pt x="39241" y="1044082"/>
                        <a:pt x="38329" y="1035868"/>
                        <a:pt x="50192" y="975638"/>
                      </a:cubicBezTo>
                      <a:cubicBezTo>
                        <a:pt x="62055" y="915408"/>
                        <a:pt x="95821" y="816850"/>
                        <a:pt x="110422" y="729243"/>
                      </a:cubicBezTo>
                      <a:cubicBezTo>
                        <a:pt x="125023" y="641636"/>
                        <a:pt x="123198" y="521176"/>
                        <a:pt x="137799" y="449995"/>
                      </a:cubicBezTo>
                      <a:cubicBezTo>
                        <a:pt x="152400" y="378814"/>
                        <a:pt x="177952" y="344136"/>
                        <a:pt x="198029" y="302158"/>
                      </a:cubicBezTo>
                      <a:cubicBezTo>
                        <a:pt x="218106" y="260180"/>
                        <a:pt x="188903" y="231890"/>
                        <a:pt x="258259" y="198125"/>
                      </a:cubicBezTo>
                      <a:cubicBezTo>
                        <a:pt x="327615" y="164360"/>
                        <a:pt x="533856" y="132587"/>
                        <a:pt x="614163" y="99566"/>
                      </a:cubicBezTo>
                      <a:cubicBezTo>
                        <a:pt x="694470" y="66545"/>
                        <a:pt x="717284" y="33272"/>
                        <a:pt x="740099"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8" name="Freeform 433">
                  <a:extLst>
                    <a:ext uri="{FF2B5EF4-FFF2-40B4-BE49-F238E27FC236}">
                      <a16:creationId xmlns:a16="http://schemas.microsoft.com/office/drawing/2014/main" id="{3237BB7E-4CAE-4423-A58A-937A78D30FEA}"/>
                    </a:ext>
                  </a:extLst>
                </p:cNvPr>
                <p:cNvSpPr>
                  <a:spLocks/>
                </p:cNvSpPr>
                <p:nvPr/>
              </p:nvSpPr>
              <p:spPr bwMode="auto">
                <a:xfrm>
                  <a:off x="1111023" y="1066188"/>
                  <a:ext cx="2345" cy="13351"/>
                </a:xfrm>
                <a:custGeom>
                  <a:avLst/>
                  <a:gdLst>
                    <a:gd name="T0" fmla="*/ 0 w 234531"/>
                    <a:gd name="T1" fmla="*/ 1335097 h 1335097"/>
                    <a:gd name="T2" fmla="*/ 87607 w 234531"/>
                    <a:gd name="T3" fmla="*/ 1214638 h 1335097"/>
                    <a:gd name="T4" fmla="*/ 169739 w 234531"/>
                    <a:gd name="T5" fmla="*/ 1033948 h 1335097"/>
                    <a:gd name="T6" fmla="*/ 224493 w 234531"/>
                    <a:gd name="T7" fmla="*/ 793028 h 1335097"/>
                    <a:gd name="T8" fmla="*/ 224493 w 234531"/>
                    <a:gd name="T9" fmla="*/ 513780 h 1335097"/>
                    <a:gd name="T10" fmla="*/ 164263 w 234531"/>
                    <a:gd name="T11" fmla="*/ 250959 h 1335097"/>
                    <a:gd name="T12" fmla="*/ 76656 w 234531"/>
                    <a:gd name="T13" fmla="*/ 37416 h 1335097"/>
                    <a:gd name="T14" fmla="*/ 10951 w 234531"/>
                    <a:gd name="T15" fmla="*/ 26465 h 13350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31" h="1335097">
                      <a:moveTo>
                        <a:pt x="0" y="1335097"/>
                      </a:moveTo>
                      <a:cubicBezTo>
                        <a:pt x="29658" y="1299963"/>
                        <a:pt x="59317" y="1264829"/>
                        <a:pt x="87607" y="1214638"/>
                      </a:cubicBezTo>
                      <a:cubicBezTo>
                        <a:pt x="115897" y="1164447"/>
                        <a:pt x="146925" y="1104216"/>
                        <a:pt x="169739" y="1033948"/>
                      </a:cubicBezTo>
                      <a:cubicBezTo>
                        <a:pt x="192553" y="963680"/>
                        <a:pt x="215367" y="879723"/>
                        <a:pt x="224493" y="793028"/>
                      </a:cubicBezTo>
                      <a:cubicBezTo>
                        <a:pt x="233619" y="706333"/>
                        <a:pt x="234531" y="604125"/>
                        <a:pt x="224493" y="513780"/>
                      </a:cubicBezTo>
                      <a:cubicBezTo>
                        <a:pt x="214455" y="423435"/>
                        <a:pt x="188902" y="330353"/>
                        <a:pt x="164263" y="250959"/>
                      </a:cubicBezTo>
                      <a:cubicBezTo>
                        <a:pt x="139624" y="171565"/>
                        <a:pt x="102208" y="74832"/>
                        <a:pt x="76656" y="37416"/>
                      </a:cubicBezTo>
                      <a:cubicBezTo>
                        <a:pt x="51104" y="0"/>
                        <a:pt x="31027" y="13232"/>
                        <a:pt x="10951" y="264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96" name="Group 434">
                <a:extLst>
                  <a:ext uri="{FF2B5EF4-FFF2-40B4-BE49-F238E27FC236}">
                    <a16:creationId xmlns:a16="http://schemas.microsoft.com/office/drawing/2014/main" id="{C7152178-4AB1-4D63-9485-2549FC7F06BA}"/>
                  </a:ext>
                </a:extLst>
              </p:cNvPr>
              <p:cNvGrpSpPr>
                <a:grpSpLocks/>
              </p:cNvGrpSpPr>
              <p:nvPr/>
            </p:nvGrpSpPr>
            <p:grpSpPr bwMode="auto">
              <a:xfrm>
                <a:off x="1093518" y="1073398"/>
                <a:ext cx="7635" cy="2006"/>
                <a:chOff x="1095947" y="1081608"/>
                <a:chExt cx="12338" cy="3242"/>
              </a:xfrm>
            </p:grpSpPr>
            <p:sp>
              <p:nvSpPr>
                <p:cNvPr id="355" name="Freeform 435">
                  <a:extLst>
                    <a:ext uri="{FF2B5EF4-FFF2-40B4-BE49-F238E27FC236}">
                      <a16:creationId xmlns:a16="http://schemas.microsoft.com/office/drawing/2014/main" id="{6104A17A-2111-4D51-BEEE-BBA4F5652A3D}"/>
                    </a:ext>
                  </a:extLst>
                </p:cNvPr>
                <p:cNvSpPr>
                  <a:spLocks/>
                </p:cNvSpPr>
                <p:nvPr/>
              </p:nvSpPr>
              <p:spPr bwMode="auto">
                <a:xfrm>
                  <a:off x="1096294" y="1081608"/>
                  <a:ext cx="11827" cy="1928"/>
                </a:xfrm>
                <a:custGeom>
                  <a:avLst/>
                  <a:gdLst>
                    <a:gd name="T0" fmla="*/ 1182697 w 1182697"/>
                    <a:gd name="T1" fmla="*/ 87704 h 192776"/>
                    <a:gd name="T2" fmla="*/ 985581 w 1182697"/>
                    <a:gd name="T3" fmla="*/ 61365 h 192776"/>
                    <a:gd name="T4" fmla="*/ 788465 w 1182697"/>
                    <a:gd name="T5" fmla="*/ 43600 h 192776"/>
                    <a:gd name="T6" fmla="*/ 591348 w 1182697"/>
                    <a:gd name="T7" fmla="*/ 1136 h 192776"/>
                    <a:gd name="T8" fmla="*/ 344953 w 1182697"/>
                    <a:gd name="T9" fmla="*/ 50415 h 192776"/>
                    <a:gd name="T10" fmla="*/ 147837 w 1182697"/>
                    <a:gd name="T11" fmla="*/ 132546 h 192776"/>
                    <a:gd name="T12" fmla="*/ 0 w 1182697"/>
                    <a:gd name="T13" fmla="*/ 192776 h 192776"/>
                  </a:gdLst>
                  <a:ahLst/>
                  <a:cxnLst>
                    <a:cxn ang="0">
                      <a:pos x="T0" y="T1"/>
                    </a:cxn>
                    <a:cxn ang="0">
                      <a:pos x="T2" y="T3"/>
                    </a:cxn>
                    <a:cxn ang="0">
                      <a:pos x="T4" y="T5"/>
                    </a:cxn>
                    <a:cxn ang="0">
                      <a:pos x="T6" y="T7"/>
                    </a:cxn>
                    <a:cxn ang="0">
                      <a:pos x="T8" y="T9"/>
                    </a:cxn>
                    <a:cxn ang="0">
                      <a:pos x="T10" y="T11"/>
                    </a:cxn>
                    <a:cxn ang="0">
                      <a:pos x="T12" y="T13"/>
                    </a:cxn>
                  </a:cxnLst>
                  <a:rect l="0" t="0" r="r" b="b"/>
                  <a:pathLst>
                    <a:path w="1182697" h="192776">
                      <a:moveTo>
                        <a:pt x="1182697" y="87704"/>
                      </a:moveTo>
                      <a:cubicBezTo>
                        <a:pt x="1116991" y="78210"/>
                        <a:pt x="1051286" y="68716"/>
                        <a:pt x="985581" y="61365"/>
                      </a:cubicBezTo>
                      <a:cubicBezTo>
                        <a:pt x="919876" y="54014"/>
                        <a:pt x="854170" y="53638"/>
                        <a:pt x="788465" y="43600"/>
                      </a:cubicBezTo>
                      <a:cubicBezTo>
                        <a:pt x="722760" y="33562"/>
                        <a:pt x="665267" y="0"/>
                        <a:pt x="591348" y="1136"/>
                      </a:cubicBezTo>
                      <a:cubicBezTo>
                        <a:pt x="517429" y="2272"/>
                        <a:pt x="418871" y="28513"/>
                        <a:pt x="344953" y="50415"/>
                      </a:cubicBezTo>
                      <a:cubicBezTo>
                        <a:pt x="271035" y="72317"/>
                        <a:pt x="205329" y="108819"/>
                        <a:pt x="147837" y="132546"/>
                      </a:cubicBezTo>
                      <a:cubicBezTo>
                        <a:pt x="90345" y="156273"/>
                        <a:pt x="45172" y="174524"/>
                        <a:pt x="0" y="192776"/>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6" name="Freeform 436">
                  <a:extLst>
                    <a:ext uri="{FF2B5EF4-FFF2-40B4-BE49-F238E27FC236}">
                      <a16:creationId xmlns:a16="http://schemas.microsoft.com/office/drawing/2014/main" id="{2281DDE1-DBEA-4860-B1A1-643498980A03}"/>
                    </a:ext>
                  </a:extLst>
                </p:cNvPr>
                <p:cNvSpPr>
                  <a:spLocks/>
                </p:cNvSpPr>
                <p:nvPr/>
              </p:nvSpPr>
              <p:spPr bwMode="auto">
                <a:xfrm>
                  <a:off x="1095947" y="1082485"/>
                  <a:ext cx="12338" cy="2365"/>
                </a:xfrm>
                <a:custGeom>
                  <a:avLst/>
                  <a:gdLst>
                    <a:gd name="T0" fmla="*/ 1233801 w 1233801"/>
                    <a:gd name="T1" fmla="*/ 0 h 236483"/>
                    <a:gd name="T2" fmla="*/ 1047636 w 1233801"/>
                    <a:gd name="T3" fmla="*/ 121499 h 236483"/>
                    <a:gd name="T4" fmla="*/ 724585 w 1233801"/>
                    <a:gd name="T5" fmla="*/ 220057 h 236483"/>
                    <a:gd name="T6" fmla="*/ 352254 w 1233801"/>
                    <a:gd name="T7" fmla="*/ 220057 h 236483"/>
                    <a:gd name="T8" fmla="*/ 51104 w 1233801"/>
                    <a:gd name="T9" fmla="*/ 143400 h 236483"/>
                    <a:gd name="T10" fmla="*/ 45629 w 1233801"/>
                    <a:gd name="T11" fmla="*/ 105072 h 236483"/>
                  </a:gdLst>
                  <a:ahLst/>
                  <a:cxnLst>
                    <a:cxn ang="0">
                      <a:pos x="T0" y="T1"/>
                    </a:cxn>
                    <a:cxn ang="0">
                      <a:pos x="T2" y="T3"/>
                    </a:cxn>
                    <a:cxn ang="0">
                      <a:pos x="T4" y="T5"/>
                    </a:cxn>
                    <a:cxn ang="0">
                      <a:pos x="T6" y="T7"/>
                    </a:cxn>
                    <a:cxn ang="0">
                      <a:pos x="T8" y="T9"/>
                    </a:cxn>
                    <a:cxn ang="0">
                      <a:pos x="T10" y="T11"/>
                    </a:cxn>
                  </a:cxnLst>
                  <a:rect l="0" t="0" r="r" b="b"/>
                  <a:pathLst>
                    <a:path w="1233801" h="236483">
                      <a:moveTo>
                        <a:pt x="1233801" y="0"/>
                      </a:moveTo>
                      <a:cubicBezTo>
                        <a:pt x="1183153" y="42411"/>
                        <a:pt x="1132505" y="84823"/>
                        <a:pt x="1047636" y="121499"/>
                      </a:cubicBezTo>
                      <a:cubicBezTo>
                        <a:pt x="962767" y="158175"/>
                        <a:pt x="840482" y="203631"/>
                        <a:pt x="724585" y="220057"/>
                      </a:cubicBezTo>
                      <a:cubicBezTo>
                        <a:pt x="608688" y="236483"/>
                        <a:pt x="464501" y="232833"/>
                        <a:pt x="352254" y="220057"/>
                      </a:cubicBezTo>
                      <a:cubicBezTo>
                        <a:pt x="240007" y="207281"/>
                        <a:pt x="102208" y="162564"/>
                        <a:pt x="51104" y="143400"/>
                      </a:cubicBezTo>
                      <a:cubicBezTo>
                        <a:pt x="0" y="124236"/>
                        <a:pt x="22814" y="114654"/>
                        <a:pt x="45629" y="105072"/>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7" name="Oval 437">
                <a:extLst>
                  <a:ext uri="{FF2B5EF4-FFF2-40B4-BE49-F238E27FC236}">
                    <a16:creationId xmlns:a16="http://schemas.microsoft.com/office/drawing/2014/main" id="{87CA9035-6189-423C-ABC4-95B9042750BC}"/>
                  </a:ext>
                </a:extLst>
              </p:cNvPr>
              <p:cNvSpPr>
                <a:spLocks noChangeArrowheads="1"/>
              </p:cNvSpPr>
              <p:nvPr/>
            </p:nvSpPr>
            <p:spPr bwMode="auto">
              <a:xfrm>
                <a:off x="1089445" y="1060889"/>
                <a:ext cx="14806" cy="14672"/>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98" name="Freeform 438">
                <a:extLst>
                  <a:ext uri="{FF2B5EF4-FFF2-40B4-BE49-F238E27FC236}">
                    <a16:creationId xmlns:a16="http://schemas.microsoft.com/office/drawing/2014/main" id="{F67C5AE4-2A7E-484C-9189-81FB526F719F}"/>
                  </a:ext>
                </a:extLst>
              </p:cNvPr>
              <p:cNvSpPr>
                <a:spLocks/>
              </p:cNvSpPr>
              <p:nvPr/>
            </p:nvSpPr>
            <p:spPr bwMode="auto">
              <a:xfrm>
                <a:off x="1093247" y="1062977"/>
                <a:ext cx="3219" cy="2981"/>
              </a:xfrm>
              <a:custGeom>
                <a:avLst/>
                <a:gdLst>
                  <a:gd name="T0" fmla="*/ 520167 w 520167"/>
                  <a:gd name="T1" fmla="*/ 481840 h 481840"/>
                  <a:gd name="T2" fmla="*/ 443511 w 520167"/>
                  <a:gd name="T3" fmla="*/ 295674 h 481840"/>
                  <a:gd name="T4" fmla="*/ 306625 w 520167"/>
                  <a:gd name="T5" fmla="*/ 169739 h 481840"/>
                  <a:gd name="T6" fmla="*/ 109509 w 520167"/>
                  <a:gd name="T7" fmla="*/ 68716 h 481840"/>
                  <a:gd name="T8" fmla="*/ 0 w 520167"/>
                  <a:gd name="T9" fmla="*/ 0 h 481840"/>
                </a:gdLst>
                <a:ahLst/>
                <a:cxnLst>
                  <a:cxn ang="0">
                    <a:pos x="T0" y="T1"/>
                  </a:cxn>
                  <a:cxn ang="0">
                    <a:pos x="T2" y="T3"/>
                  </a:cxn>
                  <a:cxn ang="0">
                    <a:pos x="T4" y="T5"/>
                  </a:cxn>
                  <a:cxn ang="0">
                    <a:pos x="T6" y="T7"/>
                  </a:cxn>
                  <a:cxn ang="0">
                    <a:pos x="T8" y="T9"/>
                  </a:cxn>
                </a:cxnLst>
                <a:rect l="0" t="0" r="r" b="b"/>
                <a:pathLst>
                  <a:path w="520167" h="481840">
                    <a:moveTo>
                      <a:pt x="520167" y="481840"/>
                    </a:moveTo>
                    <a:cubicBezTo>
                      <a:pt x="499634" y="414765"/>
                      <a:pt x="479101" y="347691"/>
                      <a:pt x="443511" y="295674"/>
                    </a:cubicBezTo>
                    <a:cubicBezTo>
                      <a:pt x="407921" y="243657"/>
                      <a:pt x="362292" y="207565"/>
                      <a:pt x="306625" y="169739"/>
                    </a:cubicBezTo>
                    <a:cubicBezTo>
                      <a:pt x="250958" y="131913"/>
                      <a:pt x="160613" y="97006"/>
                      <a:pt x="109509" y="68716"/>
                    </a:cubicBezTo>
                    <a:cubicBezTo>
                      <a:pt x="58405" y="40426"/>
                      <a:pt x="29202" y="20213"/>
                      <a:pt x="0" y="0"/>
                    </a:cubicBezTo>
                  </a:path>
                </a:pathLst>
              </a:cu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9" name="Group 439">
                <a:extLst>
                  <a:ext uri="{FF2B5EF4-FFF2-40B4-BE49-F238E27FC236}">
                    <a16:creationId xmlns:a16="http://schemas.microsoft.com/office/drawing/2014/main" id="{ED1CCAE7-9538-40C0-AD8A-8BD09C2DE632}"/>
                  </a:ext>
                </a:extLst>
              </p:cNvPr>
              <p:cNvGrpSpPr>
                <a:grpSpLocks/>
              </p:cNvGrpSpPr>
              <p:nvPr/>
            </p:nvGrpSpPr>
            <p:grpSpPr bwMode="auto">
              <a:xfrm rot="-14309591">
                <a:off x="1097730" y="1064552"/>
                <a:ext cx="1201" cy="2542"/>
                <a:chOff x="1078884" y="1082733"/>
                <a:chExt cx="12592" cy="25278"/>
              </a:xfrm>
            </p:grpSpPr>
            <p:sp>
              <p:nvSpPr>
                <p:cNvPr id="348" name="Freeform 440">
                  <a:extLst>
                    <a:ext uri="{FF2B5EF4-FFF2-40B4-BE49-F238E27FC236}">
                      <a16:creationId xmlns:a16="http://schemas.microsoft.com/office/drawing/2014/main" id="{A20CD960-CEB0-45DC-84D2-663B3F692865}"/>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9" name="Freeform 441">
                  <a:extLst>
                    <a:ext uri="{FF2B5EF4-FFF2-40B4-BE49-F238E27FC236}">
                      <a16:creationId xmlns:a16="http://schemas.microsoft.com/office/drawing/2014/main" id="{B562DA74-F0D0-45D5-A9AC-A14B87D592C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0" name="Freeform 442">
                  <a:extLst>
                    <a:ext uri="{FF2B5EF4-FFF2-40B4-BE49-F238E27FC236}">
                      <a16:creationId xmlns:a16="http://schemas.microsoft.com/office/drawing/2014/main" id="{6B118417-8056-4E86-BD18-A9F740284BB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1" name="Freeform 443">
                  <a:extLst>
                    <a:ext uri="{FF2B5EF4-FFF2-40B4-BE49-F238E27FC236}">
                      <a16:creationId xmlns:a16="http://schemas.microsoft.com/office/drawing/2014/main" id="{603CAB4C-7797-44F8-9BFC-E580864250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2" name="Freeform 444">
                  <a:extLst>
                    <a:ext uri="{FF2B5EF4-FFF2-40B4-BE49-F238E27FC236}">
                      <a16:creationId xmlns:a16="http://schemas.microsoft.com/office/drawing/2014/main" id="{690F0A35-0683-4AF1-9342-E23DCA597FD0}"/>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3" name="Freeform 445">
                  <a:extLst>
                    <a:ext uri="{FF2B5EF4-FFF2-40B4-BE49-F238E27FC236}">
                      <a16:creationId xmlns:a16="http://schemas.microsoft.com/office/drawing/2014/main" id="{289D4CD6-A79B-4CF5-A3DA-ABA1365A5E75}"/>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4" name="Freeform 446">
                  <a:extLst>
                    <a:ext uri="{FF2B5EF4-FFF2-40B4-BE49-F238E27FC236}">
                      <a16:creationId xmlns:a16="http://schemas.microsoft.com/office/drawing/2014/main" id="{F388386B-5610-42CA-A627-EDF2AA3FD1FC}"/>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0" name="Group 447">
                <a:extLst>
                  <a:ext uri="{FF2B5EF4-FFF2-40B4-BE49-F238E27FC236}">
                    <a16:creationId xmlns:a16="http://schemas.microsoft.com/office/drawing/2014/main" id="{5B628773-38AF-4060-870D-8C846375BA6D}"/>
                  </a:ext>
                </a:extLst>
              </p:cNvPr>
              <p:cNvGrpSpPr>
                <a:grpSpLocks/>
              </p:cNvGrpSpPr>
              <p:nvPr/>
            </p:nvGrpSpPr>
            <p:grpSpPr bwMode="auto">
              <a:xfrm rot="-15270630">
                <a:off x="1097362" y="1066164"/>
                <a:ext cx="1189" cy="2386"/>
                <a:chOff x="1078884" y="1082733"/>
                <a:chExt cx="12592" cy="25278"/>
              </a:xfrm>
            </p:grpSpPr>
            <p:sp>
              <p:nvSpPr>
                <p:cNvPr id="341" name="Freeform 448">
                  <a:extLst>
                    <a:ext uri="{FF2B5EF4-FFF2-40B4-BE49-F238E27FC236}">
                      <a16:creationId xmlns:a16="http://schemas.microsoft.com/office/drawing/2014/main" id="{83C9E586-3FD3-4130-B933-7BCE9C0DA3C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2" name="Freeform 449">
                  <a:extLst>
                    <a:ext uri="{FF2B5EF4-FFF2-40B4-BE49-F238E27FC236}">
                      <a16:creationId xmlns:a16="http://schemas.microsoft.com/office/drawing/2014/main" id="{8B77D7D4-1CB2-4021-80AB-6ACB316F5C83}"/>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3" name="Freeform 450">
                  <a:extLst>
                    <a:ext uri="{FF2B5EF4-FFF2-40B4-BE49-F238E27FC236}">
                      <a16:creationId xmlns:a16="http://schemas.microsoft.com/office/drawing/2014/main" id="{DFB706F8-5C2C-44D7-B7F9-5EF0479F365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4" name="Freeform 451">
                  <a:extLst>
                    <a:ext uri="{FF2B5EF4-FFF2-40B4-BE49-F238E27FC236}">
                      <a16:creationId xmlns:a16="http://schemas.microsoft.com/office/drawing/2014/main" id="{3F72A4DE-96A5-4C21-AC00-54871EA7794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5" name="Freeform 452">
                  <a:extLst>
                    <a:ext uri="{FF2B5EF4-FFF2-40B4-BE49-F238E27FC236}">
                      <a16:creationId xmlns:a16="http://schemas.microsoft.com/office/drawing/2014/main" id="{CF94083D-A563-4B42-B2F1-5A3B5A4FF2D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6" name="Freeform 453">
                  <a:extLst>
                    <a:ext uri="{FF2B5EF4-FFF2-40B4-BE49-F238E27FC236}">
                      <a16:creationId xmlns:a16="http://schemas.microsoft.com/office/drawing/2014/main" id="{E34A21DC-F858-4B2A-9730-D409BFB124F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7" name="Freeform 454">
                  <a:extLst>
                    <a:ext uri="{FF2B5EF4-FFF2-40B4-BE49-F238E27FC236}">
                      <a16:creationId xmlns:a16="http://schemas.microsoft.com/office/drawing/2014/main" id="{4B73F1EF-CFF3-4B25-AB92-E35FA0B651A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1" name="Group 455">
                <a:extLst>
                  <a:ext uri="{FF2B5EF4-FFF2-40B4-BE49-F238E27FC236}">
                    <a16:creationId xmlns:a16="http://schemas.microsoft.com/office/drawing/2014/main" id="{7B16FC67-7F22-4D38-9ABF-C2D0855E0FE9}"/>
                  </a:ext>
                </a:extLst>
              </p:cNvPr>
              <p:cNvGrpSpPr>
                <a:grpSpLocks/>
              </p:cNvGrpSpPr>
              <p:nvPr/>
            </p:nvGrpSpPr>
            <p:grpSpPr bwMode="auto">
              <a:xfrm rot="-10451899">
                <a:off x="1096570" y="1073744"/>
                <a:ext cx="931" cy="1866"/>
                <a:chOff x="1078884" y="1082733"/>
                <a:chExt cx="12592" cy="25278"/>
              </a:xfrm>
            </p:grpSpPr>
            <p:sp>
              <p:nvSpPr>
                <p:cNvPr id="334" name="Freeform 456">
                  <a:extLst>
                    <a:ext uri="{FF2B5EF4-FFF2-40B4-BE49-F238E27FC236}">
                      <a16:creationId xmlns:a16="http://schemas.microsoft.com/office/drawing/2014/main" id="{761B02A0-E335-47FC-AD52-23D2E3DAE9FA}"/>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5" name="Freeform 457">
                  <a:extLst>
                    <a:ext uri="{FF2B5EF4-FFF2-40B4-BE49-F238E27FC236}">
                      <a16:creationId xmlns:a16="http://schemas.microsoft.com/office/drawing/2014/main" id="{BD63D313-DC6E-4C27-BA6C-351426E0BEBD}"/>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6" name="Freeform 458">
                  <a:extLst>
                    <a:ext uri="{FF2B5EF4-FFF2-40B4-BE49-F238E27FC236}">
                      <a16:creationId xmlns:a16="http://schemas.microsoft.com/office/drawing/2014/main" id="{0DC3ECAC-714E-4E00-894E-42FD422D0FF3}"/>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7" name="Freeform 459">
                  <a:extLst>
                    <a:ext uri="{FF2B5EF4-FFF2-40B4-BE49-F238E27FC236}">
                      <a16:creationId xmlns:a16="http://schemas.microsoft.com/office/drawing/2014/main" id="{D87086C8-496B-4EFA-9057-99FEAA5FC4A1}"/>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8" name="Freeform 460">
                  <a:extLst>
                    <a:ext uri="{FF2B5EF4-FFF2-40B4-BE49-F238E27FC236}">
                      <a16:creationId xmlns:a16="http://schemas.microsoft.com/office/drawing/2014/main" id="{76202DEA-3B67-4FFF-94C0-D09DE0C655E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9" name="Freeform 461">
                  <a:extLst>
                    <a:ext uri="{FF2B5EF4-FFF2-40B4-BE49-F238E27FC236}">
                      <a16:creationId xmlns:a16="http://schemas.microsoft.com/office/drawing/2014/main" id="{EBB3C6AC-177A-4258-9234-F6231393FF9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0" name="Freeform 462">
                  <a:extLst>
                    <a:ext uri="{FF2B5EF4-FFF2-40B4-BE49-F238E27FC236}">
                      <a16:creationId xmlns:a16="http://schemas.microsoft.com/office/drawing/2014/main" id="{30FAB288-355A-4A30-81F3-055FE82E1E0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2" name="Group 463">
                <a:extLst>
                  <a:ext uri="{FF2B5EF4-FFF2-40B4-BE49-F238E27FC236}">
                    <a16:creationId xmlns:a16="http://schemas.microsoft.com/office/drawing/2014/main" id="{E9989E08-337D-4980-B6F9-AEAAD759ABC5}"/>
                  </a:ext>
                </a:extLst>
              </p:cNvPr>
              <p:cNvGrpSpPr>
                <a:grpSpLocks/>
              </p:cNvGrpSpPr>
              <p:nvPr/>
            </p:nvGrpSpPr>
            <p:grpSpPr bwMode="auto">
              <a:xfrm rot="-4551581">
                <a:off x="1095106" y="1068830"/>
                <a:ext cx="915" cy="1759"/>
                <a:chOff x="1078884" y="1082733"/>
                <a:chExt cx="12592" cy="25278"/>
              </a:xfrm>
            </p:grpSpPr>
            <p:sp>
              <p:nvSpPr>
                <p:cNvPr id="327" name="Freeform 464">
                  <a:extLst>
                    <a:ext uri="{FF2B5EF4-FFF2-40B4-BE49-F238E27FC236}">
                      <a16:creationId xmlns:a16="http://schemas.microsoft.com/office/drawing/2014/main" id="{0D9E0BCE-0D8B-43F9-B193-1F4A9CE82827}"/>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8" name="Freeform 465">
                  <a:extLst>
                    <a:ext uri="{FF2B5EF4-FFF2-40B4-BE49-F238E27FC236}">
                      <a16:creationId xmlns:a16="http://schemas.microsoft.com/office/drawing/2014/main" id="{AB24DEFA-0377-4E34-84DC-6AF6CD8AB9D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9" name="Freeform 466">
                  <a:extLst>
                    <a:ext uri="{FF2B5EF4-FFF2-40B4-BE49-F238E27FC236}">
                      <a16:creationId xmlns:a16="http://schemas.microsoft.com/office/drawing/2014/main" id="{B0CA6C66-E2F4-4B6E-8B14-EB6BBE8D5E6E}"/>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0" name="Freeform 467">
                  <a:extLst>
                    <a:ext uri="{FF2B5EF4-FFF2-40B4-BE49-F238E27FC236}">
                      <a16:creationId xmlns:a16="http://schemas.microsoft.com/office/drawing/2014/main" id="{199548FC-CAF4-43F0-BE21-95E3007CD46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1" name="Freeform 468">
                  <a:extLst>
                    <a:ext uri="{FF2B5EF4-FFF2-40B4-BE49-F238E27FC236}">
                      <a16:creationId xmlns:a16="http://schemas.microsoft.com/office/drawing/2014/main" id="{0D4B114D-7D3D-4532-8BCD-BE9C29DD9ED1}"/>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2" name="Freeform 469">
                  <a:extLst>
                    <a:ext uri="{FF2B5EF4-FFF2-40B4-BE49-F238E27FC236}">
                      <a16:creationId xmlns:a16="http://schemas.microsoft.com/office/drawing/2014/main" id="{4CD42AEE-36FB-4964-BE81-C4C61A89407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3" name="Freeform 470">
                  <a:extLst>
                    <a:ext uri="{FF2B5EF4-FFF2-40B4-BE49-F238E27FC236}">
                      <a16:creationId xmlns:a16="http://schemas.microsoft.com/office/drawing/2014/main" id="{67675385-68AE-48A8-BA71-9C25F525AB03}"/>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3" name="Group 471">
                <a:extLst>
                  <a:ext uri="{FF2B5EF4-FFF2-40B4-BE49-F238E27FC236}">
                    <a16:creationId xmlns:a16="http://schemas.microsoft.com/office/drawing/2014/main" id="{05D996A7-C471-42D2-AEAD-946FF8890159}"/>
                  </a:ext>
                </a:extLst>
              </p:cNvPr>
              <p:cNvGrpSpPr>
                <a:grpSpLocks/>
              </p:cNvGrpSpPr>
              <p:nvPr/>
            </p:nvGrpSpPr>
            <p:grpSpPr bwMode="auto">
              <a:xfrm>
                <a:off x="1097771" y="1074039"/>
                <a:ext cx="774" cy="1608"/>
                <a:chOff x="1083305" y="1086799"/>
                <a:chExt cx="1651" cy="3446"/>
              </a:xfrm>
            </p:grpSpPr>
            <p:sp>
              <p:nvSpPr>
                <p:cNvPr id="320" name="Freeform 472">
                  <a:extLst>
                    <a:ext uri="{FF2B5EF4-FFF2-40B4-BE49-F238E27FC236}">
                      <a16:creationId xmlns:a16="http://schemas.microsoft.com/office/drawing/2014/main" id="{2D42B906-0A65-4C95-B448-175C0E47626B}"/>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1" name="Freeform 473">
                  <a:extLst>
                    <a:ext uri="{FF2B5EF4-FFF2-40B4-BE49-F238E27FC236}">
                      <a16:creationId xmlns:a16="http://schemas.microsoft.com/office/drawing/2014/main" id="{1AF7D312-8E57-4DD2-9C5D-C7C4E419233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2" name="Freeform 474">
                  <a:extLst>
                    <a:ext uri="{FF2B5EF4-FFF2-40B4-BE49-F238E27FC236}">
                      <a16:creationId xmlns:a16="http://schemas.microsoft.com/office/drawing/2014/main" id="{CBF84388-9AA8-4EA5-BC92-EAE3151C37E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3" name="Freeform 475">
                  <a:extLst>
                    <a:ext uri="{FF2B5EF4-FFF2-40B4-BE49-F238E27FC236}">
                      <a16:creationId xmlns:a16="http://schemas.microsoft.com/office/drawing/2014/main" id="{4027AE19-2415-44FA-A12D-21F47ED09F33}"/>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4" name="Freeform 476">
                  <a:extLst>
                    <a:ext uri="{FF2B5EF4-FFF2-40B4-BE49-F238E27FC236}">
                      <a16:creationId xmlns:a16="http://schemas.microsoft.com/office/drawing/2014/main" id="{EB5D207C-FA2B-41E2-9F67-C8B686A8DD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5" name="Freeform 477">
                  <a:extLst>
                    <a:ext uri="{FF2B5EF4-FFF2-40B4-BE49-F238E27FC236}">
                      <a16:creationId xmlns:a16="http://schemas.microsoft.com/office/drawing/2014/main" id="{73B23FB2-2112-4BC7-82AC-14A882E03D8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6" name="Freeform 478">
                  <a:extLst>
                    <a:ext uri="{FF2B5EF4-FFF2-40B4-BE49-F238E27FC236}">
                      <a16:creationId xmlns:a16="http://schemas.microsoft.com/office/drawing/2014/main" id="{CC04FF05-9E69-4A89-BA7E-CA19A30CD95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4" name="Group 479">
                <a:extLst>
                  <a:ext uri="{FF2B5EF4-FFF2-40B4-BE49-F238E27FC236}">
                    <a16:creationId xmlns:a16="http://schemas.microsoft.com/office/drawing/2014/main" id="{BC212E76-BD58-4643-AC48-79C78A1EC389}"/>
                  </a:ext>
                </a:extLst>
              </p:cNvPr>
              <p:cNvGrpSpPr>
                <a:grpSpLocks/>
              </p:cNvGrpSpPr>
              <p:nvPr/>
            </p:nvGrpSpPr>
            <p:grpSpPr bwMode="auto">
              <a:xfrm rot="6533546">
                <a:off x="1094761" y="1072360"/>
                <a:ext cx="892" cy="1850"/>
                <a:chOff x="1083305" y="1086799"/>
                <a:chExt cx="1651" cy="3446"/>
              </a:xfrm>
            </p:grpSpPr>
            <p:sp>
              <p:nvSpPr>
                <p:cNvPr id="313" name="Freeform 480">
                  <a:extLst>
                    <a:ext uri="{FF2B5EF4-FFF2-40B4-BE49-F238E27FC236}">
                      <a16:creationId xmlns:a16="http://schemas.microsoft.com/office/drawing/2014/main" id="{5D3CAC8F-2BA6-4CCE-8BED-628AC8F49C6A}"/>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4" name="Freeform 481">
                  <a:extLst>
                    <a:ext uri="{FF2B5EF4-FFF2-40B4-BE49-F238E27FC236}">
                      <a16:creationId xmlns:a16="http://schemas.microsoft.com/office/drawing/2014/main" id="{3E190DB3-5FDF-4D3E-A9D4-984F5D64454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5" name="Freeform 482">
                  <a:extLst>
                    <a:ext uri="{FF2B5EF4-FFF2-40B4-BE49-F238E27FC236}">
                      <a16:creationId xmlns:a16="http://schemas.microsoft.com/office/drawing/2014/main" id="{4A5D3BC0-C4FC-458E-8D68-45684392E06D}"/>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6" name="Freeform 483">
                  <a:extLst>
                    <a:ext uri="{FF2B5EF4-FFF2-40B4-BE49-F238E27FC236}">
                      <a16:creationId xmlns:a16="http://schemas.microsoft.com/office/drawing/2014/main" id="{067FD5BF-87A2-4A90-802E-92B2F6C37141}"/>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7" name="Freeform 484">
                  <a:extLst>
                    <a:ext uri="{FF2B5EF4-FFF2-40B4-BE49-F238E27FC236}">
                      <a16:creationId xmlns:a16="http://schemas.microsoft.com/office/drawing/2014/main" id="{0E25D397-0980-4201-929E-88ED8B964F3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8" name="Freeform 485">
                  <a:extLst>
                    <a:ext uri="{FF2B5EF4-FFF2-40B4-BE49-F238E27FC236}">
                      <a16:creationId xmlns:a16="http://schemas.microsoft.com/office/drawing/2014/main" id="{48A7408D-2FAB-493A-86FD-36FF3E5A337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9" name="Freeform 486">
                  <a:extLst>
                    <a:ext uri="{FF2B5EF4-FFF2-40B4-BE49-F238E27FC236}">
                      <a16:creationId xmlns:a16="http://schemas.microsoft.com/office/drawing/2014/main" id="{1D190B30-1217-40A2-BE6D-34CE4456BC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5" name="Group 487">
                <a:extLst>
                  <a:ext uri="{FF2B5EF4-FFF2-40B4-BE49-F238E27FC236}">
                    <a16:creationId xmlns:a16="http://schemas.microsoft.com/office/drawing/2014/main" id="{F5ADB9B4-EFB9-4501-AEA9-626075281DC3}"/>
                  </a:ext>
                </a:extLst>
              </p:cNvPr>
              <p:cNvGrpSpPr>
                <a:grpSpLocks/>
              </p:cNvGrpSpPr>
              <p:nvPr/>
            </p:nvGrpSpPr>
            <p:grpSpPr bwMode="auto">
              <a:xfrm rot="16949491">
                <a:off x="1097634" y="1069009"/>
                <a:ext cx="1023" cy="2129"/>
                <a:chOff x="1083305" y="1086799"/>
                <a:chExt cx="1651" cy="3446"/>
              </a:xfrm>
            </p:grpSpPr>
            <p:sp>
              <p:nvSpPr>
                <p:cNvPr id="306" name="Freeform 488">
                  <a:extLst>
                    <a:ext uri="{FF2B5EF4-FFF2-40B4-BE49-F238E27FC236}">
                      <a16:creationId xmlns:a16="http://schemas.microsoft.com/office/drawing/2014/main" id="{480DA800-EF84-42B7-B9FD-91E2A357C94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7" name="Freeform 489">
                  <a:extLst>
                    <a:ext uri="{FF2B5EF4-FFF2-40B4-BE49-F238E27FC236}">
                      <a16:creationId xmlns:a16="http://schemas.microsoft.com/office/drawing/2014/main" id="{F2D55BEE-941D-423C-9D3C-24555D53B35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8" name="Freeform 490">
                  <a:extLst>
                    <a:ext uri="{FF2B5EF4-FFF2-40B4-BE49-F238E27FC236}">
                      <a16:creationId xmlns:a16="http://schemas.microsoft.com/office/drawing/2014/main" id="{6863D036-1EA4-4F2B-B906-90D084A4A5A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9" name="Freeform 491">
                  <a:extLst>
                    <a:ext uri="{FF2B5EF4-FFF2-40B4-BE49-F238E27FC236}">
                      <a16:creationId xmlns:a16="http://schemas.microsoft.com/office/drawing/2014/main" id="{2DCF0FC6-56EF-4127-80FA-246636280C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0" name="Freeform 492">
                  <a:extLst>
                    <a:ext uri="{FF2B5EF4-FFF2-40B4-BE49-F238E27FC236}">
                      <a16:creationId xmlns:a16="http://schemas.microsoft.com/office/drawing/2014/main" id="{ACA03923-30AC-44AC-A447-BA9B094A8F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1" name="Freeform 493">
                  <a:extLst>
                    <a:ext uri="{FF2B5EF4-FFF2-40B4-BE49-F238E27FC236}">
                      <a16:creationId xmlns:a16="http://schemas.microsoft.com/office/drawing/2014/main" id="{B06468CF-0001-4C4D-8F9D-AA90D4B6666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2" name="Freeform 494">
                  <a:extLst>
                    <a:ext uri="{FF2B5EF4-FFF2-40B4-BE49-F238E27FC236}">
                      <a16:creationId xmlns:a16="http://schemas.microsoft.com/office/drawing/2014/main" id="{D164A146-F7C8-4004-B581-EF2F798E886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6" name="Group 495">
                <a:extLst>
                  <a:ext uri="{FF2B5EF4-FFF2-40B4-BE49-F238E27FC236}">
                    <a16:creationId xmlns:a16="http://schemas.microsoft.com/office/drawing/2014/main" id="{CF060CE8-017A-426F-93E1-1A04EFB4C39D}"/>
                  </a:ext>
                </a:extLst>
              </p:cNvPr>
              <p:cNvGrpSpPr>
                <a:grpSpLocks/>
              </p:cNvGrpSpPr>
              <p:nvPr/>
            </p:nvGrpSpPr>
            <p:grpSpPr bwMode="auto">
              <a:xfrm rot="20563235">
                <a:off x="1092297" y="1066537"/>
                <a:ext cx="1055" cy="2193"/>
                <a:chOff x="1083305" y="1086799"/>
                <a:chExt cx="1651" cy="3446"/>
              </a:xfrm>
            </p:grpSpPr>
            <p:sp>
              <p:nvSpPr>
                <p:cNvPr id="299" name="Freeform 496">
                  <a:extLst>
                    <a:ext uri="{FF2B5EF4-FFF2-40B4-BE49-F238E27FC236}">
                      <a16:creationId xmlns:a16="http://schemas.microsoft.com/office/drawing/2014/main" id="{0D205D80-55EB-40D0-AE40-97C7D1E8D51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0" name="Freeform 497">
                  <a:extLst>
                    <a:ext uri="{FF2B5EF4-FFF2-40B4-BE49-F238E27FC236}">
                      <a16:creationId xmlns:a16="http://schemas.microsoft.com/office/drawing/2014/main" id="{E502BCD2-07B9-480F-BA37-17F97F49B86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1" name="Freeform 498">
                  <a:extLst>
                    <a:ext uri="{FF2B5EF4-FFF2-40B4-BE49-F238E27FC236}">
                      <a16:creationId xmlns:a16="http://schemas.microsoft.com/office/drawing/2014/main" id="{B68D39B7-D4DD-4D5D-9F6B-5B141AAB0E49}"/>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2" name="Freeform 499">
                  <a:extLst>
                    <a:ext uri="{FF2B5EF4-FFF2-40B4-BE49-F238E27FC236}">
                      <a16:creationId xmlns:a16="http://schemas.microsoft.com/office/drawing/2014/main" id="{366FCD98-0EDF-48A0-9E45-61F89A3A1C25}"/>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3" name="Freeform 500">
                  <a:extLst>
                    <a:ext uri="{FF2B5EF4-FFF2-40B4-BE49-F238E27FC236}">
                      <a16:creationId xmlns:a16="http://schemas.microsoft.com/office/drawing/2014/main" id="{BA87188D-C4A4-456A-A965-B56C2A287E2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4" name="Freeform 501">
                  <a:extLst>
                    <a:ext uri="{FF2B5EF4-FFF2-40B4-BE49-F238E27FC236}">
                      <a16:creationId xmlns:a16="http://schemas.microsoft.com/office/drawing/2014/main" id="{163C1078-643C-4C55-AB98-8438E83636E8}"/>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5" name="Freeform 502">
                  <a:extLst>
                    <a:ext uri="{FF2B5EF4-FFF2-40B4-BE49-F238E27FC236}">
                      <a16:creationId xmlns:a16="http://schemas.microsoft.com/office/drawing/2014/main" id="{CF5A97A2-7164-49C9-8904-8CAD54CBAA0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7" name="Group 503">
                <a:extLst>
                  <a:ext uri="{FF2B5EF4-FFF2-40B4-BE49-F238E27FC236}">
                    <a16:creationId xmlns:a16="http://schemas.microsoft.com/office/drawing/2014/main" id="{80E2BA93-BA67-4917-BD46-9578D9CB3C4F}"/>
                  </a:ext>
                </a:extLst>
              </p:cNvPr>
              <p:cNvGrpSpPr>
                <a:grpSpLocks/>
              </p:cNvGrpSpPr>
              <p:nvPr/>
            </p:nvGrpSpPr>
            <p:grpSpPr bwMode="auto">
              <a:xfrm rot="21369489">
                <a:off x="1089688" y="1067114"/>
                <a:ext cx="1055" cy="2193"/>
                <a:chOff x="1083305" y="1086799"/>
                <a:chExt cx="1651" cy="3446"/>
              </a:xfrm>
            </p:grpSpPr>
            <p:sp>
              <p:nvSpPr>
                <p:cNvPr id="292" name="Freeform 504">
                  <a:extLst>
                    <a:ext uri="{FF2B5EF4-FFF2-40B4-BE49-F238E27FC236}">
                      <a16:creationId xmlns:a16="http://schemas.microsoft.com/office/drawing/2014/main" id="{89FB25D7-CEA7-488D-9B70-876D701C0970}"/>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3" name="Freeform 505">
                  <a:extLst>
                    <a:ext uri="{FF2B5EF4-FFF2-40B4-BE49-F238E27FC236}">
                      <a16:creationId xmlns:a16="http://schemas.microsoft.com/office/drawing/2014/main" id="{9B63104C-04A9-4853-A079-927A9381255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4" name="Freeform 506">
                  <a:extLst>
                    <a:ext uri="{FF2B5EF4-FFF2-40B4-BE49-F238E27FC236}">
                      <a16:creationId xmlns:a16="http://schemas.microsoft.com/office/drawing/2014/main" id="{0E64CADB-9C2A-49CE-BE8A-C9A678BDB9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5" name="Freeform 507">
                  <a:extLst>
                    <a:ext uri="{FF2B5EF4-FFF2-40B4-BE49-F238E27FC236}">
                      <a16:creationId xmlns:a16="http://schemas.microsoft.com/office/drawing/2014/main" id="{A423672F-C497-4172-9B97-1DB70848E8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6" name="Freeform 508">
                  <a:extLst>
                    <a:ext uri="{FF2B5EF4-FFF2-40B4-BE49-F238E27FC236}">
                      <a16:creationId xmlns:a16="http://schemas.microsoft.com/office/drawing/2014/main" id="{EBD5CA8F-5B7B-4DDD-A591-16AEDAC27CA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7" name="Freeform 509">
                  <a:extLst>
                    <a:ext uri="{FF2B5EF4-FFF2-40B4-BE49-F238E27FC236}">
                      <a16:creationId xmlns:a16="http://schemas.microsoft.com/office/drawing/2014/main" id="{2234BD3B-EECB-4836-A9ED-CDEAE393B14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8" name="Freeform 510">
                  <a:extLst>
                    <a:ext uri="{FF2B5EF4-FFF2-40B4-BE49-F238E27FC236}">
                      <a16:creationId xmlns:a16="http://schemas.microsoft.com/office/drawing/2014/main" id="{A467CA63-F180-434D-ADDE-44E22C9AD2E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8" name="Group 511">
                <a:extLst>
                  <a:ext uri="{FF2B5EF4-FFF2-40B4-BE49-F238E27FC236}">
                    <a16:creationId xmlns:a16="http://schemas.microsoft.com/office/drawing/2014/main" id="{950B3AE7-EF9B-4E57-ACD7-D8337EC44908}"/>
                  </a:ext>
                </a:extLst>
              </p:cNvPr>
              <p:cNvGrpSpPr>
                <a:grpSpLocks/>
              </p:cNvGrpSpPr>
              <p:nvPr/>
            </p:nvGrpSpPr>
            <p:grpSpPr bwMode="auto">
              <a:xfrm rot="-11649868">
                <a:off x="1091685" y="1066059"/>
                <a:ext cx="1230" cy="2064"/>
                <a:chOff x="1078884" y="1082733"/>
                <a:chExt cx="12592" cy="25278"/>
              </a:xfrm>
            </p:grpSpPr>
            <p:sp>
              <p:nvSpPr>
                <p:cNvPr id="285" name="Freeform 512">
                  <a:extLst>
                    <a:ext uri="{FF2B5EF4-FFF2-40B4-BE49-F238E27FC236}">
                      <a16:creationId xmlns:a16="http://schemas.microsoft.com/office/drawing/2014/main" id="{D02DDB69-8C83-48D4-9A5C-4C631B392B46}"/>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6" name="Freeform 513">
                  <a:extLst>
                    <a:ext uri="{FF2B5EF4-FFF2-40B4-BE49-F238E27FC236}">
                      <a16:creationId xmlns:a16="http://schemas.microsoft.com/office/drawing/2014/main" id="{E0BBC2E6-36B0-4BAA-965B-7BDE4F427D1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7" name="Freeform 514">
                  <a:extLst>
                    <a:ext uri="{FF2B5EF4-FFF2-40B4-BE49-F238E27FC236}">
                      <a16:creationId xmlns:a16="http://schemas.microsoft.com/office/drawing/2014/main" id="{00FB8531-858B-426F-894A-BB1D98C3663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8" name="Freeform 515">
                  <a:extLst>
                    <a:ext uri="{FF2B5EF4-FFF2-40B4-BE49-F238E27FC236}">
                      <a16:creationId xmlns:a16="http://schemas.microsoft.com/office/drawing/2014/main" id="{460CC0EA-F613-4E79-9099-074950E3011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9" name="Freeform 516">
                  <a:extLst>
                    <a:ext uri="{FF2B5EF4-FFF2-40B4-BE49-F238E27FC236}">
                      <a16:creationId xmlns:a16="http://schemas.microsoft.com/office/drawing/2014/main" id="{C8F97328-E6DF-4BC8-A6E7-E4A840B9074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0" name="Freeform 517">
                  <a:extLst>
                    <a:ext uri="{FF2B5EF4-FFF2-40B4-BE49-F238E27FC236}">
                      <a16:creationId xmlns:a16="http://schemas.microsoft.com/office/drawing/2014/main" id="{6A86BB23-D81F-436B-8A6E-6B112A436630}"/>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1" name="Freeform 518">
                  <a:extLst>
                    <a:ext uri="{FF2B5EF4-FFF2-40B4-BE49-F238E27FC236}">
                      <a16:creationId xmlns:a16="http://schemas.microsoft.com/office/drawing/2014/main" id="{D54E2084-4F74-4E8A-95FD-79A6AC709A8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9" name="Group 519">
                <a:extLst>
                  <a:ext uri="{FF2B5EF4-FFF2-40B4-BE49-F238E27FC236}">
                    <a16:creationId xmlns:a16="http://schemas.microsoft.com/office/drawing/2014/main" id="{0522083A-8760-48B8-8592-DC88B32D36E7}"/>
                  </a:ext>
                </a:extLst>
              </p:cNvPr>
              <p:cNvGrpSpPr>
                <a:grpSpLocks/>
              </p:cNvGrpSpPr>
              <p:nvPr/>
            </p:nvGrpSpPr>
            <p:grpSpPr bwMode="auto">
              <a:xfrm rot="26253157">
                <a:off x="1095257" y="1067652"/>
                <a:ext cx="896" cy="1888"/>
                <a:chOff x="1083305" y="1086799"/>
                <a:chExt cx="1651" cy="3446"/>
              </a:xfrm>
            </p:grpSpPr>
            <p:sp>
              <p:nvSpPr>
                <p:cNvPr id="278" name="Freeform 520">
                  <a:extLst>
                    <a:ext uri="{FF2B5EF4-FFF2-40B4-BE49-F238E27FC236}">
                      <a16:creationId xmlns:a16="http://schemas.microsoft.com/office/drawing/2014/main" id="{34531917-0C7D-4277-A587-512485FF29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9" name="Freeform 521">
                  <a:extLst>
                    <a:ext uri="{FF2B5EF4-FFF2-40B4-BE49-F238E27FC236}">
                      <a16:creationId xmlns:a16="http://schemas.microsoft.com/office/drawing/2014/main" id="{DE8F0C30-04CC-4F89-A68F-11DB37B58FB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0" name="Freeform 522">
                  <a:extLst>
                    <a:ext uri="{FF2B5EF4-FFF2-40B4-BE49-F238E27FC236}">
                      <a16:creationId xmlns:a16="http://schemas.microsoft.com/office/drawing/2014/main" id="{64F2D8AD-490D-4DE1-B4A6-C771B853780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1" name="Freeform 523">
                  <a:extLst>
                    <a:ext uri="{FF2B5EF4-FFF2-40B4-BE49-F238E27FC236}">
                      <a16:creationId xmlns:a16="http://schemas.microsoft.com/office/drawing/2014/main" id="{AC7D3899-01C3-4F70-B96A-9A20DEA3ABF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2" name="Freeform 524">
                  <a:extLst>
                    <a:ext uri="{FF2B5EF4-FFF2-40B4-BE49-F238E27FC236}">
                      <a16:creationId xmlns:a16="http://schemas.microsoft.com/office/drawing/2014/main" id="{5C812B8A-D5A5-48C0-BC51-80C116F1E2F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3" name="Freeform 525">
                  <a:extLst>
                    <a:ext uri="{FF2B5EF4-FFF2-40B4-BE49-F238E27FC236}">
                      <a16:creationId xmlns:a16="http://schemas.microsoft.com/office/drawing/2014/main" id="{D716206B-7E36-41AA-A283-975C1F414E70}"/>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4" name="Freeform 526">
                  <a:extLst>
                    <a:ext uri="{FF2B5EF4-FFF2-40B4-BE49-F238E27FC236}">
                      <a16:creationId xmlns:a16="http://schemas.microsoft.com/office/drawing/2014/main" id="{700D71A6-A0B7-4BDD-BFFB-F896A571CA90}"/>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0" name="Group 527">
                <a:extLst>
                  <a:ext uri="{FF2B5EF4-FFF2-40B4-BE49-F238E27FC236}">
                    <a16:creationId xmlns:a16="http://schemas.microsoft.com/office/drawing/2014/main" id="{F9C350DE-9907-4490-A8C5-4F86E22BB40B}"/>
                  </a:ext>
                </a:extLst>
              </p:cNvPr>
              <p:cNvGrpSpPr>
                <a:grpSpLocks/>
              </p:cNvGrpSpPr>
              <p:nvPr/>
            </p:nvGrpSpPr>
            <p:grpSpPr bwMode="auto">
              <a:xfrm rot="21964572">
                <a:off x="1089352" y="1067086"/>
                <a:ext cx="1055" cy="2193"/>
                <a:chOff x="1083305" y="1086799"/>
                <a:chExt cx="1651" cy="3446"/>
              </a:xfrm>
            </p:grpSpPr>
            <p:sp>
              <p:nvSpPr>
                <p:cNvPr id="271" name="Freeform 528">
                  <a:extLst>
                    <a:ext uri="{FF2B5EF4-FFF2-40B4-BE49-F238E27FC236}">
                      <a16:creationId xmlns:a16="http://schemas.microsoft.com/office/drawing/2014/main" id="{E27C3F92-D61E-46A7-B908-979786A1DDD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2" name="Freeform 529">
                  <a:extLst>
                    <a:ext uri="{FF2B5EF4-FFF2-40B4-BE49-F238E27FC236}">
                      <a16:creationId xmlns:a16="http://schemas.microsoft.com/office/drawing/2014/main" id="{744B344C-7D99-445A-9FA0-2A7C0C3DB4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3" name="Freeform 530">
                  <a:extLst>
                    <a:ext uri="{FF2B5EF4-FFF2-40B4-BE49-F238E27FC236}">
                      <a16:creationId xmlns:a16="http://schemas.microsoft.com/office/drawing/2014/main" id="{9DADE9CE-7DAF-4F77-A92E-4A019C07FF6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4" name="Freeform 531">
                  <a:extLst>
                    <a:ext uri="{FF2B5EF4-FFF2-40B4-BE49-F238E27FC236}">
                      <a16:creationId xmlns:a16="http://schemas.microsoft.com/office/drawing/2014/main" id="{F36F1E7F-DEE9-4BFE-8E2A-012F24C9E24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5" name="Freeform 532">
                  <a:extLst>
                    <a:ext uri="{FF2B5EF4-FFF2-40B4-BE49-F238E27FC236}">
                      <a16:creationId xmlns:a16="http://schemas.microsoft.com/office/drawing/2014/main" id="{E7732663-66B1-4B21-8611-735CDAE1B4E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6" name="Freeform 533">
                  <a:extLst>
                    <a:ext uri="{FF2B5EF4-FFF2-40B4-BE49-F238E27FC236}">
                      <a16:creationId xmlns:a16="http://schemas.microsoft.com/office/drawing/2014/main" id="{671AEF13-8CF7-4ED1-B0F3-01547CCF8DB5}"/>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7" name="Freeform 534">
                  <a:extLst>
                    <a:ext uri="{FF2B5EF4-FFF2-40B4-BE49-F238E27FC236}">
                      <a16:creationId xmlns:a16="http://schemas.microsoft.com/office/drawing/2014/main" id="{2BC92438-3446-4942-9C9B-6C7713BFB399}"/>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1" name="Group 535">
                <a:extLst>
                  <a:ext uri="{FF2B5EF4-FFF2-40B4-BE49-F238E27FC236}">
                    <a16:creationId xmlns:a16="http://schemas.microsoft.com/office/drawing/2014/main" id="{1EC6F235-3726-4264-817F-A07CCEE26C60}"/>
                  </a:ext>
                </a:extLst>
              </p:cNvPr>
              <p:cNvGrpSpPr>
                <a:grpSpLocks/>
              </p:cNvGrpSpPr>
              <p:nvPr/>
            </p:nvGrpSpPr>
            <p:grpSpPr bwMode="auto">
              <a:xfrm rot="-10371694">
                <a:off x="1089490" y="1066690"/>
                <a:ext cx="799" cy="2085"/>
                <a:chOff x="1078884" y="1082733"/>
                <a:chExt cx="12592" cy="25278"/>
              </a:xfrm>
            </p:grpSpPr>
            <p:sp>
              <p:nvSpPr>
                <p:cNvPr id="264" name="Freeform 536">
                  <a:extLst>
                    <a:ext uri="{FF2B5EF4-FFF2-40B4-BE49-F238E27FC236}">
                      <a16:creationId xmlns:a16="http://schemas.microsoft.com/office/drawing/2014/main" id="{E866D65A-83A1-4065-B778-996D9C45418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5" name="Freeform 537">
                  <a:extLst>
                    <a:ext uri="{FF2B5EF4-FFF2-40B4-BE49-F238E27FC236}">
                      <a16:creationId xmlns:a16="http://schemas.microsoft.com/office/drawing/2014/main" id="{72A32DAB-D2A3-484B-AC11-DA5B4449066C}"/>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6" name="Freeform 538">
                  <a:extLst>
                    <a:ext uri="{FF2B5EF4-FFF2-40B4-BE49-F238E27FC236}">
                      <a16:creationId xmlns:a16="http://schemas.microsoft.com/office/drawing/2014/main" id="{1A5A47F2-7ED7-40B9-A832-2D7ADDCC59D2}"/>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7" name="Freeform 539">
                  <a:extLst>
                    <a:ext uri="{FF2B5EF4-FFF2-40B4-BE49-F238E27FC236}">
                      <a16:creationId xmlns:a16="http://schemas.microsoft.com/office/drawing/2014/main" id="{40098D27-9957-4A38-A2FA-B1DFD0175F3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8" name="Freeform 540">
                  <a:extLst>
                    <a:ext uri="{FF2B5EF4-FFF2-40B4-BE49-F238E27FC236}">
                      <a16:creationId xmlns:a16="http://schemas.microsoft.com/office/drawing/2014/main" id="{93BDB95E-92D8-4B4F-B059-79C431728674}"/>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9" name="Freeform 541">
                  <a:extLst>
                    <a:ext uri="{FF2B5EF4-FFF2-40B4-BE49-F238E27FC236}">
                      <a16:creationId xmlns:a16="http://schemas.microsoft.com/office/drawing/2014/main" id="{57B50261-BC50-4214-8692-B55E4DB11A3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0" name="Freeform 542">
                  <a:extLst>
                    <a:ext uri="{FF2B5EF4-FFF2-40B4-BE49-F238E27FC236}">
                      <a16:creationId xmlns:a16="http://schemas.microsoft.com/office/drawing/2014/main" id="{D3A043C0-6931-4E0B-889B-75254E59ABC9}"/>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2" name="Group 543">
                <a:extLst>
                  <a:ext uri="{FF2B5EF4-FFF2-40B4-BE49-F238E27FC236}">
                    <a16:creationId xmlns:a16="http://schemas.microsoft.com/office/drawing/2014/main" id="{FEB0C2F1-4A9D-4875-AD16-4BB5D8ED6C14}"/>
                  </a:ext>
                </a:extLst>
              </p:cNvPr>
              <p:cNvGrpSpPr>
                <a:grpSpLocks/>
              </p:cNvGrpSpPr>
              <p:nvPr/>
            </p:nvGrpSpPr>
            <p:grpSpPr bwMode="auto">
              <a:xfrm rot="-10451959">
                <a:off x="1093840" y="1065493"/>
                <a:ext cx="1118" cy="2245"/>
                <a:chOff x="1078884" y="1082733"/>
                <a:chExt cx="12592" cy="25278"/>
              </a:xfrm>
            </p:grpSpPr>
            <p:sp>
              <p:nvSpPr>
                <p:cNvPr id="257" name="Freeform 544">
                  <a:extLst>
                    <a:ext uri="{FF2B5EF4-FFF2-40B4-BE49-F238E27FC236}">
                      <a16:creationId xmlns:a16="http://schemas.microsoft.com/office/drawing/2014/main" id="{BA246C16-686A-4653-8E13-904155D7AAC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8" name="Freeform 545">
                  <a:extLst>
                    <a:ext uri="{FF2B5EF4-FFF2-40B4-BE49-F238E27FC236}">
                      <a16:creationId xmlns:a16="http://schemas.microsoft.com/office/drawing/2014/main" id="{E21213E9-8832-404C-B8AD-5522EEE8D851}"/>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9" name="Freeform 546">
                  <a:extLst>
                    <a:ext uri="{FF2B5EF4-FFF2-40B4-BE49-F238E27FC236}">
                      <a16:creationId xmlns:a16="http://schemas.microsoft.com/office/drawing/2014/main" id="{4F895DBE-B686-407A-8665-1E59CA20970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0" name="Freeform 547">
                  <a:extLst>
                    <a:ext uri="{FF2B5EF4-FFF2-40B4-BE49-F238E27FC236}">
                      <a16:creationId xmlns:a16="http://schemas.microsoft.com/office/drawing/2014/main" id="{7CF96708-170A-4373-A9BE-4F7C005A1D8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1" name="Freeform 548">
                  <a:extLst>
                    <a:ext uri="{FF2B5EF4-FFF2-40B4-BE49-F238E27FC236}">
                      <a16:creationId xmlns:a16="http://schemas.microsoft.com/office/drawing/2014/main" id="{BA59BE15-870C-4D2A-848C-0B761A82759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2" name="Freeform 549">
                  <a:extLst>
                    <a:ext uri="{FF2B5EF4-FFF2-40B4-BE49-F238E27FC236}">
                      <a16:creationId xmlns:a16="http://schemas.microsoft.com/office/drawing/2014/main" id="{0AD2C522-227D-420B-8E12-8D0C7FB078F4}"/>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3" name="Freeform 550">
                  <a:extLst>
                    <a:ext uri="{FF2B5EF4-FFF2-40B4-BE49-F238E27FC236}">
                      <a16:creationId xmlns:a16="http://schemas.microsoft.com/office/drawing/2014/main" id="{A3B76A8B-DE06-44A9-A371-31BCB6678C1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3" name="Group 551">
                <a:extLst>
                  <a:ext uri="{FF2B5EF4-FFF2-40B4-BE49-F238E27FC236}">
                    <a16:creationId xmlns:a16="http://schemas.microsoft.com/office/drawing/2014/main" id="{66B1D985-E53E-4934-835F-D5571379F4F1}"/>
                  </a:ext>
                </a:extLst>
              </p:cNvPr>
              <p:cNvGrpSpPr>
                <a:grpSpLocks/>
              </p:cNvGrpSpPr>
              <p:nvPr/>
            </p:nvGrpSpPr>
            <p:grpSpPr bwMode="auto">
              <a:xfrm rot="24596854">
                <a:off x="1095570" y="1067180"/>
                <a:ext cx="1217" cy="2433"/>
                <a:chOff x="1083305" y="1086799"/>
                <a:chExt cx="1651" cy="3446"/>
              </a:xfrm>
            </p:grpSpPr>
            <p:sp>
              <p:nvSpPr>
                <p:cNvPr id="250" name="Freeform 552">
                  <a:extLst>
                    <a:ext uri="{FF2B5EF4-FFF2-40B4-BE49-F238E27FC236}">
                      <a16:creationId xmlns:a16="http://schemas.microsoft.com/office/drawing/2014/main" id="{0258C85C-391E-43A8-97E2-4A5AF939327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1" name="Freeform 553">
                  <a:extLst>
                    <a:ext uri="{FF2B5EF4-FFF2-40B4-BE49-F238E27FC236}">
                      <a16:creationId xmlns:a16="http://schemas.microsoft.com/office/drawing/2014/main" id="{1C03D8B0-D5C0-4255-869A-A18E2A1DD0B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2" name="Freeform 554">
                  <a:extLst>
                    <a:ext uri="{FF2B5EF4-FFF2-40B4-BE49-F238E27FC236}">
                      <a16:creationId xmlns:a16="http://schemas.microsoft.com/office/drawing/2014/main" id="{F05A35B7-6FDB-4163-840C-BFDAB8AFBB53}"/>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3" name="Freeform 555">
                  <a:extLst>
                    <a:ext uri="{FF2B5EF4-FFF2-40B4-BE49-F238E27FC236}">
                      <a16:creationId xmlns:a16="http://schemas.microsoft.com/office/drawing/2014/main" id="{3D4BDF07-77EA-4BDE-8613-89C9D6B74C7D}"/>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4" name="Freeform 556">
                  <a:extLst>
                    <a:ext uri="{FF2B5EF4-FFF2-40B4-BE49-F238E27FC236}">
                      <a16:creationId xmlns:a16="http://schemas.microsoft.com/office/drawing/2014/main" id="{06505042-49B5-4AE2-AFF7-C9381BE1209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5" name="Freeform 557">
                  <a:extLst>
                    <a:ext uri="{FF2B5EF4-FFF2-40B4-BE49-F238E27FC236}">
                      <a16:creationId xmlns:a16="http://schemas.microsoft.com/office/drawing/2014/main" id="{C75DD63B-22B3-435C-BC74-8FB5F13749E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6" name="Freeform 558">
                  <a:extLst>
                    <a:ext uri="{FF2B5EF4-FFF2-40B4-BE49-F238E27FC236}">
                      <a16:creationId xmlns:a16="http://schemas.microsoft.com/office/drawing/2014/main" id="{0CBFC9DB-E7F7-4FB9-A465-F161886DB7E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4" name="Group 559">
                <a:extLst>
                  <a:ext uri="{FF2B5EF4-FFF2-40B4-BE49-F238E27FC236}">
                    <a16:creationId xmlns:a16="http://schemas.microsoft.com/office/drawing/2014/main" id="{6BB97655-32CB-480E-AE41-1BBE1CD1F8B6}"/>
                  </a:ext>
                </a:extLst>
              </p:cNvPr>
              <p:cNvGrpSpPr>
                <a:grpSpLocks/>
              </p:cNvGrpSpPr>
              <p:nvPr/>
            </p:nvGrpSpPr>
            <p:grpSpPr bwMode="auto">
              <a:xfrm rot="6533546">
                <a:off x="1096700" y="1066587"/>
                <a:ext cx="728" cy="1678"/>
                <a:chOff x="1083305" y="1086799"/>
                <a:chExt cx="1651" cy="3446"/>
              </a:xfrm>
            </p:grpSpPr>
            <p:sp>
              <p:nvSpPr>
                <p:cNvPr id="243" name="Freeform 560">
                  <a:extLst>
                    <a:ext uri="{FF2B5EF4-FFF2-40B4-BE49-F238E27FC236}">
                      <a16:creationId xmlns:a16="http://schemas.microsoft.com/office/drawing/2014/main" id="{366085DA-125E-46AB-B932-4975171ADDAC}"/>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4" name="Freeform 561">
                  <a:extLst>
                    <a:ext uri="{FF2B5EF4-FFF2-40B4-BE49-F238E27FC236}">
                      <a16:creationId xmlns:a16="http://schemas.microsoft.com/office/drawing/2014/main" id="{F77AC8D7-5156-4FC8-9F94-F8AE72D2C1E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5" name="Freeform 562">
                  <a:extLst>
                    <a:ext uri="{FF2B5EF4-FFF2-40B4-BE49-F238E27FC236}">
                      <a16:creationId xmlns:a16="http://schemas.microsoft.com/office/drawing/2014/main" id="{B1190F1F-184B-45AC-B202-7038FA9D59F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6" name="Freeform 563">
                  <a:extLst>
                    <a:ext uri="{FF2B5EF4-FFF2-40B4-BE49-F238E27FC236}">
                      <a16:creationId xmlns:a16="http://schemas.microsoft.com/office/drawing/2014/main" id="{CC2673B2-29E5-4459-AEA9-3EE1C2F01A5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7" name="Freeform 564">
                  <a:extLst>
                    <a:ext uri="{FF2B5EF4-FFF2-40B4-BE49-F238E27FC236}">
                      <a16:creationId xmlns:a16="http://schemas.microsoft.com/office/drawing/2014/main" id="{586E87E5-A9DE-4423-B407-76B0D30A21E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8" name="Freeform 565">
                  <a:extLst>
                    <a:ext uri="{FF2B5EF4-FFF2-40B4-BE49-F238E27FC236}">
                      <a16:creationId xmlns:a16="http://schemas.microsoft.com/office/drawing/2014/main" id="{5B62FC8D-2532-42FD-A3D8-C340CD49434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9" name="Freeform 566">
                  <a:extLst>
                    <a:ext uri="{FF2B5EF4-FFF2-40B4-BE49-F238E27FC236}">
                      <a16:creationId xmlns:a16="http://schemas.microsoft.com/office/drawing/2014/main" id="{8E1DB40C-51C0-4240-AB40-9DD173746C9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5" name="Group 567">
                <a:extLst>
                  <a:ext uri="{FF2B5EF4-FFF2-40B4-BE49-F238E27FC236}">
                    <a16:creationId xmlns:a16="http://schemas.microsoft.com/office/drawing/2014/main" id="{C589DE0E-3AD7-4BA2-966C-A7CF2C8C3758}"/>
                  </a:ext>
                </a:extLst>
              </p:cNvPr>
              <p:cNvGrpSpPr>
                <a:grpSpLocks/>
              </p:cNvGrpSpPr>
              <p:nvPr/>
            </p:nvGrpSpPr>
            <p:grpSpPr bwMode="auto">
              <a:xfrm rot="-24309778">
                <a:off x="1094411" y="1072340"/>
                <a:ext cx="930" cy="1866"/>
                <a:chOff x="1078884" y="1082733"/>
                <a:chExt cx="12592" cy="25278"/>
              </a:xfrm>
            </p:grpSpPr>
            <p:sp>
              <p:nvSpPr>
                <p:cNvPr id="236" name="Freeform 568">
                  <a:extLst>
                    <a:ext uri="{FF2B5EF4-FFF2-40B4-BE49-F238E27FC236}">
                      <a16:creationId xmlns:a16="http://schemas.microsoft.com/office/drawing/2014/main" id="{894457C0-0100-4310-B558-A71C0A06E89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7" name="Freeform 569">
                  <a:extLst>
                    <a:ext uri="{FF2B5EF4-FFF2-40B4-BE49-F238E27FC236}">
                      <a16:creationId xmlns:a16="http://schemas.microsoft.com/office/drawing/2014/main" id="{12F9D72C-806F-49E1-9E99-46887FEF939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8" name="Freeform 570">
                  <a:extLst>
                    <a:ext uri="{FF2B5EF4-FFF2-40B4-BE49-F238E27FC236}">
                      <a16:creationId xmlns:a16="http://schemas.microsoft.com/office/drawing/2014/main" id="{6A3F8859-BB43-4BBD-8B5B-F47D43AAA4B4}"/>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9" name="Freeform 571">
                  <a:extLst>
                    <a:ext uri="{FF2B5EF4-FFF2-40B4-BE49-F238E27FC236}">
                      <a16:creationId xmlns:a16="http://schemas.microsoft.com/office/drawing/2014/main" id="{67605B60-A723-404C-A217-A548FB259F86}"/>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0" name="Freeform 572">
                  <a:extLst>
                    <a:ext uri="{FF2B5EF4-FFF2-40B4-BE49-F238E27FC236}">
                      <a16:creationId xmlns:a16="http://schemas.microsoft.com/office/drawing/2014/main" id="{C563A381-DDB7-48B9-A4CB-8E4B67C62D59}"/>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1" name="Freeform 573">
                  <a:extLst>
                    <a:ext uri="{FF2B5EF4-FFF2-40B4-BE49-F238E27FC236}">
                      <a16:creationId xmlns:a16="http://schemas.microsoft.com/office/drawing/2014/main" id="{850D9461-7B63-49C9-81BC-D19CD97C9E3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2" name="Freeform 574">
                  <a:extLst>
                    <a:ext uri="{FF2B5EF4-FFF2-40B4-BE49-F238E27FC236}">
                      <a16:creationId xmlns:a16="http://schemas.microsoft.com/office/drawing/2014/main" id="{A300AB1C-EBC5-43A2-9E02-AF597B32C430}"/>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6" name="Group 575">
                <a:extLst>
                  <a:ext uri="{FF2B5EF4-FFF2-40B4-BE49-F238E27FC236}">
                    <a16:creationId xmlns:a16="http://schemas.microsoft.com/office/drawing/2014/main" id="{17B417AC-2619-484E-9D7C-795F9E9A97F8}"/>
                  </a:ext>
                </a:extLst>
              </p:cNvPr>
              <p:cNvGrpSpPr>
                <a:grpSpLocks/>
              </p:cNvGrpSpPr>
              <p:nvPr/>
            </p:nvGrpSpPr>
            <p:grpSpPr bwMode="auto">
              <a:xfrm rot="-25826671">
                <a:off x="1094994" y="1070690"/>
                <a:ext cx="839" cy="1733"/>
                <a:chOff x="1078884" y="1082733"/>
                <a:chExt cx="12592" cy="25278"/>
              </a:xfrm>
            </p:grpSpPr>
            <p:sp>
              <p:nvSpPr>
                <p:cNvPr id="229" name="Freeform 576">
                  <a:extLst>
                    <a:ext uri="{FF2B5EF4-FFF2-40B4-BE49-F238E27FC236}">
                      <a16:creationId xmlns:a16="http://schemas.microsoft.com/office/drawing/2014/main" id="{DBB42126-E612-4368-A5C4-451D1AE2009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0" name="Freeform 577">
                  <a:extLst>
                    <a:ext uri="{FF2B5EF4-FFF2-40B4-BE49-F238E27FC236}">
                      <a16:creationId xmlns:a16="http://schemas.microsoft.com/office/drawing/2014/main" id="{A7CD75F8-38C6-4C97-BAEE-0611AAB1A34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1" name="Freeform 578">
                  <a:extLst>
                    <a:ext uri="{FF2B5EF4-FFF2-40B4-BE49-F238E27FC236}">
                      <a16:creationId xmlns:a16="http://schemas.microsoft.com/office/drawing/2014/main" id="{98F343D4-E762-4B46-8B9F-E7CED8A9903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2" name="Freeform 579">
                  <a:extLst>
                    <a:ext uri="{FF2B5EF4-FFF2-40B4-BE49-F238E27FC236}">
                      <a16:creationId xmlns:a16="http://schemas.microsoft.com/office/drawing/2014/main" id="{47BDA577-C1BB-435C-B064-AFC23C738234}"/>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3" name="Freeform 580">
                  <a:extLst>
                    <a:ext uri="{FF2B5EF4-FFF2-40B4-BE49-F238E27FC236}">
                      <a16:creationId xmlns:a16="http://schemas.microsoft.com/office/drawing/2014/main" id="{93DD11E8-7570-436C-BD2A-B71A3CCE785A}"/>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4" name="Freeform 581">
                  <a:extLst>
                    <a:ext uri="{FF2B5EF4-FFF2-40B4-BE49-F238E27FC236}">
                      <a16:creationId xmlns:a16="http://schemas.microsoft.com/office/drawing/2014/main" id="{9CD38056-8657-41BD-AC7F-7D817B4568EC}"/>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5" name="Freeform 582">
                  <a:extLst>
                    <a:ext uri="{FF2B5EF4-FFF2-40B4-BE49-F238E27FC236}">
                      <a16:creationId xmlns:a16="http://schemas.microsoft.com/office/drawing/2014/main" id="{133A06D3-3713-48DE-9BA9-0B070EC171CB}"/>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7" name="Group 583">
                <a:extLst>
                  <a:ext uri="{FF2B5EF4-FFF2-40B4-BE49-F238E27FC236}">
                    <a16:creationId xmlns:a16="http://schemas.microsoft.com/office/drawing/2014/main" id="{5660EA13-EF0E-48B5-9915-4C859C8AD034}"/>
                  </a:ext>
                </a:extLst>
              </p:cNvPr>
              <p:cNvGrpSpPr>
                <a:grpSpLocks/>
              </p:cNvGrpSpPr>
              <p:nvPr/>
            </p:nvGrpSpPr>
            <p:grpSpPr bwMode="auto">
              <a:xfrm rot="10169312">
                <a:off x="1091945" y="1073185"/>
                <a:ext cx="909" cy="1781"/>
                <a:chOff x="1083305" y="1086799"/>
                <a:chExt cx="1651" cy="3446"/>
              </a:xfrm>
            </p:grpSpPr>
            <p:sp>
              <p:nvSpPr>
                <p:cNvPr id="222" name="Freeform 584">
                  <a:extLst>
                    <a:ext uri="{FF2B5EF4-FFF2-40B4-BE49-F238E27FC236}">
                      <a16:creationId xmlns:a16="http://schemas.microsoft.com/office/drawing/2014/main" id="{9B1189C6-BA40-4EC5-A13B-18D16BDE94A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3" name="Freeform 585">
                  <a:extLst>
                    <a:ext uri="{FF2B5EF4-FFF2-40B4-BE49-F238E27FC236}">
                      <a16:creationId xmlns:a16="http://schemas.microsoft.com/office/drawing/2014/main" id="{C7C3DCB7-9688-48DB-9068-E27F46837D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4" name="Freeform 586">
                  <a:extLst>
                    <a:ext uri="{FF2B5EF4-FFF2-40B4-BE49-F238E27FC236}">
                      <a16:creationId xmlns:a16="http://schemas.microsoft.com/office/drawing/2014/main" id="{F1793C4E-35E7-4333-A363-4F476BC9BAB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5" name="Freeform 587">
                  <a:extLst>
                    <a:ext uri="{FF2B5EF4-FFF2-40B4-BE49-F238E27FC236}">
                      <a16:creationId xmlns:a16="http://schemas.microsoft.com/office/drawing/2014/main" id="{CA303914-1FEE-4DB3-B70E-7B3FCEE82C0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6" name="Freeform 588">
                  <a:extLst>
                    <a:ext uri="{FF2B5EF4-FFF2-40B4-BE49-F238E27FC236}">
                      <a16:creationId xmlns:a16="http://schemas.microsoft.com/office/drawing/2014/main" id="{1627EF27-9DDA-4B78-B0FE-5C99D94CA3F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7" name="Freeform 589">
                  <a:extLst>
                    <a:ext uri="{FF2B5EF4-FFF2-40B4-BE49-F238E27FC236}">
                      <a16:creationId xmlns:a16="http://schemas.microsoft.com/office/drawing/2014/main" id="{E0CDA5B0-92C3-49CD-AE2D-1EBAB9657E2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8" name="Freeform 590">
                  <a:extLst>
                    <a:ext uri="{FF2B5EF4-FFF2-40B4-BE49-F238E27FC236}">
                      <a16:creationId xmlns:a16="http://schemas.microsoft.com/office/drawing/2014/main" id="{BF653419-213C-4D73-82BD-8B497DC3CE8A}"/>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8" name="Group 591">
                <a:extLst>
                  <a:ext uri="{FF2B5EF4-FFF2-40B4-BE49-F238E27FC236}">
                    <a16:creationId xmlns:a16="http://schemas.microsoft.com/office/drawing/2014/main" id="{FDCF4FFC-33C8-4D57-B67F-7A4F04B6C438}"/>
                  </a:ext>
                </a:extLst>
              </p:cNvPr>
              <p:cNvGrpSpPr>
                <a:grpSpLocks/>
              </p:cNvGrpSpPr>
              <p:nvPr/>
            </p:nvGrpSpPr>
            <p:grpSpPr bwMode="auto">
              <a:xfrm rot="1029732">
                <a:off x="1100028" y="1074698"/>
                <a:ext cx="774" cy="1608"/>
                <a:chOff x="1083305" y="1086799"/>
                <a:chExt cx="1651" cy="3446"/>
              </a:xfrm>
            </p:grpSpPr>
            <p:sp>
              <p:nvSpPr>
                <p:cNvPr id="215" name="Freeform 592">
                  <a:extLst>
                    <a:ext uri="{FF2B5EF4-FFF2-40B4-BE49-F238E27FC236}">
                      <a16:creationId xmlns:a16="http://schemas.microsoft.com/office/drawing/2014/main" id="{E3E6610E-BE7E-46C4-ADE7-5CBBE1A4E544}"/>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6" name="Freeform 593">
                  <a:extLst>
                    <a:ext uri="{FF2B5EF4-FFF2-40B4-BE49-F238E27FC236}">
                      <a16:creationId xmlns:a16="http://schemas.microsoft.com/office/drawing/2014/main" id="{30252F82-D352-414A-BD0D-72748A2FBEB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7" name="Freeform 594">
                  <a:extLst>
                    <a:ext uri="{FF2B5EF4-FFF2-40B4-BE49-F238E27FC236}">
                      <a16:creationId xmlns:a16="http://schemas.microsoft.com/office/drawing/2014/main" id="{C6C186B1-390E-492D-9337-8EE37966338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8" name="Freeform 595">
                  <a:extLst>
                    <a:ext uri="{FF2B5EF4-FFF2-40B4-BE49-F238E27FC236}">
                      <a16:creationId xmlns:a16="http://schemas.microsoft.com/office/drawing/2014/main" id="{1A978652-BE31-4FED-AEE6-AE92278AE194}"/>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9" name="Freeform 596">
                  <a:extLst>
                    <a:ext uri="{FF2B5EF4-FFF2-40B4-BE49-F238E27FC236}">
                      <a16:creationId xmlns:a16="http://schemas.microsoft.com/office/drawing/2014/main" id="{AF7E735F-7586-4CDD-9BE3-34CD5ECE355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0" name="Freeform 597">
                  <a:extLst>
                    <a:ext uri="{FF2B5EF4-FFF2-40B4-BE49-F238E27FC236}">
                      <a16:creationId xmlns:a16="http://schemas.microsoft.com/office/drawing/2014/main" id="{B2322B1A-ABAA-4D1B-9214-822DCC92500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1" name="Freeform 598">
                  <a:extLst>
                    <a:ext uri="{FF2B5EF4-FFF2-40B4-BE49-F238E27FC236}">
                      <a16:creationId xmlns:a16="http://schemas.microsoft.com/office/drawing/2014/main" id="{A9A82BD4-55BF-4825-B817-E4574443DCB4}"/>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9" name="Group 599">
                <a:extLst>
                  <a:ext uri="{FF2B5EF4-FFF2-40B4-BE49-F238E27FC236}">
                    <a16:creationId xmlns:a16="http://schemas.microsoft.com/office/drawing/2014/main" id="{0351E02D-FD59-4F78-ADD5-49C790D02C4B}"/>
                  </a:ext>
                </a:extLst>
              </p:cNvPr>
              <p:cNvGrpSpPr>
                <a:grpSpLocks/>
              </p:cNvGrpSpPr>
              <p:nvPr/>
            </p:nvGrpSpPr>
            <p:grpSpPr bwMode="auto">
              <a:xfrm rot="38536567">
                <a:off x="1096886" y="1070655"/>
                <a:ext cx="790" cy="1929"/>
                <a:chOff x="1083305" y="1086799"/>
                <a:chExt cx="1651" cy="3446"/>
              </a:xfrm>
            </p:grpSpPr>
            <p:sp>
              <p:nvSpPr>
                <p:cNvPr id="208" name="Freeform 600">
                  <a:extLst>
                    <a:ext uri="{FF2B5EF4-FFF2-40B4-BE49-F238E27FC236}">
                      <a16:creationId xmlns:a16="http://schemas.microsoft.com/office/drawing/2014/main" id="{268E5282-5957-46AD-A6F0-0B10B4E69551}"/>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9" name="Freeform 601">
                  <a:extLst>
                    <a:ext uri="{FF2B5EF4-FFF2-40B4-BE49-F238E27FC236}">
                      <a16:creationId xmlns:a16="http://schemas.microsoft.com/office/drawing/2014/main" id="{7E51CF2B-7860-452D-8A24-C3243D89A7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0" name="Freeform 602">
                  <a:extLst>
                    <a:ext uri="{FF2B5EF4-FFF2-40B4-BE49-F238E27FC236}">
                      <a16:creationId xmlns:a16="http://schemas.microsoft.com/office/drawing/2014/main" id="{9CF63361-6716-4F48-BA8D-A263E38695F7}"/>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1" name="Freeform 603">
                  <a:extLst>
                    <a:ext uri="{FF2B5EF4-FFF2-40B4-BE49-F238E27FC236}">
                      <a16:creationId xmlns:a16="http://schemas.microsoft.com/office/drawing/2014/main" id="{8E247E04-778E-4172-8710-A04ABF126E16}"/>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2" name="Freeform 604">
                  <a:extLst>
                    <a:ext uri="{FF2B5EF4-FFF2-40B4-BE49-F238E27FC236}">
                      <a16:creationId xmlns:a16="http://schemas.microsoft.com/office/drawing/2014/main" id="{D8000757-88BC-44C0-9FBE-E2350D9D011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3" name="Freeform 605">
                  <a:extLst>
                    <a:ext uri="{FF2B5EF4-FFF2-40B4-BE49-F238E27FC236}">
                      <a16:creationId xmlns:a16="http://schemas.microsoft.com/office/drawing/2014/main" id="{55D6BE6C-745D-4119-A539-E36041449D7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4" name="Freeform 606">
                  <a:extLst>
                    <a:ext uri="{FF2B5EF4-FFF2-40B4-BE49-F238E27FC236}">
                      <a16:creationId xmlns:a16="http://schemas.microsoft.com/office/drawing/2014/main" id="{16C0048B-775B-410B-9C42-4385EC16C0A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0" name="Group 607">
                <a:extLst>
                  <a:ext uri="{FF2B5EF4-FFF2-40B4-BE49-F238E27FC236}">
                    <a16:creationId xmlns:a16="http://schemas.microsoft.com/office/drawing/2014/main" id="{9D68BDD8-25EA-4746-8CEF-4039F1726512}"/>
                  </a:ext>
                </a:extLst>
              </p:cNvPr>
              <p:cNvGrpSpPr>
                <a:grpSpLocks/>
              </p:cNvGrpSpPr>
              <p:nvPr/>
            </p:nvGrpSpPr>
            <p:grpSpPr bwMode="auto">
              <a:xfrm rot="6132675">
                <a:off x="1097102" y="1069850"/>
                <a:ext cx="944" cy="1917"/>
                <a:chOff x="1078884" y="1082733"/>
                <a:chExt cx="12592" cy="25278"/>
              </a:xfrm>
            </p:grpSpPr>
            <p:sp>
              <p:nvSpPr>
                <p:cNvPr id="201" name="Freeform 608">
                  <a:extLst>
                    <a:ext uri="{FF2B5EF4-FFF2-40B4-BE49-F238E27FC236}">
                      <a16:creationId xmlns:a16="http://schemas.microsoft.com/office/drawing/2014/main" id="{6E6C6851-AB75-4C65-95CD-57B9C66F012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2" name="Freeform 609">
                  <a:extLst>
                    <a:ext uri="{FF2B5EF4-FFF2-40B4-BE49-F238E27FC236}">
                      <a16:creationId xmlns:a16="http://schemas.microsoft.com/office/drawing/2014/main" id="{E53C168A-6B56-4B5E-8C1C-20DE6B4FCD68}"/>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3" name="Freeform 610">
                  <a:extLst>
                    <a:ext uri="{FF2B5EF4-FFF2-40B4-BE49-F238E27FC236}">
                      <a16:creationId xmlns:a16="http://schemas.microsoft.com/office/drawing/2014/main" id="{3B950056-8BAD-4FF4-846A-57B46B6BB7A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4" name="Freeform 611">
                  <a:extLst>
                    <a:ext uri="{FF2B5EF4-FFF2-40B4-BE49-F238E27FC236}">
                      <a16:creationId xmlns:a16="http://schemas.microsoft.com/office/drawing/2014/main" id="{7DA71636-D160-4501-B02D-4EA3797E5E6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5" name="Freeform 612">
                  <a:extLst>
                    <a:ext uri="{FF2B5EF4-FFF2-40B4-BE49-F238E27FC236}">
                      <a16:creationId xmlns:a16="http://schemas.microsoft.com/office/drawing/2014/main" id="{367F190A-0070-4317-B9A5-5D8FCF1E6C5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6" name="Freeform 613">
                  <a:extLst>
                    <a:ext uri="{FF2B5EF4-FFF2-40B4-BE49-F238E27FC236}">
                      <a16:creationId xmlns:a16="http://schemas.microsoft.com/office/drawing/2014/main" id="{29B8D8D6-69AD-4289-A147-61CEF7881DC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7" name="Freeform 614">
                  <a:extLst>
                    <a:ext uri="{FF2B5EF4-FFF2-40B4-BE49-F238E27FC236}">
                      <a16:creationId xmlns:a16="http://schemas.microsoft.com/office/drawing/2014/main" id="{85E94849-9CFF-4286-A923-9A664BF4324F}"/>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1" name="Group 615">
                <a:extLst>
                  <a:ext uri="{FF2B5EF4-FFF2-40B4-BE49-F238E27FC236}">
                    <a16:creationId xmlns:a16="http://schemas.microsoft.com/office/drawing/2014/main" id="{DF8E793E-B7FA-425D-B301-9BC265027140}"/>
                  </a:ext>
                </a:extLst>
              </p:cNvPr>
              <p:cNvGrpSpPr>
                <a:grpSpLocks/>
              </p:cNvGrpSpPr>
              <p:nvPr/>
            </p:nvGrpSpPr>
            <p:grpSpPr bwMode="auto">
              <a:xfrm rot="36945190">
                <a:off x="1097977" y="1072212"/>
                <a:ext cx="1055" cy="2193"/>
                <a:chOff x="1083305" y="1086799"/>
                <a:chExt cx="1651" cy="3446"/>
              </a:xfrm>
            </p:grpSpPr>
            <p:sp>
              <p:nvSpPr>
                <p:cNvPr id="194" name="Freeform 616">
                  <a:extLst>
                    <a:ext uri="{FF2B5EF4-FFF2-40B4-BE49-F238E27FC236}">
                      <a16:creationId xmlns:a16="http://schemas.microsoft.com/office/drawing/2014/main" id="{91493314-FD9E-4550-887E-F8C0130122F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5" name="Freeform 617">
                  <a:extLst>
                    <a:ext uri="{FF2B5EF4-FFF2-40B4-BE49-F238E27FC236}">
                      <a16:creationId xmlns:a16="http://schemas.microsoft.com/office/drawing/2014/main" id="{794CBC1E-0193-428B-ADB6-5A7B6F8AFAC5}"/>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6" name="Freeform 618">
                  <a:extLst>
                    <a:ext uri="{FF2B5EF4-FFF2-40B4-BE49-F238E27FC236}">
                      <a16:creationId xmlns:a16="http://schemas.microsoft.com/office/drawing/2014/main" id="{5282F36C-EC37-4F1A-AD84-BE1ABBDC69B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7" name="Freeform 619">
                  <a:extLst>
                    <a:ext uri="{FF2B5EF4-FFF2-40B4-BE49-F238E27FC236}">
                      <a16:creationId xmlns:a16="http://schemas.microsoft.com/office/drawing/2014/main" id="{FFCE2C2C-779E-4A09-A057-7C5CE99A1A2C}"/>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8" name="Freeform 620">
                  <a:extLst>
                    <a:ext uri="{FF2B5EF4-FFF2-40B4-BE49-F238E27FC236}">
                      <a16:creationId xmlns:a16="http://schemas.microsoft.com/office/drawing/2014/main" id="{E1987E0A-517B-4073-A6CF-070A42461196}"/>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9" name="Freeform 621">
                  <a:extLst>
                    <a:ext uri="{FF2B5EF4-FFF2-40B4-BE49-F238E27FC236}">
                      <a16:creationId xmlns:a16="http://schemas.microsoft.com/office/drawing/2014/main" id="{23590E5A-19FC-4E22-A312-84923249855F}"/>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0" name="Freeform 622">
                  <a:extLst>
                    <a:ext uri="{FF2B5EF4-FFF2-40B4-BE49-F238E27FC236}">
                      <a16:creationId xmlns:a16="http://schemas.microsoft.com/office/drawing/2014/main" id="{3DE731F8-F25A-4DDE-AA26-CF085A13031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2" name="Group 623">
                <a:extLst>
                  <a:ext uri="{FF2B5EF4-FFF2-40B4-BE49-F238E27FC236}">
                    <a16:creationId xmlns:a16="http://schemas.microsoft.com/office/drawing/2014/main" id="{06A37D8C-8C44-4629-A8DA-3CC872117671}"/>
                  </a:ext>
                </a:extLst>
              </p:cNvPr>
              <p:cNvGrpSpPr>
                <a:grpSpLocks/>
              </p:cNvGrpSpPr>
              <p:nvPr/>
            </p:nvGrpSpPr>
            <p:grpSpPr bwMode="auto">
              <a:xfrm>
                <a:off x="1097843" y="1074595"/>
                <a:ext cx="707" cy="1309"/>
                <a:chOff x="1083305" y="1086799"/>
                <a:chExt cx="1651" cy="3446"/>
              </a:xfrm>
            </p:grpSpPr>
            <p:sp>
              <p:nvSpPr>
                <p:cNvPr id="187" name="Freeform 624">
                  <a:extLst>
                    <a:ext uri="{FF2B5EF4-FFF2-40B4-BE49-F238E27FC236}">
                      <a16:creationId xmlns:a16="http://schemas.microsoft.com/office/drawing/2014/main" id="{77B625F2-B2B7-498F-8317-3D43F49D5EE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8" name="Freeform 625">
                  <a:extLst>
                    <a:ext uri="{FF2B5EF4-FFF2-40B4-BE49-F238E27FC236}">
                      <a16:creationId xmlns:a16="http://schemas.microsoft.com/office/drawing/2014/main" id="{E2DC0792-F0F8-496C-954F-8D886669C9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9" name="Freeform 626">
                  <a:extLst>
                    <a:ext uri="{FF2B5EF4-FFF2-40B4-BE49-F238E27FC236}">
                      <a16:creationId xmlns:a16="http://schemas.microsoft.com/office/drawing/2014/main" id="{C39EC83E-C928-444E-976A-1E587A7EC4B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0" name="Freeform 627">
                  <a:extLst>
                    <a:ext uri="{FF2B5EF4-FFF2-40B4-BE49-F238E27FC236}">
                      <a16:creationId xmlns:a16="http://schemas.microsoft.com/office/drawing/2014/main" id="{C5425DCB-9D4B-4292-BE8C-0DBFA0232722}"/>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1" name="Freeform 628">
                  <a:extLst>
                    <a:ext uri="{FF2B5EF4-FFF2-40B4-BE49-F238E27FC236}">
                      <a16:creationId xmlns:a16="http://schemas.microsoft.com/office/drawing/2014/main" id="{4F678F70-A225-43B5-BCBE-5E5A8437B1A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2" name="Freeform 629">
                  <a:extLst>
                    <a:ext uri="{FF2B5EF4-FFF2-40B4-BE49-F238E27FC236}">
                      <a16:creationId xmlns:a16="http://schemas.microsoft.com/office/drawing/2014/main" id="{0360960D-D737-411A-BB9C-2BC72C1C11C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3" name="Freeform 630">
                  <a:extLst>
                    <a:ext uri="{FF2B5EF4-FFF2-40B4-BE49-F238E27FC236}">
                      <a16:creationId xmlns:a16="http://schemas.microsoft.com/office/drawing/2014/main" id="{7574E652-C665-4299-BCB9-E829466D6B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3" name="Group 631">
                <a:extLst>
                  <a:ext uri="{FF2B5EF4-FFF2-40B4-BE49-F238E27FC236}">
                    <a16:creationId xmlns:a16="http://schemas.microsoft.com/office/drawing/2014/main" id="{41D6FD21-B3C7-45DF-AC20-809924F0A380}"/>
                  </a:ext>
                </a:extLst>
              </p:cNvPr>
              <p:cNvGrpSpPr>
                <a:grpSpLocks/>
              </p:cNvGrpSpPr>
              <p:nvPr/>
            </p:nvGrpSpPr>
            <p:grpSpPr bwMode="auto">
              <a:xfrm rot="12153480">
                <a:off x="1098923" y="1072061"/>
                <a:ext cx="971" cy="1626"/>
                <a:chOff x="1083305" y="1086799"/>
                <a:chExt cx="1651" cy="3446"/>
              </a:xfrm>
            </p:grpSpPr>
            <p:sp>
              <p:nvSpPr>
                <p:cNvPr id="180" name="Freeform 632">
                  <a:extLst>
                    <a:ext uri="{FF2B5EF4-FFF2-40B4-BE49-F238E27FC236}">
                      <a16:creationId xmlns:a16="http://schemas.microsoft.com/office/drawing/2014/main" id="{5ADDC375-9E70-49E4-8988-9503C7A571A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1" name="Freeform 633">
                  <a:extLst>
                    <a:ext uri="{FF2B5EF4-FFF2-40B4-BE49-F238E27FC236}">
                      <a16:creationId xmlns:a16="http://schemas.microsoft.com/office/drawing/2014/main" id="{F738BFF7-DAD5-4A2C-BC0A-93A9FB67E842}"/>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2" name="Freeform 634">
                  <a:extLst>
                    <a:ext uri="{FF2B5EF4-FFF2-40B4-BE49-F238E27FC236}">
                      <a16:creationId xmlns:a16="http://schemas.microsoft.com/office/drawing/2014/main" id="{C1AD6814-AE9D-4978-B28F-ECEBCD484C5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3" name="Freeform 635">
                  <a:extLst>
                    <a:ext uri="{FF2B5EF4-FFF2-40B4-BE49-F238E27FC236}">
                      <a16:creationId xmlns:a16="http://schemas.microsoft.com/office/drawing/2014/main" id="{93C53633-00A9-4A73-8190-8956DC59F49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4" name="Freeform 636">
                  <a:extLst>
                    <a:ext uri="{FF2B5EF4-FFF2-40B4-BE49-F238E27FC236}">
                      <a16:creationId xmlns:a16="http://schemas.microsoft.com/office/drawing/2014/main" id="{A134EA69-3F82-434D-8C8E-97B0B65DC13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5" name="Freeform 637">
                  <a:extLst>
                    <a:ext uri="{FF2B5EF4-FFF2-40B4-BE49-F238E27FC236}">
                      <a16:creationId xmlns:a16="http://schemas.microsoft.com/office/drawing/2014/main" id="{AE9BC4A4-95AE-47D5-B088-C6F0934D24E2}"/>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6" name="Freeform 638">
                  <a:extLst>
                    <a:ext uri="{FF2B5EF4-FFF2-40B4-BE49-F238E27FC236}">
                      <a16:creationId xmlns:a16="http://schemas.microsoft.com/office/drawing/2014/main" id="{C9C65B15-7DC7-4BE8-87CB-4D9FFA90ABC1}"/>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4" name="Group 639">
                <a:extLst>
                  <a:ext uri="{FF2B5EF4-FFF2-40B4-BE49-F238E27FC236}">
                    <a16:creationId xmlns:a16="http://schemas.microsoft.com/office/drawing/2014/main" id="{649C8A8E-F30A-4FA3-8533-E2074166B101}"/>
                  </a:ext>
                </a:extLst>
              </p:cNvPr>
              <p:cNvGrpSpPr>
                <a:grpSpLocks/>
              </p:cNvGrpSpPr>
              <p:nvPr/>
            </p:nvGrpSpPr>
            <p:grpSpPr bwMode="auto">
              <a:xfrm rot="-10451899">
                <a:off x="1095018" y="1074207"/>
                <a:ext cx="572" cy="1146"/>
                <a:chOff x="1078884" y="1082733"/>
                <a:chExt cx="12592" cy="25278"/>
              </a:xfrm>
            </p:grpSpPr>
            <p:sp>
              <p:nvSpPr>
                <p:cNvPr id="173" name="Freeform 640">
                  <a:extLst>
                    <a:ext uri="{FF2B5EF4-FFF2-40B4-BE49-F238E27FC236}">
                      <a16:creationId xmlns:a16="http://schemas.microsoft.com/office/drawing/2014/main" id="{281D9649-4A08-4EFE-BB3F-A0F904C8102D}"/>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4" name="Freeform 641">
                  <a:extLst>
                    <a:ext uri="{FF2B5EF4-FFF2-40B4-BE49-F238E27FC236}">
                      <a16:creationId xmlns:a16="http://schemas.microsoft.com/office/drawing/2014/main" id="{66896957-6C4E-4FBA-A515-8CAB026A10A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5" name="Freeform 642">
                  <a:extLst>
                    <a:ext uri="{FF2B5EF4-FFF2-40B4-BE49-F238E27FC236}">
                      <a16:creationId xmlns:a16="http://schemas.microsoft.com/office/drawing/2014/main" id="{24C048C3-2472-4334-BC5C-EEBD836F84DA}"/>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6" name="Freeform 643">
                  <a:extLst>
                    <a:ext uri="{FF2B5EF4-FFF2-40B4-BE49-F238E27FC236}">
                      <a16:creationId xmlns:a16="http://schemas.microsoft.com/office/drawing/2014/main" id="{EEC25CEE-FE1A-4BCE-9FEF-C323DF4B7C7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7" name="Freeform 644">
                  <a:extLst>
                    <a:ext uri="{FF2B5EF4-FFF2-40B4-BE49-F238E27FC236}">
                      <a16:creationId xmlns:a16="http://schemas.microsoft.com/office/drawing/2014/main" id="{804C14F9-3C90-4EFF-82F7-737B04C0DB63}"/>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8" name="Freeform 645">
                  <a:extLst>
                    <a:ext uri="{FF2B5EF4-FFF2-40B4-BE49-F238E27FC236}">
                      <a16:creationId xmlns:a16="http://schemas.microsoft.com/office/drawing/2014/main" id="{B884B1D3-906F-4F5D-B7F5-B644FE9245FF}"/>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9" name="Freeform 646">
                  <a:extLst>
                    <a:ext uri="{FF2B5EF4-FFF2-40B4-BE49-F238E27FC236}">
                      <a16:creationId xmlns:a16="http://schemas.microsoft.com/office/drawing/2014/main" id="{338469EF-1DC9-4001-8E4A-31E048822A2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5" name="Group 647">
                <a:extLst>
                  <a:ext uri="{FF2B5EF4-FFF2-40B4-BE49-F238E27FC236}">
                    <a16:creationId xmlns:a16="http://schemas.microsoft.com/office/drawing/2014/main" id="{14641919-239E-4547-A86D-351A479113F9}"/>
                  </a:ext>
                </a:extLst>
              </p:cNvPr>
              <p:cNvGrpSpPr>
                <a:grpSpLocks/>
              </p:cNvGrpSpPr>
              <p:nvPr/>
            </p:nvGrpSpPr>
            <p:grpSpPr bwMode="auto">
              <a:xfrm rot="12153480">
                <a:off x="1099885" y="1072072"/>
                <a:ext cx="973" cy="1626"/>
                <a:chOff x="1083305" y="1086799"/>
                <a:chExt cx="1651" cy="3446"/>
              </a:xfrm>
            </p:grpSpPr>
            <p:sp>
              <p:nvSpPr>
                <p:cNvPr id="166" name="Freeform 648">
                  <a:extLst>
                    <a:ext uri="{FF2B5EF4-FFF2-40B4-BE49-F238E27FC236}">
                      <a16:creationId xmlns:a16="http://schemas.microsoft.com/office/drawing/2014/main" id="{CE35744E-B555-4377-A71D-BDEAB90A26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7" name="Freeform 649">
                  <a:extLst>
                    <a:ext uri="{FF2B5EF4-FFF2-40B4-BE49-F238E27FC236}">
                      <a16:creationId xmlns:a16="http://schemas.microsoft.com/office/drawing/2014/main" id="{01FF418D-288B-4DD2-8C0E-BE87FAC3BD1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8" name="Freeform 650">
                  <a:extLst>
                    <a:ext uri="{FF2B5EF4-FFF2-40B4-BE49-F238E27FC236}">
                      <a16:creationId xmlns:a16="http://schemas.microsoft.com/office/drawing/2014/main" id="{4E232292-4D9C-46B4-AAB6-E26BF68AE46E}"/>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9" name="Freeform 651">
                  <a:extLst>
                    <a:ext uri="{FF2B5EF4-FFF2-40B4-BE49-F238E27FC236}">
                      <a16:creationId xmlns:a16="http://schemas.microsoft.com/office/drawing/2014/main" id="{CA3428F9-3957-4FCA-9B73-827990F63E1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0" name="Freeform 652">
                  <a:extLst>
                    <a:ext uri="{FF2B5EF4-FFF2-40B4-BE49-F238E27FC236}">
                      <a16:creationId xmlns:a16="http://schemas.microsoft.com/office/drawing/2014/main" id="{48343DA0-51DB-40B3-A26F-FBCDDE5270E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1" name="Freeform 653">
                  <a:extLst>
                    <a:ext uri="{FF2B5EF4-FFF2-40B4-BE49-F238E27FC236}">
                      <a16:creationId xmlns:a16="http://schemas.microsoft.com/office/drawing/2014/main" id="{064D252E-884A-47DF-84D2-C9B18ABA6C2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2" name="Freeform 654">
                  <a:extLst>
                    <a:ext uri="{FF2B5EF4-FFF2-40B4-BE49-F238E27FC236}">
                      <a16:creationId xmlns:a16="http://schemas.microsoft.com/office/drawing/2014/main" id="{C2AF9AE4-9164-46BF-B3C1-98FE6DD2ECC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6" name="Group 655">
                <a:extLst>
                  <a:ext uri="{FF2B5EF4-FFF2-40B4-BE49-F238E27FC236}">
                    <a16:creationId xmlns:a16="http://schemas.microsoft.com/office/drawing/2014/main" id="{C482139A-E14C-49A7-A1A5-E21E3EF6EC66}"/>
                  </a:ext>
                </a:extLst>
              </p:cNvPr>
              <p:cNvGrpSpPr>
                <a:grpSpLocks/>
              </p:cNvGrpSpPr>
              <p:nvPr/>
            </p:nvGrpSpPr>
            <p:grpSpPr bwMode="auto">
              <a:xfrm rot="1127754">
                <a:off x="1099109" y="1072316"/>
                <a:ext cx="792" cy="1609"/>
                <a:chOff x="1078884" y="1082733"/>
                <a:chExt cx="12592" cy="25278"/>
              </a:xfrm>
            </p:grpSpPr>
            <p:sp>
              <p:nvSpPr>
                <p:cNvPr id="159" name="Freeform 656">
                  <a:extLst>
                    <a:ext uri="{FF2B5EF4-FFF2-40B4-BE49-F238E27FC236}">
                      <a16:creationId xmlns:a16="http://schemas.microsoft.com/office/drawing/2014/main" id="{B18402CB-6722-42F4-A5F7-445DFD372790}"/>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0" name="Freeform 657">
                  <a:extLst>
                    <a:ext uri="{FF2B5EF4-FFF2-40B4-BE49-F238E27FC236}">
                      <a16:creationId xmlns:a16="http://schemas.microsoft.com/office/drawing/2014/main" id="{F975F536-8B52-4960-9B61-46CCDFE2401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1" name="Freeform 658">
                  <a:extLst>
                    <a:ext uri="{FF2B5EF4-FFF2-40B4-BE49-F238E27FC236}">
                      <a16:creationId xmlns:a16="http://schemas.microsoft.com/office/drawing/2014/main" id="{7B981455-A92D-439F-BB67-3395AC4E905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2" name="Freeform 659">
                  <a:extLst>
                    <a:ext uri="{FF2B5EF4-FFF2-40B4-BE49-F238E27FC236}">
                      <a16:creationId xmlns:a16="http://schemas.microsoft.com/office/drawing/2014/main" id="{8690D6F2-53C4-462F-A7E2-134705F19C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3" name="Freeform 660">
                  <a:extLst>
                    <a:ext uri="{FF2B5EF4-FFF2-40B4-BE49-F238E27FC236}">
                      <a16:creationId xmlns:a16="http://schemas.microsoft.com/office/drawing/2014/main" id="{03D4D18B-C9F5-48F9-95F9-35835914668E}"/>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4" name="Freeform 661">
                  <a:extLst>
                    <a:ext uri="{FF2B5EF4-FFF2-40B4-BE49-F238E27FC236}">
                      <a16:creationId xmlns:a16="http://schemas.microsoft.com/office/drawing/2014/main" id="{5EFED04B-3B6C-428B-8C2A-96B0509B6B7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5" name="Freeform 662">
                  <a:extLst>
                    <a:ext uri="{FF2B5EF4-FFF2-40B4-BE49-F238E27FC236}">
                      <a16:creationId xmlns:a16="http://schemas.microsoft.com/office/drawing/2014/main" id="{8A228697-2959-420B-BC9D-B253D1D5DDE5}"/>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7" name="Group 663">
                <a:extLst>
                  <a:ext uri="{FF2B5EF4-FFF2-40B4-BE49-F238E27FC236}">
                    <a16:creationId xmlns:a16="http://schemas.microsoft.com/office/drawing/2014/main" id="{56BCA7D8-B876-4F20-875D-BB1925F21228}"/>
                  </a:ext>
                </a:extLst>
              </p:cNvPr>
              <p:cNvGrpSpPr>
                <a:grpSpLocks/>
              </p:cNvGrpSpPr>
              <p:nvPr/>
            </p:nvGrpSpPr>
            <p:grpSpPr bwMode="auto">
              <a:xfrm rot="413360">
                <a:off x="1100652" y="1072461"/>
                <a:ext cx="792" cy="1607"/>
                <a:chOff x="1078884" y="1082733"/>
                <a:chExt cx="12592" cy="25278"/>
              </a:xfrm>
            </p:grpSpPr>
            <p:sp>
              <p:nvSpPr>
                <p:cNvPr id="152" name="Freeform 664">
                  <a:extLst>
                    <a:ext uri="{FF2B5EF4-FFF2-40B4-BE49-F238E27FC236}">
                      <a16:creationId xmlns:a16="http://schemas.microsoft.com/office/drawing/2014/main" id="{76917D85-818D-4A09-9DC4-7D73A1F28CF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3" name="Freeform 665">
                  <a:extLst>
                    <a:ext uri="{FF2B5EF4-FFF2-40B4-BE49-F238E27FC236}">
                      <a16:creationId xmlns:a16="http://schemas.microsoft.com/office/drawing/2014/main" id="{FCD7D28A-1D0E-4833-B4E7-F9260F89F542}"/>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4" name="Freeform 666">
                  <a:extLst>
                    <a:ext uri="{FF2B5EF4-FFF2-40B4-BE49-F238E27FC236}">
                      <a16:creationId xmlns:a16="http://schemas.microsoft.com/office/drawing/2014/main" id="{BBA943F1-EA56-40E7-A686-0CA33CC059E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5" name="Freeform 667">
                  <a:extLst>
                    <a:ext uri="{FF2B5EF4-FFF2-40B4-BE49-F238E27FC236}">
                      <a16:creationId xmlns:a16="http://schemas.microsoft.com/office/drawing/2014/main" id="{3E338FC4-8559-4601-87A3-E40B168752BC}"/>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6" name="Freeform 668">
                  <a:extLst>
                    <a:ext uri="{FF2B5EF4-FFF2-40B4-BE49-F238E27FC236}">
                      <a16:creationId xmlns:a16="http://schemas.microsoft.com/office/drawing/2014/main" id="{54A0EACF-53CA-41E0-9479-2F341A4FF44D}"/>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7" name="Freeform 669">
                  <a:extLst>
                    <a:ext uri="{FF2B5EF4-FFF2-40B4-BE49-F238E27FC236}">
                      <a16:creationId xmlns:a16="http://schemas.microsoft.com/office/drawing/2014/main" id="{D725B3E8-B537-4A35-83EB-313DC33BEC7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8" name="Freeform 670">
                  <a:extLst>
                    <a:ext uri="{FF2B5EF4-FFF2-40B4-BE49-F238E27FC236}">
                      <a16:creationId xmlns:a16="http://schemas.microsoft.com/office/drawing/2014/main" id="{CC64E2D7-814C-458E-8F0B-298678203BB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8" name="Group 671">
                <a:extLst>
                  <a:ext uri="{FF2B5EF4-FFF2-40B4-BE49-F238E27FC236}">
                    <a16:creationId xmlns:a16="http://schemas.microsoft.com/office/drawing/2014/main" id="{F1EED2CD-57DF-4243-81E6-432CDF1BAB79}"/>
                  </a:ext>
                </a:extLst>
              </p:cNvPr>
              <p:cNvGrpSpPr>
                <a:grpSpLocks/>
              </p:cNvGrpSpPr>
              <p:nvPr/>
            </p:nvGrpSpPr>
            <p:grpSpPr bwMode="auto">
              <a:xfrm rot="-11823639">
                <a:off x="1101020" y="1062584"/>
                <a:ext cx="1152" cy="2315"/>
                <a:chOff x="1078884" y="1082733"/>
                <a:chExt cx="12592" cy="25278"/>
              </a:xfrm>
            </p:grpSpPr>
            <p:sp>
              <p:nvSpPr>
                <p:cNvPr id="145" name="Freeform 672">
                  <a:extLst>
                    <a:ext uri="{FF2B5EF4-FFF2-40B4-BE49-F238E27FC236}">
                      <a16:creationId xmlns:a16="http://schemas.microsoft.com/office/drawing/2014/main" id="{39CD979D-87CF-4533-9073-5A5D8093EAE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9525">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6" name="Freeform 673">
                  <a:extLst>
                    <a:ext uri="{FF2B5EF4-FFF2-40B4-BE49-F238E27FC236}">
                      <a16:creationId xmlns:a16="http://schemas.microsoft.com/office/drawing/2014/main" id="{EA7A55F7-FBA9-4786-B857-276154068896}"/>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7" name="Freeform 674">
                  <a:extLst>
                    <a:ext uri="{FF2B5EF4-FFF2-40B4-BE49-F238E27FC236}">
                      <a16:creationId xmlns:a16="http://schemas.microsoft.com/office/drawing/2014/main" id="{F0BD31C0-FB53-45F7-9F8C-BA76DB89408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8" name="Freeform 675">
                  <a:extLst>
                    <a:ext uri="{FF2B5EF4-FFF2-40B4-BE49-F238E27FC236}">
                      <a16:creationId xmlns:a16="http://schemas.microsoft.com/office/drawing/2014/main" id="{7C43AFEB-0349-4899-B67A-0276123B0A9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9" name="Freeform 676">
                  <a:extLst>
                    <a:ext uri="{FF2B5EF4-FFF2-40B4-BE49-F238E27FC236}">
                      <a16:creationId xmlns:a16="http://schemas.microsoft.com/office/drawing/2014/main" id="{2CA51E20-F7E9-4A4A-A747-F50588421D62}"/>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0" name="Freeform 677">
                  <a:extLst>
                    <a:ext uri="{FF2B5EF4-FFF2-40B4-BE49-F238E27FC236}">
                      <a16:creationId xmlns:a16="http://schemas.microsoft.com/office/drawing/2014/main" id="{A04315E1-C0DF-4BC0-930B-FB76195373F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1" name="Freeform 678">
                  <a:extLst>
                    <a:ext uri="{FF2B5EF4-FFF2-40B4-BE49-F238E27FC236}">
                      <a16:creationId xmlns:a16="http://schemas.microsoft.com/office/drawing/2014/main" id="{C6FFC00C-721C-47C4-8767-F81C43EE4A0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9" name="Group 679">
                <a:extLst>
                  <a:ext uri="{FF2B5EF4-FFF2-40B4-BE49-F238E27FC236}">
                    <a16:creationId xmlns:a16="http://schemas.microsoft.com/office/drawing/2014/main" id="{31F3E863-925C-4AB1-BA45-D74BFA3433DC}"/>
                  </a:ext>
                </a:extLst>
              </p:cNvPr>
              <p:cNvGrpSpPr>
                <a:grpSpLocks/>
              </p:cNvGrpSpPr>
              <p:nvPr/>
            </p:nvGrpSpPr>
            <p:grpSpPr bwMode="auto">
              <a:xfrm rot="-945724">
                <a:off x="1103786" y="1061702"/>
                <a:ext cx="1000" cy="2052"/>
                <a:chOff x="1083305" y="1086799"/>
                <a:chExt cx="1651" cy="3446"/>
              </a:xfrm>
            </p:grpSpPr>
            <p:sp>
              <p:nvSpPr>
                <p:cNvPr id="138" name="Freeform 680">
                  <a:extLst>
                    <a:ext uri="{FF2B5EF4-FFF2-40B4-BE49-F238E27FC236}">
                      <a16:creationId xmlns:a16="http://schemas.microsoft.com/office/drawing/2014/main" id="{266BD7F6-F3D4-4A91-B6C8-25429513292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9" name="Freeform 681">
                  <a:extLst>
                    <a:ext uri="{FF2B5EF4-FFF2-40B4-BE49-F238E27FC236}">
                      <a16:creationId xmlns:a16="http://schemas.microsoft.com/office/drawing/2014/main" id="{B4716CBF-8D6C-4FA4-BBB0-C1866820D2BF}"/>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0" name="Freeform 682">
                  <a:extLst>
                    <a:ext uri="{FF2B5EF4-FFF2-40B4-BE49-F238E27FC236}">
                      <a16:creationId xmlns:a16="http://schemas.microsoft.com/office/drawing/2014/main" id="{686A87CF-2EB9-4102-9F7C-0ECA2D4F08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1" name="Freeform 683">
                  <a:extLst>
                    <a:ext uri="{FF2B5EF4-FFF2-40B4-BE49-F238E27FC236}">
                      <a16:creationId xmlns:a16="http://schemas.microsoft.com/office/drawing/2014/main" id="{5967FB8A-61D3-47DF-891B-DA1218D611F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2" name="Freeform 684">
                  <a:extLst>
                    <a:ext uri="{FF2B5EF4-FFF2-40B4-BE49-F238E27FC236}">
                      <a16:creationId xmlns:a16="http://schemas.microsoft.com/office/drawing/2014/main" id="{4777BA1F-0AC6-4766-84C4-250BF9FEDA3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3" name="Freeform 685">
                  <a:extLst>
                    <a:ext uri="{FF2B5EF4-FFF2-40B4-BE49-F238E27FC236}">
                      <a16:creationId xmlns:a16="http://schemas.microsoft.com/office/drawing/2014/main" id="{62167F0C-5F7E-4ACE-BB77-D913DC83250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4" name="Freeform 686">
                  <a:extLst>
                    <a:ext uri="{FF2B5EF4-FFF2-40B4-BE49-F238E27FC236}">
                      <a16:creationId xmlns:a16="http://schemas.microsoft.com/office/drawing/2014/main" id="{7D9CE186-ABFE-47F9-B0FF-CE67E3D0A448}"/>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30" name="Group 687">
                <a:extLst>
                  <a:ext uri="{FF2B5EF4-FFF2-40B4-BE49-F238E27FC236}">
                    <a16:creationId xmlns:a16="http://schemas.microsoft.com/office/drawing/2014/main" id="{ABE6F417-0F45-4FC4-AD66-3043C7D6EC57}"/>
                  </a:ext>
                </a:extLst>
              </p:cNvPr>
              <p:cNvGrpSpPr>
                <a:grpSpLocks/>
              </p:cNvGrpSpPr>
              <p:nvPr/>
            </p:nvGrpSpPr>
            <p:grpSpPr bwMode="auto">
              <a:xfrm rot="-12661984">
                <a:off x="1098779" y="1063552"/>
                <a:ext cx="1004" cy="1914"/>
                <a:chOff x="1078884" y="1082733"/>
                <a:chExt cx="12592" cy="25278"/>
              </a:xfrm>
            </p:grpSpPr>
            <p:sp>
              <p:nvSpPr>
                <p:cNvPr id="131" name="Freeform 688">
                  <a:extLst>
                    <a:ext uri="{FF2B5EF4-FFF2-40B4-BE49-F238E27FC236}">
                      <a16:creationId xmlns:a16="http://schemas.microsoft.com/office/drawing/2014/main" id="{121D5831-13CC-4C3D-B50E-3C1E13001F9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2" name="Freeform 689">
                  <a:extLst>
                    <a:ext uri="{FF2B5EF4-FFF2-40B4-BE49-F238E27FC236}">
                      <a16:creationId xmlns:a16="http://schemas.microsoft.com/office/drawing/2014/main" id="{296A3837-498B-4692-A552-59A568E32157}"/>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3" name="Freeform 690">
                  <a:extLst>
                    <a:ext uri="{FF2B5EF4-FFF2-40B4-BE49-F238E27FC236}">
                      <a16:creationId xmlns:a16="http://schemas.microsoft.com/office/drawing/2014/main" id="{564DBBE2-09C7-4824-A651-2571D375A4A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4" name="Freeform 691">
                  <a:extLst>
                    <a:ext uri="{FF2B5EF4-FFF2-40B4-BE49-F238E27FC236}">
                      <a16:creationId xmlns:a16="http://schemas.microsoft.com/office/drawing/2014/main" id="{47AB4219-D0AD-44AB-ABDE-1559A2F3930A}"/>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5" name="Freeform 692">
                  <a:extLst>
                    <a:ext uri="{FF2B5EF4-FFF2-40B4-BE49-F238E27FC236}">
                      <a16:creationId xmlns:a16="http://schemas.microsoft.com/office/drawing/2014/main" id="{E6CAED47-8A7D-4C22-9BA9-3C26D69120F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6" name="Freeform 693">
                  <a:extLst>
                    <a:ext uri="{FF2B5EF4-FFF2-40B4-BE49-F238E27FC236}">
                      <a16:creationId xmlns:a16="http://schemas.microsoft.com/office/drawing/2014/main" id="{EECAA60E-479F-43E8-8E68-B66F2DBC4FA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7" name="Freeform 694">
                  <a:extLst>
                    <a:ext uri="{FF2B5EF4-FFF2-40B4-BE49-F238E27FC236}">
                      <a16:creationId xmlns:a16="http://schemas.microsoft.com/office/drawing/2014/main" id="{EEDA50CE-3A18-4C4C-8B22-ADC6A131F83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cxnSp>
          <p:nvCxnSpPr>
            <p:cNvPr id="66" name="AutoShape 695">
              <a:extLst>
                <a:ext uri="{FF2B5EF4-FFF2-40B4-BE49-F238E27FC236}">
                  <a16:creationId xmlns:a16="http://schemas.microsoft.com/office/drawing/2014/main" id="{B1CCFF6D-F6B1-4ABA-8510-492AD81CA7D3}"/>
                </a:ext>
              </a:extLst>
            </p:cNvPr>
            <p:cNvCxnSpPr>
              <a:cxnSpLocks noChangeShapeType="1"/>
            </p:cNvCxnSpPr>
            <p:nvPr/>
          </p:nvCxnSpPr>
          <p:spPr bwMode="auto">
            <a:xfrm>
              <a:off x="1107317" y="1064724"/>
              <a:ext cx="15214" cy="154"/>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67" name="AutoShape 696">
              <a:extLst>
                <a:ext uri="{FF2B5EF4-FFF2-40B4-BE49-F238E27FC236}">
                  <a16:creationId xmlns:a16="http://schemas.microsoft.com/office/drawing/2014/main" id="{8812E03A-6954-42C0-82C1-D792CA9847E0}"/>
                </a:ext>
              </a:extLst>
            </p:cNvPr>
            <p:cNvCxnSpPr>
              <a:cxnSpLocks noChangeShapeType="1"/>
            </p:cNvCxnSpPr>
            <p:nvPr/>
          </p:nvCxnSpPr>
          <p:spPr bwMode="auto">
            <a:xfrm>
              <a:off x="1107163" y="1067183"/>
              <a:ext cx="10220" cy="10450"/>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68" name="Oval 697">
              <a:extLst>
                <a:ext uri="{FF2B5EF4-FFF2-40B4-BE49-F238E27FC236}">
                  <a16:creationId xmlns:a16="http://schemas.microsoft.com/office/drawing/2014/main" id="{387342BA-7EAE-44EE-BEBF-CB146626E09D}"/>
                </a:ext>
              </a:extLst>
            </p:cNvPr>
            <p:cNvSpPr>
              <a:spLocks noChangeArrowheads="1"/>
            </p:cNvSpPr>
            <p:nvPr/>
          </p:nvSpPr>
          <p:spPr bwMode="auto">
            <a:xfrm>
              <a:off x="1106336" y="1064777"/>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sp>
          <p:nvSpPr>
            <p:cNvPr id="69" name="Freeform 698">
              <a:extLst>
                <a:ext uri="{FF2B5EF4-FFF2-40B4-BE49-F238E27FC236}">
                  <a16:creationId xmlns:a16="http://schemas.microsoft.com/office/drawing/2014/main" id="{E69D9E8F-4C1F-4FD5-8183-2FB710C1CA21}"/>
                </a:ext>
              </a:extLst>
            </p:cNvPr>
            <p:cNvSpPr>
              <a:spLocks/>
            </p:cNvSpPr>
            <p:nvPr/>
          </p:nvSpPr>
          <p:spPr bwMode="auto">
            <a:xfrm>
              <a:off x="1091733" y="1059519"/>
              <a:ext cx="2087" cy="3533"/>
            </a:xfrm>
            <a:custGeom>
              <a:avLst/>
              <a:gdLst>
                <a:gd name="T0" fmla="*/ 0 w 157005"/>
                <a:gd name="T1" fmla="*/ 265768 h 265768"/>
                <a:gd name="T2" fmla="*/ 44733 w 157005"/>
                <a:gd name="T3" fmla="*/ 230245 h 265768"/>
                <a:gd name="T4" fmla="*/ 109202 w 157005"/>
                <a:gd name="T5" fmla="*/ 232876 h 265768"/>
                <a:gd name="T6" fmla="*/ 152619 w 157005"/>
                <a:gd name="T7" fmla="*/ 188143 h 265768"/>
                <a:gd name="T8" fmla="*/ 135516 w 157005"/>
                <a:gd name="T9" fmla="*/ 56575 h 265768"/>
                <a:gd name="T10" fmla="*/ 55259 w 157005"/>
                <a:gd name="T11" fmla="*/ 0 h 265768"/>
              </a:gdLst>
              <a:ahLst/>
              <a:cxnLst>
                <a:cxn ang="0">
                  <a:pos x="T0" y="T1"/>
                </a:cxn>
                <a:cxn ang="0">
                  <a:pos x="T2" y="T3"/>
                </a:cxn>
                <a:cxn ang="0">
                  <a:pos x="T4" y="T5"/>
                </a:cxn>
                <a:cxn ang="0">
                  <a:pos x="T6" y="T7"/>
                </a:cxn>
                <a:cxn ang="0">
                  <a:pos x="T8" y="T9"/>
                </a:cxn>
                <a:cxn ang="0">
                  <a:pos x="T10" y="T11"/>
                </a:cxn>
              </a:cxnLst>
              <a:rect l="0" t="0" r="r" b="b"/>
              <a:pathLst>
                <a:path w="157005" h="265768">
                  <a:moveTo>
                    <a:pt x="0" y="265768"/>
                  </a:moveTo>
                  <a:cubicBezTo>
                    <a:pt x="13266" y="250747"/>
                    <a:pt x="26533" y="235727"/>
                    <a:pt x="44733" y="230245"/>
                  </a:cubicBezTo>
                  <a:cubicBezTo>
                    <a:pt x="62933" y="224763"/>
                    <a:pt x="91221" y="239893"/>
                    <a:pt x="109202" y="232876"/>
                  </a:cubicBezTo>
                  <a:cubicBezTo>
                    <a:pt x="127183" y="225859"/>
                    <a:pt x="148233" y="217527"/>
                    <a:pt x="152619" y="188143"/>
                  </a:cubicBezTo>
                  <a:cubicBezTo>
                    <a:pt x="157005" y="158759"/>
                    <a:pt x="151743" y="87932"/>
                    <a:pt x="135516" y="56575"/>
                  </a:cubicBezTo>
                  <a:cubicBezTo>
                    <a:pt x="119289" y="25218"/>
                    <a:pt x="87274" y="12609"/>
                    <a:pt x="55259"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0" name="Freeform 699">
              <a:extLst>
                <a:ext uri="{FF2B5EF4-FFF2-40B4-BE49-F238E27FC236}">
                  <a16:creationId xmlns:a16="http://schemas.microsoft.com/office/drawing/2014/main" id="{EEE650FE-1ECD-4800-ADC0-277CA9FCD21C}"/>
                </a:ext>
              </a:extLst>
            </p:cNvPr>
            <p:cNvSpPr>
              <a:spLocks/>
            </p:cNvSpPr>
            <p:nvPr/>
          </p:nvSpPr>
          <p:spPr bwMode="auto">
            <a:xfrm>
              <a:off x="1088812" y="1056624"/>
              <a:ext cx="2571" cy="1635"/>
            </a:xfrm>
            <a:custGeom>
              <a:avLst/>
              <a:gdLst>
                <a:gd name="T0" fmla="*/ 193406 w 193406"/>
                <a:gd name="T1" fmla="*/ 123017 h 123017"/>
                <a:gd name="T2" fmla="*/ 168408 w 193406"/>
                <a:gd name="T3" fmla="*/ 62496 h 123017"/>
                <a:gd name="T4" fmla="*/ 68416 w 193406"/>
                <a:gd name="T5" fmla="*/ 9868 h 123017"/>
                <a:gd name="T6" fmla="*/ 0 w 193406"/>
                <a:gd name="T7" fmla="*/ 3290 h 123017"/>
              </a:gdLst>
              <a:ahLst/>
              <a:cxnLst>
                <a:cxn ang="0">
                  <a:pos x="T0" y="T1"/>
                </a:cxn>
                <a:cxn ang="0">
                  <a:pos x="T2" y="T3"/>
                </a:cxn>
                <a:cxn ang="0">
                  <a:pos x="T4" y="T5"/>
                </a:cxn>
                <a:cxn ang="0">
                  <a:pos x="T6" y="T7"/>
                </a:cxn>
              </a:cxnLst>
              <a:rect l="0" t="0" r="r" b="b"/>
              <a:pathLst>
                <a:path w="193406" h="123017">
                  <a:moveTo>
                    <a:pt x="193406" y="123017"/>
                  </a:moveTo>
                  <a:cubicBezTo>
                    <a:pt x="191323" y="102185"/>
                    <a:pt x="189240" y="81354"/>
                    <a:pt x="168408" y="62496"/>
                  </a:cubicBezTo>
                  <a:cubicBezTo>
                    <a:pt x="147576" y="43638"/>
                    <a:pt x="96484" y="19736"/>
                    <a:pt x="68416" y="9868"/>
                  </a:cubicBezTo>
                  <a:cubicBezTo>
                    <a:pt x="40348" y="0"/>
                    <a:pt x="20174" y="1645"/>
                    <a:pt x="0" y="329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1" name="Freeform 700">
              <a:extLst>
                <a:ext uri="{FF2B5EF4-FFF2-40B4-BE49-F238E27FC236}">
                  <a16:creationId xmlns:a16="http://schemas.microsoft.com/office/drawing/2014/main" id="{EF4AE5E8-B8FC-408B-AC87-5176C1337783}"/>
                </a:ext>
              </a:extLst>
            </p:cNvPr>
            <p:cNvSpPr>
              <a:spLocks/>
            </p:cNvSpPr>
            <p:nvPr/>
          </p:nvSpPr>
          <p:spPr bwMode="auto">
            <a:xfrm>
              <a:off x="1086888" y="1056035"/>
              <a:ext cx="2151" cy="1017"/>
            </a:xfrm>
            <a:custGeom>
              <a:avLst/>
              <a:gdLst>
                <a:gd name="T0" fmla="*/ 161829 w 161829"/>
                <a:gd name="T1" fmla="*/ 76529 h 76529"/>
                <a:gd name="T2" fmla="*/ 126305 w 161829"/>
                <a:gd name="T3" fmla="*/ 27849 h 76529"/>
                <a:gd name="T4" fmla="*/ 44733 w 161829"/>
                <a:gd name="T5" fmla="*/ 219 h 76529"/>
                <a:gd name="T6" fmla="*/ 6578 w 161829"/>
                <a:gd name="T7" fmla="*/ 26533 h 76529"/>
                <a:gd name="T8" fmla="*/ 5263 w 161829"/>
                <a:gd name="T9" fmla="*/ 58109 h 76529"/>
                <a:gd name="T10" fmla="*/ 27629 w 161829"/>
                <a:gd name="T11" fmla="*/ 71266 h 76529"/>
              </a:gdLst>
              <a:ahLst/>
              <a:cxnLst>
                <a:cxn ang="0">
                  <a:pos x="T0" y="T1"/>
                </a:cxn>
                <a:cxn ang="0">
                  <a:pos x="T2" y="T3"/>
                </a:cxn>
                <a:cxn ang="0">
                  <a:pos x="T4" y="T5"/>
                </a:cxn>
                <a:cxn ang="0">
                  <a:pos x="T6" y="T7"/>
                </a:cxn>
                <a:cxn ang="0">
                  <a:pos x="T8" y="T9"/>
                </a:cxn>
                <a:cxn ang="0">
                  <a:pos x="T10" y="T11"/>
                </a:cxn>
              </a:cxnLst>
              <a:rect l="0" t="0" r="r" b="b"/>
              <a:pathLst>
                <a:path w="161829" h="76529">
                  <a:moveTo>
                    <a:pt x="161829" y="76529"/>
                  </a:moveTo>
                  <a:cubicBezTo>
                    <a:pt x="153825" y="58548"/>
                    <a:pt x="145821" y="40567"/>
                    <a:pt x="126305" y="27849"/>
                  </a:cubicBezTo>
                  <a:cubicBezTo>
                    <a:pt x="106789" y="15131"/>
                    <a:pt x="64687" y="438"/>
                    <a:pt x="44733" y="219"/>
                  </a:cubicBezTo>
                  <a:cubicBezTo>
                    <a:pt x="24779" y="0"/>
                    <a:pt x="13156" y="16885"/>
                    <a:pt x="6578" y="26533"/>
                  </a:cubicBezTo>
                  <a:cubicBezTo>
                    <a:pt x="0" y="36181"/>
                    <a:pt x="1755" y="50654"/>
                    <a:pt x="5263" y="58109"/>
                  </a:cubicBezTo>
                  <a:cubicBezTo>
                    <a:pt x="8771" y="65564"/>
                    <a:pt x="18200" y="68415"/>
                    <a:pt x="27629" y="71266"/>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2" name="Freeform 701">
              <a:extLst>
                <a:ext uri="{FF2B5EF4-FFF2-40B4-BE49-F238E27FC236}">
                  <a16:creationId xmlns:a16="http://schemas.microsoft.com/office/drawing/2014/main" id="{C06769C3-A1AE-494D-9B44-D04B413085C8}"/>
                </a:ext>
              </a:extLst>
            </p:cNvPr>
            <p:cNvSpPr>
              <a:spLocks/>
            </p:cNvSpPr>
            <p:nvPr/>
          </p:nvSpPr>
          <p:spPr bwMode="auto">
            <a:xfrm>
              <a:off x="1084317" y="1055522"/>
              <a:ext cx="2711" cy="691"/>
            </a:xfrm>
            <a:custGeom>
              <a:avLst/>
              <a:gdLst>
                <a:gd name="T0" fmla="*/ 203931 w 203931"/>
                <a:gd name="T1" fmla="*/ 51969 h 51969"/>
                <a:gd name="T2" fmla="*/ 127622 w 203931"/>
                <a:gd name="T3" fmla="*/ 8551 h 51969"/>
                <a:gd name="T4" fmla="*/ 35524 w 203931"/>
                <a:gd name="T5" fmla="*/ 7236 h 51969"/>
                <a:gd name="T6" fmla="*/ 0 w 203931"/>
                <a:gd name="T7" fmla="*/ 51969 h 51969"/>
              </a:gdLst>
              <a:ahLst/>
              <a:cxnLst>
                <a:cxn ang="0">
                  <a:pos x="T0" y="T1"/>
                </a:cxn>
                <a:cxn ang="0">
                  <a:pos x="T2" y="T3"/>
                </a:cxn>
                <a:cxn ang="0">
                  <a:pos x="T4" y="T5"/>
                </a:cxn>
                <a:cxn ang="0">
                  <a:pos x="T6" y="T7"/>
                </a:cxn>
              </a:cxnLst>
              <a:rect l="0" t="0" r="r" b="b"/>
              <a:pathLst>
                <a:path w="203931" h="51969">
                  <a:moveTo>
                    <a:pt x="203931" y="51969"/>
                  </a:moveTo>
                  <a:cubicBezTo>
                    <a:pt x="179810" y="33987"/>
                    <a:pt x="155690" y="16006"/>
                    <a:pt x="127622" y="8551"/>
                  </a:cubicBezTo>
                  <a:cubicBezTo>
                    <a:pt x="99554" y="1096"/>
                    <a:pt x="56794" y="0"/>
                    <a:pt x="35524" y="7236"/>
                  </a:cubicBezTo>
                  <a:cubicBezTo>
                    <a:pt x="14254" y="14472"/>
                    <a:pt x="7127" y="33220"/>
                    <a:pt x="0" y="5196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3" name="Freeform 702">
              <a:extLst>
                <a:ext uri="{FF2B5EF4-FFF2-40B4-BE49-F238E27FC236}">
                  <a16:creationId xmlns:a16="http://schemas.microsoft.com/office/drawing/2014/main" id="{7AE14225-90FE-4FAD-A48F-9F1FAC9D7BC4}"/>
                </a:ext>
              </a:extLst>
            </p:cNvPr>
            <p:cNvSpPr>
              <a:spLocks/>
            </p:cNvSpPr>
            <p:nvPr/>
          </p:nvSpPr>
          <p:spPr bwMode="auto">
            <a:xfrm>
              <a:off x="1083130" y="1055752"/>
              <a:ext cx="1434" cy="461"/>
            </a:xfrm>
            <a:custGeom>
              <a:avLst/>
              <a:gdLst>
                <a:gd name="T0" fmla="*/ 99992 w 107887"/>
                <a:gd name="T1" fmla="*/ 8333 h 34647"/>
                <a:gd name="T2" fmla="*/ 94730 w 107887"/>
                <a:gd name="T3" fmla="*/ 439 h 34647"/>
                <a:gd name="T4" fmla="*/ 21051 w 107887"/>
                <a:gd name="T5" fmla="*/ 5702 h 34647"/>
                <a:gd name="T6" fmla="*/ 0 w 107887"/>
                <a:gd name="T7" fmla="*/ 34647 h 34647"/>
              </a:gdLst>
              <a:ahLst/>
              <a:cxnLst>
                <a:cxn ang="0">
                  <a:pos x="T0" y="T1"/>
                </a:cxn>
                <a:cxn ang="0">
                  <a:pos x="T2" y="T3"/>
                </a:cxn>
                <a:cxn ang="0">
                  <a:pos x="T4" y="T5"/>
                </a:cxn>
                <a:cxn ang="0">
                  <a:pos x="T6" y="T7"/>
                </a:cxn>
              </a:cxnLst>
              <a:rect l="0" t="0" r="r" b="b"/>
              <a:pathLst>
                <a:path w="107887" h="34647">
                  <a:moveTo>
                    <a:pt x="99992" y="8333"/>
                  </a:moveTo>
                  <a:cubicBezTo>
                    <a:pt x="103939" y="4605"/>
                    <a:pt x="107887" y="878"/>
                    <a:pt x="94730" y="439"/>
                  </a:cubicBezTo>
                  <a:cubicBezTo>
                    <a:pt x="81573" y="0"/>
                    <a:pt x="36839" y="1"/>
                    <a:pt x="21051" y="5702"/>
                  </a:cubicBezTo>
                  <a:cubicBezTo>
                    <a:pt x="5263" y="11403"/>
                    <a:pt x="2631" y="23025"/>
                    <a:pt x="0" y="3464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4" name="Freeform 703">
              <a:extLst>
                <a:ext uri="{FF2B5EF4-FFF2-40B4-BE49-F238E27FC236}">
                  <a16:creationId xmlns:a16="http://schemas.microsoft.com/office/drawing/2014/main" id="{4169174B-03DE-4702-ABE8-F1F30A4580E0}"/>
                </a:ext>
              </a:extLst>
            </p:cNvPr>
            <p:cNvSpPr>
              <a:spLocks/>
            </p:cNvSpPr>
            <p:nvPr/>
          </p:nvSpPr>
          <p:spPr bwMode="auto">
            <a:xfrm>
              <a:off x="1079752" y="1056073"/>
              <a:ext cx="3795" cy="1941"/>
            </a:xfrm>
            <a:custGeom>
              <a:avLst/>
              <a:gdLst>
                <a:gd name="T0" fmla="*/ 285504 w 285504"/>
                <a:gd name="T1" fmla="*/ 23682 h 146040"/>
                <a:gd name="T2" fmla="*/ 217089 w 285504"/>
                <a:gd name="T3" fmla="*/ 0 h 146040"/>
                <a:gd name="T4" fmla="*/ 106571 w 285504"/>
                <a:gd name="T5" fmla="*/ 23682 h 146040"/>
                <a:gd name="T6" fmla="*/ 18421 w 285504"/>
                <a:gd name="T7" fmla="*/ 76309 h 146040"/>
                <a:gd name="T8" fmla="*/ 2632 w 285504"/>
                <a:gd name="T9" fmla="*/ 117095 h 146040"/>
                <a:gd name="T10" fmla="*/ 2632 w 285504"/>
                <a:gd name="T11" fmla="*/ 146040 h 146040"/>
              </a:gdLst>
              <a:ahLst/>
              <a:cxnLst>
                <a:cxn ang="0">
                  <a:pos x="T0" y="T1"/>
                </a:cxn>
                <a:cxn ang="0">
                  <a:pos x="T2" y="T3"/>
                </a:cxn>
                <a:cxn ang="0">
                  <a:pos x="T4" y="T5"/>
                </a:cxn>
                <a:cxn ang="0">
                  <a:pos x="T6" y="T7"/>
                </a:cxn>
                <a:cxn ang="0">
                  <a:pos x="T8" y="T9"/>
                </a:cxn>
                <a:cxn ang="0">
                  <a:pos x="T10" y="T11"/>
                </a:cxn>
              </a:cxnLst>
              <a:rect l="0" t="0" r="r" b="b"/>
              <a:pathLst>
                <a:path w="285504" h="146040">
                  <a:moveTo>
                    <a:pt x="285504" y="23682"/>
                  </a:moveTo>
                  <a:cubicBezTo>
                    <a:pt x="266207" y="11841"/>
                    <a:pt x="246911" y="0"/>
                    <a:pt x="217089" y="0"/>
                  </a:cubicBezTo>
                  <a:cubicBezTo>
                    <a:pt x="187267" y="0"/>
                    <a:pt x="139682" y="10964"/>
                    <a:pt x="106571" y="23682"/>
                  </a:cubicBezTo>
                  <a:cubicBezTo>
                    <a:pt x="73460" y="36400"/>
                    <a:pt x="35744" y="60740"/>
                    <a:pt x="18421" y="76309"/>
                  </a:cubicBezTo>
                  <a:cubicBezTo>
                    <a:pt x="1098" y="91878"/>
                    <a:pt x="5264" y="105473"/>
                    <a:pt x="2632" y="117095"/>
                  </a:cubicBezTo>
                  <a:cubicBezTo>
                    <a:pt x="0" y="128717"/>
                    <a:pt x="2413" y="140997"/>
                    <a:pt x="2632" y="14604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5" name="Freeform 704">
              <a:extLst>
                <a:ext uri="{FF2B5EF4-FFF2-40B4-BE49-F238E27FC236}">
                  <a16:creationId xmlns:a16="http://schemas.microsoft.com/office/drawing/2014/main" id="{B7CE1837-0231-4D63-83A6-F64CAD670F44}"/>
                </a:ext>
              </a:extLst>
            </p:cNvPr>
            <p:cNvSpPr>
              <a:spLocks/>
            </p:cNvSpPr>
            <p:nvPr/>
          </p:nvSpPr>
          <p:spPr bwMode="auto">
            <a:xfrm>
              <a:off x="1078282" y="1057209"/>
              <a:ext cx="1574" cy="2029"/>
            </a:xfrm>
            <a:custGeom>
              <a:avLst/>
              <a:gdLst>
                <a:gd name="T0" fmla="*/ 93413 w 93413"/>
                <a:gd name="T1" fmla="*/ 0 h 128937"/>
                <a:gd name="T2" fmla="*/ 42102 w 93413"/>
                <a:gd name="T3" fmla="*/ 47364 h 128937"/>
                <a:gd name="T4" fmla="*/ 6578 w 93413"/>
                <a:gd name="T5" fmla="*/ 94729 h 128937"/>
                <a:gd name="T6" fmla="*/ 2631 w 93413"/>
                <a:gd name="T7" fmla="*/ 115780 h 128937"/>
                <a:gd name="T8" fmla="*/ 17104 w 93413"/>
                <a:gd name="T9" fmla="*/ 128937 h 128937"/>
              </a:gdLst>
              <a:ahLst/>
              <a:cxnLst>
                <a:cxn ang="0">
                  <a:pos x="T0" y="T1"/>
                </a:cxn>
                <a:cxn ang="0">
                  <a:pos x="T2" y="T3"/>
                </a:cxn>
                <a:cxn ang="0">
                  <a:pos x="T4" y="T5"/>
                </a:cxn>
                <a:cxn ang="0">
                  <a:pos x="T6" y="T7"/>
                </a:cxn>
                <a:cxn ang="0">
                  <a:pos x="T8" y="T9"/>
                </a:cxn>
              </a:cxnLst>
              <a:rect l="0" t="0" r="r" b="b"/>
              <a:pathLst>
                <a:path w="93413" h="128937">
                  <a:moveTo>
                    <a:pt x="93413" y="0"/>
                  </a:moveTo>
                  <a:cubicBezTo>
                    <a:pt x="74993" y="15788"/>
                    <a:pt x="56574" y="31576"/>
                    <a:pt x="42102" y="47364"/>
                  </a:cubicBezTo>
                  <a:cubicBezTo>
                    <a:pt x="27630" y="63152"/>
                    <a:pt x="13156" y="83326"/>
                    <a:pt x="6578" y="94729"/>
                  </a:cubicBezTo>
                  <a:cubicBezTo>
                    <a:pt x="0" y="106132"/>
                    <a:pt x="877" y="110079"/>
                    <a:pt x="2631" y="115780"/>
                  </a:cubicBezTo>
                  <a:cubicBezTo>
                    <a:pt x="4385" y="121481"/>
                    <a:pt x="10744" y="125209"/>
                    <a:pt x="17104" y="128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6" name="Freeform 705">
              <a:extLst>
                <a:ext uri="{FF2B5EF4-FFF2-40B4-BE49-F238E27FC236}">
                  <a16:creationId xmlns:a16="http://schemas.microsoft.com/office/drawing/2014/main" id="{0A2F24F9-3F1E-48B2-82DF-1DA19C5C4596}"/>
                </a:ext>
              </a:extLst>
            </p:cNvPr>
            <p:cNvSpPr>
              <a:spLocks/>
            </p:cNvSpPr>
            <p:nvPr/>
          </p:nvSpPr>
          <p:spPr bwMode="auto">
            <a:xfrm>
              <a:off x="1077498" y="1059046"/>
              <a:ext cx="872" cy="2440"/>
            </a:xfrm>
            <a:custGeom>
              <a:avLst/>
              <a:gdLst>
                <a:gd name="T0" fmla="*/ 65564 w 65564"/>
                <a:gd name="T1" fmla="*/ 0 h 183537"/>
                <a:gd name="T2" fmla="*/ 18199 w 65564"/>
                <a:gd name="T3" fmla="*/ 28945 h 183537"/>
                <a:gd name="T4" fmla="*/ 12937 w 65564"/>
                <a:gd name="T5" fmla="*/ 88151 h 183537"/>
                <a:gd name="T6" fmla="*/ 1096 w 65564"/>
                <a:gd name="T7" fmla="*/ 168407 h 183537"/>
                <a:gd name="T8" fmla="*/ 19515 w 65564"/>
                <a:gd name="T9" fmla="*/ 178933 h 183537"/>
              </a:gdLst>
              <a:ahLst/>
              <a:cxnLst>
                <a:cxn ang="0">
                  <a:pos x="T0" y="T1"/>
                </a:cxn>
                <a:cxn ang="0">
                  <a:pos x="T2" y="T3"/>
                </a:cxn>
                <a:cxn ang="0">
                  <a:pos x="T4" y="T5"/>
                </a:cxn>
                <a:cxn ang="0">
                  <a:pos x="T6" y="T7"/>
                </a:cxn>
                <a:cxn ang="0">
                  <a:pos x="T8" y="T9"/>
                </a:cxn>
              </a:cxnLst>
              <a:rect l="0" t="0" r="r" b="b"/>
              <a:pathLst>
                <a:path w="65564" h="183537">
                  <a:moveTo>
                    <a:pt x="65564" y="0"/>
                  </a:moveTo>
                  <a:cubicBezTo>
                    <a:pt x="46267" y="7126"/>
                    <a:pt x="26970" y="14253"/>
                    <a:pt x="18199" y="28945"/>
                  </a:cubicBezTo>
                  <a:cubicBezTo>
                    <a:pt x="9428" y="43637"/>
                    <a:pt x="15788" y="64907"/>
                    <a:pt x="12937" y="88151"/>
                  </a:cubicBezTo>
                  <a:cubicBezTo>
                    <a:pt x="10086" y="111395"/>
                    <a:pt x="0" y="153277"/>
                    <a:pt x="1096" y="168407"/>
                  </a:cubicBezTo>
                  <a:cubicBezTo>
                    <a:pt x="2192" y="183537"/>
                    <a:pt x="10853" y="181235"/>
                    <a:pt x="19515" y="178933"/>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7" name="Freeform 706">
              <a:extLst>
                <a:ext uri="{FF2B5EF4-FFF2-40B4-BE49-F238E27FC236}">
                  <a16:creationId xmlns:a16="http://schemas.microsoft.com/office/drawing/2014/main" id="{771A2B41-77C1-49A5-BF2B-370B9E1C1149}"/>
                </a:ext>
              </a:extLst>
            </p:cNvPr>
            <p:cNvSpPr>
              <a:spLocks/>
            </p:cNvSpPr>
            <p:nvPr/>
          </p:nvSpPr>
          <p:spPr bwMode="auto">
            <a:xfrm>
              <a:off x="1093715" y="1061441"/>
              <a:ext cx="592" cy="2273"/>
            </a:xfrm>
            <a:custGeom>
              <a:avLst/>
              <a:gdLst>
                <a:gd name="T0" fmla="*/ 7894 w 44514"/>
                <a:gd name="T1" fmla="*/ 0 h 171039"/>
                <a:gd name="T2" fmla="*/ 40786 w 44514"/>
                <a:gd name="T3" fmla="*/ 60522 h 171039"/>
                <a:gd name="T4" fmla="*/ 30261 w 44514"/>
                <a:gd name="T5" fmla="*/ 121043 h 171039"/>
                <a:gd name="T6" fmla="*/ 9210 w 44514"/>
                <a:gd name="T7" fmla="*/ 152619 h 171039"/>
                <a:gd name="T8" fmla="*/ 0 w 44514"/>
                <a:gd name="T9" fmla="*/ 171039 h 171039"/>
              </a:gdLst>
              <a:ahLst/>
              <a:cxnLst>
                <a:cxn ang="0">
                  <a:pos x="T0" y="T1"/>
                </a:cxn>
                <a:cxn ang="0">
                  <a:pos x="T2" y="T3"/>
                </a:cxn>
                <a:cxn ang="0">
                  <a:pos x="T4" y="T5"/>
                </a:cxn>
                <a:cxn ang="0">
                  <a:pos x="T6" y="T7"/>
                </a:cxn>
                <a:cxn ang="0">
                  <a:pos x="T8" y="T9"/>
                </a:cxn>
              </a:cxnLst>
              <a:rect l="0" t="0" r="r" b="b"/>
              <a:pathLst>
                <a:path w="44514" h="171039">
                  <a:moveTo>
                    <a:pt x="7894" y="0"/>
                  </a:moveTo>
                  <a:cubicBezTo>
                    <a:pt x="22476" y="20174"/>
                    <a:pt x="37058" y="40348"/>
                    <a:pt x="40786" y="60522"/>
                  </a:cubicBezTo>
                  <a:cubicBezTo>
                    <a:pt x="44514" y="80696"/>
                    <a:pt x="35524" y="105694"/>
                    <a:pt x="30261" y="121043"/>
                  </a:cubicBezTo>
                  <a:cubicBezTo>
                    <a:pt x="24998" y="136392"/>
                    <a:pt x="14254" y="144286"/>
                    <a:pt x="9210" y="152619"/>
                  </a:cubicBezTo>
                  <a:cubicBezTo>
                    <a:pt x="4166" y="160952"/>
                    <a:pt x="2083" y="165995"/>
                    <a:pt x="0" y="17103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8" name="Freeform 707">
              <a:extLst>
                <a:ext uri="{FF2B5EF4-FFF2-40B4-BE49-F238E27FC236}">
                  <a16:creationId xmlns:a16="http://schemas.microsoft.com/office/drawing/2014/main" id="{D4EA8EFB-6F88-4995-8AFB-4EA2192B2F22}"/>
                </a:ext>
              </a:extLst>
            </p:cNvPr>
            <p:cNvSpPr>
              <a:spLocks/>
            </p:cNvSpPr>
            <p:nvPr/>
          </p:nvSpPr>
          <p:spPr bwMode="auto">
            <a:xfrm>
              <a:off x="1089159" y="1063765"/>
              <a:ext cx="3585" cy="766"/>
            </a:xfrm>
            <a:custGeom>
              <a:avLst/>
              <a:gdLst>
                <a:gd name="T0" fmla="*/ 269715 w 269715"/>
                <a:gd name="T1" fmla="*/ 30260 h 57670"/>
                <a:gd name="T2" fmla="*/ 201300 w 269715"/>
                <a:gd name="T3" fmla="*/ 24998 h 57670"/>
                <a:gd name="T4" fmla="*/ 148673 w 269715"/>
                <a:gd name="T5" fmla="*/ 43417 h 57670"/>
                <a:gd name="T6" fmla="*/ 72363 w 269715"/>
                <a:gd name="T7" fmla="*/ 56574 h 57670"/>
                <a:gd name="T8" fmla="*/ 19736 w 269715"/>
                <a:gd name="T9" fmla="*/ 36839 h 57670"/>
                <a:gd name="T10" fmla="*/ 0 w 269715"/>
                <a:gd name="T11" fmla="*/ 0 h 57670"/>
              </a:gdLst>
              <a:ahLst/>
              <a:cxnLst>
                <a:cxn ang="0">
                  <a:pos x="T0" y="T1"/>
                </a:cxn>
                <a:cxn ang="0">
                  <a:pos x="T2" y="T3"/>
                </a:cxn>
                <a:cxn ang="0">
                  <a:pos x="T4" y="T5"/>
                </a:cxn>
                <a:cxn ang="0">
                  <a:pos x="T6" y="T7"/>
                </a:cxn>
                <a:cxn ang="0">
                  <a:pos x="T8" y="T9"/>
                </a:cxn>
                <a:cxn ang="0">
                  <a:pos x="T10" y="T11"/>
                </a:cxn>
              </a:cxnLst>
              <a:rect l="0" t="0" r="r" b="b"/>
              <a:pathLst>
                <a:path w="269715" h="57670">
                  <a:moveTo>
                    <a:pt x="269715" y="30260"/>
                  </a:moveTo>
                  <a:cubicBezTo>
                    <a:pt x="245594" y="26532"/>
                    <a:pt x="221474" y="22805"/>
                    <a:pt x="201300" y="24998"/>
                  </a:cubicBezTo>
                  <a:cubicBezTo>
                    <a:pt x="181126" y="27191"/>
                    <a:pt x="170163" y="38154"/>
                    <a:pt x="148673" y="43417"/>
                  </a:cubicBezTo>
                  <a:cubicBezTo>
                    <a:pt x="127183" y="48680"/>
                    <a:pt x="93853" y="57670"/>
                    <a:pt x="72363" y="56574"/>
                  </a:cubicBezTo>
                  <a:cubicBezTo>
                    <a:pt x="50873" y="55478"/>
                    <a:pt x="31796" y="46268"/>
                    <a:pt x="19736" y="36839"/>
                  </a:cubicBezTo>
                  <a:cubicBezTo>
                    <a:pt x="7676" y="27410"/>
                    <a:pt x="3838" y="13705"/>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9" name="Freeform 708">
              <a:extLst>
                <a:ext uri="{FF2B5EF4-FFF2-40B4-BE49-F238E27FC236}">
                  <a16:creationId xmlns:a16="http://schemas.microsoft.com/office/drawing/2014/main" id="{D9FE0F9B-6DD3-4C46-A6AA-E955FA31BC06}"/>
                </a:ext>
              </a:extLst>
            </p:cNvPr>
            <p:cNvSpPr>
              <a:spLocks/>
            </p:cNvSpPr>
            <p:nvPr/>
          </p:nvSpPr>
          <p:spPr bwMode="auto">
            <a:xfrm>
              <a:off x="1091313" y="1063366"/>
              <a:ext cx="2819" cy="1557"/>
            </a:xfrm>
            <a:custGeom>
              <a:avLst/>
              <a:gdLst>
                <a:gd name="T0" fmla="*/ 159197 w 212044"/>
                <a:gd name="T1" fmla="*/ 0 h 117096"/>
                <a:gd name="T2" fmla="*/ 210509 w 212044"/>
                <a:gd name="T3" fmla="*/ 59206 h 117096"/>
                <a:gd name="T4" fmla="*/ 168407 w 212044"/>
                <a:gd name="T5" fmla="*/ 102623 h 117096"/>
                <a:gd name="T6" fmla="*/ 78941 w 212044"/>
                <a:gd name="T7" fmla="*/ 115780 h 117096"/>
                <a:gd name="T8" fmla="*/ 27629 w 212044"/>
                <a:gd name="T9" fmla="*/ 94729 h 117096"/>
                <a:gd name="T10" fmla="*/ 0 w 212044"/>
                <a:gd name="T11" fmla="*/ 72362 h 117096"/>
              </a:gdLst>
              <a:ahLst/>
              <a:cxnLst>
                <a:cxn ang="0">
                  <a:pos x="T0" y="T1"/>
                </a:cxn>
                <a:cxn ang="0">
                  <a:pos x="T2" y="T3"/>
                </a:cxn>
                <a:cxn ang="0">
                  <a:pos x="T4" y="T5"/>
                </a:cxn>
                <a:cxn ang="0">
                  <a:pos x="T6" y="T7"/>
                </a:cxn>
                <a:cxn ang="0">
                  <a:pos x="T8" y="T9"/>
                </a:cxn>
                <a:cxn ang="0">
                  <a:pos x="T10" y="T11"/>
                </a:cxn>
              </a:cxnLst>
              <a:rect l="0" t="0" r="r" b="b"/>
              <a:pathLst>
                <a:path w="212044" h="117096">
                  <a:moveTo>
                    <a:pt x="159197" y="0"/>
                  </a:moveTo>
                  <a:cubicBezTo>
                    <a:pt x="184085" y="21051"/>
                    <a:pt x="208974" y="42102"/>
                    <a:pt x="210509" y="59206"/>
                  </a:cubicBezTo>
                  <a:cubicBezTo>
                    <a:pt x="212044" y="76310"/>
                    <a:pt x="190335" y="93194"/>
                    <a:pt x="168407" y="102623"/>
                  </a:cubicBezTo>
                  <a:cubicBezTo>
                    <a:pt x="146479" y="112052"/>
                    <a:pt x="102404" y="117096"/>
                    <a:pt x="78941" y="115780"/>
                  </a:cubicBezTo>
                  <a:cubicBezTo>
                    <a:pt x="55478" y="114464"/>
                    <a:pt x="40786" y="101965"/>
                    <a:pt x="27629" y="94729"/>
                  </a:cubicBezTo>
                  <a:cubicBezTo>
                    <a:pt x="14472" y="87493"/>
                    <a:pt x="7236" y="79927"/>
                    <a:pt x="0" y="72362"/>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0" name="Freeform 709">
              <a:extLst>
                <a:ext uri="{FF2B5EF4-FFF2-40B4-BE49-F238E27FC236}">
                  <a16:creationId xmlns:a16="http://schemas.microsoft.com/office/drawing/2014/main" id="{B71562D1-ADBF-4C4B-846B-0951E91F2A3C}"/>
                </a:ext>
              </a:extLst>
            </p:cNvPr>
            <p:cNvSpPr>
              <a:spLocks/>
            </p:cNvSpPr>
            <p:nvPr/>
          </p:nvSpPr>
          <p:spPr bwMode="auto">
            <a:xfrm>
              <a:off x="1080209" y="1063139"/>
              <a:ext cx="2871" cy="2411"/>
            </a:xfrm>
            <a:custGeom>
              <a:avLst/>
              <a:gdLst>
                <a:gd name="T0" fmla="*/ 34428 w 215992"/>
                <a:gd name="T1" fmla="*/ 0 h 181345"/>
                <a:gd name="T2" fmla="*/ 2851 w 215992"/>
                <a:gd name="T3" fmla="*/ 34207 h 181345"/>
                <a:gd name="T4" fmla="*/ 17324 w 215992"/>
                <a:gd name="T5" fmla="*/ 85519 h 181345"/>
                <a:gd name="T6" fmla="*/ 43638 w 215992"/>
                <a:gd name="T7" fmla="*/ 122358 h 181345"/>
                <a:gd name="T8" fmla="*/ 76530 w 215992"/>
                <a:gd name="T9" fmla="*/ 143409 h 181345"/>
                <a:gd name="T10" fmla="*/ 131788 w 215992"/>
                <a:gd name="T11" fmla="*/ 173670 h 181345"/>
                <a:gd name="T12" fmla="*/ 176522 w 215992"/>
                <a:gd name="T13" fmla="*/ 172354 h 181345"/>
                <a:gd name="T14" fmla="*/ 215992 w 215992"/>
                <a:gd name="T15" fmla="*/ 119727 h 181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992" h="181345">
                  <a:moveTo>
                    <a:pt x="34428" y="0"/>
                  </a:moveTo>
                  <a:cubicBezTo>
                    <a:pt x="20065" y="9977"/>
                    <a:pt x="5702" y="19954"/>
                    <a:pt x="2851" y="34207"/>
                  </a:cubicBezTo>
                  <a:cubicBezTo>
                    <a:pt x="0" y="48460"/>
                    <a:pt x="10526" y="70827"/>
                    <a:pt x="17324" y="85519"/>
                  </a:cubicBezTo>
                  <a:cubicBezTo>
                    <a:pt x="24122" y="100211"/>
                    <a:pt x="33770" y="112710"/>
                    <a:pt x="43638" y="122358"/>
                  </a:cubicBezTo>
                  <a:cubicBezTo>
                    <a:pt x="53506" y="132006"/>
                    <a:pt x="61838" y="134857"/>
                    <a:pt x="76530" y="143409"/>
                  </a:cubicBezTo>
                  <a:cubicBezTo>
                    <a:pt x="91222" y="151961"/>
                    <a:pt x="115123" y="168846"/>
                    <a:pt x="131788" y="173670"/>
                  </a:cubicBezTo>
                  <a:cubicBezTo>
                    <a:pt x="148453" y="178494"/>
                    <a:pt x="162488" y="181345"/>
                    <a:pt x="176522" y="172354"/>
                  </a:cubicBezTo>
                  <a:cubicBezTo>
                    <a:pt x="190556" y="163363"/>
                    <a:pt x="203274" y="141545"/>
                    <a:pt x="215992" y="11972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1" name="Freeform 710">
              <a:extLst>
                <a:ext uri="{FF2B5EF4-FFF2-40B4-BE49-F238E27FC236}">
                  <a16:creationId xmlns:a16="http://schemas.microsoft.com/office/drawing/2014/main" id="{9C5635B5-D869-478F-AD66-DD85C0750D3B}"/>
                </a:ext>
              </a:extLst>
            </p:cNvPr>
            <p:cNvSpPr>
              <a:spLocks/>
            </p:cNvSpPr>
            <p:nvPr/>
          </p:nvSpPr>
          <p:spPr bwMode="auto">
            <a:xfrm>
              <a:off x="1082935" y="1063002"/>
              <a:ext cx="3810" cy="2285"/>
            </a:xfrm>
            <a:custGeom>
              <a:avLst/>
              <a:gdLst>
                <a:gd name="T0" fmla="*/ 0 w 286600"/>
                <a:gd name="T1" fmla="*/ 157662 h 171915"/>
                <a:gd name="T2" fmla="*/ 38155 w 286600"/>
                <a:gd name="T3" fmla="*/ 170819 h 171915"/>
                <a:gd name="T4" fmla="*/ 84204 w 286600"/>
                <a:gd name="T5" fmla="*/ 164241 h 171915"/>
                <a:gd name="T6" fmla="*/ 131569 w 286600"/>
                <a:gd name="T7" fmla="*/ 132664 h 171915"/>
                <a:gd name="T8" fmla="*/ 202616 w 286600"/>
                <a:gd name="T9" fmla="*/ 120823 h 171915"/>
                <a:gd name="T10" fmla="*/ 239455 w 286600"/>
                <a:gd name="T11" fmla="*/ 89247 h 171915"/>
                <a:gd name="T12" fmla="*/ 285504 w 286600"/>
                <a:gd name="T13" fmla="*/ 47145 h 171915"/>
                <a:gd name="T14" fmla="*/ 246033 w 286600"/>
                <a:gd name="T15" fmla="*/ 10306 h 171915"/>
                <a:gd name="T16" fmla="*/ 176302 w 286600"/>
                <a:gd name="T17" fmla="*/ 1096 h 171915"/>
                <a:gd name="T18" fmla="*/ 127622 w 286600"/>
                <a:gd name="T19" fmla="*/ 3727 h 171915"/>
                <a:gd name="T20" fmla="*/ 115781 w 286600"/>
                <a:gd name="T21" fmla="*/ 12937 h 17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600" h="171915">
                  <a:moveTo>
                    <a:pt x="0" y="157662"/>
                  </a:moveTo>
                  <a:cubicBezTo>
                    <a:pt x="12060" y="163692"/>
                    <a:pt x="24121" y="169723"/>
                    <a:pt x="38155" y="170819"/>
                  </a:cubicBezTo>
                  <a:cubicBezTo>
                    <a:pt x="52189" y="171915"/>
                    <a:pt x="68635" y="170600"/>
                    <a:pt x="84204" y="164241"/>
                  </a:cubicBezTo>
                  <a:cubicBezTo>
                    <a:pt x="99773" y="157882"/>
                    <a:pt x="111834" y="139900"/>
                    <a:pt x="131569" y="132664"/>
                  </a:cubicBezTo>
                  <a:cubicBezTo>
                    <a:pt x="151304" y="125428"/>
                    <a:pt x="184635" y="128059"/>
                    <a:pt x="202616" y="120823"/>
                  </a:cubicBezTo>
                  <a:cubicBezTo>
                    <a:pt x="220597" y="113587"/>
                    <a:pt x="225640" y="101527"/>
                    <a:pt x="239455" y="89247"/>
                  </a:cubicBezTo>
                  <a:cubicBezTo>
                    <a:pt x="253270" y="76967"/>
                    <a:pt x="284408" y="60302"/>
                    <a:pt x="285504" y="47145"/>
                  </a:cubicBezTo>
                  <a:cubicBezTo>
                    <a:pt x="286600" y="33988"/>
                    <a:pt x="264233" y="17981"/>
                    <a:pt x="246033" y="10306"/>
                  </a:cubicBezTo>
                  <a:cubicBezTo>
                    <a:pt x="227833" y="2631"/>
                    <a:pt x="196037" y="2192"/>
                    <a:pt x="176302" y="1096"/>
                  </a:cubicBezTo>
                  <a:cubicBezTo>
                    <a:pt x="156567" y="0"/>
                    <a:pt x="137709" y="1754"/>
                    <a:pt x="127622" y="3727"/>
                  </a:cubicBezTo>
                  <a:cubicBezTo>
                    <a:pt x="117535" y="5700"/>
                    <a:pt x="116658" y="9318"/>
                    <a:pt x="115781" y="12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2" name="Freeform 711">
              <a:extLst>
                <a:ext uri="{FF2B5EF4-FFF2-40B4-BE49-F238E27FC236}">
                  <a16:creationId xmlns:a16="http://schemas.microsoft.com/office/drawing/2014/main" id="{F6D3920A-23E2-4980-AB25-CA80079DCF9B}"/>
                </a:ext>
              </a:extLst>
            </p:cNvPr>
            <p:cNvSpPr>
              <a:spLocks/>
            </p:cNvSpPr>
            <p:nvPr/>
          </p:nvSpPr>
          <p:spPr bwMode="auto">
            <a:xfrm>
              <a:off x="1078935" y="1063331"/>
              <a:ext cx="1869" cy="1505"/>
            </a:xfrm>
            <a:custGeom>
              <a:avLst/>
              <a:gdLst>
                <a:gd name="T0" fmla="*/ 111833 w 111833"/>
                <a:gd name="T1" fmla="*/ 110518 h 113149"/>
                <a:gd name="T2" fmla="*/ 43417 w 111833"/>
                <a:gd name="T3" fmla="*/ 107886 h 113149"/>
                <a:gd name="T4" fmla="*/ 2631 w 111833"/>
                <a:gd name="T5" fmla="*/ 78941 h 113149"/>
                <a:gd name="T6" fmla="*/ 30260 w 111833"/>
                <a:gd name="T7" fmla="*/ 43418 h 113149"/>
                <a:gd name="T8" fmla="*/ 0 w 111833"/>
                <a:gd name="T9" fmla="*/ 0 h 113149"/>
              </a:gdLst>
              <a:ahLst/>
              <a:cxnLst>
                <a:cxn ang="0">
                  <a:pos x="T0" y="T1"/>
                </a:cxn>
                <a:cxn ang="0">
                  <a:pos x="T2" y="T3"/>
                </a:cxn>
                <a:cxn ang="0">
                  <a:pos x="T4" y="T5"/>
                </a:cxn>
                <a:cxn ang="0">
                  <a:pos x="T6" y="T7"/>
                </a:cxn>
                <a:cxn ang="0">
                  <a:pos x="T8" y="T9"/>
                </a:cxn>
              </a:cxnLst>
              <a:rect l="0" t="0" r="r" b="b"/>
              <a:pathLst>
                <a:path w="111833" h="113149">
                  <a:moveTo>
                    <a:pt x="111833" y="110518"/>
                  </a:moveTo>
                  <a:cubicBezTo>
                    <a:pt x="86725" y="111833"/>
                    <a:pt x="61617" y="113149"/>
                    <a:pt x="43417" y="107886"/>
                  </a:cubicBezTo>
                  <a:cubicBezTo>
                    <a:pt x="25217" y="102623"/>
                    <a:pt x="4824" y="89686"/>
                    <a:pt x="2631" y="78941"/>
                  </a:cubicBezTo>
                  <a:cubicBezTo>
                    <a:pt x="438" y="68196"/>
                    <a:pt x="30698" y="56575"/>
                    <a:pt x="30260" y="43418"/>
                  </a:cubicBezTo>
                  <a:cubicBezTo>
                    <a:pt x="29822" y="30261"/>
                    <a:pt x="14911" y="15130"/>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3" name="Freeform 712">
              <a:extLst>
                <a:ext uri="{FF2B5EF4-FFF2-40B4-BE49-F238E27FC236}">
                  <a16:creationId xmlns:a16="http://schemas.microsoft.com/office/drawing/2014/main" id="{99FFB756-085E-4E4F-AA44-6478BA526A0F}"/>
                </a:ext>
              </a:extLst>
            </p:cNvPr>
            <p:cNvSpPr>
              <a:spLocks/>
            </p:cNvSpPr>
            <p:nvPr/>
          </p:nvSpPr>
          <p:spPr bwMode="auto">
            <a:xfrm>
              <a:off x="1077402" y="1061320"/>
              <a:ext cx="1597" cy="3113"/>
            </a:xfrm>
            <a:custGeom>
              <a:avLst/>
              <a:gdLst>
                <a:gd name="T0" fmla="*/ 120166 w 120166"/>
                <a:gd name="T1" fmla="*/ 234191 h 234191"/>
                <a:gd name="T2" fmla="*/ 63372 w 120166"/>
                <a:gd name="T3" fmla="*/ 199984 h 234191"/>
                <a:gd name="T4" fmla="*/ 47803 w 120166"/>
                <a:gd name="T5" fmla="*/ 157882 h 234191"/>
                <a:gd name="T6" fmla="*/ 12280 w 120166"/>
                <a:gd name="T7" fmla="*/ 115780 h 234191"/>
                <a:gd name="T8" fmla="*/ 1754 w 120166"/>
                <a:gd name="T9" fmla="*/ 76309 h 234191"/>
                <a:gd name="T10" fmla="*/ 1754 w 120166"/>
                <a:gd name="T11" fmla="*/ 34207 h 234191"/>
                <a:gd name="T12" fmla="*/ 7017 w 120166"/>
                <a:gd name="T13" fmla="*/ 0 h 234191"/>
              </a:gdLst>
              <a:ahLst/>
              <a:cxnLst>
                <a:cxn ang="0">
                  <a:pos x="T0" y="T1"/>
                </a:cxn>
                <a:cxn ang="0">
                  <a:pos x="T2" y="T3"/>
                </a:cxn>
                <a:cxn ang="0">
                  <a:pos x="T4" y="T5"/>
                </a:cxn>
                <a:cxn ang="0">
                  <a:pos x="T6" y="T7"/>
                </a:cxn>
                <a:cxn ang="0">
                  <a:pos x="T8" y="T9"/>
                </a:cxn>
                <a:cxn ang="0">
                  <a:pos x="T10" y="T11"/>
                </a:cxn>
                <a:cxn ang="0">
                  <a:pos x="T12" y="T13"/>
                </a:cxn>
              </a:cxnLst>
              <a:rect l="0" t="0" r="r" b="b"/>
              <a:pathLst>
                <a:path w="120166" h="234191">
                  <a:moveTo>
                    <a:pt x="120166" y="234191"/>
                  </a:moveTo>
                  <a:cubicBezTo>
                    <a:pt x="97799" y="223446"/>
                    <a:pt x="75432" y="212702"/>
                    <a:pt x="63372" y="199984"/>
                  </a:cubicBezTo>
                  <a:cubicBezTo>
                    <a:pt x="51312" y="187266"/>
                    <a:pt x="56318" y="171916"/>
                    <a:pt x="47803" y="157882"/>
                  </a:cubicBezTo>
                  <a:cubicBezTo>
                    <a:pt x="39288" y="143848"/>
                    <a:pt x="19955" y="129375"/>
                    <a:pt x="12280" y="115780"/>
                  </a:cubicBezTo>
                  <a:cubicBezTo>
                    <a:pt x="4605" y="102185"/>
                    <a:pt x="3508" y="89904"/>
                    <a:pt x="1754" y="76309"/>
                  </a:cubicBezTo>
                  <a:cubicBezTo>
                    <a:pt x="0" y="62714"/>
                    <a:pt x="877" y="46925"/>
                    <a:pt x="1754" y="34207"/>
                  </a:cubicBezTo>
                  <a:cubicBezTo>
                    <a:pt x="2631" y="21489"/>
                    <a:pt x="4824" y="10744"/>
                    <a:pt x="7017"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4" name="Freeform 713">
              <a:extLst>
                <a:ext uri="{FF2B5EF4-FFF2-40B4-BE49-F238E27FC236}">
                  <a16:creationId xmlns:a16="http://schemas.microsoft.com/office/drawing/2014/main" id="{2280799C-E7CD-4C01-955E-EA5751B7BB09}"/>
                </a:ext>
              </a:extLst>
            </p:cNvPr>
            <p:cNvSpPr>
              <a:spLocks/>
            </p:cNvSpPr>
            <p:nvPr/>
          </p:nvSpPr>
          <p:spPr bwMode="auto">
            <a:xfrm>
              <a:off x="1086048" y="1063716"/>
              <a:ext cx="3180" cy="684"/>
            </a:xfrm>
            <a:custGeom>
              <a:avLst/>
              <a:gdLst>
                <a:gd name="T0" fmla="*/ 205247 w 205247"/>
                <a:gd name="T1" fmla="*/ 0 h 33550"/>
                <a:gd name="T2" fmla="*/ 157882 w 205247"/>
                <a:gd name="T3" fmla="*/ 17104 h 33550"/>
                <a:gd name="T4" fmla="*/ 96045 w 205247"/>
                <a:gd name="T5" fmla="*/ 26314 h 33550"/>
                <a:gd name="T6" fmla="*/ 80257 w 205247"/>
                <a:gd name="T7" fmla="*/ 26314 h 33550"/>
                <a:gd name="T8" fmla="*/ 27629 w 205247"/>
                <a:gd name="T9" fmla="*/ 32892 h 33550"/>
                <a:gd name="T10" fmla="*/ 0 w 205247"/>
                <a:gd name="T11" fmla="*/ 30261 h 33550"/>
              </a:gdLst>
              <a:ahLst/>
              <a:cxnLst>
                <a:cxn ang="0">
                  <a:pos x="T0" y="T1"/>
                </a:cxn>
                <a:cxn ang="0">
                  <a:pos x="T2" y="T3"/>
                </a:cxn>
                <a:cxn ang="0">
                  <a:pos x="T4" y="T5"/>
                </a:cxn>
                <a:cxn ang="0">
                  <a:pos x="T6" y="T7"/>
                </a:cxn>
                <a:cxn ang="0">
                  <a:pos x="T8" y="T9"/>
                </a:cxn>
                <a:cxn ang="0">
                  <a:pos x="T10" y="T11"/>
                </a:cxn>
              </a:cxnLst>
              <a:rect l="0" t="0" r="r" b="b"/>
              <a:pathLst>
                <a:path w="205247" h="33550">
                  <a:moveTo>
                    <a:pt x="205247" y="0"/>
                  </a:moveTo>
                  <a:cubicBezTo>
                    <a:pt x="190664" y="6359"/>
                    <a:pt x="176082" y="12718"/>
                    <a:pt x="157882" y="17104"/>
                  </a:cubicBezTo>
                  <a:cubicBezTo>
                    <a:pt x="139682" y="21490"/>
                    <a:pt x="108982" y="24779"/>
                    <a:pt x="96045" y="26314"/>
                  </a:cubicBezTo>
                  <a:cubicBezTo>
                    <a:pt x="83108" y="27849"/>
                    <a:pt x="91660" y="25218"/>
                    <a:pt x="80257" y="26314"/>
                  </a:cubicBezTo>
                  <a:cubicBezTo>
                    <a:pt x="68854" y="27410"/>
                    <a:pt x="41005" y="32234"/>
                    <a:pt x="27629" y="32892"/>
                  </a:cubicBezTo>
                  <a:cubicBezTo>
                    <a:pt x="14253" y="33550"/>
                    <a:pt x="7126" y="31905"/>
                    <a:pt x="0" y="30261"/>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5" name="Oval 714">
              <a:extLst>
                <a:ext uri="{FF2B5EF4-FFF2-40B4-BE49-F238E27FC236}">
                  <a16:creationId xmlns:a16="http://schemas.microsoft.com/office/drawing/2014/main" id="{A5B57EF0-C984-4FA7-9174-9A0E379F9AF8}"/>
                </a:ext>
              </a:extLst>
            </p:cNvPr>
            <p:cNvSpPr>
              <a:spLocks noChangeArrowheads="1"/>
            </p:cNvSpPr>
            <p:nvPr/>
          </p:nvSpPr>
          <p:spPr bwMode="auto">
            <a:xfrm>
              <a:off x="1091435" y="1058106"/>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cxnSp>
          <p:nvCxnSpPr>
            <p:cNvPr id="86" name="AutoShape 715">
              <a:extLst>
                <a:ext uri="{FF2B5EF4-FFF2-40B4-BE49-F238E27FC236}">
                  <a16:creationId xmlns:a16="http://schemas.microsoft.com/office/drawing/2014/main" id="{72ADDA7B-0452-4122-A32E-70180FF8CDC4}"/>
                </a:ext>
              </a:extLst>
            </p:cNvPr>
            <p:cNvCxnSpPr>
              <a:cxnSpLocks noChangeShapeType="1"/>
            </p:cNvCxnSpPr>
            <p:nvPr/>
          </p:nvCxnSpPr>
          <p:spPr bwMode="auto">
            <a:xfrm>
              <a:off x="1093716" y="1058500"/>
              <a:ext cx="8222" cy="430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87" name="AutoShape 716">
              <a:extLst>
                <a:ext uri="{FF2B5EF4-FFF2-40B4-BE49-F238E27FC236}">
                  <a16:creationId xmlns:a16="http://schemas.microsoft.com/office/drawing/2014/main" id="{3676BD16-7EFC-4E34-B196-08A661DFAE6C}"/>
                </a:ext>
              </a:extLst>
            </p:cNvPr>
            <p:cNvCxnSpPr>
              <a:cxnSpLocks noChangeShapeType="1"/>
            </p:cNvCxnSpPr>
            <p:nvPr/>
          </p:nvCxnSpPr>
          <p:spPr bwMode="auto">
            <a:xfrm>
              <a:off x="1091641" y="1060267"/>
              <a:ext cx="3151" cy="991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88" name="Text Box 717">
              <a:extLst>
                <a:ext uri="{FF2B5EF4-FFF2-40B4-BE49-F238E27FC236}">
                  <a16:creationId xmlns:a16="http://schemas.microsoft.com/office/drawing/2014/main" id="{AAD36766-B8A9-4D0E-BC5C-9C2A362A9130}"/>
                </a:ext>
              </a:extLst>
            </p:cNvPr>
            <p:cNvSpPr txBox="1">
              <a:spLocks noChangeArrowheads="1"/>
            </p:cNvSpPr>
            <p:nvPr/>
          </p:nvSpPr>
          <p:spPr bwMode="auto">
            <a:xfrm>
              <a:off x="1123750" y="1076808"/>
              <a:ext cx="4385" cy="20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50000"/>
                </a:lnSpc>
                <a:spcAft>
                  <a:spcPts val="800"/>
                </a:spcAft>
              </a:pPr>
              <a:r>
                <a:rPr lang="cs-CZ" sz="1050">
                  <a:solidFill>
                    <a:srgbClr val="5B9BD5"/>
                  </a:solidFill>
                  <a:effectLst/>
                  <a:latin typeface="Calibri" panose="020F0502020204030204" pitchFamily="34" charset="0"/>
                  <a:ea typeface="Calibri" panose="020F0502020204030204" pitchFamily="34" charset="0"/>
                  <a:cs typeface="Arial" panose="020B0604020202020204" pitchFamily="34" charset="0"/>
                </a:rPr>
                <a:t>EPSP</a:t>
              </a:r>
              <a:endParaRPr lang="cs-CZ" sz="1050">
                <a:effectLst/>
                <a:latin typeface="Calibri" panose="020F0502020204030204" pitchFamily="34" charset="0"/>
                <a:ea typeface="Calibri" panose="020F0502020204030204" pitchFamily="34" charset="0"/>
                <a:cs typeface="Arial" panose="020B0604020202020204" pitchFamily="34" charset="0"/>
              </a:endParaRPr>
            </a:p>
          </p:txBody>
        </p:sp>
        <p:sp>
          <p:nvSpPr>
            <p:cNvPr id="89" name="Freeform 718">
              <a:extLst>
                <a:ext uri="{FF2B5EF4-FFF2-40B4-BE49-F238E27FC236}">
                  <a16:creationId xmlns:a16="http://schemas.microsoft.com/office/drawing/2014/main" id="{9F8E8BD0-8BD9-40B9-A46A-0E26A1885681}"/>
                </a:ext>
              </a:extLst>
            </p:cNvPr>
            <p:cNvSpPr>
              <a:spLocks/>
            </p:cNvSpPr>
            <p:nvPr/>
          </p:nvSpPr>
          <p:spPr bwMode="auto">
            <a:xfrm>
              <a:off x="1088573" y="1056716"/>
              <a:ext cx="1830" cy="1036"/>
            </a:xfrm>
            <a:custGeom>
              <a:avLst/>
              <a:gdLst>
                <a:gd name="T0" fmla="*/ 176870 w 183055"/>
                <a:gd name="T1" fmla="*/ 96732 h 103605"/>
                <a:gd name="T2" fmla="*/ 176870 w 183055"/>
                <a:gd name="T3" fmla="*/ 89516 h 103605"/>
                <a:gd name="T4" fmla="*/ 156252 w 183055"/>
                <a:gd name="T5" fmla="*/ 58589 h 103605"/>
                <a:gd name="T6" fmla="*/ 106769 w 183055"/>
                <a:gd name="T7" fmla="*/ 27662 h 103605"/>
                <a:gd name="T8" fmla="*/ 65506 w 183055"/>
                <a:gd name="T9" fmla="*/ 3952 h 103605"/>
                <a:gd name="T10" fmla="*/ 39761 w 183055"/>
                <a:gd name="T11" fmla="*/ 3952 h 103605"/>
                <a:gd name="T12" fmla="*/ 4639 w 183055"/>
                <a:gd name="T13" fmla="*/ 10137 h 103605"/>
                <a:gd name="T14" fmla="*/ 11927 w 183055"/>
                <a:gd name="T15" fmla="*/ 43126 h 103605"/>
                <a:gd name="T16" fmla="*/ 62441 w 183055"/>
                <a:gd name="T17" fmla="*/ 61682 h 103605"/>
                <a:gd name="T18" fmla="*/ 116047 w 183055"/>
                <a:gd name="T19" fmla="*/ 79207 h 103605"/>
                <a:gd name="T20" fmla="*/ 162437 w 183055"/>
                <a:gd name="T21" fmla="*/ 99825 h 103605"/>
                <a:gd name="T22" fmla="*/ 183055 w 183055"/>
                <a:gd name="T23" fmla="*/ 101886 h 103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055" h="103605">
                  <a:moveTo>
                    <a:pt x="176870" y="96732"/>
                  </a:moveTo>
                  <a:cubicBezTo>
                    <a:pt x="178588" y="96302"/>
                    <a:pt x="180306" y="95873"/>
                    <a:pt x="176870" y="89516"/>
                  </a:cubicBezTo>
                  <a:cubicBezTo>
                    <a:pt x="173434" y="83159"/>
                    <a:pt x="167936" y="68898"/>
                    <a:pt x="156252" y="58589"/>
                  </a:cubicBezTo>
                  <a:cubicBezTo>
                    <a:pt x="144568" y="48280"/>
                    <a:pt x="121893" y="36768"/>
                    <a:pt x="106769" y="27662"/>
                  </a:cubicBezTo>
                  <a:cubicBezTo>
                    <a:pt x="91645" y="18556"/>
                    <a:pt x="76674" y="7904"/>
                    <a:pt x="65506" y="3952"/>
                  </a:cubicBezTo>
                  <a:cubicBezTo>
                    <a:pt x="54338" y="0"/>
                    <a:pt x="49905" y="2921"/>
                    <a:pt x="39761" y="3952"/>
                  </a:cubicBezTo>
                  <a:cubicBezTo>
                    <a:pt x="29617" y="4983"/>
                    <a:pt x="9278" y="3608"/>
                    <a:pt x="4639" y="10137"/>
                  </a:cubicBezTo>
                  <a:cubicBezTo>
                    <a:pt x="0" y="16666"/>
                    <a:pt x="2293" y="34535"/>
                    <a:pt x="11927" y="43126"/>
                  </a:cubicBezTo>
                  <a:cubicBezTo>
                    <a:pt x="21561" y="51717"/>
                    <a:pt x="45088" y="55669"/>
                    <a:pt x="62441" y="61682"/>
                  </a:cubicBezTo>
                  <a:cubicBezTo>
                    <a:pt x="79794" y="67695"/>
                    <a:pt x="99381" y="72850"/>
                    <a:pt x="116047" y="79207"/>
                  </a:cubicBezTo>
                  <a:cubicBezTo>
                    <a:pt x="132713" y="85564"/>
                    <a:pt x="151269" y="96045"/>
                    <a:pt x="162437" y="99825"/>
                  </a:cubicBezTo>
                  <a:cubicBezTo>
                    <a:pt x="173605" y="103605"/>
                    <a:pt x="178330" y="102745"/>
                    <a:pt x="183055" y="101886"/>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2" name="TextovéPole 1">
            <a:extLst>
              <a:ext uri="{FF2B5EF4-FFF2-40B4-BE49-F238E27FC236}">
                <a16:creationId xmlns:a16="http://schemas.microsoft.com/office/drawing/2014/main" id="{9A97D2AF-17BC-4DBC-BA4C-0F2F452EC6ED}"/>
              </a:ext>
            </a:extLst>
          </p:cNvPr>
          <p:cNvSpPr txBox="1"/>
          <p:nvPr/>
        </p:nvSpPr>
        <p:spPr>
          <a:xfrm>
            <a:off x="6082964" y="3681001"/>
            <a:ext cx="6163609" cy="2739211"/>
          </a:xfrm>
          <a:prstGeom prst="rect">
            <a:avLst/>
          </a:prstGeom>
          <a:noFill/>
        </p:spPr>
        <p:txBody>
          <a:bodyPr wrap="square" rtlCol="0">
            <a:spAutoFit/>
          </a:bodyPr>
          <a:lstStyle/>
          <a:p>
            <a:r>
              <a:rPr lang="cs-CZ" sz="1400" dirty="0"/>
              <a:t>Komentář k obrázku:</a:t>
            </a:r>
          </a:p>
          <a:p>
            <a:r>
              <a:rPr lang="cs-CZ" sz="1400" dirty="0"/>
              <a:t>vlevo – vizualizace mozkové kůry na povrchu mozku;</a:t>
            </a:r>
          </a:p>
          <a:p>
            <a:r>
              <a:rPr lang="cs-CZ" sz="1400" dirty="0"/>
              <a:t>uprostřed – zjednodušené schématické znázornění mozkové kůry, kde jsou 	pyramidové neurony uloženy kolmo na povrch kůry; </a:t>
            </a:r>
          </a:p>
          <a:p>
            <a:r>
              <a:rPr lang="cs-CZ" sz="1400" dirty="0"/>
              <a:t>vpravo – vznik excitačních postsynaptických potenciálů v oblasti 	postsynaptické membrány (sumací mnoha těchto potenciálů 	může být nervová buňka depolarizovaná až tak, že dojde 	k překročení prahové hodnoty membránového napětí a vzniká 	akční potenciál šířící se do dalších buněk).</a:t>
            </a:r>
          </a:p>
          <a:p>
            <a:endParaRPr lang="cs-CZ" sz="1400" dirty="0"/>
          </a:p>
          <a:p>
            <a:r>
              <a:rPr lang="cs-CZ" sz="1400" dirty="0"/>
              <a:t>Převzato: </a:t>
            </a:r>
            <a:r>
              <a:rPr lang="cs-CZ" sz="1400" dirty="0" err="1"/>
              <a:t>Workbook</a:t>
            </a:r>
            <a:r>
              <a:rPr lang="cs-CZ" sz="1400" dirty="0"/>
              <a:t> fyziologie – biomedicínská technika, Hrušková J. a kol.</a:t>
            </a:r>
          </a:p>
          <a:p>
            <a:endParaRPr lang="cs-CZ" dirty="0"/>
          </a:p>
        </p:txBody>
      </p:sp>
    </p:spTree>
    <p:extLst>
      <p:ext uri="{BB962C8B-B14F-4D97-AF65-F5344CB8AC3E}">
        <p14:creationId xmlns:p14="http://schemas.microsoft.com/office/powerpoint/2010/main" val="10215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655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kůry - EEG</a:t>
            </a:r>
          </a:p>
        </p:txBody>
      </p:sp>
      <p:sp>
        <p:nvSpPr>
          <p:cNvPr id="14339" name="Text Box 3"/>
          <p:cNvSpPr txBox="1">
            <a:spLocks noChangeArrowheads="1"/>
          </p:cNvSpPr>
          <p:nvPr/>
        </p:nvSpPr>
        <p:spPr bwMode="auto">
          <a:xfrm>
            <a:off x="1343025" y="1422401"/>
            <a:ext cx="965520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b="0" dirty="0">
                <a:solidFill>
                  <a:schemeClr val="tx1"/>
                </a:solidFill>
                <a:latin typeface="Arial CE" panose="020B0604020202020204" pitchFamily="34" charset="0"/>
              </a:rPr>
              <a:t>Alfa	 8 – 13 Hz	základní rytmus bdění při zavřených očích</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frontální lalok – g. </a:t>
            </a:r>
            <a:r>
              <a:rPr lang="cs-CZ" altLang="cs-CZ" sz="2400" b="0" dirty="0" err="1">
                <a:solidFill>
                  <a:schemeClr val="tx1"/>
                </a:solidFill>
                <a:latin typeface="Arial CE" panose="020B0604020202020204" pitchFamily="34" charset="0"/>
              </a:rPr>
              <a:t>precentralis</a:t>
            </a: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Gama   </a:t>
            </a:r>
            <a:r>
              <a:rPr lang="en-US" altLang="cs-CZ" sz="2400" b="0" dirty="0">
                <a:solidFill>
                  <a:schemeClr val="tx1"/>
                </a:solidFill>
                <a:latin typeface="Arial CE" panose="020B0604020202020204" pitchFamily="34" charset="0"/>
              </a:rPr>
              <a:t>&gt;</a:t>
            </a:r>
            <a:r>
              <a:rPr lang="cs-CZ" altLang="cs-CZ" sz="2400" b="0" dirty="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err="1">
                <a:solidFill>
                  <a:schemeClr val="tx1"/>
                </a:solidFill>
                <a:latin typeface="Arial CE" panose="020B0604020202020204" pitchFamily="34" charset="0"/>
              </a:rPr>
              <a:t>Theta</a:t>
            </a:r>
            <a:r>
              <a:rPr lang="cs-CZ" altLang="cs-CZ" sz="2400" b="0" dirty="0">
                <a:solidFill>
                  <a:schemeClr val="tx1"/>
                </a:solidFill>
                <a:latin typeface="Arial CE" panose="020B0604020202020204" pitchFamily="34" charset="0"/>
              </a:rPr>
              <a:t>    4 – 7 Hz	spánek, snížená úroveň bdění</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Delta   0,1 – 4 Hz     typické pro hluboký spánek (</a:t>
            </a:r>
            <a:r>
              <a:rPr lang="cs-CZ" altLang="cs-CZ" sz="2400" dirty="0">
                <a:solidFill>
                  <a:schemeClr val="tx1"/>
                </a:solidFill>
                <a:latin typeface="Arial CE" panose="020B0604020202020204" pitchFamily="34" charset="0"/>
              </a:rPr>
              <a:t>N</a:t>
            </a:r>
            <a:r>
              <a:rPr lang="cs-CZ" altLang="cs-CZ" sz="2400" b="0" dirty="0">
                <a:solidFill>
                  <a:schemeClr val="tx1"/>
                </a:solidFill>
                <a:latin typeface="Arial CE" panose="020B0604020202020204" pitchFamily="34" charset="0"/>
              </a:rPr>
              <a:t>on </a:t>
            </a:r>
            <a:r>
              <a:rPr lang="cs-CZ" altLang="cs-CZ" sz="2400" dirty="0">
                <a:solidFill>
                  <a:schemeClr val="tx1"/>
                </a:solidFill>
                <a:latin typeface="Arial CE" panose="020B0604020202020204" pitchFamily="34" charset="0"/>
              </a:rPr>
              <a:t>REM</a:t>
            </a:r>
            <a:r>
              <a:rPr lang="cs-CZ" altLang="cs-CZ" sz="2400" b="0" dirty="0">
                <a:solidFill>
                  <a:schemeClr val="tx1"/>
                </a:solidFill>
                <a:latin typeface="Arial CE" panose="020B0604020202020204" pitchFamily="34" charset="0"/>
              </a:rPr>
              <a:t>)</a:t>
            </a:r>
            <a:endParaRPr lang="en-US" altLang="cs-CZ" sz="2400" b="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12616" y="370865"/>
            <a:ext cx="1169851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1800" dirty="0">
                <a:solidFill>
                  <a:schemeClr val="tx1"/>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1"/>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Spánek – protiklad bdělého stavu, reverzibilní oslabení či ztráta kontaktu</a:t>
            </a:r>
          </a:p>
          <a:p>
            <a:pPr eaLnBrk="1" hangingPunct="1">
              <a:spcBef>
                <a:spcPct val="0"/>
              </a:spcBef>
              <a:buClrTx/>
              <a:buSzTx/>
              <a:buNone/>
            </a:pPr>
            <a:r>
              <a:rPr lang="cs-CZ" altLang="cs-CZ" sz="2400" dirty="0">
                <a:solidFill>
                  <a:schemeClr val="tx1"/>
                </a:solidFill>
                <a:latin typeface="Arial CE" panose="020B0604020202020204" pitchFamily="34" charset="0"/>
              </a:rPr>
              <a:t>s prostředím (pokles dráždivosti korových neuronů na senzorické podněty</a:t>
            </a:r>
          </a:p>
        </p:txBody>
      </p:sp>
    </p:spTree>
    <p:extLst>
      <p:ext uri="{BB962C8B-B14F-4D97-AF65-F5344CB8AC3E}">
        <p14:creationId xmlns:p14="http://schemas.microsoft.com/office/powerpoint/2010/main" val="508630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rgbClr val="FF0000"/>
                </a:solidFill>
                <a:latin typeface="Arial" panose="020B0604020202020204" pitchFamily="34" charset="0"/>
                <a:cs typeface="Arial"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1186961" y="942853"/>
            <a:ext cx="10609571"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Non REM stadium -  ortodoxní=synchronizované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delta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nižší+pravidelná</a:t>
            </a:r>
            <a:r>
              <a:rPr lang="cs-CZ" altLang="cs-CZ" sz="2800" b="0" dirty="0">
                <a:solidFill>
                  <a:schemeClr val="tx1"/>
                </a:solidFill>
                <a:latin typeface="Arial" panose="020B0604020202020204" pitchFamily="34" charset="0"/>
                <a:cs typeface="Arial" panose="020B0604020202020204" pitchFamily="34" charset="0"/>
              </a:rPr>
              <a:t> frekvence srdce i dechu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nízký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menší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 podklad – neurony </a:t>
            </a:r>
            <a:r>
              <a:rPr lang="cs-CZ" altLang="cs-CZ" sz="1800" b="0" dirty="0" err="1">
                <a:solidFill>
                  <a:schemeClr val="tx1"/>
                </a:solidFill>
                <a:latin typeface="Arial" panose="020B0604020202020204" pitchFamily="34" charset="0"/>
                <a:cs typeface="Arial" panose="020B0604020202020204" pitchFamily="34" charset="0"/>
              </a:rPr>
              <a:t>nuclei</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raphes</a:t>
            </a:r>
            <a:r>
              <a:rPr lang="cs-CZ" altLang="cs-CZ" sz="1800" b="0" dirty="0">
                <a:solidFill>
                  <a:schemeClr val="tx1"/>
                </a:solidFill>
                <a:latin typeface="Arial" panose="020B0604020202020204" pitchFamily="34" charset="0"/>
                <a:cs typeface="Arial" panose="020B0604020202020204" pitchFamily="34" charset="0"/>
              </a:rPr>
              <a:t> = centrum ortodoxního </a:t>
            </a:r>
            <a:r>
              <a:rPr lang="cs-CZ" altLang="cs-CZ" sz="1600" b="0" dirty="0">
                <a:solidFill>
                  <a:schemeClr val="tx1"/>
                </a:solidFill>
                <a:latin typeface="Arial" panose="020B0604020202020204" pitchFamily="34" charset="0"/>
                <a:cs typeface="Arial" panose="020B0604020202020204" pitchFamily="34" charset="0"/>
              </a:rPr>
              <a:t>spánku</a:t>
            </a:r>
          </a:p>
          <a:p>
            <a:pPr eaLnBrk="1" hangingPunct="1">
              <a:spcBef>
                <a:spcPct val="0"/>
              </a:spcBef>
              <a:buClrTx/>
              <a:buSzTx/>
              <a:buFontTx/>
              <a:buNone/>
            </a:pPr>
            <a:endParaRPr lang="cs-CZ" altLang="cs-CZ" sz="1600" b="0" dirty="0">
              <a:solidFill>
                <a:schemeClr val="tx1"/>
              </a:solidFill>
              <a:latin typeface="Arial" panose="020B0604020202020204" pitchFamily="34" charset="0"/>
              <a:cs typeface="Arial" panose="020B0604020202020204" pitchFamily="34" charset="0"/>
            </a:endParaRP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REM stadium  -  paradoxní=desynchronizované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beta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zvýšená+nepravidelná</a:t>
            </a:r>
            <a:r>
              <a:rPr lang="cs-CZ" altLang="cs-CZ" sz="2800" b="0" dirty="0">
                <a:solidFill>
                  <a:schemeClr val="tx1"/>
                </a:solidFill>
                <a:latin typeface="Arial" panose="020B0604020202020204" pitchFamily="34" charset="0"/>
                <a:cs typeface="Arial" panose="020B0604020202020204" pitchFamily="34" charset="0"/>
              </a:rPr>
              <a:t> frekvence srdce i dechu</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vymizelý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větší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a:t>
            </a:r>
            <a:r>
              <a:rPr lang="cs-CZ" altLang="cs-CZ" sz="2800" b="0" dirty="0">
                <a:solidFill>
                  <a:schemeClr val="tx1"/>
                </a:solidFill>
                <a:latin typeface="Arial" panose="020B0604020202020204" pitchFamily="34" charset="0"/>
                <a:cs typeface="Arial" panose="020B0604020202020204" pitchFamily="34" charset="0"/>
              </a:rPr>
              <a:t> </a:t>
            </a:r>
            <a:r>
              <a:rPr lang="cs-CZ" altLang="cs-CZ" sz="1800" b="0" dirty="0">
                <a:solidFill>
                  <a:schemeClr val="tx1"/>
                </a:solidFill>
                <a:latin typeface="Arial" panose="020B0604020202020204" pitchFamily="34" charset="0"/>
                <a:cs typeface="Arial" panose="020B0604020202020204" pitchFamily="34" charset="0"/>
              </a:rPr>
              <a:t>podklad – neurony </a:t>
            </a:r>
            <a:r>
              <a:rPr lang="cs-CZ" altLang="cs-CZ" sz="1800" b="0" dirty="0" err="1">
                <a:solidFill>
                  <a:schemeClr val="tx1"/>
                </a:solidFill>
                <a:latin typeface="Arial" panose="020B0604020202020204" pitchFamily="34" charset="0"/>
                <a:cs typeface="Arial" panose="020B0604020202020204" pitchFamily="34" charset="0"/>
              </a:rPr>
              <a:t>locus</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caeruleus</a:t>
            </a:r>
            <a:r>
              <a:rPr lang="cs-CZ" altLang="cs-CZ" sz="1800" b="0" dirty="0">
                <a:solidFill>
                  <a:schemeClr val="tx1"/>
                </a:solidFill>
                <a:latin typeface="Arial" panose="020B0604020202020204" pitchFamily="34" charset="0"/>
                <a:cs typeface="Arial" panose="020B0604020202020204" pitchFamily="34" charset="0"/>
              </a:rPr>
              <a:t> – horní polovina Varolova mostu</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1 cyklus zahrnuje oba dva typy, celková </a:t>
            </a:r>
            <a:r>
              <a:rPr lang="cs-CZ" altLang="cs-CZ" sz="2800" dirty="0">
                <a:solidFill>
                  <a:schemeClr val="tx1"/>
                </a:solidFill>
                <a:latin typeface="Arial CE" panose="020B0604020202020204" pitchFamily="34" charset="0"/>
              </a:rPr>
              <a:t>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 </a:t>
            </a:r>
          </a:p>
        </p:txBody>
      </p:sp>
    </p:spTree>
    <p:extLst>
      <p:ext uri="{BB962C8B-B14F-4D97-AF65-F5344CB8AC3E}">
        <p14:creationId xmlns:p14="http://schemas.microsoft.com/office/powerpoint/2010/main" val="1863533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2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a:t>
            </a:r>
          </a:p>
          <a:p>
            <a:pPr marL="914400" lvl="2" indent="0">
              <a:buNone/>
            </a:pPr>
            <a:r>
              <a:rPr lang="cs-CZ" dirty="0"/>
              <a:t>i když jsme tam nikdy nebyli) </a:t>
            </a:r>
          </a:p>
          <a:p>
            <a:pPr marL="457200" lvl="1" indent="0">
              <a:buNone/>
            </a:pPr>
            <a:r>
              <a:rPr lang="cs-CZ" dirty="0"/>
              <a:t>Na naučení se deklarativního materiálu potřebujeme více času, snadno ho zapomínáme, pokud ho často nepoužíváme;</a:t>
            </a:r>
          </a:p>
          <a:p>
            <a:pPr marL="457200" lvl="1" indent="0">
              <a:buNone/>
            </a:pPr>
            <a:endParaRPr lang="cs-CZ" dirty="0"/>
          </a:p>
          <a:p>
            <a:pPr marL="457200" lvl="1" indent="0">
              <a:buNone/>
            </a:pPr>
            <a:r>
              <a:rPr lang="cs-CZ" dirty="0"/>
              <a:t>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173725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senzorická</a:t>
            </a:r>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943725" y="278817"/>
            <a:ext cx="8394492" cy="3580467"/>
          </a:xfrm>
          <a:prstGeom prst="rect">
            <a:avLst/>
          </a:prstGeom>
          <a:noFill/>
        </p:spPr>
        <p:txBody>
          <a:bodyPr wrap="square" rtlCol="0">
            <a:spAutoFit/>
          </a:bodyPr>
          <a:lstStyle/>
          <a:p>
            <a:pPr algn="ctr"/>
            <a:r>
              <a:rPr lang="cs-CZ" sz="3200" b="1" dirty="0">
                <a:solidFill>
                  <a:srgbClr val="FF0000"/>
                </a:solidFill>
              </a:rPr>
              <a:t>EMOCE</a:t>
            </a:r>
            <a:r>
              <a:rPr lang="cs-CZ" sz="3200" dirty="0"/>
              <a:t> </a:t>
            </a:r>
          </a:p>
          <a:p>
            <a:pPr algn="ctr"/>
            <a:r>
              <a:rPr lang="cs-CZ" dirty="0"/>
              <a:t>(z lat. e-</a:t>
            </a:r>
            <a:r>
              <a:rPr lang="cs-CZ" dirty="0" err="1"/>
              <a:t>motio</a:t>
            </a:r>
            <a:r>
              <a:rPr lang="cs-CZ" dirty="0"/>
              <a:t>, pohnutí)</a:t>
            </a:r>
          </a:p>
          <a:p>
            <a:endParaRPr lang="cs-CZ" dirty="0"/>
          </a:p>
          <a:p>
            <a:pPr algn="just">
              <a:lnSpc>
                <a:spcPct val="150000"/>
              </a:lnSpc>
            </a:pPr>
            <a:r>
              <a:rPr lang="cs-CZ" dirty="0"/>
              <a:t>psychicky a sociálně konstruované procesy, zahrnující </a:t>
            </a:r>
            <a:r>
              <a:rPr lang="cs-CZ" b="1" dirty="0">
                <a:solidFill>
                  <a:srgbClr val="FF0000"/>
                </a:solidFill>
              </a:rPr>
              <a:t>subjektivní zážitky</a:t>
            </a:r>
            <a:r>
              <a:rPr lang="cs-CZ" dirty="0"/>
              <a:t> libosti a nelibosti, provázené </a:t>
            </a:r>
            <a:r>
              <a:rPr lang="cs-CZ" b="1" dirty="0">
                <a:solidFill>
                  <a:srgbClr val="FF0000"/>
                </a:solidFill>
              </a:rPr>
              <a:t>fyziologickými změnami </a:t>
            </a:r>
            <a:r>
              <a:rPr lang="cs-CZ" dirty="0"/>
              <a:t>(změna srdečního tepu, změna rychlosti dýchání atd... ), </a:t>
            </a:r>
            <a:r>
              <a:rPr lang="cs-CZ" b="1" dirty="0">
                <a:solidFill>
                  <a:srgbClr val="FF0000"/>
                </a:solidFill>
              </a:rPr>
              <a:t>motorickými projevy </a:t>
            </a:r>
            <a:r>
              <a:rPr lang="cs-CZ" dirty="0"/>
              <a:t>(mimika, gestikulace), </a:t>
            </a:r>
            <a:r>
              <a:rPr lang="cs-CZ" b="1" dirty="0">
                <a:solidFill>
                  <a:srgbClr val="FF0000"/>
                </a:solidFill>
              </a:rPr>
              <a:t>změnami pohotovosti a zaměřenosti</a:t>
            </a:r>
            <a:r>
              <a:rPr lang="cs-CZ" dirty="0"/>
              <a:t>. Hodnotí skutečnosti, události, situace a výsledky činností podle subjektivního stavu a vztahu k hodnocenému, vedou k zaujetí postoje k dané situaci.</a:t>
            </a:r>
          </a:p>
        </p:txBody>
      </p:sp>
    </p:spTree>
    <p:extLst>
      <p:ext uri="{BB962C8B-B14F-4D97-AF65-F5344CB8AC3E}">
        <p14:creationId xmlns:p14="http://schemas.microsoft.com/office/powerpoint/2010/main" val="2303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paměti je tzv. </a:t>
            </a:r>
            <a:r>
              <a:rPr lang="cs-CZ" dirty="0" err="1"/>
              <a:t>reverberační</a:t>
            </a:r>
            <a:r>
              <a:rPr lang="cs-CZ" dirty="0"/>
              <a:t> obvod (pozitivní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biochemickou podstatu; hypotéza pánů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 (nedeklarativní)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
        <p:nvSpPr>
          <p:cNvPr id="2" name="TextovéPole 1">
            <a:extLst>
              <a:ext uri="{FF2B5EF4-FFF2-40B4-BE49-F238E27FC236}">
                <a16:creationId xmlns:a16="http://schemas.microsoft.com/office/drawing/2014/main" id="{40CA99D1-3475-4144-B0D4-DD34DA68A5BA}"/>
              </a:ext>
            </a:extLst>
          </p:cNvPr>
          <p:cNvSpPr txBox="1"/>
          <p:nvPr/>
        </p:nvSpPr>
        <p:spPr>
          <a:xfrm>
            <a:off x="2226832" y="5946260"/>
            <a:ext cx="2162288" cy="369332"/>
          </a:xfrm>
          <a:prstGeom prst="rect">
            <a:avLst/>
          </a:prstGeom>
          <a:noFill/>
        </p:spPr>
        <p:txBody>
          <a:bodyPr wrap="square" rtlCol="0">
            <a:spAutoFit/>
          </a:bodyPr>
          <a:lstStyle/>
          <a:p>
            <a:r>
              <a:rPr lang="cs-CZ" dirty="0"/>
              <a:t>Dovednosti a zvyky</a:t>
            </a:r>
          </a:p>
        </p:txBody>
      </p:sp>
      <p:sp>
        <p:nvSpPr>
          <p:cNvPr id="3" name="TextovéPole 2">
            <a:extLst>
              <a:ext uri="{FF2B5EF4-FFF2-40B4-BE49-F238E27FC236}">
                <a16:creationId xmlns:a16="http://schemas.microsoft.com/office/drawing/2014/main" id="{A9259868-E283-454C-886E-FDF6756225A9}"/>
              </a:ext>
            </a:extLst>
          </p:cNvPr>
          <p:cNvSpPr txBox="1"/>
          <p:nvPr/>
        </p:nvSpPr>
        <p:spPr>
          <a:xfrm>
            <a:off x="4866484" y="5598444"/>
            <a:ext cx="2428870" cy="369332"/>
          </a:xfrm>
          <a:prstGeom prst="rect">
            <a:avLst/>
          </a:prstGeom>
          <a:noFill/>
        </p:spPr>
        <p:txBody>
          <a:bodyPr wrap="none" rtlCol="0">
            <a:spAutoFit/>
          </a:bodyPr>
          <a:lstStyle/>
          <a:p>
            <a:r>
              <a:rPr lang="cs-CZ" dirty="0"/>
              <a:t>Klasické podmiňování</a:t>
            </a:r>
          </a:p>
        </p:txBody>
      </p:sp>
      <p:sp>
        <p:nvSpPr>
          <p:cNvPr id="4" name="TextovéPole 3">
            <a:extLst>
              <a:ext uri="{FF2B5EF4-FFF2-40B4-BE49-F238E27FC236}">
                <a16:creationId xmlns:a16="http://schemas.microsoft.com/office/drawing/2014/main" id="{7EA07C46-D4E6-4D9A-8164-E459C749872F}"/>
              </a:ext>
            </a:extLst>
          </p:cNvPr>
          <p:cNvSpPr txBox="1"/>
          <p:nvPr/>
        </p:nvSpPr>
        <p:spPr>
          <a:xfrm>
            <a:off x="6981712" y="1344705"/>
            <a:ext cx="989704" cy="369332"/>
          </a:xfrm>
          <a:prstGeom prst="rect">
            <a:avLst/>
          </a:prstGeom>
          <a:noFill/>
        </p:spPr>
        <p:txBody>
          <a:bodyPr wrap="square" rtlCol="0">
            <a:spAutoFit/>
          </a:bodyPr>
          <a:lstStyle/>
          <a:p>
            <a:r>
              <a:rPr lang="cs-CZ" dirty="0"/>
              <a:t>strach</a:t>
            </a:r>
          </a:p>
        </p:txBody>
      </p:sp>
      <p:sp>
        <p:nvSpPr>
          <p:cNvPr id="5" name="TextovéPole 4">
            <a:extLst>
              <a:ext uri="{FF2B5EF4-FFF2-40B4-BE49-F238E27FC236}">
                <a16:creationId xmlns:a16="http://schemas.microsoft.com/office/drawing/2014/main" id="{BC01493C-2567-44AD-BD24-5C6A90CB8F23}"/>
              </a:ext>
            </a:extLst>
          </p:cNvPr>
          <p:cNvSpPr txBox="1"/>
          <p:nvPr/>
        </p:nvSpPr>
        <p:spPr>
          <a:xfrm>
            <a:off x="8416068" y="5571550"/>
            <a:ext cx="966931" cy="369332"/>
          </a:xfrm>
          <a:prstGeom prst="rect">
            <a:avLst/>
          </a:prstGeom>
          <a:noFill/>
        </p:spPr>
        <p:txBody>
          <a:bodyPr wrap="none" rtlCol="0">
            <a:spAutoFit/>
          </a:bodyPr>
          <a:lstStyle/>
          <a:p>
            <a:r>
              <a:rPr lang="cs-CZ" dirty="0"/>
              <a:t>Emoce </a:t>
            </a:r>
          </a:p>
        </p:txBody>
      </p:sp>
    </p:spTree>
    <p:extLst>
      <p:ext uri="{BB962C8B-B14F-4D97-AF65-F5344CB8AC3E}">
        <p14:creationId xmlns:p14="http://schemas.microsoft.com/office/powerpoint/2010/main" val="121838165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UČENÍ </a:t>
            </a:r>
          </a:p>
        </p:txBody>
      </p:sp>
      <p:sp>
        <p:nvSpPr>
          <p:cNvPr id="3" name="Zástupný symbol pro obsah 2"/>
          <p:cNvSpPr>
            <a:spLocks noGrp="1"/>
          </p:cNvSpPr>
          <p:nvPr>
            <p:ph idx="1"/>
          </p:nvPr>
        </p:nvSpPr>
        <p:spPr/>
        <p:txBody>
          <a:bodyPr>
            <a:normAutofit fontScale="92500" lnSpcReduction="20000"/>
          </a:bodyPr>
          <a:lstStyle/>
          <a:p>
            <a:r>
              <a:rPr lang="cs-CZ" dirty="0"/>
              <a:t>Definice učení </a:t>
            </a:r>
            <a:r>
              <a:rPr lang="cs-CZ" b="1" dirty="0"/>
              <a:t>z fyziologického pohledu</a:t>
            </a:r>
            <a:r>
              <a:rPr lang="cs-CZ" dirty="0"/>
              <a:t>: zvýšení pravděpodobnosti správné odpovědi na nějaký podnět na základě zkušeností a cílevědomé výchovy</a:t>
            </a:r>
          </a:p>
          <a:p>
            <a:endParaRPr lang="cs-CZ" dirty="0"/>
          </a:p>
          <a:p>
            <a:r>
              <a:rPr lang="cs-CZ" dirty="0"/>
              <a:t>2 typy experimentálního učení</a:t>
            </a:r>
          </a:p>
          <a:p>
            <a:pPr lvl="1"/>
            <a:r>
              <a:rPr lang="cs-CZ" dirty="0"/>
              <a:t>Klasické podmiňování (</a:t>
            </a:r>
            <a:r>
              <a:rPr lang="cs-CZ" dirty="0" err="1"/>
              <a:t>I.P.Pavlov</a:t>
            </a:r>
            <a:r>
              <a:rPr lang="cs-CZ" dirty="0"/>
              <a:t>)</a:t>
            </a:r>
          </a:p>
          <a:p>
            <a:pPr lvl="2"/>
            <a:r>
              <a:rPr lang="cs-CZ" dirty="0"/>
              <a:t>Výzkumná výtka: pes je pasivní</a:t>
            </a:r>
          </a:p>
          <a:p>
            <a:pPr lvl="1"/>
            <a:r>
              <a:rPr lang="cs-CZ" dirty="0"/>
              <a:t>Operační podmiňování (</a:t>
            </a:r>
            <a:r>
              <a:rPr lang="cs-CZ" dirty="0" err="1"/>
              <a:t>Skinnerovo</a:t>
            </a:r>
            <a:r>
              <a:rPr lang="cs-CZ" dirty="0"/>
              <a:t>)</a:t>
            </a:r>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4334607"/>
          </a:xfrm>
        </p:spPr>
        <p:txBody>
          <a:bodyPr/>
          <a:lstStyle/>
          <a:p>
            <a:pPr marL="0" indent="0">
              <a:lnSpc>
                <a:spcPct val="130000"/>
              </a:lnSpc>
              <a:buFont typeface="Wingdings" panose="05000000000000000000" pitchFamily="2" charset="2"/>
              <a:buChar char="Ø"/>
            </a:pPr>
            <a:r>
              <a:rPr lang="cs-CZ" altLang="cs-CZ" sz="2000" dirty="0"/>
              <a:t> slimák rodu </a:t>
            </a:r>
            <a:r>
              <a:rPr lang="en-US" altLang="cs-CZ" sz="2000" dirty="0"/>
              <a:t>Aplysia </a:t>
            </a:r>
            <a:r>
              <a:rPr lang="cs-CZ" altLang="cs-CZ" sz="2000" dirty="0"/>
              <a:t>má přibližně kolem </a:t>
            </a:r>
            <a:r>
              <a:rPr lang="en-US" altLang="cs-CZ" sz="2000" dirty="0"/>
              <a:t>20</a:t>
            </a:r>
            <a:r>
              <a:rPr lang="cs-CZ" altLang="cs-CZ" sz="2000" dirty="0"/>
              <a:t> </a:t>
            </a:r>
            <a:r>
              <a:rPr lang="en-US" altLang="cs-CZ" sz="2000" dirty="0"/>
              <a:t>000 </a:t>
            </a:r>
            <a:r>
              <a:rPr lang="cs-CZ" altLang="cs-CZ" sz="2000" dirty="0"/>
              <a:t>neuronů v nervovém systému, který je rozložen do 9 ganglií </a:t>
            </a:r>
          </a:p>
          <a:p>
            <a:pPr marL="0" indent="0">
              <a:lnSpc>
                <a:spcPct val="130000"/>
              </a:lnSpc>
              <a:buFont typeface="Wingdings" panose="05000000000000000000" pitchFamily="2" charset="2"/>
              <a:buChar char="Ø"/>
            </a:pPr>
            <a:r>
              <a:rPr lang="cs-CZ" altLang="cs-CZ" sz="2000" dirty="0"/>
              <a:t>Vědci předpokládají, že při probádání NS u tohoto slimáka, získají nové informace i k funkcím lidského mozku</a:t>
            </a:r>
          </a:p>
          <a:p>
            <a:pPr marL="0" indent="0">
              <a:lnSpc>
                <a:spcPct val="130000"/>
              </a:lnSpc>
              <a:buFont typeface="Wingdings" panose="05000000000000000000" pitchFamily="2" charset="2"/>
              <a:buChar char="Ø"/>
            </a:pPr>
            <a:endParaRPr lang="en-US" altLang="cs-CZ" sz="2000" dirty="0"/>
          </a:p>
          <a:p>
            <a:pPr marL="0" indent="0">
              <a:lnSpc>
                <a:spcPct val="130000"/>
              </a:lnSpc>
              <a:buFont typeface="Wingdings" panose="05000000000000000000" pitchFamily="2" charset="2"/>
              <a:buChar char="Ø"/>
            </a:pPr>
            <a:endParaRPr lang="en-US" altLang="cs-CZ" sz="2000" dirty="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2739959" y="1558924"/>
          <a:ext cx="7013643" cy="4495374"/>
        </p:xfrm>
        <a:graphic>
          <a:graphicData uri="http://schemas.openxmlformats.org/drawingml/2006/table">
            <a:tbl>
              <a:tblPr/>
              <a:tblGrid>
                <a:gridCol w="2337881">
                  <a:extLst>
                    <a:ext uri="{9D8B030D-6E8A-4147-A177-3AD203B41FA5}">
                      <a16:colId xmlns:a16="http://schemas.microsoft.com/office/drawing/2014/main" val="20000"/>
                    </a:ext>
                  </a:extLst>
                </a:gridCol>
                <a:gridCol w="2337881">
                  <a:extLst>
                    <a:ext uri="{9D8B030D-6E8A-4147-A177-3AD203B41FA5}">
                      <a16:colId xmlns:a16="http://schemas.microsoft.com/office/drawing/2014/main" val="20001"/>
                    </a:ext>
                  </a:extLst>
                </a:gridCol>
                <a:gridCol w="2337881">
                  <a:extLst>
                    <a:ext uri="{9D8B030D-6E8A-4147-A177-3AD203B41FA5}">
                      <a16:colId xmlns:a16="http://schemas.microsoft.com/office/drawing/2014/main" val="20002"/>
                    </a:ext>
                  </a:extLst>
                </a:gridCol>
              </a:tblGrid>
              <a:tr h="274454">
                <a:tc>
                  <a:txBody>
                    <a:bodyPr/>
                    <a:lstStyle/>
                    <a:p>
                      <a:pPr algn="ctr"/>
                      <a:r>
                        <a:rPr lang="cs-CZ" sz="1600" b="1" dirty="0"/>
                        <a:t>EMOCE</a:t>
                      </a:r>
                      <a:endParaRPr lang="cs-CZ" sz="1600"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a:t>PODNĚT</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a:t>REAKCE</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4067">
                <a:tc>
                  <a:txBody>
                    <a:bodyPr/>
                    <a:lstStyle/>
                    <a:p>
                      <a:pPr algn="l"/>
                      <a:r>
                        <a:rPr lang="cs-CZ" sz="1600" i="1" u="none" dirty="0">
                          <a:hlinkClick r:id="rId3" tooltip="Strach"/>
                        </a:rPr>
                        <a:t>strach</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a:t>nebezpečí</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útěk (únik), boj</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4067">
                <a:tc>
                  <a:txBody>
                    <a:bodyPr/>
                    <a:lstStyle/>
                    <a:p>
                      <a:pPr algn="l"/>
                      <a:r>
                        <a:rPr lang="cs-CZ" sz="1600" i="1" u="none" dirty="0">
                          <a:hlinkClick r:id="rId4" tooltip="Hněv"/>
                        </a:rPr>
                        <a:t>hněv</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a:t>překážka, nepřítel</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útok, agrese</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4067">
                <a:tc>
                  <a:txBody>
                    <a:bodyPr/>
                    <a:lstStyle/>
                    <a:p>
                      <a:pPr algn="l"/>
                      <a:r>
                        <a:rPr lang="cs-CZ" sz="1600" i="1" u="none" dirty="0">
                          <a:hlinkClick r:id="rId5" tooltip="Radost"/>
                        </a:rPr>
                        <a:t>radost</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a:t>zisk, úspěch</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uvolnění, úsměv</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4897">
                <a:tc>
                  <a:txBody>
                    <a:bodyPr/>
                    <a:lstStyle/>
                    <a:p>
                      <a:pPr algn="l"/>
                      <a:r>
                        <a:rPr lang="cs-CZ" sz="1600" i="1" u="none" dirty="0">
                          <a:hlinkClick r:id="rId6" tooltip="Smutek"/>
                        </a:rPr>
                        <a:t>smutek</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a:t>ztráta hodnoty, neúspěch</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pláč, apatie</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4897">
                <a:tc>
                  <a:txBody>
                    <a:bodyPr/>
                    <a:lstStyle/>
                    <a:p>
                      <a:pPr algn="l"/>
                      <a:r>
                        <a:rPr lang="cs-CZ" sz="1600" i="1" u="none" dirty="0">
                          <a:hlinkClick r:id="rId7" tooltip="Důvěra"/>
                        </a:rPr>
                        <a:t>důvěra</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a:t>přátelství, přímé jednání</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spolehnutí se na druhého</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20411">
                <a:tc>
                  <a:txBody>
                    <a:bodyPr/>
                    <a:lstStyle/>
                    <a:p>
                      <a:pPr algn="l"/>
                      <a:r>
                        <a:rPr lang="cs-CZ" sz="1600" i="1" u="none" dirty="0">
                          <a:hlinkClick r:id="rId8" tooltip="Hnus"/>
                        </a:rPr>
                        <a:t>znechucení</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nepříjemná věc nebo situace</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odstranění zdroje znechucení, únik</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4897">
                <a:tc>
                  <a:txBody>
                    <a:bodyPr/>
                    <a:lstStyle/>
                    <a:p>
                      <a:pPr algn="l"/>
                      <a:r>
                        <a:rPr lang="cs-CZ" sz="1600" i="1" u="none" dirty="0">
                          <a:hlinkClick r:id="rId9" tooltip="Očekávání"/>
                        </a:rPr>
                        <a:t>očekávání</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neznámá, nejistá situace</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orientace, získávání informací</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049924">
                <a:tc>
                  <a:txBody>
                    <a:bodyPr/>
                    <a:lstStyle/>
                    <a:p>
                      <a:pPr algn="l"/>
                      <a:r>
                        <a:rPr lang="cs-CZ" sz="1600" i="1" u="none" dirty="0">
                          <a:hlinkClick r:id="rId10" tooltip="Překvapení"/>
                        </a:rPr>
                        <a:t>překvapení</a:t>
                      </a:r>
                      <a:endParaRPr lang="cs-CZ" sz="1600" u="none" dirty="0"/>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nečekaná situace</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a:t>nástup další emoce podle situace (strach, radost, očekávání aj.)</a:t>
                      </a:r>
                    </a:p>
                  </a:txBody>
                  <a:tcPr marL="30762" marR="30762" marT="15381" marB="153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ovéPole 4"/>
          <p:cNvSpPr txBox="1"/>
          <p:nvPr/>
        </p:nvSpPr>
        <p:spPr>
          <a:xfrm>
            <a:off x="4639458" y="395830"/>
            <a:ext cx="2274982" cy="369332"/>
          </a:xfrm>
          <a:prstGeom prst="rect">
            <a:avLst/>
          </a:prstGeom>
          <a:noFill/>
        </p:spPr>
        <p:txBody>
          <a:bodyPr wrap="none" rtlCol="0">
            <a:spAutoFit/>
          </a:bodyPr>
          <a:lstStyle/>
          <a:p>
            <a:r>
              <a:rPr lang="cs-CZ" b="1" dirty="0"/>
              <a:t>ZÁKLADNÍ EMOCE</a:t>
            </a:r>
          </a:p>
        </p:txBody>
      </p:sp>
    </p:spTree>
    <p:extLst>
      <p:ext uri="{BB962C8B-B14F-4D97-AF65-F5344CB8AC3E}">
        <p14:creationId xmlns:p14="http://schemas.microsoft.com/office/powerpoint/2010/main" val="398160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708826" y="147433"/>
            <a:ext cx="1774845" cy="369332"/>
          </a:xfrm>
          <a:prstGeom prst="rect">
            <a:avLst/>
          </a:prstGeom>
          <a:noFill/>
        </p:spPr>
        <p:txBody>
          <a:bodyPr wrap="none" rtlCol="0">
            <a:spAutoFit/>
          </a:bodyPr>
          <a:lstStyle/>
          <a:p>
            <a:r>
              <a:rPr lang="cs-CZ" b="1" dirty="0"/>
              <a:t>VYŠŠÍ EMOCE</a:t>
            </a:r>
          </a:p>
        </p:txBody>
      </p:sp>
      <p:sp>
        <p:nvSpPr>
          <p:cNvPr id="5" name="TextovéPole 4"/>
          <p:cNvSpPr txBox="1"/>
          <p:nvPr/>
        </p:nvSpPr>
        <p:spPr>
          <a:xfrm>
            <a:off x="1708827" y="862016"/>
            <a:ext cx="3134191" cy="923330"/>
          </a:xfrm>
          <a:prstGeom prst="rect">
            <a:avLst/>
          </a:prstGeom>
          <a:noFill/>
        </p:spPr>
        <p:txBody>
          <a:bodyPr wrap="none" rtlCol="0">
            <a:spAutoFit/>
          </a:bodyPr>
          <a:lstStyle/>
          <a:p>
            <a:pPr marL="342900" indent="-342900">
              <a:buFont typeface="Arial" panose="020B0604020202020204" pitchFamily="34" charset="0"/>
              <a:buChar char="•"/>
            </a:pPr>
            <a:r>
              <a:rPr lang="cs-CZ" dirty="0"/>
              <a:t>Intelektuální (zvědavost)</a:t>
            </a:r>
          </a:p>
          <a:p>
            <a:pPr marL="342900" indent="-342900">
              <a:buFont typeface="Arial" panose="020B0604020202020204" pitchFamily="34" charset="0"/>
              <a:buChar char="•"/>
            </a:pPr>
            <a:r>
              <a:rPr lang="cs-CZ" dirty="0"/>
              <a:t>Morální (stud, altruismus)</a:t>
            </a:r>
          </a:p>
          <a:p>
            <a:pPr marL="342900" indent="-342900">
              <a:buFont typeface="Arial" panose="020B0604020202020204" pitchFamily="34" charset="0"/>
              <a:buChar char="•"/>
            </a:pPr>
            <a:r>
              <a:rPr lang="cs-CZ" dirty="0"/>
              <a:t>Estetické (vkus)</a:t>
            </a:r>
          </a:p>
        </p:txBody>
      </p:sp>
      <p:sp>
        <p:nvSpPr>
          <p:cNvPr id="6" name="TextovéPole 5"/>
          <p:cNvSpPr txBox="1"/>
          <p:nvPr/>
        </p:nvSpPr>
        <p:spPr>
          <a:xfrm>
            <a:off x="4615610" y="2342495"/>
            <a:ext cx="4032066" cy="369332"/>
          </a:xfrm>
          <a:prstGeom prst="rect">
            <a:avLst/>
          </a:prstGeom>
          <a:noFill/>
        </p:spPr>
        <p:txBody>
          <a:bodyPr wrap="none" rtlCol="0">
            <a:spAutoFit/>
          </a:bodyPr>
          <a:lstStyle/>
          <a:p>
            <a:r>
              <a:rPr lang="cs-CZ" b="1" dirty="0"/>
              <a:t>CITOVÉ VZTAHY </a:t>
            </a:r>
            <a:r>
              <a:rPr lang="cs-CZ" dirty="0"/>
              <a:t>(kombinace emocí)</a:t>
            </a:r>
            <a:endParaRPr lang="cs-CZ" b="1" dirty="0"/>
          </a:p>
        </p:txBody>
      </p:sp>
      <p:sp>
        <p:nvSpPr>
          <p:cNvPr id="7" name="TextovéPole 6"/>
          <p:cNvSpPr txBox="1"/>
          <p:nvPr/>
        </p:nvSpPr>
        <p:spPr>
          <a:xfrm>
            <a:off x="7418963" y="3290422"/>
            <a:ext cx="2172390" cy="369332"/>
          </a:xfrm>
          <a:prstGeom prst="rect">
            <a:avLst/>
          </a:prstGeom>
          <a:noFill/>
        </p:spPr>
        <p:txBody>
          <a:bodyPr wrap="none" rtlCol="0">
            <a:spAutoFit/>
          </a:bodyPr>
          <a:lstStyle/>
          <a:p>
            <a:r>
              <a:rPr lang="cs-CZ" b="1" dirty="0"/>
              <a:t>TĚLESNÉ POCITY</a:t>
            </a:r>
          </a:p>
        </p:txBody>
      </p:sp>
      <p:sp>
        <p:nvSpPr>
          <p:cNvPr id="8" name="TextovéPole 7"/>
          <p:cNvSpPr txBox="1"/>
          <p:nvPr/>
        </p:nvSpPr>
        <p:spPr>
          <a:xfrm>
            <a:off x="4695218" y="2804159"/>
            <a:ext cx="1467068" cy="1477328"/>
          </a:xfrm>
          <a:prstGeom prst="rect">
            <a:avLst/>
          </a:prstGeom>
          <a:noFill/>
        </p:spPr>
        <p:txBody>
          <a:bodyPr wrap="none" rtlCol="0">
            <a:spAutoFit/>
          </a:bodyPr>
          <a:lstStyle/>
          <a:p>
            <a:pPr marL="342900" indent="-342900">
              <a:buFont typeface="Arial" panose="020B0604020202020204" pitchFamily="34" charset="0"/>
              <a:buChar char="•"/>
            </a:pPr>
            <a:r>
              <a:rPr lang="cs-CZ" dirty="0"/>
              <a:t>láska</a:t>
            </a:r>
          </a:p>
          <a:p>
            <a:pPr marL="342900" indent="-342900">
              <a:buFont typeface="Arial" panose="020B0604020202020204" pitchFamily="34" charset="0"/>
              <a:buChar char="•"/>
            </a:pPr>
            <a:r>
              <a:rPr lang="cs-CZ" dirty="0"/>
              <a:t>přátelství</a:t>
            </a:r>
          </a:p>
          <a:p>
            <a:pPr marL="342900" indent="-342900">
              <a:buFont typeface="Arial" panose="020B0604020202020204" pitchFamily="34" charset="0"/>
              <a:buChar char="•"/>
            </a:pPr>
            <a:r>
              <a:rPr lang="cs-CZ" dirty="0"/>
              <a:t>nenávist</a:t>
            </a:r>
          </a:p>
          <a:p>
            <a:pPr marL="342900" indent="-342900">
              <a:buFont typeface="Arial" panose="020B0604020202020204" pitchFamily="34" charset="0"/>
              <a:buChar char="•"/>
            </a:pPr>
            <a:r>
              <a:rPr lang="cs-CZ" dirty="0"/>
              <a:t>závist</a:t>
            </a:r>
          </a:p>
          <a:p>
            <a:pPr marL="342900" indent="-342900">
              <a:buFont typeface="Arial" panose="020B0604020202020204" pitchFamily="34" charset="0"/>
              <a:buChar char="•"/>
            </a:pPr>
            <a:r>
              <a:rPr lang="cs-CZ" dirty="0"/>
              <a:t>žárlivost</a:t>
            </a:r>
          </a:p>
        </p:txBody>
      </p:sp>
      <p:sp>
        <p:nvSpPr>
          <p:cNvPr id="9" name="TextovéPole 8"/>
          <p:cNvSpPr txBox="1"/>
          <p:nvPr/>
        </p:nvSpPr>
        <p:spPr>
          <a:xfrm>
            <a:off x="7531978" y="3927822"/>
            <a:ext cx="1851789" cy="1477328"/>
          </a:xfrm>
          <a:prstGeom prst="rect">
            <a:avLst/>
          </a:prstGeom>
          <a:noFill/>
        </p:spPr>
        <p:txBody>
          <a:bodyPr wrap="none" rtlCol="0">
            <a:spAutoFit/>
          </a:bodyPr>
          <a:lstStyle/>
          <a:p>
            <a:pPr marL="342900" indent="-342900">
              <a:buFont typeface="Arial" panose="020B0604020202020204" pitchFamily="34" charset="0"/>
              <a:buChar char="•"/>
            </a:pPr>
            <a:r>
              <a:rPr lang="cs-CZ" dirty="0"/>
              <a:t>bolest</a:t>
            </a:r>
          </a:p>
          <a:p>
            <a:pPr marL="342900" indent="-342900">
              <a:buFont typeface="Arial" panose="020B0604020202020204" pitchFamily="34" charset="0"/>
              <a:buChar char="•"/>
            </a:pPr>
            <a:r>
              <a:rPr lang="cs-CZ" dirty="0"/>
              <a:t>únava</a:t>
            </a:r>
          </a:p>
          <a:p>
            <a:pPr marL="342900" indent="-342900">
              <a:buFont typeface="Arial" panose="020B0604020202020204" pitchFamily="34" charset="0"/>
              <a:buChar char="•"/>
            </a:pPr>
            <a:r>
              <a:rPr lang="cs-CZ" dirty="0"/>
              <a:t>hlad</a:t>
            </a:r>
          </a:p>
          <a:p>
            <a:pPr marL="342900" indent="-342900">
              <a:buFont typeface="Arial" panose="020B0604020202020204" pitchFamily="34" charset="0"/>
              <a:buChar char="•"/>
            </a:pPr>
            <a:r>
              <a:rPr lang="cs-CZ" dirty="0"/>
              <a:t>žízeň</a:t>
            </a:r>
          </a:p>
          <a:p>
            <a:pPr marL="342900" indent="-342900">
              <a:buFont typeface="Arial" panose="020B0604020202020204" pitchFamily="34" charset="0"/>
              <a:buChar char="•"/>
            </a:pPr>
            <a:r>
              <a:rPr lang="cs-CZ" dirty="0"/>
              <a:t>pohlavní pud</a:t>
            </a:r>
          </a:p>
        </p:txBody>
      </p:sp>
    </p:spTree>
    <p:extLst>
      <p:ext uri="{BB962C8B-B14F-4D97-AF65-F5344CB8AC3E}">
        <p14:creationId xmlns:p14="http://schemas.microsoft.com/office/powerpoint/2010/main" val="17207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247B281-5B63-4B0E-AA50-887E0FC45DF8}"/>
              </a:ext>
            </a:extLst>
          </p:cNvPr>
          <p:cNvSpPr>
            <a:spLocks noGrp="1"/>
          </p:cNvSpPr>
          <p:nvPr>
            <p:ph idx="1"/>
          </p:nvPr>
        </p:nvSpPr>
        <p:spPr>
          <a:xfrm>
            <a:off x="693821" y="912812"/>
            <a:ext cx="10515600" cy="5447883"/>
          </a:xfrm>
        </p:spPr>
        <p:txBody>
          <a:bodyPr/>
          <a:lstStyle/>
          <a:p>
            <a:pPr eaLnBrk="1" hangingPunct="1"/>
            <a:r>
              <a:rPr lang="cs-CZ" altLang="cs-CZ" sz="2800" b="1" dirty="0"/>
              <a:t>Ochranné - nutriční – reprodukční aktivity jsou spouštěny podněty jak z vnitřního, tak vnějšího prostředí, existuje interakce mezi  podnětem a reakcí na něj.</a:t>
            </a:r>
          </a:p>
          <a:p>
            <a:pPr eaLnBrk="1" hangingPunct="1"/>
            <a:endParaRPr lang="cs-CZ" altLang="cs-CZ" sz="2800" b="1" dirty="0"/>
          </a:p>
          <a:p>
            <a:pPr eaLnBrk="1" hangingPunct="1"/>
            <a:r>
              <a:rPr lang="cs-CZ" altLang="cs-CZ" sz="2800" b="1" dirty="0"/>
              <a:t>Tato interakce má 3 složky:</a:t>
            </a:r>
          </a:p>
          <a:p>
            <a:pPr lvl="1"/>
            <a:r>
              <a:rPr lang="cs-CZ" altLang="cs-CZ" b="1" dirty="0"/>
              <a:t> Poznávací – poznáme význam podnětu mozkovou kůrou</a:t>
            </a:r>
          </a:p>
          <a:p>
            <a:pPr lvl="1"/>
            <a:r>
              <a:rPr lang="cs-CZ" altLang="cs-CZ" b="1" dirty="0">
                <a:solidFill>
                  <a:srgbClr val="FF0000"/>
                </a:solidFill>
              </a:rPr>
              <a:t>Afektivní/citovou</a:t>
            </a:r>
            <a:r>
              <a:rPr lang="cs-CZ" altLang="cs-CZ" b="1" dirty="0"/>
              <a:t>-reprezentuje podkorové, instinktivní  hodnocení podnětu (pudové cítění)</a:t>
            </a:r>
          </a:p>
          <a:p>
            <a:pPr lvl="1"/>
            <a:r>
              <a:rPr lang="cs-CZ" altLang="cs-CZ" b="1" dirty="0"/>
              <a:t>Konativní – vyúsťuje do impulzivního úsilí přiměřeně reagovat</a:t>
            </a:r>
          </a:p>
          <a:p>
            <a:pPr eaLnBrk="1" hangingPunct="1"/>
            <a:endParaRPr lang="cs-CZ" altLang="cs-CZ" sz="2800" b="1" dirty="0"/>
          </a:p>
          <a:p>
            <a:pPr eaLnBrk="1" hangingPunct="1"/>
            <a:r>
              <a:rPr lang="cs-CZ" altLang="cs-CZ" sz="2800" b="1" dirty="0">
                <a:solidFill>
                  <a:srgbClr val="FF0000"/>
                </a:solidFill>
              </a:rPr>
              <a:t>Emoce jsou afektivní složka interakce mezi závažným podnětem a reakcí na něj</a:t>
            </a:r>
          </a:p>
          <a:p>
            <a:endParaRPr lang="cs-CZ" dirty="0"/>
          </a:p>
        </p:txBody>
      </p:sp>
    </p:spTree>
    <p:extLst>
      <p:ext uri="{BB962C8B-B14F-4D97-AF65-F5344CB8AC3E}">
        <p14:creationId xmlns:p14="http://schemas.microsoft.com/office/powerpoint/2010/main" val="357011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dirty="0"/>
              <a:t>Co je to e</a:t>
            </a:r>
            <a:r>
              <a:rPr lang="en-US" altLang="cs-CZ" dirty="0" err="1"/>
              <a:t>mo</a:t>
            </a:r>
            <a:r>
              <a:rPr lang="cs-CZ" altLang="cs-CZ" dirty="0" err="1"/>
              <a:t>ce</a:t>
            </a:r>
            <a:r>
              <a:rPr lang="en-US" altLang="cs-CZ" dirty="0"/>
              <a:t>?</a:t>
            </a:r>
          </a:p>
        </p:txBody>
      </p:sp>
      <p:grpSp>
        <p:nvGrpSpPr>
          <p:cNvPr id="11267" name="Group 27"/>
          <p:cNvGrpSpPr>
            <a:grpSpLocks/>
          </p:cNvGrpSpPr>
          <p:nvPr/>
        </p:nvGrpSpPr>
        <p:grpSpPr bwMode="auto">
          <a:xfrm>
            <a:off x="1763713" y="1154113"/>
            <a:ext cx="8456612" cy="3886200"/>
            <a:chOff x="151" y="727"/>
            <a:chExt cx="5327" cy="2448"/>
          </a:xfrm>
        </p:grpSpPr>
        <p:sp>
          <p:nvSpPr>
            <p:cNvPr id="11269" name="AutoShape 4"/>
            <p:cNvSpPr>
              <a:spLocks noChangeArrowheads="1"/>
            </p:cNvSpPr>
            <p:nvPr/>
          </p:nvSpPr>
          <p:spPr bwMode="auto">
            <a:xfrm>
              <a:off x="151" y="1561"/>
              <a:ext cx="1541" cy="1012"/>
            </a:xfrm>
            <a:prstGeom prst="irregularSeal2">
              <a:avLst/>
            </a:prstGeom>
            <a:solidFill>
              <a:schemeClr val="accent1"/>
            </a:solidFill>
            <a:ln w="9525">
              <a:solidFill>
                <a:schemeClr val="accent2"/>
              </a:solidFill>
              <a:miter lim="800000"/>
              <a:headEnd/>
              <a:tailEnd/>
            </a:ln>
          </p:spPr>
          <p:txBody>
            <a:bodyPr wrap="none" lIns="90000" tIns="46800" rIns="90000" bIns="46800"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pPr algn="ctr"/>
              <a:r>
                <a:rPr lang="en-US" altLang="cs-CZ"/>
                <a:t>Stimulus</a:t>
              </a:r>
            </a:p>
          </p:txBody>
        </p:sp>
        <p:sp>
          <p:nvSpPr>
            <p:cNvPr id="11270" name="AutoShape 6"/>
            <p:cNvSpPr>
              <a:spLocks noChangeArrowheads="1"/>
            </p:cNvSpPr>
            <p:nvPr/>
          </p:nvSpPr>
          <p:spPr bwMode="auto">
            <a:xfrm>
              <a:off x="2014" y="727"/>
              <a:ext cx="1588" cy="576"/>
            </a:xfrm>
            <a:prstGeom prst="flowChartProcess">
              <a:avLst/>
            </a:prstGeom>
            <a:solidFill>
              <a:schemeClr val="accent1"/>
            </a:solidFill>
            <a:ln w="9525">
              <a:solidFill>
                <a:schemeClr val="accent2"/>
              </a:solidFill>
              <a:miter lim="800000"/>
              <a:headEnd/>
              <a:tailEnd/>
            </a:ln>
          </p:spPr>
          <p:txBody>
            <a:bodyPr wrap="none" lIns="90000" tIns="46800" rIns="90000" bIns="46800"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pPr algn="ctr"/>
              <a:r>
                <a:rPr lang="en-US" altLang="cs-CZ"/>
                <a:t>Cognition</a:t>
              </a:r>
            </a:p>
            <a:p>
              <a:pPr algn="ctr"/>
              <a:r>
                <a:rPr lang="en-US" altLang="cs-CZ" sz="1600"/>
                <a:t>Awareness </a:t>
              </a:r>
            </a:p>
          </p:txBody>
        </p:sp>
        <p:sp>
          <p:nvSpPr>
            <p:cNvPr id="11271" name="AutoShape 8"/>
            <p:cNvSpPr>
              <a:spLocks noChangeArrowheads="1"/>
            </p:cNvSpPr>
            <p:nvPr/>
          </p:nvSpPr>
          <p:spPr bwMode="auto">
            <a:xfrm>
              <a:off x="2040" y="1664"/>
              <a:ext cx="1587" cy="576"/>
            </a:xfrm>
            <a:prstGeom prst="flowChartProcess">
              <a:avLst/>
            </a:prstGeom>
            <a:solidFill>
              <a:schemeClr val="accent1"/>
            </a:solidFill>
            <a:ln w="9525">
              <a:solidFill>
                <a:schemeClr val="accent2"/>
              </a:solidFill>
              <a:miter lim="800000"/>
              <a:headEnd/>
              <a:tailEnd/>
            </a:ln>
          </p:spPr>
          <p:txBody>
            <a:bodyPr wrap="none" lIns="90000" tIns="46800" rIns="90000" bIns="46800"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pPr algn="ctr"/>
              <a:r>
                <a:rPr lang="en-US" altLang="cs-CZ"/>
                <a:t>Conation</a:t>
              </a:r>
            </a:p>
            <a:p>
              <a:pPr algn="ctr"/>
              <a:r>
                <a:rPr lang="en-US" altLang="cs-CZ" sz="1600"/>
                <a:t>Urge to take action</a:t>
              </a:r>
            </a:p>
          </p:txBody>
        </p:sp>
        <p:sp>
          <p:nvSpPr>
            <p:cNvPr id="11272" name="AutoShape 9"/>
            <p:cNvSpPr>
              <a:spLocks noChangeArrowheads="1"/>
            </p:cNvSpPr>
            <p:nvPr/>
          </p:nvSpPr>
          <p:spPr bwMode="auto">
            <a:xfrm>
              <a:off x="2046" y="2599"/>
              <a:ext cx="1588" cy="576"/>
            </a:xfrm>
            <a:prstGeom prst="flowChartProcess">
              <a:avLst/>
            </a:prstGeom>
            <a:solidFill>
              <a:schemeClr val="accent1"/>
            </a:solidFill>
            <a:ln w="9525">
              <a:solidFill>
                <a:schemeClr val="accent2"/>
              </a:solidFill>
              <a:miter lim="800000"/>
              <a:headEnd/>
              <a:tailEnd/>
            </a:ln>
          </p:spPr>
          <p:txBody>
            <a:bodyPr wrap="none" lIns="90000" tIns="46800" rIns="90000" bIns="46800"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pPr algn="ctr"/>
              <a:r>
                <a:rPr lang="en-US" altLang="cs-CZ"/>
                <a:t>Affect</a:t>
              </a:r>
            </a:p>
            <a:p>
              <a:pPr algn="ctr"/>
              <a:r>
                <a:rPr lang="en-US" altLang="cs-CZ" sz="1600"/>
                <a:t>Feeling</a:t>
              </a:r>
            </a:p>
          </p:txBody>
        </p:sp>
        <p:sp>
          <p:nvSpPr>
            <p:cNvPr id="11273" name="AutoShape 10"/>
            <p:cNvSpPr>
              <a:spLocks noChangeArrowheads="1"/>
            </p:cNvSpPr>
            <p:nvPr/>
          </p:nvSpPr>
          <p:spPr bwMode="auto">
            <a:xfrm>
              <a:off x="4389" y="1586"/>
              <a:ext cx="1089" cy="747"/>
            </a:xfrm>
            <a:prstGeom prst="flowChartDisplay">
              <a:avLst/>
            </a:prstGeom>
            <a:solidFill>
              <a:schemeClr val="accent1"/>
            </a:solidFill>
            <a:ln w="9525">
              <a:solidFill>
                <a:schemeClr val="accent2"/>
              </a:solidFill>
              <a:miter lim="800000"/>
              <a:headEnd/>
              <a:tailEnd/>
            </a:ln>
          </p:spPr>
          <p:txBody>
            <a:bodyPr wrap="none" lIns="90000" tIns="46800" rIns="90000" bIns="46800"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spcBef>
                  <a:spcPct val="50000"/>
                </a:spcBef>
                <a:spcAft>
                  <a:spcPct val="0"/>
                </a:spcAft>
                <a:defRPr sz="2400">
                  <a:solidFill>
                    <a:schemeClr val="tx2"/>
                  </a:solidFill>
                  <a:latin typeface="Arial" charset="0"/>
                </a:defRPr>
              </a:lvl6pPr>
              <a:lvl7pPr marL="2971800" indent="-228600" eaLnBrk="0" fontAlgn="base" hangingPunct="0">
                <a:spcBef>
                  <a:spcPct val="50000"/>
                </a:spcBef>
                <a:spcAft>
                  <a:spcPct val="0"/>
                </a:spcAft>
                <a:defRPr sz="2400">
                  <a:solidFill>
                    <a:schemeClr val="tx2"/>
                  </a:solidFill>
                  <a:latin typeface="Arial" charset="0"/>
                </a:defRPr>
              </a:lvl7pPr>
              <a:lvl8pPr marL="3429000" indent="-228600" eaLnBrk="0" fontAlgn="base" hangingPunct="0">
                <a:spcBef>
                  <a:spcPct val="50000"/>
                </a:spcBef>
                <a:spcAft>
                  <a:spcPct val="0"/>
                </a:spcAft>
                <a:defRPr sz="2400">
                  <a:solidFill>
                    <a:schemeClr val="tx2"/>
                  </a:solidFill>
                  <a:latin typeface="Arial" charset="0"/>
                </a:defRPr>
              </a:lvl8pPr>
              <a:lvl9pPr marL="3886200" indent="-228600" eaLnBrk="0" fontAlgn="base" hangingPunct="0">
                <a:spcBef>
                  <a:spcPct val="50000"/>
                </a:spcBef>
                <a:spcAft>
                  <a:spcPct val="0"/>
                </a:spcAft>
                <a:defRPr sz="2400">
                  <a:solidFill>
                    <a:schemeClr val="tx2"/>
                  </a:solidFill>
                  <a:latin typeface="Arial" charset="0"/>
                </a:defRPr>
              </a:lvl9pPr>
            </a:lstStyle>
            <a:p>
              <a:pPr algn="ctr"/>
              <a:r>
                <a:rPr lang="en-US" altLang="cs-CZ"/>
                <a:t>Response</a:t>
              </a:r>
            </a:p>
          </p:txBody>
        </p:sp>
        <p:sp>
          <p:nvSpPr>
            <p:cNvPr id="11274" name="Line 12"/>
            <p:cNvSpPr>
              <a:spLocks noChangeShapeType="1"/>
            </p:cNvSpPr>
            <p:nvPr/>
          </p:nvSpPr>
          <p:spPr bwMode="auto">
            <a:xfrm flipV="1">
              <a:off x="1230" y="950"/>
              <a:ext cx="778" cy="746"/>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75" name="Line 13"/>
            <p:cNvSpPr>
              <a:spLocks noChangeShapeType="1"/>
            </p:cNvSpPr>
            <p:nvPr/>
          </p:nvSpPr>
          <p:spPr bwMode="auto">
            <a:xfrm>
              <a:off x="1448" y="2008"/>
              <a:ext cx="56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76" name="Line 14"/>
            <p:cNvSpPr>
              <a:spLocks noChangeShapeType="1"/>
            </p:cNvSpPr>
            <p:nvPr/>
          </p:nvSpPr>
          <p:spPr bwMode="auto">
            <a:xfrm>
              <a:off x="1214" y="2273"/>
              <a:ext cx="763" cy="529"/>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77" name="Line 15"/>
            <p:cNvSpPr>
              <a:spLocks noChangeShapeType="1"/>
            </p:cNvSpPr>
            <p:nvPr/>
          </p:nvSpPr>
          <p:spPr bwMode="auto">
            <a:xfrm>
              <a:off x="3643" y="934"/>
              <a:ext cx="747" cy="74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78" name="Line 16"/>
            <p:cNvSpPr>
              <a:spLocks noChangeShapeType="1"/>
            </p:cNvSpPr>
            <p:nvPr/>
          </p:nvSpPr>
          <p:spPr bwMode="auto">
            <a:xfrm>
              <a:off x="3735" y="1962"/>
              <a:ext cx="654"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79" name="Line 17"/>
            <p:cNvSpPr>
              <a:spLocks noChangeShapeType="1"/>
            </p:cNvSpPr>
            <p:nvPr/>
          </p:nvSpPr>
          <p:spPr bwMode="auto">
            <a:xfrm flipV="1">
              <a:off x="3658" y="2133"/>
              <a:ext cx="763" cy="74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80" name="Line 18"/>
            <p:cNvSpPr>
              <a:spLocks noChangeShapeType="1"/>
            </p:cNvSpPr>
            <p:nvPr/>
          </p:nvSpPr>
          <p:spPr bwMode="auto">
            <a:xfrm flipH="1">
              <a:off x="3689" y="2223"/>
              <a:ext cx="778" cy="779"/>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81" name="Line 21"/>
            <p:cNvSpPr>
              <a:spLocks noChangeShapeType="1"/>
            </p:cNvSpPr>
            <p:nvPr/>
          </p:nvSpPr>
          <p:spPr bwMode="auto">
            <a:xfrm flipV="1">
              <a:off x="2942" y="1308"/>
              <a:ext cx="0" cy="34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82" name="Line 23"/>
            <p:cNvSpPr>
              <a:spLocks noChangeShapeType="1"/>
            </p:cNvSpPr>
            <p:nvPr/>
          </p:nvSpPr>
          <p:spPr bwMode="auto">
            <a:xfrm flipV="1">
              <a:off x="2911" y="2227"/>
              <a:ext cx="0" cy="35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83" name="Line 25"/>
            <p:cNvSpPr>
              <a:spLocks noChangeShapeType="1"/>
            </p:cNvSpPr>
            <p:nvPr/>
          </p:nvSpPr>
          <p:spPr bwMode="auto">
            <a:xfrm>
              <a:off x="2724" y="2242"/>
              <a:ext cx="0" cy="34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sp>
          <p:nvSpPr>
            <p:cNvPr id="11284" name="Line 26"/>
            <p:cNvSpPr>
              <a:spLocks noChangeShapeType="1"/>
            </p:cNvSpPr>
            <p:nvPr/>
          </p:nvSpPr>
          <p:spPr bwMode="auto">
            <a:xfrm>
              <a:off x="2755" y="1309"/>
              <a:ext cx="0" cy="35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cs-CZ"/>
            </a:p>
          </p:txBody>
        </p:sp>
      </p:grpSp>
      <p:sp>
        <p:nvSpPr>
          <p:cNvPr id="22" name="Rectangle 21"/>
          <p:cNvSpPr/>
          <p:nvPr/>
        </p:nvSpPr>
        <p:spPr>
          <a:xfrm>
            <a:off x="1820863" y="5089526"/>
            <a:ext cx="8526462" cy="1323439"/>
          </a:xfrm>
          <a:prstGeom prst="rect">
            <a:avLst/>
          </a:prstGeom>
        </p:spPr>
        <p:txBody>
          <a:bodyPr>
            <a:spAutoFit/>
          </a:bodyPr>
          <a:lstStyle/>
          <a:p>
            <a:pPr algn="ctr">
              <a:defRPr/>
            </a:pPr>
            <a:r>
              <a:rPr lang="en-US" sz="1600" dirty="0">
                <a:solidFill>
                  <a:schemeClr val="accent1">
                    <a:lumMod val="20000"/>
                    <a:lumOff val="80000"/>
                  </a:schemeClr>
                </a:solidFill>
              </a:rPr>
              <a:t>What kind of an emotion of fear would be left if the feeling neither of quickened heart-beats nor of shallow breathing, neither of trembling lips nor of weakened limbs, neither of goose-flesh nor of visceral stirrings, were present, it is quite impossible for me to think … I say that for us emotion dissociated from all bodily feeling is inconceivable.”</a:t>
            </a:r>
          </a:p>
          <a:p>
            <a:pPr algn="ctr">
              <a:defRPr/>
            </a:pPr>
            <a:r>
              <a:rPr lang="en-US" sz="1600" dirty="0">
                <a:solidFill>
                  <a:schemeClr val="accent1">
                    <a:lumMod val="20000"/>
                    <a:lumOff val="80000"/>
                  </a:schemeClr>
                </a:solidFill>
              </a:rPr>
              <a:t>William James, 1893 (</a:t>
            </a:r>
            <a:r>
              <a:rPr lang="en-US" sz="1600" i="1" dirty="0">
                <a:solidFill>
                  <a:schemeClr val="accent1">
                    <a:lumMod val="20000"/>
                    <a:lumOff val="80000"/>
                  </a:schemeClr>
                </a:solidFill>
              </a:rPr>
              <a:t>Psychology</a:t>
            </a:r>
            <a:r>
              <a:rPr lang="en-US" sz="1600" dirty="0">
                <a:solidFill>
                  <a:schemeClr val="accent1">
                    <a:lumMod val="20000"/>
                    <a:lumOff val="80000"/>
                  </a:schemeClr>
                </a:solidFill>
              </a:rPr>
              <a:t>: p. 379.)</a:t>
            </a:r>
          </a:p>
        </p:txBody>
      </p:sp>
      <p:sp>
        <p:nvSpPr>
          <p:cNvPr id="2" name="TextovéPole 1"/>
          <p:cNvSpPr txBox="1"/>
          <p:nvPr/>
        </p:nvSpPr>
        <p:spPr>
          <a:xfrm>
            <a:off x="7453314" y="1332689"/>
            <a:ext cx="1915909" cy="369332"/>
          </a:xfrm>
          <a:prstGeom prst="rect">
            <a:avLst/>
          </a:prstGeom>
          <a:noFill/>
        </p:spPr>
        <p:txBody>
          <a:bodyPr wrap="none" rtlCol="0">
            <a:spAutoFit/>
          </a:bodyPr>
          <a:lstStyle/>
          <a:p>
            <a:r>
              <a:rPr lang="cs-CZ" dirty="0">
                <a:solidFill>
                  <a:srgbClr val="FF0000"/>
                </a:solidFill>
              </a:rPr>
              <a:t>Kognitivní složka</a:t>
            </a:r>
          </a:p>
        </p:txBody>
      </p:sp>
      <p:sp>
        <p:nvSpPr>
          <p:cNvPr id="23" name="TextovéPole 22"/>
          <p:cNvSpPr txBox="1"/>
          <p:nvPr/>
        </p:nvSpPr>
        <p:spPr>
          <a:xfrm>
            <a:off x="7533584" y="2688839"/>
            <a:ext cx="1415837" cy="369332"/>
          </a:xfrm>
          <a:prstGeom prst="rect">
            <a:avLst/>
          </a:prstGeom>
          <a:noFill/>
        </p:spPr>
        <p:txBody>
          <a:bodyPr wrap="none" rtlCol="0">
            <a:spAutoFit/>
          </a:bodyPr>
          <a:lstStyle/>
          <a:p>
            <a:r>
              <a:rPr lang="cs-CZ" dirty="0">
                <a:solidFill>
                  <a:srgbClr val="FF0000"/>
                </a:solidFill>
              </a:rPr>
              <a:t>Volní složka</a:t>
            </a:r>
          </a:p>
        </p:txBody>
      </p:sp>
      <p:sp>
        <p:nvSpPr>
          <p:cNvPr id="24" name="TextovéPole 23"/>
          <p:cNvSpPr txBox="1"/>
          <p:nvPr/>
        </p:nvSpPr>
        <p:spPr>
          <a:xfrm>
            <a:off x="7605713" y="4147344"/>
            <a:ext cx="1787669" cy="369332"/>
          </a:xfrm>
          <a:prstGeom prst="rect">
            <a:avLst/>
          </a:prstGeom>
          <a:noFill/>
        </p:spPr>
        <p:txBody>
          <a:bodyPr wrap="none" rtlCol="0">
            <a:spAutoFit/>
          </a:bodyPr>
          <a:lstStyle/>
          <a:p>
            <a:r>
              <a:rPr lang="cs-CZ" dirty="0">
                <a:solidFill>
                  <a:srgbClr val="FF0000"/>
                </a:solidFill>
              </a:rPr>
              <a:t>Afektivní složka</a:t>
            </a:r>
          </a:p>
        </p:txBody>
      </p:sp>
      <p:sp>
        <p:nvSpPr>
          <p:cNvPr id="25" name="TextovéPole 24"/>
          <p:cNvSpPr txBox="1"/>
          <p:nvPr/>
        </p:nvSpPr>
        <p:spPr>
          <a:xfrm>
            <a:off x="8949421" y="3386138"/>
            <a:ext cx="1135247" cy="369332"/>
          </a:xfrm>
          <a:prstGeom prst="rect">
            <a:avLst/>
          </a:prstGeom>
          <a:noFill/>
        </p:spPr>
        <p:txBody>
          <a:bodyPr wrap="none" rtlCol="0">
            <a:spAutoFit/>
          </a:bodyPr>
          <a:lstStyle/>
          <a:p>
            <a:r>
              <a:rPr lang="cs-CZ" dirty="0">
                <a:solidFill>
                  <a:srgbClr val="FF0000"/>
                </a:solidFill>
              </a:rPr>
              <a:t>Odpověď</a:t>
            </a:r>
          </a:p>
        </p:txBody>
      </p:sp>
      <p:sp>
        <p:nvSpPr>
          <p:cNvPr id="26" name="TextovéPole 25"/>
          <p:cNvSpPr txBox="1"/>
          <p:nvPr/>
        </p:nvSpPr>
        <p:spPr>
          <a:xfrm>
            <a:off x="1908970" y="3962678"/>
            <a:ext cx="915635" cy="369332"/>
          </a:xfrm>
          <a:prstGeom prst="rect">
            <a:avLst/>
          </a:prstGeom>
          <a:noFill/>
        </p:spPr>
        <p:txBody>
          <a:bodyPr wrap="none" rtlCol="0">
            <a:spAutoFit/>
          </a:bodyPr>
          <a:lstStyle/>
          <a:p>
            <a:r>
              <a:rPr lang="cs-CZ" dirty="0">
                <a:solidFill>
                  <a:srgbClr val="FF0000"/>
                </a:solidFill>
              </a:rPr>
              <a:t>Podnět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7096" y="385011"/>
            <a:ext cx="11839072" cy="587208"/>
          </a:xfrm>
        </p:spPr>
        <p:txBody>
          <a:bodyPr/>
          <a:lstStyle/>
          <a:p>
            <a:pPr eaLnBrk="1" hangingPunct="1"/>
            <a:r>
              <a:rPr lang="en-US" altLang="cs-CZ" sz="3600" dirty="0"/>
              <a:t>The Search for Cortical Representation of Feeling Has Led to the Limbic System</a:t>
            </a:r>
          </a:p>
        </p:txBody>
      </p:sp>
      <p:pic>
        <p:nvPicPr>
          <p:cNvPr id="23555" name="Picture 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1189038"/>
            <a:ext cx="5194300" cy="2747962"/>
          </a:xfrm>
          <a:noFill/>
        </p:spPr>
      </p:pic>
      <p:pic>
        <p:nvPicPr>
          <p:cNvPr id="23556" name="Picture 9" descr="Brain_limbic"/>
          <p:cNvPicPr>
            <a:picLocks noChangeAspect="1" noChangeArrowheads="1"/>
          </p:cNvPicPr>
          <p:nvPr/>
        </p:nvPicPr>
        <p:blipFill>
          <a:blip r:embed="rId4">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5370514" y="2886076"/>
            <a:ext cx="529748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9298</Words>
  <Application>Microsoft Office PowerPoint</Application>
  <PresentationFormat>Širokoúhlá obrazovka</PresentationFormat>
  <Paragraphs>589</Paragraphs>
  <Slides>48</Slides>
  <Notes>13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48</vt:i4>
      </vt:variant>
    </vt:vector>
  </HeadingPairs>
  <TitlesOfParts>
    <vt:vector size="56" baseType="lpstr">
      <vt:lpstr>Arial</vt:lpstr>
      <vt:lpstr>Arial CE</vt:lpstr>
      <vt:lpstr>Bangkok CE</vt:lpstr>
      <vt:lpstr>Calibri</vt:lpstr>
      <vt:lpstr>Calibri Light</vt:lpstr>
      <vt:lpstr>Times New Roman CE</vt:lpstr>
      <vt:lpstr>Wingdings</vt:lpstr>
      <vt:lpstr>Motiv Office</vt:lpstr>
      <vt:lpstr>Nervový systém  - hlavní funkce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 je to emoce?</vt:lpstr>
      <vt:lpstr>The Search for Cortical Representation of Feeling Has Led to the Limbic System</vt:lpstr>
      <vt:lpstr>Prezentace aplikace PowerPoint</vt:lpstr>
      <vt:lpstr>Papez Circuit of Emotional Response</vt:lpstr>
      <vt:lpstr>Limbic system expanded</vt:lpstr>
      <vt:lpstr>The Amygdala Is the Part of the Limbic System Most Specifically Involved With Emotional Experience</vt:lpstr>
      <vt:lpstr>TALAMUS</vt:lpstr>
      <vt:lpstr>Prezentace aplikace PowerPoint</vt:lpstr>
      <vt:lpstr>Prezentace aplikace PowerPoint</vt:lpstr>
      <vt:lpstr>FUNKCE MOZKOVÉ KŮRY </vt:lpstr>
      <vt:lpstr>Prezentace aplikace PowerPoint</vt:lpstr>
      <vt:lpstr>Prezentace aplikace PowerPoint</vt:lpstr>
      <vt:lpstr>Mozková kůra – uloženy analyzátory pro 3 hlavní systémy: projekční oblasti – primární a sekundární  + asociační oblast  projekční: projikují se sem přesně definované funkce; asociační-polymodální informace</vt:lpstr>
      <vt:lpstr>Funkce mozkové kůry</vt:lpstr>
      <vt:lpstr>Prezentace aplikace PowerPoint</vt:lpstr>
      <vt:lpstr>Vyšší nervová činnost</vt:lpstr>
      <vt:lpstr>Komunikace</vt:lpstr>
      <vt:lpstr>Paul Broca (1824 – 1880)</vt:lpstr>
      <vt:lpstr>Carl Wernicke (1848-1905)</vt:lpstr>
      <vt:lpstr>Prezentace aplikace PowerPoint</vt:lpstr>
      <vt:lpstr>Algoritmus zpracování slyšeného</vt:lpstr>
      <vt:lpstr>Prezentace aplikace PowerPoint</vt:lpstr>
      <vt:lpstr>Prezentace aplikace PowerPoint</vt:lpstr>
      <vt:lpstr>Pohlavní rozdíly v řeči</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 senzorická</vt:lpstr>
      <vt:lpstr> PAMĚŤ krátkodobá </vt:lpstr>
      <vt:lpstr>PAMĚŤ dlouhodobá</vt:lpstr>
      <vt:lpstr>Multi-store (Atkinson-Shiffrin memory model 1968)</vt:lpstr>
      <vt:lpstr>PAMĚŤ</vt:lpstr>
      <vt:lpstr>Prezentace aplikace PowerPoint</vt:lpstr>
      <vt:lpstr>UČENÍ </vt:lpstr>
      <vt:lpstr>Ivan Pavlov: klasické podmiňování 1904</vt:lpstr>
      <vt:lpstr>Operační podmiňování (dle Skinnera )</vt:lpstr>
      <vt:lpstr>Aplysia californica</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 Nováková</cp:lastModifiedBy>
  <cp:revision>80</cp:revision>
  <dcterms:created xsi:type="dcterms:W3CDTF">2016-03-21T06:34:29Z</dcterms:created>
  <dcterms:modified xsi:type="dcterms:W3CDTF">2024-11-15T06:24:46Z</dcterms:modified>
</cp:coreProperties>
</file>